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70" r:id="rId4"/>
    <p:sldId id="257" r:id="rId5"/>
    <p:sldId id="259" r:id="rId6"/>
    <p:sldId id="262" r:id="rId7"/>
    <p:sldId id="271" r:id="rId8"/>
    <p:sldId id="261" r:id="rId9"/>
    <p:sldId id="258" r:id="rId10"/>
    <p:sldId id="274" r:id="rId11"/>
    <p:sldId id="275" r:id="rId12"/>
    <p:sldId id="276" r:id="rId13"/>
    <p:sldId id="265" r:id="rId14"/>
    <p:sldId id="272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C50C8-FB3F-41EB-906B-B6B32BC43704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hr-HR"/>
        </a:p>
      </dgm:t>
    </dgm:pt>
    <dgm:pt modelId="{1596041A-59DA-4D5D-B30C-8C3A5474F038}">
      <dgm:prSet phldrT="[Text]"/>
      <dgm:spPr/>
      <dgm:t>
        <a:bodyPr/>
        <a:lstStyle/>
        <a:p>
          <a:r>
            <a:rPr lang="hr-HR" dirty="0" smtClean="0"/>
            <a:t>1. generacija</a:t>
          </a:r>
          <a:endParaRPr lang="hr-HR" dirty="0"/>
        </a:p>
      </dgm:t>
    </dgm:pt>
    <dgm:pt modelId="{C4C87683-D626-4391-A84B-EBECB18822B1}" type="parTrans" cxnId="{E7DCF82C-234C-4898-83FD-59B0BDFBFE7D}">
      <dgm:prSet/>
      <dgm:spPr/>
      <dgm:t>
        <a:bodyPr/>
        <a:lstStyle/>
        <a:p>
          <a:endParaRPr lang="hr-HR"/>
        </a:p>
      </dgm:t>
    </dgm:pt>
    <dgm:pt modelId="{CA954CF1-7F6F-4AA1-BD48-8CB46F5DAB86}" type="sibTrans" cxnId="{E7DCF82C-234C-4898-83FD-59B0BDFBFE7D}">
      <dgm:prSet/>
      <dgm:spPr/>
      <dgm:t>
        <a:bodyPr/>
        <a:lstStyle/>
        <a:p>
          <a:endParaRPr lang="hr-HR"/>
        </a:p>
      </dgm:t>
    </dgm:pt>
    <dgm:pt modelId="{398B87DB-6724-4D21-9517-76B6B31CFEA4}">
      <dgm:prSet phldrT="[Text]"/>
      <dgm:spPr/>
      <dgm:t>
        <a:bodyPr/>
        <a:lstStyle/>
        <a:p>
          <a:r>
            <a:rPr lang="hr-HR" dirty="0" smtClean="0"/>
            <a:t>2. generacija</a:t>
          </a:r>
          <a:endParaRPr lang="hr-HR" dirty="0"/>
        </a:p>
      </dgm:t>
    </dgm:pt>
    <dgm:pt modelId="{374107FB-71F1-4732-AAFA-5405ADFD97A5}" type="parTrans" cxnId="{D74CDE4B-B02E-468F-A9B8-8FC41E1EE2AD}">
      <dgm:prSet/>
      <dgm:spPr/>
      <dgm:t>
        <a:bodyPr/>
        <a:lstStyle/>
        <a:p>
          <a:endParaRPr lang="hr-HR"/>
        </a:p>
      </dgm:t>
    </dgm:pt>
    <dgm:pt modelId="{C0C314C7-5383-4DC1-BEF3-480E23972BE8}" type="sibTrans" cxnId="{D74CDE4B-B02E-468F-A9B8-8FC41E1EE2AD}">
      <dgm:prSet/>
      <dgm:spPr/>
      <dgm:t>
        <a:bodyPr/>
        <a:lstStyle/>
        <a:p>
          <a:endParaRPr lang="hr-HR"/>
        </a:p>
      </dgm:t>
    </dgm:pt>
    <dgm:pt modelId="{2B2DEF0D-1873-413B-A7B5-9599C51C177A}">
      <dgm:prSet phldrT="[Text]"/>
      <dgm:spPr/>
      <dgm:t>
        <a:bodyPr/>
        <a:lstStyle/>
        <a:p>
          <a:r>
            <a:rPr lang="hr-HR" dirty="0" smtClean="0"/>
            <a:t>3. generacija</a:t>
          </a:r>
          <a:endParaRPr lang="hr-HR" dirty="0"/>
        </a:p>
      </dgm:t>
    </dgm:pt>
    <dgm:pt modelId="{0B3B1E22-ED05-4951-8191-8739C6F4165B}" type="parTrans" cxnId="{98839AF8-5E54-44E6-A86F-C89E727DB4F3}">
      <dgm:prSet/>
      <dgm:spPr/>
      <dgm:t>
        <a:bodyPr/>
        <a:lstStyle/>
        <a:p>
          <a:endParaRPr lang="hr-HR"/>
        </a:p>
      </dgm:t>
    </dgm:pt>
    <dgm:pt modelId="{044335AF-FA93-4F82-996A-634BCEFD5A24}" type="sibTrans" cxnId="{98839AF8-5E54-44E6-A86F-C89E727DB4F3}">
      <dgm:prSet/>
      <dgm:spPr/>
      <dgm:t>
        <a:bodyPr/>
        <a:lstStyle/>
        <a:p>
          <a:endParaRPr lang="hr-HR"/>
        </a:p>
      </dgm:t>
    </dgm:pt>
    <dgm:pt modelId="{BFE581B3-E5A7-4747-8884-E0E4522D5674}">
      <dgm:prSet/>
      <dgm:spPr/>
      <dgm:t>
        <a:bodyPr/>
        <a:lstStyle/>
        <a:p>
          <a:r>
            <a:rPr lang="hr-HR" dirty="0" smtClean="0"/>
            <a:t>Jednakost pred zakonom bez diskriminacije</a:t>
          </a:r>
          <a:endParaRPr lang="hr-HR" dirty="0"/>
        </a:p>
      </dgm:t>
    </dgm:pt>
    <dgm:pt modelId="{8CA2994F-F93A-4686-8B19-303621A57169}" type="parTrans" cxnId="{A5FA9375-6491-4E80-929F-84CC34F90C70}">
      <dgm:prSet/>
      <dgm:spPr/>
      <dgm:t>
        <a:bodyPr/>
        <a:lstStyle/>
        <a:p>
          <a:endParaRPr lang="hr-HR"/>
        </a:p>
      </dgm:t>
    </dgm:pt>
    <dgm:pt modelId="{00E2E861-3109-45F3-97DE-4783EB4286E8}" type="sibTrans" cxnId="{A5FA9375-6491-4E80-929F-84CC34F90C70}">
      <dgm:prSet/>
      <dgm:spPr/>
      <dgm:t>
        <a:bodyPr/>
        <a:lstStyle/>
        <a:p>
          <a:endParaRPr lang="hr-HR"/>
        </a:p>
      </dgm:t>
    </dgm:pt>
    <dgm:pt modelId="{7EFB50D4-006D-4E14-AAA0-34DF36F5042E}">
      <dgm:prSet/>
      <dgm:spPr/>
      <dgm:t>
        <a:bodyPr/>
        <a:lstStyle/>
        <a:p>
          <a:r>
            <a:rPr lang="hr-HR" dirty="0" smtClean="0"/>
            <a:t>Pravo na slobodno izjašnjavanje o pripadnosti</a:t>
          </a:r>
          <a:endParaRPr lang="hr-HR" dirty="0"/>
        </a:p>
      </dgm:t>
    </dgm:pt>
    <dgm:pt modelId="{C3FBA68A-452D-47A6-9438-63AB7A2A7BCD}" type="parTrans" cxnId="{028131EB-84C1-4425-8FFA-1402CD37F3DC}">
      <dgm:prSet/>
      <dgm:spPr/>
      <dgm:t>
        <a:bodyPr/>
        <a:lstStyle/>
        <a:p>
          <a:endParaRPr lang="hr-HR"/>
        </a:p>
      </dgm:t>
    </dgm:pt>
    <dgm:pt modelId="{8051C11A-591D-48AF-9A98-838DB441AE67}" type="sibTrans" cxnId="{028131EB-84C1-4425-8FFA-1402CD37F3DC}">
      <dgm:prSet/>
      <dgm:spPr/>
      <dgm:t>
        <a:bodyPr/>
        <a:lstStyle/>
        <a:p>
          <a:endParaRPr lang="hr-HR"/>
        </a:p>
      </dgm:t>
    </dgm:pt>
    <dgm:pt modelId="{30B2A717-F85B-4ABA-BE62-DE49C96F25D8}">
      <dgm:prSet/>
      <dgm:spPr/>
      <dgm:t>
        <a:bodyPr/>
        <a:lstStyle/>
        <a:p>
          <a:r>
            <a:rPr lang="hr-HR" dirty="0" smtClean="0"/>
            <a:t>Pravo na očuvanje vlastitog jezika, kulture, vjere i tradicije</a:t>
          </a:r>
          <a:endParaRPr lang="hr-HR" dirty="0"/>
        </a:p>
      </dgm:t>
    </dgm:pt>
    <dgm:pt modelId="{141BD133-666A-4534-9E2C-EDCF23732B09}" type="parTrans" cxnId="{1CC8D9C0-CF53-4D10-9D15-6903E2231BB9}">
      <dgm:prSet/>
      <dgm:spPr/>
      <dgm:t>
        <a:bodyPr/>
        <a:lstStyle/>
        <a:p>
          <a:endParaRPr lang="hr-HR"/>
        </a:p>
      </dgm:t>
    </dgm:pt>
    <dgm:pt modelId="{A56BF7C5-2C3C-4714-930C-66A12C14B17D}" type="sibTrans" cxnId="{1CC8D9C0-CF53-4D10-9D15-6903E2231BB9}">
      <dgm:prSet/>
      <dgm:spPr/>
      <dgm:t>
        <a:bodyPr/>
        <a:lstStyle/>
        <a:p>
          <a:endParaRPr lang="hr-HR"/>
        </a:p>
      </dgm:t>
    </dgm:pt>
    <dgm:pt modelId="{D2368C7A-2EEC-479E-829D-F4C3B65EA910}">
      <dgm:prSet/>
      <dgm:spPr/>
      <dgm:t>
        <a:bodyPr/>
        <a:lstStyle/>
        <a:p>
          <a:r>
            <a:rPr lang="hr-HR" dirty="0" smtClean="0"/>
            <a:t>Sudjelovanje u kulturnom, gospodarskom i javnom životu</a:t>
          </a:r>
          <a:endParaRPr lang="hr-HR" dirty="0"/>
        </a:p>
      </dgm:t>
    </dgm:pt>
    <dgm:pt modelId="{5E228868-5286-48F2-A8A3-610266AB14DB}" type="parTrans" cxnId="{21495DE9-7056-471D-B713-2A69CC256165}">
      <dgm:prSet/>
      <dgm:spPr/>
    </dgm:pt>
    <dgm:pt modelId="{AD854FDF-D73A-4E91-9204-19990DD08B20}" type="sibTrans" cxnId="{21495DE9-7056-471D-B713-2A69CC256165}">
      <dgm:prSet/>
      <dgm:spPr/>
    </dgm:pt>
    <dgm:pt modelId="{CE3CE2E9-68A7-4A72-B32C-A6DE8A0965B1}">
      <dgm:prSet/>
      <dgm:spPr/>
      <dgm:t>
        <a:bodyPr/>
        <a:lstStyle/>
        <a:p>
          <a:r>
            <a:rPr lang="hr-HR" dirty="0" smtClean="0"/>
            <a:t>Sudjelovanje  u procesima odlučivanja</a:t>
          </a:r>
          <a:endParaRPr lang="hr-HR" dirty="0"/>
        </a:p>
      </dgm:t>
    </dgm:pt>
    <dgm:pt modelId="{E53C55F2-4124-44B3-ABF1-ADD9B14A9511}" type="parTrans" cxnId="{39E9E383-12A3-40B6-9EAB-C153BBAE7F14}">
      <dgm:prSet/>
      <dgm:spPr/>
    </dgm:pt>
    <dgm:pt modelId="{CB4C4907-4EB1-4709-9B88-9E23B7841E64}" type="sibTrans" cxnId="{39E9E383-12A3-40B6-9EAB-C153BBAE7F14}">
      <dgm:prSet/>
      <dgm:spPr/>
    </dgm:pt>
    <dgm:pt modelId="{806A10E3-205C-4FE9-9FEE-C7CCEB617522}" type="pres">
      <dgm:prSet presAssocID="{785C50C8-FB3F-41EB-906B-B6B32BC437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5858437-8E9F-448E-A4A1-AE036A292CBF}" type="pres">
      <dgm:prSet presAssocID="{1596041A-59DA-4D5D-B30C-8C3A5474F038}" presName="parentLin" presStyleCnt="0"/>
      <dgm:spPr/>
    </dgm:pt>
    <dgm:pt modelId="{BD651C65-ACCC-4B1F-8707-30B6CA66B444}" type="pres">
      <dgm:prSet presAssocID="{1596041A-59DA-4D5D-B30C-8C3A5474F038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D4F0CD0F-AA45-434E-AD37-D2EF4FCAC146}" type="pres">
      <dgm:prSet presAssocID="{1596041A-59DA-4D5D-B30C-8C3A5474F0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12081F-BCDA-41C0-9608-94A6C927F23E}" type="pres">
      <dgm:prSet presAssocID="{1596041A-59DA-4D5D-B30C-8C3A5474F038}" presName="negativeSpace" presStyleCnt="0"/>
      <dgm:spPr/>
    </dgm:pt>
    <dgm:pt modelId="{4F646A29-29C3-4A61-9CD8-8BE76CD71FAE}" type="pres">
      <dgm:prSet presAssocID="{1596041A-59DA-4D5D-B30C-8C3A5474F03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6F2DB2-D423-433C-A2A8-A0A6DCE91D74}" type="pres">
      <dgm:prSet presAssocID="{CA954CF1-7F6F-4AA1-BD48-8CB46F5DAB86}" presName="spaceBetweenRectangles" presStyleCnt="0"/>
      <dgm:spPr/>
    </dgm:pt>
    <dgm:pt modelId="{D6D889B8-5D19-4CBC-9B4E-41024589F944}" type="pres">
      <dgm:prSet presAssocID="{398B87DB-6724-4D21-9517-76B6B31CFEA4}" presName="parentLin" presStyleCnt="0"/>
      <dgm:spPr/>
    </dgm:pt>
    <dgm:pt modelId="{EC42E2CF-FB78-4F2D-8557-CB497F7531DD}" type="pres">
      <dgm:prSet presAssocID="{398B87DB-6724-4D21-9517-76B6B31CFEA4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D19CEEE6-9924-4CB9-AEF4-87D22126E5BB}" type="pres">
      <dgm:prSet presAssocID="{398B87DB-6724-4D21-9517-76B6B31CF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1EB5A4-AAFA-4ACC-91BD-1D1E0D52CD22}" type="pres">
      <dgm:prSet presAssocID="{398B87DB-6724-4D21-9517-76B6B31CFEA4}" presName="negativeSpace" presStyleCnt="0"/>
      <dgm:spPr/>
    </dgm:pt>
    <dgm:pt modelId="{535AA13A-BD17-4B6A-A5DA-0F43EF65E79C}" type="pres">
      <dgm:prSet presAssocID="{398B87DB-6724-4D21-9517-76B6B31CFE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FE4ABF-DC6E-4B9C-8FBD-8C4E9807AA38}" type="pres">
      <dgm:prSet presAssocID="{C0C314C7-5383-4DC1-BEF3-480E23972BE8}" presName="spaceBetweenRectangles" presStyleCnt="0"/>
      <dgm:spPr/>
    </dgm:pt>
    <dgm:pt modelId="{A59EAA97-F6C0-417F-9A99-51F12617A452}" type="pres">
      <dgm:prSet presAssocID="{2B2DEF0D-1873-413B-A7B5-9599C51C177A}" presName="parentLin" presStyleCnt="0"/>
      <dgm:spPr/>
    </dgm:pt>
    <dgm:pt modelId="{016FC5F2-53F3-450B-A5E5-A7225C410D51}" type="pres">
      <dgm:prSet presAssocID="{2B2DEF0D-1873-413B-A7B5-9599C51C177A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4CEBBEE4-7143-4505-823E-A1F3FDE874B0}" type="pres">
      <dgm:prSet presAssocID="{2B2DEF0D-1873-413B-A7B5-9599C51C17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F0E1B6-5371-410D-B14C-B09874C20983}" type="pres">
      <dgm:prSet presAssocID="{2B2DEF0D-1873-413B-A7B5-9599C51C177A}" presName="negativeSpace" presStyleCnt="0"/>
      <dgm:spPr/>
    </dgm:pt>
    <dgm:pt modelId="{EA0A0955-0CF9-466D-9E94-38348D173AB9}" type="pres">
      <dgm:prSet presAssocID="{2B2DEF0D-1873-413B-A7B5-9599C51C177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BBAB398-5BF0-4E7E-A692-0CB980265AE0}" type="presOf" srcId="{2B2DEF0D-1873-413B-A7B5-9599C51C177A}" destId="{016FC5F2-53F3-450B-A5E5-A7225C410D51}" srcOrd="0" destOrd="0" presId="urn:microsoft.com/office/officeart/2005/8/layout/list1"/>
    <dgm:cxn modelId="{C72442E0-A860-4468-92EB-C0B2AA5F984B}" type="presOf" srcId="{1596041A-59DA-4D5D-B30C-8C3A5474F038}" destId="{D4F0CD0F-AA45-434E-AD37-D2EF4FCAC146}" srcOrd="1" destOrd="0" presId="urn:microsoft.com/office/officeart/2005/8/layout/list1"/>
    <dgm:cxn modelId="{39E9E383-12A3-40B6-9EAB-C153BBAE7F14}" srcId="{2B2DEF0D-1873-413B-A7B5-9599C51C177A}" destId="{CE3CE2E9-68A7-4A72-B32C-A6DE8A0965B1}" srcOrd="1" destOrd="0" parTransId="{E53C55F2-4124-44B3-ABF1-ADD9B14A9511}" sibTransId="{CB4C4907-4EB1-4709-9B88-9E23B7841E64}"/>
    <dgm:cxn modelId="{028131EB-84C1-4425-8FFA-1402CD37F3DC}" srcId="{1596041A-59DA-4D5D-B30C-8C3A5474F038}" destId="{7EFB50D4-006D-4E14-AAA0-34DF36F5042E}" srcOrd="1" destOrd="0" parTransId="{C3FBA68A-452D-47A6-9438-63AB7A2A7BCD}" sibTransId="{8051C11A-591D-48AF-9A98-838DB441AE67}"/>
    <dgm:cxn modelId="{D74CDE4B-B02E-468F-A9B8-8FC41E1EE2AD}" srcId="{785C50C8-FB3F-41EB-906B-B6B32BC43704}" destId="{398B87DB-6724-4D21-9517-76B6B31CFEA4}" srcOrd="1" destOrd="0" parTransId="{374107FB-71F1-4732-AAFA-5405ADFD97A5}" sibTransId="{C0C314C7-5383-4DC1-BEF3-480E23972BE8}"/>
    <dgm:cxn modelId="{E23D176D-2C5B-493D-A692-E6DC6BFA1A36}" type="presOf" srcId="{2B2DEF0D-1873-413B-A7B5-9599C51C177A}" destId="{4CEBBEE4-7143-4505-823E-A1F3FDE874B0}" srcOrd="1" destOrd="0" presId="urn:microsoft.com/office/officeart/2005/8/layout/list1"/>
    <dgm:cxn modelId="{5A900783-34F0-4CA6-A659-46AC775E80C5}" type="presOf" srcId="{7EFB50D4-006D-4E14-AAA0-34DF36F5042E}" destId="{4F646A29-29C3-4A61-9CD8-8BE76CD71FAE}" srcOrd="0" destOrd="1" presId="urn:microsoft.com/office/officeart/2005/8/layout/list1"/>
    <dgm:cxn modelId="{8617B16F-82D4-4622-88ED-6E7DBB2C39AC}" type="presOf" srcId="{1596041A-59DA-4D5D-B30C-8C3A5474F038}" destId="{BD651C65-ACCC-4B1F-8707-30B6CA66B444}" srcOrd="0" destOrd="0" presId="urn:microsoft.com/office/officeart/2005/8/layout/list1"/>
    <dgm:cxn modelId="{BDB9E7CB-8A7B-40F2-AA36-6A9C50D2FEFD}" type="presOf" srcId="{398B87DB-6724-4D21-9517-76B6B31CFEA4}" destId="{D19CEEE6-9924-4CB9-AEF4-87D22126E5BB}" srcOrd="1" destOrd="0" presId="urn:microsoft.com/office/officeart/2005/8/layout/list1"/>
    <dgm:cxn modelId="{E7DCF82C-234C-4898-83FD-59B0BDFBFE7D}" srcId="{785C50C8-FB3F-41EB-906B-B6B32BC43704}" destId="{1596041A-59DA-4D5D-B30C-8C3A5474F038}" srcOrd="0" destOrd="0" parTransId="{C4C87683-D626-4391-A84B-EBECB18822B1}" sibTransId="{CA954CF1-7F6F-4AA1-BD48-8CB46F5DAB86}"/>
    <dgm:cxn modelId="{439C33D6-503B-4114-B746-77421298A2BF}" type="presOf" srcId="{CE3CE2E9-68A7-4A72-B32C-A6DE8A0965B1}" destId="{EA0A0955-0CF9-466D-9E94-38348D173AB9}" srcOrd="0" destOrd="1" presId="urn:microsoft.com/office/officeart/2005/8/layout/list1"/>
    <dgm:cxn modelId="{21495DE9-7056-471D-B713-2A69CC256165}" srcId="{2B2DEF0D-1873-413B-A7B5-9599C51C177A}" destId="{D2368C7A-2EEC-479E-829D-F4C3B65EA910}" srcOrd="0" destOrd="0" parTransId="{5E228868-5286-48F2-A8A3-610266AB14DB}" sibTransId="{AD854FDF-D73A-4E91-9204-19990DD08B20}"/>
    <dgm:cxn modelId="{13D09EF8-1949-4DA8-AA69-FF7230B11B7F}" type="presOf" srcId="{30B2A717-F85B-4ABA-BE62-DE49C96F25D8}" destId="{535AA13A-BD17-4B6A-A5DA-0F43EF65E79C}" srcOrd="0" destOrd="0" presId="urn:microsoft.com/office/officeart/2005/8/layout/list1"/>
    <dgm:cxn modelId="{F7458107-0005-4C3A-831B-7C94BF5C8E22}" type="presOf" srcId="{BFE581B3-E5A7-4747-8884-E0E4522D5674}" destId="{4F646A29-29C3-4A61-9CD8-8BE76CD71FAE}" srcOrd="0" destOrd="0" presId="urn:microsoft.com/office/officeart/2005/8/layout/list1"/>
    <dgm:cxn modelId="{1CC8D9C0-CF53-4D10-9D15-6903E2231BB9}" srcId="{398B87DB-6724-4D21-9517-76B6B31CFEA4}" destId="{30B2A717-F85B-4ABA-BE62-DE49C96F25D8}" srcOrd="0" destOrd="0" parTransId="{141BD133-666A-4534-9E2C-EDCF23732B09}" sibTransId="{A56BF7C5-2C3C-4714-930C-66A12C14B17D}"/>
    <dgm:cxn modelId="{AD2F3491-AE95-4339-8E32-4798865C4BEB}" type="presOf" srcId="{785C50C8-FB3F-41EB-906B-B6B32BC43704}" destId="{806A10E3-205C-4FE9-9FEE-C7CCEB617522}" srcOrd="0" destOrd="0" presId="urn:microsoft.com/office/officeart/2005/8/layout/list1"/>
    <dgm:cxn modelId="{98839AF8-5E54-44E6-A86F-C89E727DB4F3}" srcId="{785C50C8-FB3F-41EB-906B-B6B32BC43704}" destId="{2B2DEF0D-1873-413B-A7B5-9599C51C177A}" srcOrd="2" destOrd="0" parTransId="{0B3B1E22-ED05-4951-8191-8739C6F4165B}" sibTransId="{044335AF-FA93-4F82-996A-634BCEFD5A24}"/>
    <dgm:cxn modelId="{DA96ED9E-841C-4FED-8115-291BAFFF2556}" type="presOf" srcId="{D2368C7A-2EEC-479E-829D-F4C3B65EA910}" destId="{EA0A0955-0CF9-466D-9E94-38348D173AB9}" srcOrd="0" destOrd="0" presId="urn:microsoft.com/office/officeart/2005/8/layout/list1"/>
    <dgm:cxn modelId="{A5FA9375-6491-4E80-929F-84CC34F90C70}" srcId="{1596041A-59DA-4D5D-B30C-8C3A5474F038}" destId="{BFE581B3-E5A7-4747-8884-E0E4522D5674}" srcOrd="0" destOrd="0" parTransId="{8CA2994F-F93A-4686-8B19-303621A57169}" sibTransId="{00E2E861-3109-45F3-97DE-4783EB4286E8}"/>
    <dgm:cxn modelId="{C03C8E51-D5EF-481C-A4A6-5EE24172B8E2}" type="presOf" srcId="{398B87DB-6724-4D21-9517-76B6B31CFEA4}" destId="{EC42E2CF-FB78-4F2D-8557-CB497F7531DD}" srcOrd="0" destOrd="0" presId="urn:microsoft.com/office/officeart/2005/8/layout/list1"/>
    <dgm:cxn modelId="{72D0EF7A-418E-4B56-9AD1-424BDF6CC44E}" type="presParOf" srcId="{806A10E3-205C-4FE9-9FEE-C7CCEB617522}" destId="{15858437-8E9F-448E-A4A1-AE036A292CBF}" srcOrd="0" destOrd="0" presId="urn:microsoft.com/office/officeart/2005/8/layout/list1"/>
    <dgm:cxn modelId="{0003FFC2-FF4C-41F3-A661-034C28AE2390}" type="presParOf" srcId="{15858437-8E9F-448E-A4A1-AE036A292CBF}" destId="{BD651C65-ACCC-4B1F-8707-30B6CA66B444}" srcOrd="0" destOrd="0" presId="urn:microsoft.com/office/officeart/2005/8/layout/list1"/>
    <dgm:cxn modelId="{208518AF-88BF-4C32-990A-24EAF612BD69}" type="presParOf" srcId="{15858437-8E9F-448E-A4A1-AE036A292CBF}" destId="{D4F0CD0F-AA45-434E-AD37-D2EF4FCAC146}" srcOrd="1" destOrd="0" presId="urn:microsoft.com/office/officeart/2005/8/layout/list1"/>
    <dgm:cxn modelId="{1BB4E6D4-C6B4-413C-875B-CE6733CD153B}" type="presParOf" srcId="{806A10E3-205C-4FE9-9FEE-C7CCEB617522}" destId="{4512081F-BCDA-41C0-9608-94A6C927F23E}" srcOrd="1" destOrd="0" presId="urn:microsoft.com/office/officeart/2005/8/layout/list1"/>
    <dgm:cxn modelId="{CA8E5E91-344E-4EAE-AF29-C097D3E41E3E}" type="presParOf" srcId="{806A10E3-205C-4FE9-9FEE-C7CCEB617522}" destId="{4F646A29-29C3-4A61-9CD8-8BE76CD71FAE}" srcOrd="2" destOrd="0" presId="urn:microsoft.com/office/officeart/2005/8/layout/list1"/>
    <dgm:cxn modelId="{61014278-6B5D-4DA0-8710-6E8F6462FDC3}" type="presParOf" srcId="{806A10E3-205C-4FE9-9FEE-C7CCEB617522}" destId="{D36F2DB2-D423-433C-A2A8-A0A6DCE91D74}" srcOrd="3" destOrd="0" presId="urn:microsoft.com/office/officeart/2005/8/layout/list1"/>
    <dgm:cxn modelId="{188FA7F0-C50A-4245-954B-2E75AA092503}" type="presParOf" srcId="{806A10E3-205C-4FE9-9FEE-C7CCEB617522}" destId="{D6D889B8-5D19-4CBC-9B4E-41024589F944}" srcOrd="4" destOrd="0" presId="urn:microsoft.com/office/officeart/2005/8/layout/list1"/>
    <dgm:cxn modelId="{5E1CD5F0-CEDD-48AC-924B-AE2AD242067D}" type="presParOf" srcId="{D6D889B8-5D19-4CBC-9B4E-41024589F944}" destId="{EC42E2CF-FB78-4F2D-8557-CB497F7531DD}" srcOrd="0" destOrd="0" presId="urn:microsoft.com/office/officeart/2005/8/layout/list1"/>
    <dgm:cxn modelId="{80914379-E36E-48B4-AC34-1D8C0DDA4010}" type="presParOf" srcId="{D6D889B8-5D19-4CBC-9B4E-41024589F944}" destId="{D19CEEE6-9924-4CB9-AEF4-87D22126E5BB}" srcOrd="1" destOrd="0" presId="urn:microsoft.com/office/officeart/2005/8/layout/list1"/>
    <dgm:cxn modelId="{D3114095-168E-473B-8CD2-1A5341352549}" type="presParOf" srcId="{806A10E3-205C-4FE9-9FEE-C7CCEB617522}" destId="{161EB5A4-AAFA-4ACC-91BD-1D1E0D52CD22}" srcOrd="5" destOrd="0" presId="urn:microsoft.com/office/officeart/2005/8/layout/list1"/>
    <dgm:cxn modelId="{FA211BE7-3381-4043-9BA2-372BA092DA4B}" type="presParOf" srcId="{806A10E3-205C-4FE9-9FEE-C7CCEB617522}" destId="{535AA13A-BD17-4B6A-A5DA-0F43EF65E79C}" srcOrd="6" destOrd="0" presId="urn:microsoft.com/office/officeart/2005/8/layout/list1"/>
    <dgm:cxn modelId="{84EC0884-73C1-4BD2-A5EB-7AA95C568D6C}" type="presParOf" srcId="{806A10E3-205C-4FE9-9FEE-C7CCEB617522}" destId="{78FE4ABF-DC6E-4B9C-8FBD-8C4E9807AA38}" srcOrd="7" destOrd="0" presId="urn:microsoft.com/office/officeart/2005/8/layout/list1"/>
    <dgm:cxn modelId="{EF29DA43-B533-4EEF-9030-5D22044C5648}" type="presParOf" srcId="{806A10E3-205C-4FE9-9FEE-C7CCEB617522}" destId="{A59EAA97-F6C0-417F-9A99-51F12617A452}" srcOrd="8" destOrd="0" presId="urn:microsoft.com/office/officeart/2005/8/layout/list1"/>
    <dgm:cxn modelId="{9525175F-0174-4F34-B7CA-391A28809F75}" type="presParOf" srcId="{A59EAA97-F6C0-417F-9A99-51F12617A452}" destId="{016FC5F2-53F3-450B-A5E5-A7225C410D51}" srcOrd="0" destOrd="0" presId="urn:microsoft.com/office/officeart/2005/8/layout/list1"/>
    <dgm:cxn modelId="{FF657A6C-6BD5-4473-A4A1-3CFAFB0EDCD7}" type="presParOf" srcId="{A59EAA97-F6C0-417F-9A99-51F12617A452}" destId="{4CEBBEE4-7143-4505-823E-A1F3FDE874B0}" srcOrd="1" destOrd="0" presId="urn:microsoft.com/office/officeart/2005/8/layout/list1"/>
    <dgm:cxn modelId="{7CE9FB64-FF05-42AD-A4B8-A380255BD823}" type="presParOf" srcId="{806A10E3-205C-4FE9-9FEE-C7CCEB617522}" destId="{17F0E1B6-5371-410D-B14C-B09874C20983}" srcOrd="9" destOrd="0" presId="urn:microsoft.com/office/officeart/2005/8/layout/list1"/>
    <dgm:cxn modelId="{3B4E6875-0CBD-4882-8C92-F3B39D5FF185}" type="presParOf" srcId="{806A10E3-205C-4FE9-9FEE-C7CCEB617522}" destId="{EA0A0955-0CF9-466D-9E94-38348D173A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A899B-D8A8-4DAD-B970-9E08E0587B89}" type="doc">
      <dgm:prSet loTypeId="urn:microsoft.com/office/officeart/2005/8/layout/arrow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5C19A487-B811-452E-AE1D-9E02EFA458A3}">
      <dgm:prSet phldrT="[Text]"/>
      <dgm:spPr/>
      <dgm:t>
        <a:bodyPr/>
        <a:lstStyle/>
        <a:p>
          <a:r>
            <a:rPr lang="hr-HR" dirty="0" smtClean="0"/>
            <a:t>Kulturna autonomija</a:t>
          </a:r>
          <a:endParaRPr lang="hr-HR" dirty="0"/>
        </a:p>
      </dgm:t>
    </dgm:pt>
    <dgm:pt modelId="{E87A2CFE-197C-444C-9290-F34454375CAB}" type="parTrans" cxnId="{456D0253-7E10-4312-9FC5-D57A074F67BD}">
      <dgm:prSet/>
      <dgm:spPr/>
      <dgm:t>
        <a:bodyPr/>
        <a:lstStyle/>
        <a:p>
          <a:endParaRPr lang="hr-HR"/>
        </a:p>
      </dgm:t>
    </dgm:pt>
    <dgm:pt modelId="{577C5D25-0043-4EA1-8F22-E1A7F58A1411}" type="sibTrans" cxnId="{456D0253-7E10-4312-9FC5-D57A074F67BD}">
      <dgm:prSet/>
      <dgm:spPr/>
      <dgm:t>
        <a:bodyPr/>
        <a:lstStyle/>
        <a:p>
          <a:endParaRPr lang="hr-HR"/>
        </a:p>
      </dgm:t>
    </dgm:pt>
    <dgm:pt modelId="{A353A274-B502-49C5-A912-2B31BC5A2652}">
      <dgm:prSet phldrT="[Text]"/>
      <dgm:spPr/>
      <dgm:t>
        <a:bodyPr/>
        <a:lstStyle/>
        <a:p>
          <a:r>
            <a:rPr lang="hr-HR" dirty="0" smtClean="0"/>
            <a:t>Sudjelovanje u procesima odlučivanja</a:t>
          </a:r>
          <a:endParaRPr lang="hr-HR" dirty="0"/>
        </a:p>
      </dgm:t>
    </dgm:pt>
    <dgm:pt modelId="{342A9A72-2B20-4241-9AD9-64B79796AEA9}" type="parTrans" cxnId="{4A138409-C157-4445-87A1-B44A4CD303AC}">
      <dgm:prSet/>
      <dgm:spPr/>
      <dgm:t>
        <a:bodyPr/>
        <a:lstStyle/>
        <a:p>
          <a:endParaRPr lang="hr-HR"/>
        </a:p>
      </dgm:t>
    </dgm:pt>
    <dgm:pt modelId="{883F2521-6320-4398-BF23-D44A666CDD8E}" type="sibTrans" cxnId="{4A138409-C157-4445-87A1-B44A4CD303AC}">
      <dgm:prSet/>
      <dgm:spPr/>
      <dgm:t>
        <a:bodyPr/>
        <a:lstStyle/>
        <a:p>
          <a:endParaRPr lang="hr-HR"/>
        </a:p>
      </dgm:t>
    </dgm:pt>
    <dgm:pt modelId="{E3B4D963-CEEC-45B2-926C-29A7E6851129}" type="pres">
      <dgm:prSet presAssocID="{2FFA899B-D8A8-4DAD-B970-9E08E0587B8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A508B02-610E-4EF8-8CBC-04EC3FD41887}" type="pres">
      <dgm:prSet presAssocID="{2FFA899B-D8A8-4DAD-B970-9E08E0587B89}" presName="divider" presStyleLbl="fgShp" presStyleIdx="0" presStyleCnt="1"/>
      <dgm:spPr/>
    </dgm:pt>
    <dgm:pt modelId="{4C93DA6C-0CB9-486F-8C12-9E485613BE89}" type="pres">
      <dgm:prSet presAssocID="{5C19A487-B811-452E-AE1D-9E02EFA458A3}" presName="downArrow" presStyleLbl="node1" presStyleIdx="0" presStyleCnt="2"/>
      <dgm:spPr/>
    </dgm:pt>
    <dgm:pt modelId="{4FE547AE-C4DF-4CD5-B018-FFC1DD64CA2E}" type="pres">
      <dgm:prSet presAssocID="{5C19A487-B811-452E-AE1D-9E02EFA458A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D50264-C645-422A-9797-42FD2FB5C2D7}" type="pres">
      <dgm:prSet presAssocID="{A353A274-B502-49C5-A912-2B31BC5A2652}" presName="upArrow" presStyleLbl="node1" presStyleIdx="1" presStyleCnt="2"/>
      <dgm:spPr/>
    </dgm:pt>
    <dgm:pt modelId="{C68B8D72-7147-455F-8ADF-EEFDAFFE5EFA}" type="pres">
      <dgm:prSet presAssocID="{A353A274-B502-49C5-A912-2B31BC5A265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2232B4-8D7E-45A0-A0A7-63E52AE2B1AE}" type="presOf" srcId="{2FFA899B-D8A8-4DAD-B970-9E08E0587B89}" destId="{E3B4D963-CEEC-45B2-926C-29A7E6851129}" srcOrd="0" destOrd="0" presId="urn:microsoft.com/office/officeart/2005/8/layout/arrow3"/>
    <dgm:cxn modelId="{456D0253-7E10-4312-9FC5-D57A074F67BD}" srcId="{2FFA899B-D8A8-4DAD-B970-9E08E0587B89}" destId="{5C19A487-B811-452E-AE1D-9E02EFA458A3}" srcOrd="0" destOrd="0" parTransId="{E87A2CFE-197C-444C-9290-F34454375CAB}" sibTransId="{577C5D25-0043-4EA1-8F22-E1A7F58A1411}"/>
    <dgm:cxn modelId="{C6523154-FEA5-4042-AF7C-0A8A3516D194}" type="presOf" srcId="{5C19A487-B811-452E-AE1D-9E02EFA458A3}" destId="{4FE547AE-C4DF-4CD5-B018-FFC1DD64CA2E}" srcOrd="0" destOrd="0" presId="urn:microsoft.com/office/officeart/2005/8/layout/arrow3"/>
    <dgm:cxn modelId="{DCE602A5-D9C0-4BF7-ABFB-9D758C348102}" type="presOf" srcId="{A353A274-B502-49C5-A912-2B31BC5A2652}" destId="{C68B8D72-7147-455F-8ADF-EEFDAFFE5EFA}" srcOrd="0" destOrd="0" presId="urn:microsoft.com/office/officeart/2005/8/layout/arrow3"/>
    <dgm:cxn modelId="{4A138409-C157-4445-87A1-B44A4CD303AC}" srcId="{2FFA899B-D8A8-4DAD-B970-9E08E0587B89}" destId="{A353A274-B502-49C5-A912-2B31BC5A2652}" srcOrd="1" destOrd="0" parTransId="{342A9A72-2B20-4241-9AD9-64B79796AEA9}" sibTransId="{883F2521-6320-4398-BF23-D44A666CDD8E}"/>
    <dgm:cxn modelId="{9FC7501D-C846-473F-9BF6-85EC0D376273}" type="presParOf" srcId="{E3B4D963-CEEC-45B2-926C-29A7E6851129}" destId="{0A508B02-610E-4EF8-8CBC-04EC3FD41887}" srcOrd="0" destOrd="0" presId="urn:microsoft.com/office/officeart/2005/8/layout/arrow3"/>
    <dgm:cxn modelId="{86DF196A-8E3F-41E6-A78B-BA240F67D072}" type="presParOf" srcId="{E3B4D963-CEEC-45B2-926C-29A7E6851129}" destId="{4C93DA6C-0CB9-486F-8C12-9E485613BE89}" srcOrd="1" destOrd="0" presId="urn:microsoft.com/office/officeart/2005/8/layout/arrow3"/>
    <dgm:cxn modelId="{E854295E-1164-431D-965B-947CFF350D47}" type="presParOf" srcId="{E3B4D963-CEEC-45B2-926C-29A7E6851129}" destId="{4FE547AE-C4DF-4CD5-B018-FFC1DD64CA2E}" srcOrd="2" destOrd="0" presId="urn:microsoft.com/office/officeart/2005/8/layout/arrow3"/>
    <dgm:cxn modelId="{6D528F8A-8C75-4B14-9242-201B36208DA2}" type="presParOf" srcId="{E3B4D963-CEEC-45B2-926C-29A7E6851129}" destId="{EED50264-C645-422A-9797-42FD2FB5C2D7}" srcOrd="3" destOrd="0" presId="urn:microsoft.com/office/officeart/2005/8/layout/arrow3"/>
    <dgm:cxn modelId="{CBB9CB9B-348C-4261-B307-1BFE110D1BB0}" type="presParOf" srcId="{E3B4D963-CEEC-45B2-926C-29A7E6851129}" destId="{C68B8D72-7147-455F-8ADF-EEFDAFFE5EF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EFA00-C8E2-4455-853E-0601AE0C4C20}" type="doc">
      <dgm:prSet loTypeId="urn:microsoft.com/office/officeart/2005/8/layout/vList6" loCatId="process" qsTypeId="urn:microsoft.com/office/officeart/2005/8/quickstyle/3d1" qsCatId="3D" csTypeId="urn:microsoft.com/office/officeart/2005/8/colors/accent1_2#2" csCatId="accent1" phldr="1"/>
      <dgm:spPr/>
      <dgm:t>
        <a:bodyPr/>
        <a:lstStyle/>
        <a:p>
          <a:endParaRPr lang="hr-HR"/>
        </a:p>
      </dgm:t>
    </dgm:pt>
    <dgm:pt modelId="{AE96D3B8-D644-4E2F-BE2A-40C304CD4930}">
      <dgm:prSet phldrT="[Text]"/>
      <dgm:spPr>
        <a:solidFill>
          <a:srgbClr val="FF0000">
            <a:alpha val="68000"/>
          </a:srgbClr>
        </a:solidFill>
      </dgm:spPr>
      <dgm:t>
        <a:bodyPr/>
        <a:lstStyle/>
        <a:p>
          <a:r>
            <a:rPr lang="hr-HR" dirty="0" smtClean="0"/>
            <a:t>KULTURNA AUTONOMIJA</a:t>
          </a:r>
          <a:endParaRPr lang="hr-HR" dirty="0"/>
        </a:p>
      </dgm:t>
    </dgm:pt>
    <dgm:pt modelId="{DD43EC5D-3332-48A4-8022-B74313A26C17}" type="parTrans" cxnId="{73454BDF-1A87-497A-AA6E-5D2FA0C57193}">
      <dgm:prSet/>
      <dgm:spPr/>
      <dgm:t>
        <a:bodyPr/>
        <a:lstStyle/>
        <a:p>
          <a:endParaRPr lang="hr-HR"/>
        </a:p>
      </dgm:t>
    </dgm:pt>
    <dgm:pt modelId="{2578D816-488F-433E-8B33-4D9AFF45FECF}" type="sibTrans" cxnId="{73454BDF-1A87-497A-AA6E-5D2FA0C57193}">
      <dgm:prSet/>
      <dgm:spPr/>
      <dgm:t>
        <a:bodyPr/>
        <a:lstStyle/>
        <a:p>
          <a:endParaRPr lang="hr-HR"/>
        </a:p>
      </dgm:t>
    </dgm:pt>
    <dgm:pt modelId="{156206D6-DFE2-4D20-BBDB-5F0E837DA183}">
      <dgm:prSet phldrT="[Text]"/>
      <dgm:spPr/>
      <dgm:t>
        <a:bodyPr anchor="ctr" anchorCtr="1"/>
        <a:lstStyle/>
        <a:p>
          <a:r>
            <a:rPr lang="hr-HR" dirty="0" smtClean="0"/>
            <a:t>Očuvanje identiteta</a:t>
          </a:r>
          <a:endParaRPr lang="hr-HR" dirty="0"/>
        </a:p>
      </dgm:t>
    </dgm:pt>
    <dgm:pt modelId="{750384B8-BBDB-4EDE-83EC-32B8A083DCDE}" type="parTrans" cxnId="{2038F302-F908-47AF-9A66-E785912A8812}">
      <dgm:prSet/>
      <dgm:spPr/>
      <dgm:t>
        <a:bodyPr/>
        <a:lstStyle/>
        <a:p>
          <a:endParaRPr lang="hr-HR"/>
        </a:p>
      </dgm:t>
    </dgm:pt>
    <dgm:pt modelId="{B6CF2581-0B28-4BE9-9851-7207C26491A4}" type="sibTrans" cxnId="{2038F302-F908-47AF-9A66-E785912A8812}">
      <dgm:prSet/>
      <dgm:spPr/>
      <dgm:t>
        <a:bodyPr/>
        <a:lstStyle/>
        <a:p>
          <a:endParaRPr lang="hr-HR"/>
        </a:p>
      </dgm:t>
    </dgm:pt>
    <dgm:pt modelId="{23E10C83-03AE-4705-9693-4700A6B28153}">
      <dgm:prSet phldrT="[Text]"/>
      <dgm:spPr>
        <a:solidFill>
          <a:srgbClr val="92D050">
            <a:alpha val="72000"/>
          </a:srgbClr>
        </a:solidFill>
      </dgm:spPr>
      <dgm:t>
        <a:bodyPr/>
        <a:lstStyle/>
        <a:p>
          <a:r>
            <a:rPr lang="hr-HR" dirty="0" smtClean="0"/>
            <a:t>SUDJELOVANJE U PROCESIMA ODLUČIVANJA</a:t>
          </a:r>
          <a:endParaRPr lang="hr-HR" dirty="0"/>
        </a:p>
      </dgm:t>
    </dgm:pt>
    <dgm:pt modelId="{77DAF511-4D78-4DD4-BAAD-6B71653DDCD0}" type="parTrans" cxnId="{C8DBBD6F-B485-401A-A42B-C2566A0C6ACF}">
      <dgm:prSet/>
      <dgm:spPr/>
      <dgm:t>
        <a:bodyPr/>
        <a:lstStyle/>
        <a:p>
          <a:endParaRPr lang="hr-HR"/>
        </a:p>
      </dgm:t>
    </dgm:pt>
    <dgm:pt modelId="{A7DFED46-94E1-46D3-ADF1-AE7A4DC7BFEB}" type="sibTrans" cxnId="{C8DBBD6F-B485-401A-A42B-C2566A0C6ACF}">
      <dgm:prSet/>
      <dgm:spPr/>
      <dgm:t>
        <a:bodyPr/>
        <a:lstStyle/>
        <a:p>
          <a:endParaRPr lang="hr-HR"/>
        </a:p>
      </dgm:t>
    </dgm:pt>
    <dgm:pt modelId="{C6E3553C-557D-4DAC-9A87-979458085979}">
      <dgm:prSet phldrT="[Text]"/>
      <dgm:spPr/>
      <dgm:t>
        <a:bodyPr anchor="ctr" anchorCtr="1"/>
        <a:lstStyle/>
        <a:p>
          <a:r>
            <a:rPr lang="hr-HR" dirty="0" smtClean="0"/>
            <a:t>Puna društvena afirmacija i integracija</a:t>
          </a:r>
          <a:endParaRPr lang="hr-HR" dirty="0"/>
        </a:p>
      </dgm:t>
    </dgm:pt>
    <dgm:pt modelId="{C19C9C64-E32D-4B04-80E7-FF1A751C714C}" type="parTrans" cxnId="{F60821AD-4BD4-4408-9C67-47A58BA8C131}">
      <dgm:prSet/>
      <dgm:spPr/>
      <dgm:t>
        <a:bodyPr/>
        <a:lstStyle/>
        <a:p>
          <a:endParaRPr lang="hr-HR"/>
        </a:p>
      </dgm:t>
    </dgm:pt>
    <dgm:pt modelId="{BD88B75B-A167-4FBC-BB98-D024E7DEE381}" type="sibTrans" cxnId="{F60821AD-4BD4-4408-9C67-47A58BA8C131}">
      <dgm:prSet/>
      <dgm:spPr/>
      <dgm:t>
        <a:bodyPr/>
        <a:lstStyle/>
        <a:p>
          <a:endParaRPr lang="hr-HR"/>
        </a:p>
      </dgm:t>
    </dgm:pt>
    <dgm:pt modelId="{E415C11B-EF13-4711-80E0-1086F2870A02}" type="pres">
      <dgm:prSet presAssocID="{5F8EFA00-C8E2-4455-853E-0601AE0C4C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5798605-D60D-4291-BF12-A6FC812F5582}" type="pres">
      <dgm:prSet presAssocID="{AE96D3B8-D644-4E2F-BE2A-40C304CD4930}" presName="linNode" presStyleCnt="0"/>
      <dgm:spPr/>
    </dgm:pt>
    <dgm:pt modelId="{2303A2D5-A03A-41FF-A195-85C5E768C752}" type="pres">
      <dgm:prSet presAssocID="{AE96D3B8-D644-4E2F-BE2A-40C304CD493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A3DEBD-C7EE-45D9-A65A-B8DC9F8966CD}" type="pres">
      <dgm:prSet presAssocID="{AE96D3B8-D644-4E2F-BE2A-40C304CD493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D9FAAE-B9B2-4D1A-9D82-1373AFE20F2D}" type="pres">
      <dgm:prSet presAssocID="{2578D816-488F-433E-8B33-4D9AFF45FECF}" presName="spacing" presStyleCnt="0"/>
      <dgm:spPr/>
    </dgm:pt>
    <dgm:pt modelId="{FB612D75-897C-4F06-9A18-14CAB9011126}" type="pres">
      <dgm:prSet presAssocID="{23E10C83-03AE-4705-9693-4700A6B28153}" presName="linNode" presStyleCnt="0"/>
      <dgm:spPr/>
    </dgm:pt>
    <dgm:pt modelId="{19F150DF-BA84-4EDC-A36A-F21495CEF7EF}" type="pres">
      <dgm:prSet presAssocID="{23E10C83-03AE-4705-9693-4700A6B2815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A06FBE-4218-41D9-BB50-A4256D3F0C0E}" type="pres">
      <dgm:prSet presAssocID="{23E10C83-03AE-4705-9693-4700A6B2815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CAB8B8-C66C-4208-B0F5-3A8BEE00E431}" type="presOf" srcId="{AE96D3B8-D644-4E2F-BE2A-40C304CD4930}" destId="{2303A2D5-A03A-41FF-A195-85C5E768C752}" srcOrd="0" destOrd="0" presId="urn:microsoft.com/office/officeart/2005/8/layout/vList6"/>
    <dgm:cxn modelId="{320A9365-EC72-4D1A-83DF-2688E61954FF}" type="presOf" srcId="{C6E3553C-557D-4DAC-9A87-979458085979}" destId="{44A06FBE-4218-41D9-BB50-A4256D3F0C0E}" srcOrd="0" destOrd="0" presId="urn:microsoft.com/office/officeart/2005/8/layout/vList6"/>
    <dgm:cxn modelId="{2038F302-F908-47AF-9A66-E785912A8812}" srcId="{AE96D3B8-D644-4E2F-BE2A-40C304CD4930}" destId="{156206D6-DFE2-4D20-BBDB-5F0E837DA183}" srcOrd="0" destOrd="0" parTransId="{750384B8-BBDB-4EDE-83EC-32B8A083DCDE}" sibTransId="{B6CF2581-0B28-4BE9-9851-7207C26491A4}"/>
    <dgm:cxn modelId="{61895F95-649C-4115-951D-D4863C8167F7}" type="presOf" srcId="{5F8EFA00-C8E2-4455-853E-0601AE0C4C20}" destId="{E415C11B-EF13-4711-80E0-1086F2870A02}" srcOrd="0" destOrd="0" presId="urn:microsoft.com/office/officeart/2005/8/layout/vList6"/>
    <dgm:cxn modelId="{73454BDF-1A87-497A-AA6E-5D2FA0C57193}" srcId="{5F8EFA00-C8E2-4455-853E-0601AE0C4C20}" destId="{AE96D3B8-D644-4E2F-BE2A-40C304CD4930}" srcOrd="0" destOrd="0" parTransId="{DD43EC5D-3332-48A4-8022-B74313A26C17}" sibTransId="{2578D816-488F-433E-8B33-4D9AFF45FECF}"/>
    <dgm:cxn modelId="{F60821AD-4BD4-4408-9C67-47A58BA8C131}" srcId="{23E10C83-03AE-4705-9693-4700A6B28153}" destId="{C6E3553C-557D-4DAC-9A87-979458085979}" srcOrd="0" destOrd="0" parTransId="{C19C9C64-E32D-4B04-80E7-FF1A751C714C}" sibTransId="{BD88B75B-A167-4FBC-BB98-D024E7DEE381}"/>
    <dgm:cxn modelId="{5B3CF6EF-3620-4784-977B-E578252AACD6}" type="presOf" srcId="{23E10C83-03AE-4705-9693-4700A6B28153}" destId="{19F150DF-BA84-4EDC-A36A-F21495CEF7EF}" srcOrd="0" destOrd="0" presId="urn:microsoft.com/office/officeart/2005/8/layout/vList6"/>
    <dgm:cxn modelId="{A4BA284C-C74F-44D7-A7DE-B7D6FF758114}" type="presOf" srcId="{156206D6-DFE2-4D20-BBDB-5F0E837DA183}" destId="{90A3DEBD-C7EE-45D9-A65A-B8DC9F8966CD}" srcOrd="0" destOrd="0" presId="urn:microsoft.com/office/officeart/2005/8/layout/vList6"/>
    <dgm:cxn modelId="{C8DBBD6F-B485-401A-A42B-C2566A0C6ACF}" srcId="{5F8EFA00-C8E2-4455-853E-0601AE0C4C20}" destId="{23E10C83-03AE-4705-9693-4700A6B28153}" srcOrd="1" destOrd="0" parTransId="{77DAF511-4D78-4DD4-BAAD-6B71653DDCD0}" sibTransId="{A7DFED46-94E1-46D3-ADF1-AE7A4DC7BFEB}"/>
    <dgm:cxn modelId="{5988B39E-459C-4193-B1C7-5F31EA59A83B}" type="presParOf" srcId="{E415C11B-EF13-4711-80E0-1086F2870A02}" destId="{15798605-D60D-4291-BF12-A6FC812F5582}" srcOrd="0" destOrd="0" presId="urn:microsoft.com/office/officeart/2005/8/layout/vList6"/>
    <dgm:cxn modelId="{C60178A1-875D-4560-8D22-DA08A0A5D7D3}" type="presParOf" srcId="{15798605-D60D-4291-BF12-A6FC812F5582}" destId="{2303A2D5-A03A-41FF-A195-85C5E768C752}" srcOrd="0" destOrd="0" presId="urn:microsoft.com/office/officeart/2005/8/layout/vList6"/>
    <dgm:cxn modelId="{2176F6CA-BC80-46F1-9FD3-1E43B98809C2}" type="presParOf" srcId="{15798605-D60D-4291-BF12-A6FC812F5582}" destId="{90A3DEBD-C7EE-45D9-A65A-B8DC9F8966CD}" srcOrd="1" destOrd="0" presId="urn:microsoft.com/office/officeart/2005/8/layout/vList6"/>
    <dgm:cxn modelId="{7D64AB1D-B6CE-4545-9935-FC759DBEF482}" type="presParOf" srcId="{E415C11B-EF13-4711-80E0-1086F2870A02}" destId="{D6D9FAAE-B9B2-4D1A-9D82-1373AFE20F2D}" srcOrd="1" destOrd="0" presId="urn:microsoft.com/office/officeart/2005/8/layout/vList6"/>
    <dgm:cxn modelId="{855621B0-7F0A-4690-86D3-01E06D3BE1B9}" type="presParOf" srcId="{E415C11B-EF13-4711-80E0-1086F2870A02}" destId="{FB612D75-897C-4F06-9A18-14CAB9011126}" srcOrd="2" destOrd="0" presId="urn:microsoft.com/office/officeart/2005/8/layout/vList6"/>
    <dgm:cxn modelId="{5A8ACE32-163F-4384-9ACD-4BF0B6816955}" type="presParOf" srcId="{FB612D75-897C-4F06-9A18-14CAB9011126}" destId="{19F150DF-BA84-4EDC-A36A-F21495CEF7EF}" srcOrd="0" destOrd="0" presId="urn:microsoft.com/office/officeart/2005/8/layout/vList6"/>
    <dgm:cxn modelId="{8E66E183-3D73-4419-B5CB-A7137E692D74}" type="presParOf" srcId="{FB612D75-897C-4F06-9A18-14CAB9011126}" destId="{44A06FBE-4218-41D9-BB50-A4256D3F0C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4D5592-B105-4F6A-AC83-9680EBAABF43}" type="datetimeFigureOut">
              <a:rPr lang="hr-HR"/>
              <a:pPr>
                <a:defRPr/>
              </a:pPr>
              <a:t>18.10.2012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EF5F51-3BA5-42E9-AB10-F8EF697BF3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E6993F-0D95-4567-95AE-82AD74519F36}" type="datetimeFigureOut">
              <a:rPr lang="hr-HR"/>
              <a:pPr>
                <a:defRPr/>
              </a:pPr>
              <a:t>18.10.2012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BD0CC3-061D-47AF-8398-8F2D70C315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F2197-22FD-488A-9AB2-3D0350E6E56F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B4142-5670-4BDA-9CE4-0CDD0366D99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4879-9A85-4799-90C9-47F1F6B39943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AF5F-2E0A-4382-9207-D353783A9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0E76-8496-4B5E-95A4-D1791BBED854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3F66-44D1-43C3-9AA6-F17E62D49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F5EA-235F-4A41-9C2C-2D118D7C0B32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9777-0669-4B46-88F1-155C17F88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B677-739D-45B6-8A73-C247105624F3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1691-F2AC-4E6C-BB1B-D1838A6E5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FA38-8BDF-4019-910C-F720EC78373B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0249-F4AC-4542-AFF1-18F8EBB29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6D56-2C7C-4A17-8C5D-54A1FCD5CE79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938D-5A12-49DE-A7A8-FD987DE4F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A36B-F725-458A-AFC9-930C1BA7984F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3A5F-E245-4613-8CA2-928D324D4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F450-B45D-4B22-98C6-4DA301477C5A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9DB5-D3E5-4953-AACC-597D0616B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BCF-8E6D-4CA7-9228-6FE1B62F17E8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18211-3D6E-49BB-9728-B1FDE28A6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E4DE-045B-4299-AE0D-A06597C6A5BF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4CFE-0C6D-4E27-8C26-BB1654363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A8E7-6E13-45F9-8458-A5784DF5A92C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F703-4BED-477A-A46D-43622E8C2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9ECC0E-0A74-4620-8697-6D09244301A9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87A46-630A-4CE5-A643-8AEFC68B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382000" cy="2438400"/>
          </a:xfrm>
        </p:spPr>
        <p:txBody>
          <a:bodyPr/>
          <a:lstStyle/>
          <a:p>
            <a:pPr eaLnBrk="1" hangingPunct="1"/>
            <a:r>
              <a:rPr lang="hr-HR" sz="4000" smtClean="0"/>
              <a:t>Zaštita nacionalnih manjina u Republici Hrvatskoj i regionalna suradnja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/>
              <a:t>Prof. dr. sc. Ivo Josipović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/>
              <a:t>Predsjednik Republike Hrvatske</a:t>
            </a:r>
            <a:endParaRPr lang="hr-HR" sz="2800" dirty="0"/>
          </a:p>
        </p:txBody>
      </p:sp>
      <p:pic>
        <p:nvPicPr>
          <p:cNvPr id="4100" name="Picture 4" descr="http://eminencija.files.wordpress.com/2010/02/400px-presidential_flag_of_the_republic_of_croatia-sv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00"/>
            <a:ext cx="12192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57200"/>
            <a:ext cx="3419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 descr="fpzg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57200"/>
            <a:ext cx="13716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2481263" y="1192213"/>
            <a:ext cx="41814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ctr"/>
            <a:r>
              <a:rPr lang="hr-HR" sz="1600" b="1">
                <a:cs typeface="Times New Roman" pitchFamily="18" charset="0"/>
              </a:rPr>
              <a:t>Regionalna škola manjinskih prava</a:t>
            </a:r>
            <a:endParaRPr lang="en-US" sz="1600" b="1">
              <a:cs typeface="Times New Roman" pitchFamily="18" charset="0"/>
            </a:endParaRPr>
          </a:p>
          <a:p>
            <a:pPr algn="ctr" eaLnBrk="0" hangingPunct="0"/>
            <a:r>
              <a:rPr lang="hr-HR" sz="1600">
                <a:cs typeface="Times New Roman" pitchFamily="18" charset="0"/>
              </a:rPr>
              <a:t>Medulin, 16 –22. rujna 2012.</a:t>
            </a:r>
            <a:endParaRPr lang="en-US" sz="1600" b="1">
              <a:cs typeface="Times New Roman" pitchFamily="18" charset="0"/>
            </a:endParaRPr>
          </a:p>
          <a:p>
            <a:pPr algn="ctr" eaLnBrk="0" hangingPunct="0"/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>
              <a:defRPr/>
            </a:pPr>
            <a:r>
              <a:rPr lang="hr-HR" sz="4400">
                <a:latin typeface="+mj-lt"/>
                <a:ea typeface="+mj-ea"/>
                <a:cs typeface="+mj-cs"/>
              </a:rPr>
              <a:t>Parlamentarni izbori 2007. u XII. izbornoj jedinici</a:t>
            </a:r>
            <a:endParaRPr lang="hr-HR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752600"/>
          <a:ext cx="8686800" cy="47482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57550"/>
                <a:gridCol w="1214862"/>
                <a:gridCol w="2042688"/>
                <a:gridCol w="1085850"/>
                <a:gridCol w="1085850"/>
              </a:tblGrid>
              <a:tr h="638175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Mandata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Ukupni</a:t>
                      </a:r>
                      <a:r>
                        <a:rPr lang="hr-HR" baseline="0" dirty="0" smtClean="0"/>
                        <a:t> broj birača</a:t>
                      </a:r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Pristupilo glasovanju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r>
                        <a:rPr lang="hr-HR" dirty="0" smtClean="0"/>
                        <a:t>Srpska nacionalna manjina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190.510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25.888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13.59%</a:t>
                      </a:r>
                      <a:endParaRPr lang="hr-HR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hr-HR" dirty="0" smtClean="0"/>
                        <a:t>Mađarska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9.619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4.332</a:t>
                      </a:r>
                    </a:p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45.04%</a:t>
                      </a:r>
                      <a:endParaRPr lang="hr-HR" dirty="0"/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r>
                        <a:rPr lang="hr-HR" dirty="0" smtClean="0"/>
                        <a:t>Talijanska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11.230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4.808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42.81%</a:t>
                      </a:r>
                      <a:endParaRPr lang="hr-HR" dirty="0"/>
                    </a:p>
                  </a:txBody>
                  <a:tcPr/>
                </a:tc>
              </a:tr>
              <a:tr h="364672">
                <a:tc>
                  <a:txBody>
                    <a:bodyPr/>
                    <a:lstStyle/>
                    <a:p>
                      <a:r>
                        <a:rPr lang="hr-HR" dirty="0" smtClean="0"/>
                        <a:t>Češka i slovačka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6.266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2.671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42.63%</a:t>
                      </a:r>
                      <a:endParaRPr lang="hr-HR" dirty="0"/>
                    </a:p>
                  </a:txBody>
                  <a:tcPr/>
                </a:tc>
              </a:tr>
              <a:tr h="1458685">
                <a:tc>
                  <a:txBody>
                    <a:bodyPr/>
                    <a:lstStyle/>
                    <a:p>
                      <a:r>
                        <a:rPr lang="hr-HR" dirty="0" smtClean="0"/>
                        <a:t>Austrijska, bugarska, njemačka, poljska, romska,</a:t>
                      </a:r>
                      <a:r>
                        <a:rPr lang="hr-HR" baseline="0" dirty="0" smtClean="0"/>
                        <a:t> rumunjska, rusinska, ruska, turska, ukrajinska, vlaška i židovska    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9.894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2.829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28.59%</a:t>
                      </a:r>
                      <a:endParaRPr lang="hr-HR" dirty="0"/>
                    </a:p>
                  </a:txBody>
                  <a:tcPr/>
                </a:tc>
              </a:tr>
              <a:tr h="911678">
                <a:tc>
                  <a:txBody>
                    <a:bodyPr/>
                    <a:lstStyle/>
                    <a:p>
                      <a:r>
                        <a:rPr lang="hr-HR" dirty="0" smtClean="0"/>
                        <a:t>Albanska,</a:t>
                      </a:r>
                      <a:r>
                        <a:rPr lang="hr-HR" baseline="0" dirty="0" smtClean="0"/>
                        <a:t> bošnjačka, crnogorska, makedonska  i slovenska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21.380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4.554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21.30%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defRPr/>
            </a:pPr>
            <a:r>
              <a:rPr lang="hr-HR" sz="4400" dirty="0">
                <a:latin typeface="+mj-lt"/>
                <a:ea typeface="+mj-ea"/>
                <a:cs typeface="+mj-cs"/>
              </a:rPr>
              <a:t>Odaziv birača na izborima za vijeća i predstavnike nacionalnih manjina 2003. i 2007.</a:t>
            </a:r>
            <a:endParaRPr lang="hr-HR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Content Placeholder 4"/>
          <p:cNvGraphicFramePr>
            <a:graphicFrameLocks noGrp="1"/>
          </p:cNvGraphicFramePr>
          <p:nvPr/>
        </p:nvGraphicFramePr>
        <p:xfrm>
          <a:off x="152400" y="1524000"/>
          <a:ext cx="4343400" cy="4837113"/>
        </p:xfrm>
        <a:graphic>
          <a:graphicData uri="http://schemas.openxmlformats.org/presentationml/2006/ole">
            <p:oleObj spid="_x0000_s1026" r:id="rId3" imgW="4346825" imgH="4834547" progId="Excel.Sheet.8">
              <p:embed/>
            </p:oleObj>
          </a:graphicData>
        </a:graphic>
      </p:graphicFrame>
      <p:graphicFrame>
        <p:nvGraphicFramePr>
          <p:cNvPr id="1027" name="Content Placeholder 5"/>
          <p:cNvGraphicFramePr>
            <a:graphicFrameLocks noGrp="1"/>
          </p:cNvGraphicFramePr>
          <p:nvPr/>
        </p:nvGraphicFramePr>
        <p:xfrm>
          <a:off x="4572000" y="1524000"/>
          <a:ext cx="4343400" cy="4837113"/>
        </p:xfrm>
        <a:graphic>
          <a:graphicData uri="http://schemas.openxmlformats.org/presentationml/2006/ole">
            <p:oleObj spid="_x0000_s1027" r:id="rId4" imgW="4346825" imgH="483454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hr-HR" sz="4400">
                <a:latin typeface="+mj-lt"/>
                <a:ea typeface="+mj-ea"/>
                <a:cs typeface="+mj-cs"/>
              </a:rPr>
              <a:t>Statistički pokazatelji: izbori 2007.</a:t>
            </a:r>
            <a:endParaRPr lang="hr-H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066800"/>
            <a:ext cx="4268788" cy="533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r>
              <a:rPr lang="hr-HR" sz="2800">
                <a:latin typeface="+mn-lt"/>
                <a:cs typeface="+mn-cs"/>
              </a:rPr>
              <a:t>Izbori za vijeća</a:t>
            </a:r>
            <a:endParaRPr lang="hr-HR" sz="2800" dirty="0">
              <a:latin typeface="+mn-lt"/>
              <a:cs typeface="+mn-cs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648200" y="1066800"/>
            <a:ext cx="4114800" cy="533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r>
              <a:rPr lang="hr-HR" sz="2800">
                <a:latin typeface="+mn-lt"/>
                <a:cs typeface="+mn-cs"/>
              </a:rPr>
              <a:t>Izbori za predstavnike</a:t>
            </a:r>
            <a:endParaRPr lang="hr-HR" sz="2800" dirty="0">
              <a:latin typeface="+mn-lt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1600200"/>
            <a:ext cx="4419600" cy="510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Raspisano 308 izbora za članove vijeća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Kanidate predložilo 14 nacionalnih manjina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Ukupno 5437 kandidata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U 10 gradova i 25 općina (16,23%) nije bilo predloženih kandidata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Pravo birati članove vijeća imalo ukupno 615 898 birača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Odaziv na razini gradova, općina i županija 10,41 %</a:t>
            </a:r>
            <a:r>
              <a:rPr lang="hr-HR" sz="2400">
                <a:cs typeface="+mn-cs"/>
              </a:rPr>
              <a:t> </a:t>
            </a:r>
            <a:r>
              <a:rPr lang="hr-HR" sz="2000" b="1">
                <a:cs typeface="+mn-cs"/>
              </a:rPr>
              <a:t>ili 64.114 birača</a:t>
            </a:r>
            <a:endParaRPr lang="hr-HR" sz="2000" b="1" dirty="0"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724400" y="1600200"/>
            <a:ext cx="44196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Raspisani izbori za 228 predstavnika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Kandidate predložilo 18 nacionalnih manjina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Ukupno 191 kandidat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U 3 županije, 8 gradova i 18 općina (39,88%) nije bilo predloženih kandidata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Pravo birati predstavnike imalo ukupno 29 537 birača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400">
                <a:latin typeface="+mn-lt"/>
                <a:cs typeface="+mn-cs"/>
              </a:rPr>
              <a:t>Odaziv na razini gradova, općina i županija 13,37 % ili 3.949 birača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Nacionalne manjine u regionalnom kontekstu</a:t>
            </a:r>
            <a:endParaRPr lang="hr-HR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5029200"/>
          </a:xfrm>
        </p:spPr>
        <p:txBody>
          <a:bodyPr/>
          <a:lstStyle/>
          <a:p>
            <a:pPr eaLnBrk="1" hangingPunct="1"/>
            <a:r>
              <a:rPr lang="hr-HR" smtClean="0"/>
              <a:t>Redefiniranje uloge i statusa nacionalnih manjina u kontekstu intenziviranja regionalne suradnje</a:t>
            </a:r>
          </a:p>
          <a:p>
            <a:pPr eaLnBrk="1" hangingPunct="1"/>
            <a:r>
              <a:rPr lang="hr-HR" smtClean="0"/>
              <a:t>Proces demokratizacije kao jedini vid političke, gospodarske i sigurnosne stabilizacije JI Europe</a:t>
            </a:r>
          </a:p>
          <a:p>
            <a:pPr eaLnBrk="1" hangingPunct="1"/>
            <a:r>
              <a:rPr lang="hr-HR" smtClean="0"/>
              <a:t>Jedno od važnijih pitanja demokratske tranzicije je upravo odnos prema nacionalnim manjinama</a:t>
            </a:r>
          </a:p>
          <a:p>
            <a:pPr eaLnBrk="1" hangingPunct="1"/>
            <a:r>
              <a:rPr lang="hr-HR" smtClean="0"/>
              <a:t>Proces pristupanja EU kao dodatni katalizator definiranja prava nacionalnih manjina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K9manjineJ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381000"/>
            <a:ext cx="8815387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/>
              <a:t>Prekogranična suradnja i euroregije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Važan instrument kohezijske politike EU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Jedinice regionalne i lokalne samouprave iz Republike Hrvatske sudjeluju u radu 3 euroregije: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hr-HR" dirty="0" smtClean="0"/>
              <a:t>Euroregija Dunav-Drava-Sava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hr-HR" dirty="0" smtClean="0"/>
              <a:t>Euroregija Mura-Drava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hr-HR" dirty="0" smtClean="0"/>
              <a:t>Jadranska euroregija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Za RH prekogranična suradnja je izuzetno važna za regionalni razvoj jer su gotovo sve županije pogranične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Bilateralni sporazumi o zaštiti nacionalnih manjina i regionalna suradnja</a:t>
            </a:r>
            <a:endParaRPr lang="hr-HR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eaLnBrk="1" hangingPunct="1"/>
            <a:r>
              <a:rPr lang="hr-HR" smtClean="0"/>
              <a:t>Dodatni mehanizam zaštite hrvatske manjine u susjednim zemljama i nacionalnih manjina u Hrvatskoj su bilateralni sporazumi </a:t>
            </a:r>
          </a:p>
          <a:p>
            <a:pPr eaLnBrk="1" hangingPunct="1"/>
            <a:r>
              <a:rPr lang="hr-HR" smtClean="0"/>
              <a:t>RH potpisala je bilaterlani sporazum o zaštiti manjina s:</a:t>
            </a:r>
          </a:p>
          <a:p>
            <a:pPr eaLnBrk="1" hangingPunct="1"/>
            <a:r>
              <a:rPr lang="hr-HR" smtClean="0"/>
              <a:t>Republikom Mađarskom (1995.)</a:t>
            </a:r>
          </a:p>
          <a:p>
            <a:pPr eaLnBrk="1" hangingPunct="1"/>
            <a:r>
              <a:rPr lang="hr-HR" smtClean="0"/>
              <a:t>Talijanskom Republikom (1996.)</a:t>
            </a:r>
          </a:p>
          <a:p>
            <a:pPr eaLnBrk="1" hangingPunct="1"/>
            <a:r>
              <a:rPr lang="hr-HR" smtClean="0"/>
              <a:t>Tadašnjom Srbijom i Crnom Gorom (2004.)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2209800" y="1981200"/>
            <a:ext cx="4648200" cy="4191000"/>
            <a:chOff x="1824" y="633"/>
            <a:chExt cx="2834" cy="2849"/>
          </a:xfrm>
        </p:grpSpPr>
        <p:sp>
          <p:nvSpPr>
            <p:cNvPr id="3481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28 w 21600"/>
                <a:gd name="T1" fmla="*/ 78 h 21600"/>
                <a:gd name="T2" fmla="*/ 55 w 21600"/>
                <a:gd name="T3" fmla="*/ 104 h 21600"/>
                <a:gd name="T4" fmla="*/ 35 w 21600"/>
                <a:gd name="T5" fmla="*/ 68 h 21600"/>
                <a:gd name="T6" fmla="*/ 55 w 21600"/>
                <a:gd name="T7" fmla="*/ 34 h 21600"/>
                <a:gd name="T8" fmla="*/ 28 w 21600"/>
                <a:gd name="T9" fmla="*/ 0 h 21600"/>
                <a:gd name="T10" fmla="*/ 2 w 21600"/>
                <a:gd name="T11" fmla="*/ 33 h 21600"/>
                <a:gd name="T12" fmla="*/ 21 w 21600"/>
                <a:gd name="T13" fmla="*/ 66 h 21600"/>
                <a:gd name="T14" fmla="*/ 2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55 h 21600"/>
                <a:gd name="T2" fmla="*/ 28 w 21600"/>
                <a:gd name="T3" fmla="*/ 86 h 21600"/>
                <a:gd name="T4" fmla="*/ 70 w 21600"/>
                <a:gd name="T5" fmla="*/ 57 h 21600"/>
                <a:gd name="T6" fmla="*/ 114 w 21600"/>
                <a:gd name="T7" fmla="*/ 86 h 21600"/>
                <a:gd name="T8" fmla="*/ 146 w 21600"/>
                <a:gd name="T9" fmla="*/ 61 h 21600"/>
                <a:gd name="T10" fmla="*/ 114 w 21600"/>
                <a:gd name="T11" fmla="*/ 23 h 21600"/>
                <a:gd name="T12" fmla="*/ 73 w 21600"/>
                <a:gd name="T13" fmla="*/ 0 h 21600"/>
                <a:gd name="T14" fmla="*/ 28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20 w 21600"/>
                <a:gd name="T1" fmla="*/ 77 h 21600"/>
                <a:gd name="T2" fmla="*/ 1 w 21600"/>
                <a:gd name="T3" fmla="*/ 113 h 21600"/>
                <a:gd name="T4" fmla="*/ 28 w 21600"/>
                <a:gd name="T5" fmla="*/ 144 h 21600"/>
                <a:gd name="T6" fmla="*/ 52 w 21600"/>
                <a:gd name="T7" fmla="*/ 112 h 21600"/>
                <a:gd name="T8" fmla="*/ 34 w 21600"/>
                <a:gd name="T9" fmla="*/ 73 h 21600"/>
                <a:gd name="T10" fmla="*/ 52 w 21600"/>
                <a:gd name="T11" fmla="*/ 31 h 21600"/>
                <a:gd name="T12" fmla="*/ 27 w 21600"/>
                <a:gd name="T13" fmla="*/ 0 h 21600"/>
                <a:gd name="T14" fmla="*/ 1 w 21600"/>
                <a:gd name="T15" fmla="*/ 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16 w 21600"/>
                <a:gd name="T1" fmla="*/ 50 h 21600"/>
                <a:gd name="T2" fmla="*/ 118 w 21600"/>
                <a:gd name="T3" fmla="*/ 1 h 21600"/>
                <a:gd name="T4" fmla="*/ 33 w 21600"/>
                <a:gd name="T5" fmla="*/ 2 h 21600"/>
                <a:gd name="T6" fmla="*/ 35 w 21600"/>
                <a:gd name="T7" fmla="*/ 50 h 21600"/>
                <a:gd name="T8" fmla="*/ 75 w 21600"/>
                <a:gd name="T9" fmla="*/ 31 h 21600"/>
                <a:gd name="T10" fmla="*/ 75 w 21600"/>
                <a:gd name="T11" fmla="*/ 21 h 21600"/>
                <a:gd name="T12" fmla="*/ 150 w 21600"/>
                <a:gd name="T13" fmla="*/ 24 h 21600"/>
                <a:gd name="T14" fmla="*/ 0 w 21600"/>
                <a:gd name="T15" fmla="*/ 2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800" dirty="0">
                <a:latin typeface="+mj-lt"/>
                <a:ea typeface="+mj-ea"/>
                <a:cs typeface="+mj-cs"/>
              </a:rPr>
              <a:t>Zaključak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2057400"/>
            <a:ext cx="8382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hr-HR" sz="2000">
                <a:solidFill>
                  <a:srgbClr val="FFFF00"/>
                </a:solidFill>
                <a:latin typeface="Times New Roman" pitchFamily="18" charset="0"/>
              </a:rPr>
              <a:t>Razdoblje do I. svjetskog rata</a:t>
            </a:r>
            <a:r>
              <a:rPr lang="hr-HR" sz="2000">
                <a:latin typeface="Times New Roman" pitchFamily="18" charset="0"/>
              </a:rPr>
              <a:t> </a:t>
            </a:r>
            <a:r>
              <a:rPr lang="hr-HR" sz="2000" i="1">
                <a:latin typeface="Times New Roman" pitchFamily="18" charset="0"/>
              </a:rPr>
              <a:t>(ozakonjena diskriminacija)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hr-HR" sz="2000">
                <a:solidFill>
                  <a:srgbClr val="FFFF00"/>
                </a:solidFill>
                <a:latin typeface="Times New Roman" pitchFamily="18" charset="0"/>
              </a:rPr>
              <a:t>Razdoblje između dva svjetska rata</a:t>
            </a:r>
            <a:r>
              <a:rPr lang="hr-HR" sz="2000">
                <a:latin typeface="Times New Roman" pitchFamily="18" charset="0"/>
              </a:rPr>
              <a:t> </a:t>
            </a:r>
            <a:r>
              <a:rPr lang="hr-HR" sz="2000" i="1">
                <a:latin typeface="Times New Roman" pitchFamily="18" charset="0"/>
              </a:rPr>
              <a:t>(rješavanje graničnih pitanja)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hr-HR" sz="2000">
                <a:solidFill>
                  <a:srgbClr val="FFFF00"/>
                </a:solidFill>
                <a:latin typeface="Times New Roman" pitchFamily="18" charset="0"/>
              </a:rPr>
              <a:t>Razdoblje nakon II. Svjetskog rata u okviru UN-a</a:t>
            </a:r>
            <a:r>
              <a:rPr lang="hr-HR" sz="2000">
                <a:latin typeface="Times New Roman" pitchFamily="18" charset="0"/>
              </a:rPr>
              <a:t> 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Povelj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OUN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hr-HR" sz="2000" i="1">
                <a:latin typeface="Times New Roman" pitchFamily="18" charset="0"/>
              </a:rPr>
              <a:t>ća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deklaracij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o pravima </a:t>
            </a:r>
            <a:r>
              <a:rPr lang="hr-HR" sz="2000" i="1">
                <a:latin typeface="Times New Roman" pitchFamily="18" charset="0"/>
              </a:rPr>
              <a:t>č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ovjeka</a:t>
            </a:r>
            <a:r>
              <a:rPr lang="en-GB" sz="2000">
                <a:latin typeface="Times New Roman" pitchFamily="18" charset="0"/>
              </a:rPr>
              <a:t> </a:t>
            </a:r>
            <a:r>
              <a:rPr lang="hr-HR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hr-HR" sz="2000" i="1">
                <a:latin typeface="Times New Roman" pitchFamily="18" charset="0"/>
              </a:rPr>
              <a:t>đ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unarodn</a:t>
            </a:r>
            <a:r>
              <a:rPr lang="hr-HR" sz="2000" i="1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pakt o gra</a:t>
            </a:r>
            <a:r>
              <a:rPr lang="hr-HR" sz="2000" i="1">
                <a:latin typeface="Times New Roman" pitchFamily="18" charset="0"/>
              </a:rPr>
              <a:t>đ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anskim i politi</a:t>
            </a:r>
            <a:r>
              <a:rPr lang="hr-HR" sz="2000" i="1">
                <a:latin typeface="Times New Roman" pitchFamily="18" charset="0"/>
              </a:rPr>
              <a:t>č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kim pravima</a:t>
            </a:r>
            <a:r>
              <a:rPr lang="hr-HR" sz="2000" i="1">
                <a:latin typeface="Times New Roman" pitchFamily="18" charset="0"/>
              </a:rPr>
              <a:t> (1976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.)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"u dr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ž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avama gdje postoje etni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č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ke, vjerske ili jezi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č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ne manjine, ne smije se uskratiti pravo osobama koje pripadaju takvim manjinama da zajedno s ostalim 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č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lanovima svoje 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skupine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imaju svoj vlastiti kulturni 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ž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ivot, da ispovijedaju i odr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ž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avaju vlastitu vjeru, ili da se slu</a:t>
            </a:r>
            <a:r>
              <a:rPr lang="hr-HR" sz="2000" b="1" i="1">
                <a:solidFill>
                  <a:srgbClr val="CCFFFF"/>
                </a:solidFill>
                <a:latin typeface="Times New Roman" pitchFamily="18" charset="0"/>
              </a:rPr>
              <a:t>ž</a:t>
            </a:r>
            <a:r>
              <a:rPr lang="en-US" sz="2000" b="1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e vlastitim jezikom</a:t>
            </a:r>
            <a:r>
              <a:rPr lang="en-US" sz="2000" i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hr-HR" sz="2000" i="1">
                <a:latin typeface="Times New Roman" pitchFamily="18" charset="0"/>
              </a:rPr>
              <a:t> (članak 27.), </a:t>
            </a:r>
            <a:r>
              <a:rPr lang="en-AU" sz="2000" i="1">
                <a:latin typeface="Times New Roman" pitchFamily="18" charset="0"/>
                <a:cs typeface="Times New Roman" pitchFamily="18" charset="0"/>
              </a:rPr>
              <a:t>Deklaracij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AU" sz="2000" i="1">
                <a:latin typeface="Times New Roman" pitchFamily="18" charset="0"/>
                <a:cs typeface="Times New Roman" pitchFamily="18" charset="0"/>
              </a:rPr>
              <a:t> o pravima pripadnika nacionalnih ili etni</a:t>
            </a:r>
            <a:r>
              <a:rPr lang="hr-HR" sz="2000" i="1">
                <a:latin typeface="Times New Roman" pitchFamily="18" charset="0"/>
              </a:rPr>
              <a:t>č</a:t>
            </a:r>
            <a:r>
              <a:rPr lang="en-AU" sz="2000" i="1">
                <a:latin typeface="Times New Roman" pitchFamily="18" charset="0"/>
                <a:cs typeface="Times New Roman" pitchFamily="18" charset="0"/>
              </a:rPr>
              <a:t>kih, vjerskih i jezi</a:t>
            </a:r>
            <a:r>
              <a:rPr lang="hr-HR" sz="2000" i="1">
                <a:latin typeface="Times New Roman" pitchFamily="18" charset="0"/>
              </a:rPr>
              <a:t>č</a:t>
            </a:r>
            <a:r>
              <a:rPr lang="en-AU" sz="2000" i="1">
                <a:latin typeface="Times New Roman" pitchFamily="18" charset="0"/>
                <a:cs typeface="Times New Roman" pitchFamily="18" charset="0"/>
              </a:rPr>
              <a:t>nih manjina</a:t>
            </a:r>
            <a:r>
              <a:rPr lang="hr-HR" sz="2000" i="1">
                <a:latin typeface="Times New Roman" pitchFamily="18" charset="0"/>
              </a:rPr>
              <a:t> (1992.)</a:t>
            </a:r>
            <a:r>
              <a:rPr lang="en-AU" sz="2000" i="1">
                <a:latin typeface="Times New Roman" pitchFamily="18" charset="0"/>
                <a:cs typeface="Times New Roman" pitchFamily="18" charset="0"/>
              </a:rPr>
              <a:t>.</a:t>
            </a:r>
            <a:endParaRPr lang="hr-HR" sz="2000" i="1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>
                <a:solidFill>
                  <a:srgbClr val="FFFF00"/>
                </a:solidFill>
                <a:latin typeface="Times New Roman" pitchFamily="18" charset="0"/>
              </a:rPr>
              <a:t>Razdoblje nakon II. Svjetskog rata u Europi</a:t>
            </a:r>
            <a:r>
              <a:rPr lang="hr-HR" sz="2000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Konvencija za za</a:t>
            </a:r>
            <a:r>
              <a:rPr lang="hr-HR" sz="2000" i="1">
                <a:latin typeface="Times New Roman" pitchFamily="18" charset="0"/>
              </a:rPr>
              <a:t>š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titu prava </a:t>
            </a:r>
            <a:r>
              <a:rPr lang="hr-HR" sz="2000" i="1">
                <a:latin typeface="Times New Roman" pitchFamily="18" charset="0"/>
              </a:rPr>
              <a:t>č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ovjeka i temeljnih sloboda</a:t>
            </a:r>
            <a:r>
              <a:rPr lang="hr-HR" sz="2000" i="1">
                <a:latin typeface="Times New Roman" pitchFamily="18" charset="0"/>
              </a:rPr>
              <a:t> (1950.)</a:t>
            </a:r>
            <a:r>
              <a:rPr lang="hr-HR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Europsk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povelj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o lokalnoj samoupravi; Europsk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povelj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o regionalnim i</a:t>
            </a:r>
            <a:r>
              <a:rPr lang="hr-HR" sz="2000" i="1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manjinskim jezicima i Okvirn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konvencij</a:t>
            </a:r>
            <a:r>
              <a:rPr lang="hr-HR" sz="2000" i="1">
                <a:latin typeface="Times New Roman" pitchFamily="18" charset="0"/>
              </a:rPr>
              <a:t>a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za za</a:t>
            </a:r>
            <a:r>
              <a:rPr lang="hr-HR" sz="2000" i="1">
                <a:latin typeface="Times New Roman" pitchFamily="18" charset="0"/>
              </a:rPr>
              <a:t>š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titu nacionalnih manjina</a:t>
            </a:r>
            <a:r>
              <a:rPr lang="hr-HR" sz="2000" i="1">
                <a:latin typeface="Times New Roman" pitchFamily="18" charset="0"/>
              </a:rPr>
              <a:t> (Vijeće Europe),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dokumenti E</a:t>
            </a:r>
            <a:r>
              <a:rPr lang="hr-HR" sz="2000" i="1">
                <a:latin typeface="Times New Roman" pitchFamily="18" charset="0"/>
              </a:rPr>
              <a:t>u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ropske konferencije (danas organizacije) o sigurnosti i suradnji</a:t>
            </a:r>
            <a:r>
              <a:rPr lang="en-GB" sz="2000" i="1">
                <a:latin typeface="Times New Roman" pitchFamily="18" charset="0"/>
              </a:rPr>
              <a:t> </a:t>
            </a:r>
            <a:r>
              <a:rPr lang="en-GB" sz="2000">
                <a:latin typeface="Times New Roman" pitchFamily="18" charset="0"/>
              </a:rPr>
              <a:t>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5334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>
                <a:latin typeface="Times New Roman" pitchFamily="18" charset="0"/>
              </a:rPr>
              <a:t>RJEŠAVANJE POLOŽAJA NACIONALNIH MANJINA</a:t>
            </a:r>
          </a:p>
          <a:p>
            <a:pPr algn="ctr"/>
            <a:r>
              <a:rPr lang="hr-HR" sz="2400" b="1">
                <a:latin typeface="Times New Roman" pitchFamily="18" charset="0"/>
              </a:rPr>
              <a:t> U PROŠLOSTI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2819400"/>
            <a:ext cx="838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Većinsko-manjinski odnosi u Europi nisu u svim zemljama na istoj razini, a ne može se govoriti o jednom univerzalnom modelu odnosa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nacionalnih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manjina i većine.</a:t>
            </a:r>
            <a:endParaRPr lang="hr-HR" sz="2400">
              <a:latin typeface="Times New Roman" pitchFamily="18" charset="0"/>
              <a:cs typeface="Times New Roman" pitchFamily="18" charset="0"/>
            </a:endParaRPr>
          </a:p>
          <a:p>
            <a:endParaRPr lang="hr-HR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U svakoj od zemalja u kojoj se mogu identificirati većinski narod i 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nacionalne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manjine, izgrađuje se specifičan model njihove koegzistencije, uvjetovan prvenstveno povijesnim nasljeđem i trenutnim međunarodnim okolnostima. </a:t>
            </a:r>
            <a:endParaRPr lang="hr-HR" sz="240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68580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b="1">
                <a:latin typeface="Calibri" pitchFamily="34" charset="0"/>
              </a:rPr>
              <a:t>NEPOSTOJANJE UNIVERZALNOG MODELA ZAŠTITE NACIONALNIH MANJINA </a:t>
            </a:r>
            <a:endParaRPr lang="hr-HR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Evolucija prava nacionalnih manjina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mtClean="0"/>
              <a:t>Hrvatski model ostvarivanja prava nacionalnih manjina</a:t>
            </a:r>
            <a:endParaRPr lang="hr-HR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315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28600" y="5943600"/>
            <a:ext cx="8915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700" b="1" u="sng">
                <a:latin typeface="Calibri" pitchFamily="34" charset="0"/>
              </a:rPr>
              <a:t>Ustavni zakon o pravima nacionalnih manjina iz 2002. godine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Ciljevi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1752600"/>
            <a:ext cx="8382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 zaštitu </a:t>
            </a:r>
            <a:r>
              <a:rPr lang="hr-H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nacionalnih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manjina, posebno ako one u nekoj </a:t>
            </a:r>
            <a:r>
              <a:rPr lang="hr-H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državi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žive u relativno malom postotku ili su disperzirane na velikom području, </a:t>
            </a:r>
            <a:r>
              <a:rPr lang="en-GB" sz="2000" b="1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kulturna autonomija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ima posebnu važnost. Ona podrazumijeva pravo neke </a:t>
            </a:r>
            <a:r>
              <a:rPr lang="hr-H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nacionalne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manjine na izražavanje posebnosti i različitosti u višeetničkom okruženju te pravo očuvanja i razvijanja vlastitog identiteta. Za </a:t>
            </a:r>
            <a:r>
              <a:rPr lang="hr-H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nacionalne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manjine koje su brojčano male kulturna autonomija je i jedini način zaštite. Bez ovakva oblika zaštite manje brojne </a:t>
            </a:r>
            <a:r>
              <a:rPr lang="hr-H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nacionalne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manjine osuđene su na </a:t>
            </a:r>
            <a:r>
              <a:rPr lang="hr-HR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potpunu 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asimilaciju.</a:t>
            </a:r>
            <a:r>
              <a:rPr lang="en-GB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sz="200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r-HR" sz="2000" b="1">
                <a:latin typeface="Times New Roman" pitchFamily="18" charset="0"/>
              </a:rPr>
              <a:t>K</a:t>
            </a:r>
            <a:r>
              <a:rPr lang="en-GB" sz="2000" b="1">
                <a:latin typeface="Times New Roman" pitchFamily="18" charset="0"/>
                <a:cs typeface="Times New Roman" pitchFamily="18" charset="0"/>
              </a:rPr>
              <a:t>ulturna se autonomija sastoji od sljedećih elemenata: načina korištenja jezikom i pismom manjine u službenoj uporabi; načina uporabe manjinskih simbola (grba i zastave) i toponima – naziva mjesta; osnivanja odgojnih i obrazovnih ustanova, kulturnih i </a:t>
            </a:r>
            <a:r>
              <a:rPr lang="hr-HR" sz="2000" b="1">
                <a:latin typeface="Times New Roman" pitchFamily="18" charset="0"/>
                <a:cs typeface="Times New Roman" pitchFamily="18" charset="0"/>
              </a:rPr>
              <a:t>manjinskih</a:t>
            </a:r>
            <a:r>
              <a:rPr lang="en-GB" sz="2000" b="1">
                <a:latin typeface="Times New Roman" pitchFamily="18" charset="0"/>
                <a:cs typeface="Times New Roman" pitchFamily="18" charset="0"/>
              </a:rPr>
              <a:t> društava, izdavačkih poduzeća, knjižnica i čitaonica, medija (radija, TV-a, novina); načina zaštite kulturne baštine i slično.</a:t>
            </a:r>
            <a:r>
              <a:rPr lang="en-GB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dirty="0">
                <a:latin typeface="+mj-lt"/>
                <a:ea typeface="+mj-ea"/>
                <a:cs typeface="+mj-cs"/>
              </a:rPr>
              <a:t>Kulturna autonomija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Sudjelovanje u procesima odlučivanja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300" u="sng" dirty="0" smtClean="0"/>
              <a:t>Pravo na: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300" u="sng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 smtClean="0"/>
              <a:t>zastupljenost u predstavničkim tijelima na državnoj razini (Hrvatski sabor); 8 zastupnika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 smtClean="0"/>
              <a:t>zastupljenost u predstavničkim tijelima na regionalnoj i lokalnoj razini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 smtClean="0"/>
              <a:t>proporcionalna zastupljenost u upravnim i pravosudnim tijelima;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 smtClean="0"/>
              <a:t>sudjelovanje pripadnika nacionalnih manjina u javnom životu i upravljanju lokalnim poslovima putem vijeća i predstavnika nacionalnih manjina;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3413" y="228600"/>
            <a:ext cx="7439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r-HR" sz="3000" b="1" dirty="0">
                <a:latin typeface="+mj-lt"/>
                <a:cs typeface="+mn-cs"/>
              </a:rPr>
              <a:t>Sudjelovanje predstavnika nacionalnih manjina u tijelima vlasti</a:t>
            </a:r>
            <a:endParaRPr lang="en-GB" sz="3000" b="1" dirty="0">
              <a:latin typeface="+mj-lt"/>
              <a:cs typeface="+mn-cs"/>
            </a:endParaRP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90563" y="1462088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>
                <a:latin typeface="Calibri" pitchFamily="34" charset="0"/>
              </a:rPr>
              <a:t>HRVATSKI SABOR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919163" y="1462088"/>
            <a:ext cx="1447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4500563" y="2071688"/>
            <a:ext cx="16002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4424363" y="2147888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>
                <a:latin typeface="Calibri" pitchFamily="34" charset="0"/>
              </a:rPr>
              <a:t>VLADA RH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690563" y="2300288"/>
            <a:ext cx="1828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>
                <a:latin typeface="Calibri" pitchFamily="34" charset="0"/>
              </a:rPr>
              <a:t>ODBOR ZA LJUDSKA PRAVA I NAC. MANJINE</a:t>
            </a:r>
            <a:endParaRPr lang="en-GB" sz="1400">
              <a:latin typeface="Calibri" pitchFamily="34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766763" y="2300288"/>
            <a:ext cx="1676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3890963" y="3138488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>
                <a:latin typeface="Calibri" pitchFamily="34" charset="0"/>
              </a:rPr>
              <a:t>MINISTARSTVA</a:t>
            </a:r>
            <a:endParaRPr lang="en-GB">
              <a:latin typeface="Calibri" pitchFamily="34" charset="0"/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4424363" y="3062288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766763" y="31384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>
                <a:latin typeface="Calibri" pitchFamily="34" charset="0"/>
              </a:rPr>
              <a:t>PODODBOR ZA NACIONALNE MANJINE</a:t>
            </a:r>
            <a:endParaRPr lang="en-GB" sz="1400">
              <a:latin typeface="Calibri" pitchFamily="34" charset="0"/>
            </a:endParaRPr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766763" y="3138488"/>
            <a:ext cx="22098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6253163" y="2986088"/>
            <a:ext cx="2438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>
                <a:latin typeface="Calibri" pitchFamily="34" charset="0"/>
              </a:rPr>
              <a:t>URED ZA</a:t>
            </a:r>
            <a:r>
              <a:rPr lang="hr-HR" sz="1600" b="1"/>
              <a:t> LJUDSKA PRAVA I</a:t>
            </a:r>
            <a:r>
              <a:rPr lang="hr-HR" sz="1600" b="1">
                <a:latin typeface="Calibri" pitchFamily="34" charset="0"/>
              </a:rPr>
              <a:t> NACIONALNE MANJINE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6481763" y="2986088"/>
            <a:ext cx="20574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1147763" y="6186488"/>
            <a:ext cx="7391400" cy="457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981075" y="6186488"/>
            <a:ext cx="725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>
                <a:latin typeface="Calibri" pitchFamily="34" charset="0"/>
              </a:rPr>
              <a:t>PRIPADNICI NACIONALNIH MANJINA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614363" y="1233488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593" name="Line 21"/>
          <p:cNvSpPr>
            <a:spLocks noChangeShapeType="1"/>
          </p:cNvSpPr>
          <p:nvPr/>
        </p:nvSpPr>
        <p:spPr bwMode="auto">
          <a:xfrm>
            <a:off x="2366963" y="1766888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2"/>
          <p:cNvSpPr>
            <a:spLocks noChangeShapeType="1"/>
          </p:cNvSpPr>
          <p:nvPr/>
        </p:nvSpPr>
        <p:spPr bwMode="auto">
          <a:xfrm>
            <a:off x="5262563" y="17668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23"/>
          <p:cNvSpPr>
            <a:spLocks noChangeShapeType="1"/>
          </p:cNvSpPr>
          <p:nvPr/>
        </p:nvSpPr>
        <p:spPr bwMode="auto">
          <a:xfrm>
            <a:off x="5262563" y="26812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24"/>
          <p:cNvSpPr>
            <a:spLocks noChangeShapeType="1"/>
          </p:cNvSpPr>
          <p:nvPr/>
        </p:nvSpPr>
        <p:spPr bwMode="auto">
          <a:xfrm>
            <a:off x="6100763" y="23764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Line 25"/>
          <p:cNvSpPr>
            <a:spLocks noChangeShapeType="1"/>
          </p:cNvSpPr>
          <p:nvPr/>
        </p:nvSpPr>
        <p:spPr bwMode="auto">
          <a:xfrm>
            <a:off x="7624763" y="23764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26"/>
          <p:cNvSpPr>
            <a:spLocks noChangeShapeType="1"/>
          </p:cNvSpPr>
          <p:nvPr/>
        </p:nvSpPr>
        <p:spPr bwMode="auto">
          <a:xfrm>
            <a:off x="6176963" y="3367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Text Box 27"/>
          <p:cNvSpPr txBox="1">
            <a:spLocks noChangeArrowheads="1"/>
          </p:cNvSpPr>
          <p:nvPr/>
        </p:nvSpPr>
        <p:spPr bwMode="auto">
          <a:xfrm>
            <a:off x="2366963" y="4281488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>
                <a:latin typeface="Calibri" pitchFamily="34" charset="0"/>
              </a:rPr>
              <a:t>SAVJET ZA NACIONALNIE MANJINE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24600" name="Rectangle 28"/>
          <p:cNvSpPr>
            <a:spLocks noChangeArrowheads="1"/>
          </p:cNvSpPr>
          <p:nvPr/>
        </p:nvSpPr>
        <p:spPr bwMode="auto">
          <a:xfrm>
            <a:off x="2443163" y="4281488"/>
            <a:ext cx="2286000" cy="8382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01" name="Line 29"/>
          <p:cNvSpPr>
            <a:spLocks noChangeShapeType="1"/>
          </p:cNvSpPr>
          <p:nvPr/>
        </p:nvSpPr>
        <p:spPr bwMode="auto">
          <a:xfrm flipH="1">
            <a:off x="1757363" y="45100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Line 30"/>
          <p:cNvSpPr>
            <a:spLocks noChangeShapeType="1"/>
          </p:cNvSpPr>
          <p:nvPr/>
        </p:nvSpPr>
        <p:spPr bwMode="auto">
          <a:xfrm flipV="1">
            <a:off x="1757363" y="35956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Rectangle 31"/>
          <p:cNvSpPr>
            <a:spLocks noChangeArrowheads="1"/>
          </p:cNvSpPr>
          <p:nvPr/>
        </p:nvSpPr>
        <p:spPr bwMode="auto">
          <a:xfrm>
            <a:off x="3738563" y="1309688"/>
            <a:ext cx="4953000" cy="2667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04" name="Line 32"/>
          <p:cNvSpPr>
            <a:spLocks noChangeShapeType="1"/>
          </p:cNvSpPr>
          <p:nvPr/>
        </p:nvSpPr>
        <p:spPr bwMode="auto">
          <a:xfrm>
            <a:off x="4729163" y="45862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 flipV="1">
            <a:off x="5338763" y="36718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4"/>
          <p:cNvSpPr txBox="1">
            <a:spLocks noChangeArrowheads="1"/>
          </p:cNvSpPr>
          <p:nvPr/>
        </p:nvSpPr>
        <p:spPr bwMode="auto">
          <a:xfrm>
            <a:off x="1147763" y="5500688"/>
            <a:ext cx="655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>
                <a:latin typeface="Calibri" pitchFamily="34" charset="0"/>
              </a:rPr>
              <a:t>ŽUPANIJE 	GRADOVI	            OPĆINE</a:t>
            </a:r>
            <a:endParaRPr lang="en-GB" b="1">
              <a:latin typeface="Calibri" pitchFamily="34" charset="0"/>
            </a:endParaRPr>
          </a:p>
        </p:txBody>
      </p:sp>
      <p:sp>
        <p:nvSpPr>
          <p:cNvPr id="24607" name="Rectangle 35"/>
          <p:cNvSpPr>
            <a:spLocks noChangeArrowheads="1"/>
          </p:cNvSpPr>
          <p:nvPr/>
        </p:nvSpPr>
        <p:spPr bwMode="auto">
          <a:xfrm>
            <a:off x="1757363" y="5424488"/>
            <a:ext cx="5181600" cy="762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4608" name="Text Box 36"/>
          <p:cNvSpPr txBox="1">
            <a:spLocks noChangeArrowheads="1"/>
          </p:cNvSpPr>
          <p:nvPr/>
        </p:nvSpPr>
        <p:spPr bwMode="auto">
          <a:xfrm>
            <a:off x="842963" y="466248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>
                <a:latin typeface="Calibri" pitchFamily="34" charset="0"/>
              </a:rPr>
              <a:t>POLITIČKE STRANKE</a:t>
            </a:r>
            <a:endParaRPr lang="en-GB" sz="1600" b="1">
              <a:latin typeface="Calibri" pitchFamily="34" charset="0"/>
            </a:endParaRPr>
          </a:p>
        </p:txBody>
      </p:sp>
      <p:sp>
        <p:nvSpPr>
          <p:cNvPr id="24609" name="Rectangle 37"/>
          <p:cNvSpPr>
            <a:spLocks noChangeArrowheads="1"/>
          </p:cNvSpPr>
          <p:nvPr/>
        </p:nvSpPr>
        <p:spPr bwMode="auto">
          <a:xfrm>
            <a:off x="842963" y="4662488"/>
            <a:ext cx="1447800" cy="609600"/>
          </a:xfrm>
          <a:prstGeom prst="rect">
            <a:avLst/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1223963" y="52720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V="1">
            <a:off x="1223963" y="382428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>
            <a:off x="1223963" y="57292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41"/>
          <p:cNvSpPr>
            <a:spLocks noChangeShapeType="1"/>
          </p:cNvSpPr>
          <p:nvPr/>
        </p:nvSpPr>
        <p:spPr bwMode="auto">
          <a:xfrm flipV="1">
            <a:off x="1147763" y="527208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14" name="Text Box 42"/>
          <p:cNvSpPr txBox="1">
            <a:spLocks noChangeArrowheads="1"/>
          </p:cNvSpPr>
          <p:nvPr/>
        </p:nvSpPr>
        <p:spPr bwMode="auto">
          <a:xfrm>
            <a:off x="5719763" y="4357688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>
                <a:latin typeface="Calibri" pitchFamily="34" charset="0"/>
              </a:rPr>
              <a:t>NEVLADINE UDRUGE NACIONALNIH MANJINA</a:t>
            </a:r>
            <a:endParaRPr lang="en-GB" b="1">
              <a:latin typeface="Calibri" pitchFamily="34" charset="0"/>
            </a:endParaRPr>
          </a:p>
        </p:txBody>
      </p:sp>
      <p:sp>
        <p:nvSpPr>
          <p:cNvPr id="24615" name="Rectangle 43"/>
          <p:cNvSpPr>
            <a:spLocks noChangeArrowheads="1"/>
          </p:cNvSpPr>
          <p:nvPr/>
        </p:nvSpPr>
        <p:spPr bwMode="auto">
          <a:xfrm>
            <a:off x="5719763" y="4205288"/>
            <a:ext cx="2895600" cy="914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16" name="Line 44"/>
          <p:cNvSpPr>
            <a:spLocks noChangeShapeType="1"/>
          </p:cNvSpPr>
          <p:nvPr/>
        </p:nvSpPr>
        <p:spPr bwMode="auto">
          <a:xfrm>
            <a:off x="5338763" y="4586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7" name="Line 45"/>
          <p:cNvSpPr>
            <a:spLocks noChangeShapeType="1"/>
          </p:cNvSpPr>
          <p:nvPr/>
        </p:nvSpPr>
        <p:spPr bwMode="auto">
          <a:xfrm flipV="1">
            <a:off x="7624763" y="3976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18" name="Line 46"/>
          <p:cNvSpPr>
            <a:spLocks noChangeShapeType="1"/>
          </p:cNvSpPr>
          <p:nvPr/>
        </p:nvSpPr>
        <p:spPr bwMode="auto">
          <a:xfrm flipV="1">
            <a:off x="7700963" y="51196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Line 47"/>
          <p:cNvSpPr>
            <a:spLocks noChangeShapeType="1"/>
          </p:cNvSpPr>
          <p:nvPr/>
        </p:nvSpPr>
        <p:spPr bwMode="auto">
          <a:xfrm>
            <a:off x="7396163" y="51196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0" name="Line 48"/>
          <p:cNvSpPr>
            <a:spLocks noChangeShapeType="1"/>
          </p:cNvSpPr>
          <p:nvPr/>
        </p:nvSpPr>
        <p:spPr bwMode="auto">
          <a:xfrm flipH="1">
            <a:off x="6938963" y="57292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49"/>
          <p:cNvSpPr>
            <a:spLocks noChangeShapeType="1"/>
          </p:cNvSpPr>
          <p:nvPr/>
        </p:nvSpPr>
        <p:spPr bwMode="auto">
          <a:xfrm>
            <a:off x="3662363" y="5424488"/>
            <a:ext cx="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50"/>
          <p:cNvSpPr>
            <a:spLocks noChangeShapeType="1"/>
          </p:cNvSpPr>
          <p:nvPr/>
        </p:nvSpPr>
        <p:spPr bwMode="auto">
          <a:xfrm>
            <a:off x="5491163" y="5424488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Oval 51"/>
          <p:cNvSpPr>
            <a:spLocks noChangeArrowheads="1"/>
          </p:cNvSpPr>
          <p:nvPr/>
        </p:nvSpPr>
        <p:spPr bwMode="auto">
          <a:xfrm>
            <a:off x="2138363" y="19192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24" name="Oval 52"/>
          <p:cNvSpPr>
            <a:spLocks noChangeArrowheads="1"/>
          </p:cNvSpPr>
          <p:nvPr/>
        </p:nvSpPr>
        <p:spPr bwMode="auto">
          <a:xfrm>
            <a:off x="2195513" y="26431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25" name="Oval 53"/>
          <p:cNvSpPr>
            <a:spLocks noChangeArrowheads="1"/>
          </p:cNvSpPr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26" name="Oval 55"/>
          <p:cNvSpPr>
            <a:spLocks noChangeArrowheads="1"/>
          </p:cNvSpPr>
          <p:nvPr/>
        </p:nvSpPr>
        <p:spPr bwMode="auto">
          <a:xfrm>
            <a:off x="2138363" y="51196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27" name="Oval 56"/>
          <p:cNvSpPr>
            <a:spLocks noChangeArrowheads="1"/>
          </p:cNvSpPr>
          <p:nvPr/>
        </p:nvSpPr>
        <p:spPr bwMode="auto">
          <a:xfrm>
            <a:off x="4424363" y="46624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28" name="Oval 57"/>
          <p:cNvSpPr>
            <a:spLocks noChangeArrowheads="1"/>
          </p:cNvSpPr>
          <p:nvPr/>
        </p:nvSpPr>
        <p:spPr bwMode="auto">
          <a:xfrm>
            <a:off x="8310563" y="42814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29" name="Oval 58"/>
          <p:cNvSpPr>
            <a:spLocks noChangeArrowheads="1"/>
          </p:cNvSpPr>
          <p:nvPr/>
        </p:nvSpPr>
        <p:spPr bwMode="auto">
          <a:xfrm>
            <a:off x="3433763" y="58816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30" name="Oval 59"/>
          <p:cNvSpPr>
            <a:spLocks noChangeArrowheads="1"/>
          </p:cNvSpPr>
          <p:nvPr/>
        </p:nvSpPr>
        <p:spPr bwMode="auto">
          <a:xfrm>
            <a:off x="5262563" y="58816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31" name="Oval 60"/>
          <p:cNvSpPr>
            <a:spLocks noChangeArrowheads="1"/>
          </p:cNvSpPr>
          <p:nvPr/>
        </p:nvSpPr>
        <p:spPr bwMode="auto">
          <a:xfrm>
            <a:off x="6710363" y="58816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32" name="Oval 67"/>
          <p:cNvSpPr>
            <a:spLocks noChangeArrowheads="1"/>
          </p:cNvSpPr>
          <p:nvPr/>
        </p:nvSpPr>
        <p:spPr bwMode="auto">
          <a:xfrm>
            <a:off x="8305800" y="838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33" name="Text Box 68"/>
          <p:cNvSpPr txBox="1">
            <a:spLocks noChangeArrowheads="1"/>
          </p:cNvSpPr>
          <p:nvPr/>
        </p:nvSpPr>
        <p:spPr bwMode="auto">
          <a:xfrm>
            <a:off x="6629400" y="762000"/>
            <a:ext cx="1928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>
                <a:latin typeface="Calibri" pitchFamily="34" charset="0"/>
              </a:rPr>
              <a:t>MANJINE</a:t>
            </a:r>
            <a:r>
              <a:rPr lang="hr-HR" sz="1200">
                <a:latin typeface="Calibri" pitchFamily="34" charset="0"/>
              </a:rPr>
              <a:t> </a:t>
            </a:r>
            <a:r>
              <a:rPr lang="hr-HR" sz="1600">
                <a:latin typeface="Calibri" pitchFamily="34" charset="0"/>
              </a:rPr>
              <a:t>UKUPNO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24634" name="Text Box 71"/>
          <p:cNvSpPr txBox="1">
            <a:spLocks noChangeArrowheads="1"/>
          </p:cNvSpPr>
          <p:nvPr/>
        </p:nvSpPr>
        <p:spPr bwMode="auto">
          <a:xfrm>
            <a:off x="2519363" y="2224088"/>
            <a:ext cx="19812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 b="1">
                <a:latin typeface="Calibri" pitchFamily="34" charset="0"/>
              </a:rPr>
              <a:t>PUČKI</a:t>
            </a:r>
          </a:p>
          <a:p>
            <a:pPr algn="ctr">
              <a:spcBef>
                <a:spcPct val="50000"/>
              </a:spcBef>
            </a:pPr>
            <a:r>
              <a:rPr lang="hr-HR" sz="1400" b="1">
                <a:latin typeface="Calibri" pitchFamily="34" charset="0"/>
              </a:rPr>
              <a:t> PRAVOBRANITELJ</a:t>
            </a:r>
            <a:endParaRPr lang="en-GB" sz="1400" b="1">
              <a:latin typeface="Calibri" pitchFamily="34" charset="0"/>
            </a:endParaRPr>
          </a:p>
        </p:txBody>
      </p:sp>
      <p:sp>
        <p:nvSpPr>
          <p:cNvPr id="24635" name="Rectangle 72"/>
          <p:cNvSpPr>
            <a:spLocks noChangeArrowheads="1"/>
          </p:cNvSpPr>
          <p:nvPr/>
        </p:nvSpPr>
        <p:spPr bwMode="auto">
          <a:xfrm>
            <a:off x="2671763" y="2224088"/>
            <a:ext cx="1600200" cy="6096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36" name="Line 73"/>
          <p:cNvSpPr>
            <a:spLocks noChangeShapeType="1"/>
          </p:cNvSpPr>
          <p:nvPr/>
        </p:nvSpPr>
        <p:spPr bwMode="auto">
          <a:xfrm flipV="1">
            <a:off x="2900363" y="17668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7" name="Line 74"/>
          <p:cNvSpPr>
            <a:spLocks noChangeShapeType="1"/>
          </p:cNvSpPr>
          <p:nvPr/>
        </p:nvSpPr>
        <p:spPr bwMode="auto">
          <a:xfrm>
            <a:off x="4271963" y="2452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8" name="Line 75"/>
          <p:cNvSpPr>
            <a:spLocks noChangeShapeType="1"/>
          </p:cNvSpPr>
          <p:nvPr/>
        </p:nvSpPr>
        <p:spPr bwMode="auto">
          <a:xfrm flipV="1">
            <a:off x="3509963" y="28336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39" name="Line 79"/>
          <p:cNvSpPr>
            <a:spLocks noChangeShapeType="1"/>
          </p:cNvSpPr>
          <p:nvPr/>
        </p:nvSpPr>
        <p:spPr bwMode="auto">
          <a:xfrm flipV="1">
            <a:off x="3662363" y="5119688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40" name="Oval 80"/>
          <p:cNvSpPr>
            <a:spLocks noChangeArrowheads="1"/>
          </p:cNvSpPr>
          <p:nvPr/>
        </p:nvSpPr>
        <p:spPr bwMode="auto">
          <a:xfrm>
            <a:off x="4576763" y="34432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41" name="Oval 81"/>
          <p:cNvSpPr>
            <a:spLocks noChangeArrowheads="1"/>
          </p:cNvSpPr>
          <p:nvPr/>
        </p:nvSpPr>
        <p:spPr bwMode="auto">
          <a:xfrm>
            <a:off x="6710363" y="36718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24642" name="Oval 53"/>
          <p:cNvSpPr>
            <a:spLocks noChangeArrowheads="1"/>
          </p:cNvSpPr>
          <p:nvPr/>
        </p:nvSpPr>
        <p:spPr bwMode="auto">
          <a:xfrm>
            <a:off x="5786438" y="250031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842</Words>
  <Application>Microsoft Office PowerPoint</Application>
  <PresentationFormat>On-screen Show (4:3)</PresentationFormat>
  <Paragraphs>115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Microsoft Excel Worksheet</vt:lpstr>
      <vt:lpstr>Zaštita nacionalnih manjina u Republici Hrvatskoj i regionalna suradnja</vt:lpstr>
      <vt:lpstr>Slide 2</vt:lpstr>
      <vt:lpstr>Slide 3</vt:lpstr>
      <vt:lpstr>Evolucija prava nacionalnih manjina</vt:lpstr>
      <vt:lpstr>Hrvatski model ostvarivanja prava nacionalnih manjina</vt:lpstr>
      <vt:lpstr>Ciljevi</vt:lpstr>
      <vt:lpstr>Slide 7</vt:lpstr>
      <vt:lpstr>Sudjelovanje u procesima odlučivanja</vt:lpstr>
      <vt:lpstr>Slide 9</vt:lpstr>
      <vt:lpstr>Slide 10</vt:lpstr>
      <vt:lpstr>Slide 11</vt:lpstr>
      <vt:lpstr>Slide 12</vt:lpstr>
      <vt:lpstr>Nacionalne manjine u regionalnom kontekstu</vt:lpstr>
      <vt:lpstr>Slide 14</vt:lpstr>
      <vt:lpstr>Prekogranična suradnja i euroregije</vt:lpstr>
      <vt:lpstr>Bilateralni sporazumi o zaštiti nacionalnih manjina i regionalna suradnja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Sinisa Tatalovic</dc:creator>
  <cp:lastModifiedBy>kojic</cp:lastModifiedBy>
  <cp:revision>41</cp:revision>
  <dcterms:created xsi:type="dcterms:W3CDTF">2006-08-16T00:00:00Z</dcterms:created>
  <dcterms:modified xsi:type="dcterms:W3CDTF">2012-10-18T14:41:36Z</dcterms:modified>
</cp:coreProperties>
</file>