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2EB101-6624-44D8-AD6A-716CDE51B634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F6438D-FA81-4238-B3FA-F3FC6A79D6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HIGHER EDUCATION AREA: STATUS AND PROSPECTS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Sjur Bergan, Council of Europe</a:t>
            </a:r>
          </a:p>
          <a:p>
            <a:r>
              <a:rPr lang="en-GB" dirty="0">
                <a:solidFill>
                  <a:schemeClr val="tx1"/>
                </a:solidFill>
              </a:rPr>
              <a:t>Final Conference of the joint EU-CoE project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“Strategic Development of Higher Education and Qualification Standards”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Sarajevo, July 6 – 7,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3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EHEA: THIS…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660525"/>
            <a:ext cx="381635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1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… OR THIS?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3"/>
            <a:ext cx="5112568" cy="377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87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Implementation Working Group</a:t>
            </a:r>
          </a:p>
          <a:p>
            <a:r>
              <a:rPr lang="en-CA" dirty="0" smtClean="0"/>
              <a:t>Structural Reforms Working Group</a:t>
            </a:r>
          </a:p>
          <a:p>
            <a:pPr lvl="1"/>
            <a:r>
              <a:rPr lang="en-CA" dirty="0"/>
              <a:t>Third cycle qualifications group</a:t>
            </a:r>
          </a:p>
          <a:p>
            <a:pPr lvl="1"/>
            <a:r>
              <a:rPr lang="en-CA" dirty="0" err="1"/>
              <a:t>ECTS</a:t>
            </a:r>
            <a:r>
              <a:rPr lang="en-CA" dirty="0"/>
              <a:t> Users' Guide</a:t>
            </a:r>
          </a:p>
          <a:p>
            <a:pPr lvl="1"/>
            <a:r>
              <a:rPr lang="en-CA" dirty="0"/>
              <a:t>Network of national </a:t>
            </a:r>
            <a:r>
              <a:rPr lang="en-CA" dirty="0" err="1"/>
              <a:t>QF</a:t>
            </a:r>
            <a:r>
              <a:rPr lang="en-CA" dirty="0"/>
              <a:t> correspondents</a:t>
            </a:r>
          </a:p>
          <a:p>
            <a:pPr lvl="1"/>
            <a:r>
              <a:rPr lang="en-CA" dirty="0"/>
              <a:t>Recognition of Prior Learning </a:t>
            </a:r>
            <a:r>
              <a:rPr lang="en-CA" dirty="0" smtClean="0"/>
              <a:t>network</a:t>
            </a:r>
          </a:p>
          <a:p>
            <a:r>
              <a:rPr lang="en-CA" dirty="0"/>
              <a:t>Mobility </a:t>
            </a:r>
            <a:r>
              <a:rPr lang="en-CA" dirty="0" smtClean="0"/>
              <a:t>and </a:t>
            </a:r>
            <a:r>
              <a:rPr lang="en-CA" dirty="0"/>
              <a:t>Internationalization </a:t>
            </a:r>
            <a:r>
              <a:rPr lang="en-CA" dirty="0" smtClean="0"/>
              <a:t>Working Group</a:t>
            </a:r>
          </a:p>
          <a:p>
            <a:pPr lvl="1"/>
            <a:r>
              <a:rPr lang="en-CA" dirty="0" smtClean="0"/>
              <a:t>NESSIE – experts on student support</a:t>
            </a:r>
          </a:p>
          <a:p>
            <a:r>
              <a:rPr lang="en-CA" dirty="0" smtClean="0"/>
              <a:t>Social Dimension and Lifelong </a:t>
            </a:r>
            <a:r>
              <a:rPr lang="en-CA" dirty="0"/>
              <a:t>L</a:t>
            </a:r>
            <a:r>
              <a:rPr lang="en-CA" dirty="0" smtClean="0"/>
              <a:t>earning Working Group</a:t>
            </a:r>
          </a:p>
          <a:p>
            <a:r>
              <a:rPr lang="en-CA" dirty="0" smtClean="0"/>
              <a:t>Pathfinder Group “automatic recognition”</a:t>
            </a:r>
          </a:p>
          <a:p>
            <a:r>
              <a:rPr lang="en-CA" dirty="0" smtClean="0"/>
              <a:t>Review European Standards and Guidelines </a:t>
            </a:r>
            <a:r>
              <a:rPr lang="en-CA" dirty="0" err="1" smtClean="0"/>
              <a:t>QA</a:t>
            </a:r>
            <a:r>
              <a:rPr lang="en-CA" dirty="0" smtClean="0"/>
              <a:t> </a:t>
            </a:r>
            <a:r>
              <a:rPr lang="en-CA" dirty="0"/>
              <a:t>(</a:t>
            </a:r>
            <a:r>
              <a:rPr lang="en-CA" dirty="0" err="1" smtClean="0"/>
              <a:t>E4</a:t>
            </a:r>
            <a:r>
              <a:rPr lang="en-CA" dirty="0" smtClean="0"/>
              <a:t> group)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FROM BUCUREŞTI TO YEREVAN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13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Significant achievements but also important challenges:</a:t>
            </a:r>
          </a:p>
          <a:p>
            <a:pPr lvl="1"/>
            <a:r>
              <a:rPr lang="en-CA" dirty="0" smtClean="0"/>
              <a:t>Uneven implementation of reforms</a:t>
            </a:r>
          </a:p>
          <a:p>
            <a:pPr lvl="1"/>
            <a:r>
              <a:rPr lang="en-CA" dirty="0" smtClean="0"/>
              <a:t>Unemployment – economic crisis</a:t>
            </a:r>
          </a:p>
          <a:p>
            <a:pPr lvl="1"/>
            <a:r>
              <a:rPr lang="en-CA" dirty="0" smtClean="0"/>
              <a:t>Societal challenges</a:t>
            </a:r>
          </a:p>
          <a:p>
            <a:pPr lvl="1"/>
            <a:r>
              <a:rPr lang="en-CA" dirty="0" smtClean="0"/>
              <a:t>Migration</a:t>
            </a:r>
          </a:p>
          <a:p>
            <a:pPr lvl="1"/>
            <a:r>
              <a:rPr lang="en-CA" dirty="0" smtClean="0"/>
              <a:t>Conflicts within and between countries</a:t>
            </a:r>
          </a:p>
          <a:p>
            <a:pPr lvl="1"/>
            <a:r>
              <a:rPr lang="en-CA" dirty="0" smtClean="0"/>
              <a:t>Extremism and radicalization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YEREVAN COMMUNIQUÉ - CONTEXT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741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Admit Belarus as the 48</a:t>
            </a:r>
            <a:r>
              <a:rPr lang="en-CA" baseline="30000" dirty="0" smtClean="0"/>
              <a:t>th</a:t>
            </a:r>
            <a:r>
              <a:rPr lang="en-CA" dirty="0" smtClean="0"/>
              <a:t> member, with a roadmap</a:t>
            </a:r>
          </a:p>
          <a:p>
            <a:r>
              <a:rPr lang="en-CA" dirty="0" smtClean="0"/>
              <a:t>Adopt:</a:t>
            </a:r>
          </a:p>
          <a:p>
            <a:pPr lvl="1"/>
            <a:r>
              <a:rPr lang="en-CA" dirty="0" smtClean="0"/>
              <a:t>Revised Standards and Guidelines </a:t>
            </a:r>
            <a:r>
              <a:rPr lang="en-CA" dirty="0" err="1" smtClean="0"/>
              <a:t>QA</a:t>
            </a:r>
            <a:endParaRPr lang="en-CA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European Approach for Quality Assurance of Joint Programmes </a:t>
            </a:r>
          </a:p>
          <a:p>
            <a:pPr lvl="1"/>
            <a:r>
              <a:rPr lang="en-CA" dirty="0" smtClean="0"/>
              <a:t>Revised </a:t>
            </a:r>
            <a:r>
              <a:rPr lang="en-CA" dirty="0" err="1" smtClean="0"/>
              <a:t>ECTS</a:t>
            </a:r>
            <a:r>
              <a:rPr lang="en-CA" dirty="0" smtClean="0"/>
              <a:t> Users’ Guide</a:t>
            </a:r>
          </a:p>
          <a:p>
            <a:r>
              <a:rPr lang="en-CA" dirty="0" smtClean="0"/>
              <a:t>Take “positive note” of the reports by the Working Groups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YEREVAN COMMUNIQUÉ </a:t>
            </a:r>
            <a:r>
              <a:rPr lang="en-US" b="1" dirty="0" smtClean="0"/>
              <a:t>– KEY DECISIONS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Include short cycle qualifications in the </a:t>
            </a:r>
            <a:r>
              <a:rPr lang="en-CA" dirty="0" err="1"/>
              <a:t>QF</a:t>
            </a:r>
            <a:r>
              <a:rPr lang="en-CA" dirty="0"/>
              <a:t>-EHEA</a:t>
            </a:r>
          </a:p>
          <a:p>
            <a:r>
              <a:rPr lang="en-CA" dirty="0" smtClean="0"/>
              <a:t>First degree qualifies for public service</a:t>
            </a:r>
          </a:p>
          <a:p>
            <a:r>
              <a:rPr lang="en-CA" dirty="0" smtClean="0"/>
              <a:t>Track graduates’ career patterns and progression in the labor market</a:t>
            </a:r>
          </a:p>
          <a:p>
            <a:r>
              <a:rPr lang="en-CA" dirty="0" smtClean="0"/>
              <a:t>Review national legislation to ensure compliance with the Lisbon Recognition Convention</a:t>
            </a:r>
          </a:p>
          <a:p>
            <a:r>
              <a:rPr lang="en-CA" dirty="0" smtClean="0"/>
              <a:t>Remove obstacles to the recognition of prior learning </a:t>
            </a:r>
          </a:p>
          <a:p>
            <a:r>
              <a:rPr lang="en-CA" dirty="0" smtClean="0"/>
              <a:t>Review </a:t>
            </a:r>
            <a:r>
              <a:rPr lang="en-CA" dirty="0" err="1" smtClean="0"/>
              <a:t>QFs</a:t>
            </a:r>
            <a:r>
              <a:rPr lang="en-CA" dirty="0" smtClean="0"/>
              <a:t> to ensure </a:t>
            </a:r>
            <a:r>
              <a:rPr lang="en-CA" dirty="0" err="1" smtClean="0"/>
              <a:t>LLL</a:t>
            </a:r>
            <a:r>
              <a:rPr lang="en-CA" dirty="0" smtClean="0"/>
              <a:t> learning paths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YEREVAN COMMUNIQUÉ – KEY DECISIONS </a:t>
            </a:r>
            <a:r>
              <a:rPr lang="en-GB" b="1" dirty="0" smtClean="0"/>
              <a:t>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33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Facilitate professional recognition – pathfinder group</a:t>
            </a:r>
          </a:p>
          <a:p>
            <a:r>
              <a:rPr lang="en-CA" dirty="0" smtClean="0"/>
              <a:t>Promote staff mobility</a:t>
            </a:r>
          </a:p>
          <a:p>
            <a:r>
              <a:rPr lang="en-CA" dirty="0" smtClean="0"/>
              <a:t>Promote portability of grant and loans</a:t>
            </a:r>
          </a:p>
          <a:p>
            <a:r>
              <a:rPr lang="en-CA" dirty="0" smtClean="0"/>
              <a:t>Implement social dimension strategy</a:t>
            </a:r>
            <a:endParaRPr lang="en-CA" dirty="0"/>
          </a:p>
          <a:p>
            <a:r>
              <a:rPr lang="en-CA" dirty="0" smtClean="0"/>
              <a:t>Ensure automatic recognition</a:t>
            </a:r>
          </a:p>
          <a:p>
            <a:r>
              <a:rPr lang="en-CA" dirty="0" smtClean="0"/>
              <a:t>Enable HE institutions to use </a:t>
            </a:r>
            <a:r>
              <a:rPr lang="en-CA" dirty="0" err="1" smtClean="0"/>
              <a:t>EQAR</a:t>
            </a:r>
            <a:r>
              <a:rPr lang="en-CA" dirty="0" smtClean="0"/>
              <a:t> registered agencies, respecting national arrangements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YEREVAN COMMUNIQUÉ – KEY DECISIONS </a:t>
            </a:r>
            <a:r>
              <a:rPr lang="en-GB" b="1" dirty="0" smtClean="0"/>
              <a:t>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Enhancing the quality and relevance of learning and teaching</a:t>
            </a:r>
          </a:p>
          <a:p>
            <a:r>
              <a:rPr lang="en-CA" dirty="0" smtClean="0"/>
              <a:t>Fostering the employability of graduates throughout their working lives</a:t>
            </a:r>
          </a:p>
          <a:p>
            <a:r>
              <a:rPr lang="en-CA" dirty="0" smtClean="0"/>
              <a:t>Making our systems more inclusive</a:t>
            </a:r>
          </a:p>
          <a:p>
            <a:r>
              <a:rPr lang="en-CA" dirty="0" smtClean="0"/>
              <a:t>Implementing agreed structural reforms</a:t>
            </a:r>
          </a:p>
          <a:p>
            <a:r>
              <a:rPr lang="en-CA" dirty="0" smtClean="0"/>
              <a:t>Develop the governance and working methods of the EHEA to meet the challenges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YEREVAN COMMUNIQUÉ - PRIORITIES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405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Implementation/reporting</a:t>
            </a:r>
          </a:p>
          <a:p>
            <a:pPr lvl="0"/>
            <a:r>
              <a:rPr lang="en-US" dirty="0"/>
              <a:t>Structural reforms</a:t>
            </a:r>
          </a:p>
          <a:p>
            <a:pPr lvl="0"/>
            <a:r>
              <a:rPr lang="en-US" dirty="0"/>
              <a:t>Social inclusion</a:t>
            </a:r>
          </a:p>
          <a:p>
            <a:pPr lvl="0"/>
            <a:r>
              <a:rPr lang="en-US" dirty="0"/>
              <a:t>Quality and relevance of teaching and learning</a:t>
            </a:r>
          </a:p>
          <a:p>
            <a:pPr lvl="0"/>
            <a:r>
              <a:rPr lang="en-US" dirty="0"/>
              <a:t>Employability</a:t>
            </a:r>
          </a:p>
          <a:p>
            <a:pPr lvl="0"/>
            <a:r>
              <a:rPr lang="en-US" dirty="0"/>
              <a:t>Governance of the EHEA</a:t>
            </a:r>
          </a:p>
          <a:p>
            <a:r>
              <a:rPr lang="en-CA" dirty="0" smtClean="0"/>
              <a:t>French BFUG Secretariat with some international members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2015 – 18 WORK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43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Implement reforms at home</a:t>
            </a:r>
          </a:p>
          <a:p>
            <a:pPr lvl="1"/>
            <a:r>
              <a:rPr lang="en-CA" dirty="0" smtClean="0"/>
              <a:t>Structural reforms</a:t>
            </a:r>
          </a:p>
          <a:p>
            <a:pPr lvl="1"/>
            <a:r>
              <a:rPr lang="en-CA" dirty="0" smtClean="0"/>
              <a:t>Social dimension</a:t>
            </a:r>
          </a:p>
          <a:p>
            <a:pPr lvl="1"/>
            <a:r>
              <a:rPr lang="en-CA" dirty="0" smtClean="0"/>
              <a:t>Mobility</a:t>
            </a:r>
          </a:p>
          <a:p>
            <a:r>
              <a:rPr lang="en-CA" dirty="0" smtClean="0"/>
              <a:t>Contribute to developing the EHEA </a:t>
            </a:r>
          </a:p>
          <a:p>
            <a:pPr lvl="1"/>
            <a:r>
              <a:rPr lang="en-CA" dirty="0"/>
              <a:t>Active </a:t>
            </a:r>
            <a:r>
              <a:rPr lang="en-CA" dirty="0" smtClean="0"/>
              <a:t>participant BFUG</a:t>
            </a:r>
          </a:p>
          <a:p>
            <a:pPr lvl="1"/>
            <a:r>
              <a:rPr lang="en-CA" dirty="0" smtClean="0"/>
              <a:t>Engage in working group(s) – which?</a:t>
            </a:r>
            <a:endParaRPr lang="en-CA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BOSNIA AND HERZEGOVINA IN THE EHEA 2015 – 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47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714</TotalTime>
  <Words>393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EUROPEAN HIGHER EDUCATION AREA: STATUS AND PROSPECTS</vt:lpstr>
      <vt:lpstr>FROM BUCUREŞTI TO YEREVAN</vt:lpstr>
      <vt:lpstr>YEREVAN COMMUNIQUÉ - CONTEXT</vt:lpstr>
      <vt:lpstr>YEREVAN COMMUNIQUÉ – KEY DECISIONS I</vt:lpstr>
      <vt:lpstr>YEREVAN COMMUNIQUÉ – KEY DECISIONS II</vt:lpstr>
      <vt:lpstr>YEREVAN COMMUNIQUÉ – KEY DECISIONS III</vt:lpstr>
      <vt:lpstr>YEREVAN COMMUNIQUÉ - PRIORITIES</vt:lpstr>
      <vt:lpstr>2015 – 18 WORK PROGRAM</vt:lpstr>
      <vt:lpstr>BOSNIA AND HERZEGOVINA IN THE EHEA 2015 – 18</vt:lpstr>
      <vt:lpstr>THE EHEA: THIS…</vt:lpstr>
      <vt:lpstr>… OR THIS?</vt:lpstr>
    </vt:vector>
  </TitlesOfParts>
  <Company>Council of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HIGHER EDUCATION AREA: STATUS AND PROSPECTS</dc:title>
  <dc:creator>BERGAN Sjur</dc:creator>
  <cp:lastModifiedBy>BERGAN Sjur</cp:lastModifiedBy>
  <cp:revision>31</cp:revision>
  <dcterms:created xsi:type="dcterms:W3CDTF">2015-06-15T06:12:24Z</dcterms:created>
  <dcterms:modified xsi:type="dcterms:W3CDTF">2015-06-19T06:58:30Z</dcterms:modified>
</cp:coreProperties>
</file>