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media/image2.jpeg" ContentType="image/jpeg"/>
  <Override PartName="/ppt/theme/theme2.xml" ContentType="application/vnd.openxmlformats-officedocument.theme+xml"/>
  <Override PartName="/ppt/media/image3.jpeg" ContentType="image/jpeg"/>
  <Override PartName="/ppt/media/image4.jpeg" ContentType="image/jpe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9144000" cy="6858000"/>
  <p:notesSz cx="6858000" cy="9144000"/>
  <p:defaultTextStyle>
    <a:lvl1pPr>
      <a:defRPr sz="2400">
        <a:latin typeface="Arial"/>
        <a:ea typeface="Arial"/>
        <a:cs typeface="Arial"/>
        <a:sym typeface="Arial"/>
      </a:defRPr>
    </a:lvl1pPr>
    <a:lvl2pPr indent="457200">
      <a:defRPr sz="2400">
        <a:latin typeface="Arial"/>
        <a:ea typeface="Arial"/>
        <a:cs typeface="Arial"/>
        <a:sym typeface="Arial"/>
      </a:defRPr>
    </a:lvl2pPr>
    <a:lvl3pPr indent="914400">
      <a:defRPr sz="2400">
        <a:latin typeface="Arial"/>
        <a:ea typeface="Arial"/>
        <a:cs typeface="Arial"/>
        <a:sym typeface="Arial"/>
      </a:defRPr>
    </a:lvl3pPr>
    <a:lvl4pPr indent="1371600">
      <a:defRPr sz="2400">
        <a:latin typeface="Arial"/>
        <a:ea typeface="Arial"/>
        <a:cs typeface="Arial"/>
        <a:sym typeface="Arial"/>
      </a:defRPr>
    </a:lvl4pPr>
    <a:lvl5pPr indent="1828800">
      <a:defRPr sz="2400">
        <a:latin typeface="Arial"/>
        <a:ea typeface="Arial"/>
        <a:cs typeface="Arial"/>
        <a:sym typeface="Arial"/>
      </a:defRPr>
    </a:lvl5pPr>
    <a:lvl6pPr>
      <a:defRPr sz="2400">
        <a:latin typeface="Arial"/>
        <a:ea typeface="Arial"/>
        <a:cs typeface="Arial"/>
        <a:sym typeface="Arial"/>
      </a:defRPr>
    </a:lvl6pPr>
    <a:lvl7pPr>
      <a:defRPr sz="2400">
        <a:latin typeface="Arial"/>
        <a:ea typeface="Arial"/>
        <a:cs typeface="Arial"/>
        <a:sym typeface="Arial"/>
      </a:defRPr>
    </a:lvl7pPr>
    <a:lvl8pPr>
      <a:defRPr sz="2400">
        <a:latin typeface="Arial"/>
        <a:ea typeface="Arial"/>
        <a:cs typeface="Arial"/>
        <a:sym typeface="Arial"/>
      </a:defRPr>
    </a:lvl8pPr>
    <a:lvl9pPr>
      <a:defRPr sz="2400">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F3F4"/>
          </a:solidFill>
        </a:fill>
      </a:tcStyle>
    </a:wholeTbl>
    <a:band2H>
      <a:tcTxStyle b="def" i="def"/>
      <a:tcStyle>
        <a:tcBdr/>
        <a:fill>
          <a:solidFill>
            <a:srgbClr val="F3F9FA"/>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b="def" i="def"/>
      <a:tcStyle>
        <a:tcBdr/>
        <a:fill>
          <a:solidFill>
            <a:srgbClr val="E7E7ED"/>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BE0E3"/>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BBE0E3"/>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hape 18"/>
          <p:cNvSpPr/>
          <p:nvPr>
            <p:ph type="sldImg"/>
          </p:nvPr>
        </p:nvSpPr>
        <p:spPr>
          <a:xfrm>
            <a:off x="1143000" y="685800"/>
            <a:ext cx="4572000" cy="3429000"/>
          </a:xfrm>
          <a:prstGeom prst="rect">
            <a:avLst/>
          </a:prstGeom>
        </p:spPr>
        <p:txBody>
          <a:bodyPr/>
          <a:lstStyle/>
          <a:p>
            <a:pPr lvl="0"/>
          </a:p>
        </p:txBody>
      </p:sp>
      <p:sp>
        <p:nvSpPr>
          <p:cNvPr id="19" name="Shape 19"/>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Book"/>
      </a:defRPr>
    </a:lvl1pPr>
    <a:lvl2pPr indent="228600" defTabSz="457200">
      <a:lnSpc>
        <a:spcPct val="125000"/>
      </a:lnSpc>
      <a:defRPr sz="2400">
        <a:latin typeface="+mn-lt"/>
        <a:ea typeface="+mn-ea"/>
        <a:cs typeface="+mn-cs"/>
        <a:sym typeface="Avenir Book"/>
      </a:defRPr>
    </a:lvl2pPr>
    <a:lvl3pPr indent="457200" defTabSz="457200">
      <a:lnSpc>
        <a:spcPct val="125000"/>
      </a:lnSpc>
      <a:defRPr sz="2400">
        <a:latin typeface="+mn-lt"/>
        <a:ea typeface="+mn-ea"/>
        <a:cs typeface="+mn-cs"/>
        <a:sym typeface="Avenir Book"/>
      </a:defRPr>
    </a:lvl3pPr>
    <a:lvl4pPr indent="685800" defTabSz="457200">
      <a:lnSpc>
        <a:spcPct val="125000"/>
      </a:lnSpc>
      <a:defRPr sz="2400">
        <a:latin typeface="+mn-lt"/>
        <a:ea typeface="+mn-ea"/>
        <a:cs typeface="+mn-cs"/>
        <a:sym typeface="Avenir Book"/>
      </a:defRPr>
    </a:lvl4pPr>
    <a:lvl5pPr indent="914400" defTabSz="457200">
      <a:lnSpc>
        <a:spcPct val="125000"/>
      </a:lnSpc>
      <a:defRPr sz="2400">
        <a:latin typeface="+mn-lt"/>
        <a:ea typeface="+mn-ea"/>
        <a:cs typeface="+mn-cs"/>
        <a:sym typeface="Avenir Book"/>
      </a:defRPr>
    </a:lvl5pPr>
    <a:lvl6pPr indent="1143000" defTabSz="457200">
      <a:lnSpc>
        <a:spcPct val="125000"/>
      </a:lnSpc>
      <a:defRPr sz="2400">
        <a:latin typeface="+mn-lt"/>
        <a:ea typeface="+mn-ea"/>
        <a:cs typeface="+mn-cs"/>
        <a:sym typeface="Avenir Book"/>
      </a:defRPr>
    </a:lvl6pPr>
    <a:lvl7pPr indent="1371600" defTabSz="457200">
      <a:lnSpc>
        <a:spcPct val="125000"/>
      </a:lnSpc>
      <a:defRPr sz="2400">
        <a:latin typeface="+mn-lt"/>
        <a:ea typeface="+mn-ea"/>
        <a:cs typeface="+mn-cs"/>
        <a:sym typeface="Avenir Book"/>
      </a:defRPr>
    </a:lvl7pPr>
    <a:lvl8pPr indent="1600200" defTabSz="457200">
      <a:lnSpc>
        <a:spcPct val="125000"/>
      </a:lnSpc>
      <a:defRPr sz="2400">
        <a:latin typeface="+mn-lt"/>
        <a:ea typeface="+mn-ea"/>
        <a:cs typeface="+mn-cs"/>
        <a:sym typeface="Avenir Book"/>
      </a:defRPr>
    </a:lvl8pPr>
    <a:lvl9pPr indent="1828800" defTabSz="457200">
      <a:lnSpc>
        <a:spcPct val="125000"/>
      </a:lnSpc>
      <a:defRPr sz="2400">
        <a:latin typeface="+mn-lt"/>
        <a:ea typeface="+mn-ea"/>
        <a:cs typeface="+mn-cs"/>
        <a:sym typeface="Avenir Book"/>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sldImg"/>
          </p:nvPr>
        </p:nvSpPr>
        <p:spPr>
          <a:prstGeom prst="rect">
            <a:avLst/>
          </a:prstGeom>
        </p:spPr>
        <p:txBody>
          <a:bodyPr/>
          <a:lstStyle/>
          <a:p>
            <a:pPr lvl="0"/>
          </a:p>
        </p:txBody>
      </p:sp>
      <p:sp>
        <p:nvSpPr>
          <p:cNvPr id="93" name="Shape 93"/>
          <p:cNvSpPr/>
          <p:nvPr>
            <p:ph type="body" sz="quarter" idx="1"/>
          </p:nvPr>
        </p:nvSpPr>
        <p:spPr>
          <a:prstGeom prst="rect">
            <a:avLst/>
          </a:prstGeom>
        </p:spPr>
        <p:txBody>
          <a:bodyPr/>
          <a:lstStyle/>
          <a:p>
            <a:pPr lvl="0" defTabSz="914400">
              <a:lnSpc>
                <a:spcPct val="100000"/>
              </a:lnSpc>
              <a:spcBef>
                <a:spcPts val="300"/>
              </a:spcBef>
              <a:defRPr sz="1800"/>
            </a:pPr>
            <a:r>
              <a:rPr b="1" sz="900">
                <a:latin typeface="Trebuchet MS"/>
                <a:ea typeface="Trebuchet MS"/>
                <a:cs typeface="Trebuchet MS"/>
                <a:sym typeface="Trebuchet MS"/>
              </a:rPr>
              <a:t>Standards and Guidelines for Quality Assurance in the European Higher Education Area:</a:t>
            </a:r>
            <a:endParaRPr sz="900">
              <a:latin typeface="Trebuchet MS"/>
              <a:ea typeface="Trebuchet MS"/>
              <a:cs typeface="Trebuchet MS"/>
              <a:sym typeface="Trebuchet MS"/>
            </a:endParaRPr>
          </a:p>
          <a:p>
            <a:pPr lvl="0" defTabSz="914400">
              <a:lnSpc>
                <a:spcPct val="100000"/>
              </a:lnSpc>
              <a:spcBef>
                <a:spcPts val="300"/>
              </a:spcBef>
              <a:defRPr sz="1800"/>
            </a:pPr>
            <a:r>
              <a:rPr sz="900">
                <a:latin typeface="Trebuchet MS"/>
                <a:ea typeface="Trebuchet MS"/>
                <a:cs typeface="Trebuchet MS"/>
                <a:sym typeface="Trebuchet MS"/>
              </a:rPr>
              <a:t>http://www.enqa.eu/files/ENQA%20Bergen%20Report.pdf</a:t>
            </a:r>
            <a:endParaRPr sz="900">
              <a:latin typeface="Trebuchet MS"/>
              <a:ea typeface="Trebuchet MS"/>
              <a:cs typeface="Trebuchet MS"/>
              <a:sym typeface="Trebuchet M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Shape 104"/>
          <p:cNvSpPr/>
          <p:nvPr>
            <p:ph type="sldImg"/>
          </p:nvPr>
        </p:nvSpPr>
        <p:spPr>
          <a:prstGeom prst="rect">
            <a:avLst/>
          </a:prstGeom>
        </p:spPr>
        <p:txBody>
          <a:bodyPr/>
          <a:lstStyle/>
          <a:p>
            <a:pPr lvl="0"/>
          </a:p>
        </p:txBody>
      </p:sp>
      <p:sp>
        <p:nvSpPr>
          <p:cNvPr id="105" name="Shape 105"/>
          <p:cNvSpPr/>
          <p:nvPr>
            <p:ph type="body" sz="quarter" idx="1"/>
          </p:nvPr>
        </p:nvSpPr>
        <p:spPr>
          <a:prstGeom prst="rect">
            <a:avLst/>
          </a:prstGeom>
        </p:spPr>
        <p:txBody>
          <a:bodyPr/>
          <a:lstStyle/>
          <a:p>
            <a:pPr lvl="0" defTabSz="914400">
              <a:lnSpc>
                <a:spcPct val="100000"/>
              </a:lnSpc>
              <a:spcBef>
                <a:spcPts val="300"/>
              </a:spcBef>
              <a:defRPr sz="1800"/>
            </a:pPr>
            <a:r>
              <a:rPr b="1" sz="900">
                <a:latin typeface="Trebuchet MS"/>
                <a:ea typeface="Trebuchet MS"/>
                <a:cs typeface="Trebuchet MS"/>
                <a:sym typeface="Trebuchet MS"/>
              </a:rPr>
              <a:t>Standards and Guidelines for Quality Assurance in the European Higher Education Area:</a:t>
            </a:r>
            <a:endParaRPr sz="900">
              <a:latin typeface="Trebuchet MS"/>
              <a:ea typeface="Trebuchet MS"/>
              <a:cs typeface="Trebuchet MS"/>
              <a:sym typeface="Trebuchet MS"/>
            </a:endParaRPr>
          </a:p>
          <a:p>
            <a:pPr lvl="0" defTabSz="914400">
              <a:lnSpc>
                <a:spcPct val="100000"/>
              </a:lnSpc>
              <a:spcBef>
                <a:spcPts val="300"/>
              </a:spcBef>
              <a:defRPr sz="1800"/>
            </a:pPr>
            <a:r>
              <a:rPr sz="900">
                <a:latin typeface="Trebuchet MS"/>
                <a:ea typeface="Trebuchet MS"/>
                <a:cs typeface="Trebuchet MS"/>
                <a:sym typeface="Trebuchet MS"/>
              </a:rPr>
              <a:t>http://www.enqa.eu/files/ENQA%20Bergen%20Report.pdf</a:t>
            </a:r>
            <a:endParaRPr sz="900">
              <a:latin typeface="Trebuchet MS"/>
              <a:ea typeface="Trebuchet MS"/>
              <a:cs typeface="Trebuchet MS"/>
              <a:sym typeface="Trebuchet M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ph type="sldImg"/>
          </p:nvPr>
        </p:nvSpPr>
        <p:spPr>
          <a:prstGeom prst="rect">
            <a:avLst/>
          </a:prstGeom>
        </p:spPr>
        <p:txBody>
          <a:bodyPr/>
          <a:lstStyle/>
          <a:p>
            <a:pPr lvl="0"/>
          </a:p>
        </p:txBody>
      </p:sp>
      <p:sp>
        <p:nvSpPr>
          <p:cNvPr id="114" name="Shape 114"/>
          <p:cNvSpPr/>
          <p:nvPr>
            <p:ph type="body" sz="quarter" idx="1"/>
          </p:nvPr>
        </p:nvSpPr>
        <p:spPr>
          <a:prstGeom prst="rect">
            <a:avLst/>
          </a:prstGeom>
        </p:spPr>
        <p:txBody>
          <a:bodyPr/>
          <a:lstStyle/>
          <a:p>
            <a:pPr lvl="0" defTabSz="914400">
              <a:lnSpc>
                <a:spcPct val="100000"/>
              </a:lnSpc>
              <a:spcBef>
                <a:spcPts val="300"/>
              </a:spcBef>
              <a:defRPr sz="1800"/>
            </a:pPr>
            <a:r>
              <a:rPr b="1" sz="900">
                <a:latin typeface="Trebuchet MS"/>
                <a:ea typeface="Trebuchet MS"/>
                <a:cs typeface="Trebuchet MS"/>
                <a:sym typeface="Trebuchet MS"/>
              </a:rPr>
              <a:t>Standards and Guidelines for Quality Assurance in the European Higher Education Area:</a:t>
            </a:r>
            <a:endParaRPr sz="900">
              <a:latin typeface="Trebuchet MS"/>
              <a:ea typeface="Trebuchet MS"/>
              <a:cs typeface="Trebuchet MS"/>
              <a:sym typeface="Trebuchet MS"/>
            </a:endParaRPr>
          </a:p>
          <a:p>
            <a:pPr lvl="0" defTabSz="914400">
              <a:lnSpc>
                <a:spcPct val="100000"/>
              </a:lnSpc>
              <a:spcBef>
                <a:spcPts val="300"/>
              </a:spcBef>
              <a:defRPr sz="1800"/>
            </a:pPr>
            <a:r>
              <a:rPr sz="900">
                <a:latin typeface="Trebuchet MS"/>
                <a:ea typeface="Trebuchet MS"/>
                <a:cs typeface="Trebuchet MS"/>
                <a:sym typeface="Trebuchet MS"/>
              </a:rPr>
              <a:t>http://www.enqa.eu/files/ENQA%20Bergen%20Report.pdf</a:t>
            </a:r>
            <a:endParaRPr sz="900">
              <a:latin typeface="Trebuchet MS"/>
              <a:ea typeface="Trebuchet MS"/>
              <a:cs typeface="Trebuchet MS"/>
              <a:sym typeface="Trebuchet MS"/>
            </a:endParaRP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bmp"/></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bmp"/><Relationship Id="rId3" Type="http://schemas.openxmlformats.org/officeDocument/2006/relationships/image" Target="../media/image2.jpe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bmp"/></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Default">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Default">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pic>
        <p:nvPicPr>
          <p:cNvPr id="9" name="masque copie.jpeg" descr="masque copie.pdf"/>
          <p:cNvPicPr/>
          <p:nvPr/>
        </p:nvPicPr>
        <p:blipFill>
          <a:blip r:embed="rId3">
            <a:extLst/>
          </a:blip>
          <a:stretch>
            <a:fillRect/>
          </a:stretch>
        </p:blipFill>
        <p:spPr>
          <a:xfrm>
            <a:off x="0" y="0"/>
            <a:ext cx="9144000" cy="6858000"/>
          </a:xfrm>
          <a:prstGeom prst="rect">
            <a:avLst/>
          </a:prstGeom>
          <a:ln w="12700">
            <a:miter lim="400000"/>
          </a:ln>
        </p:spPr>
      </p:pic>
      <p:sp>
        <p:nvSpPr>
          <p:cNvPr id="10" name="Shape 10"/>
          <p:cNvSpPr/>
          <p:nvPr>
            <p:ph type="title"/>
          </p:nvPr>
        </p:nvSpPr>
        <p:spPr>
          <a:xfrm>
            <a:off x="685800" y="0"/>
            <a:ext cx="7772400" cy="1905000"/>
          </a:xfrm>
          <a:prstGeom prst="rect">
            <a:avLst/>
          </a:prstGeom>
        </p:spPr>
        <p:txBody>
          <a:bodyPr lIns="45719" tIns="45719" rIns="45719" bIns="45719">
            <a:noAutofit/>
          </a:bodyPr>
          <a:lstStyle>
            <a:lvl1pPr algn="ctr">
              <a:defRPr sz="3200">
                <a:solidFill>
                  <a:srgbClr val="000000"/>
                </a:solidFill>
              </a:defRPr>
            </a:lvl1pPr>
          </a:lstStyle>
          <a:p>
            <a:pPr lvl="0">
              <a:defRPr sz="1800"/>
            </a:pPr>
            <a:r>
              <a:rPr sz="3200"/>
              <a:t>Texte du titre</a:t>
            </a:r>
          </a:p>
        </p:txBody>
      </p:sp>
      <p:sp>
        <p:nvSpPr>
          <p:cNvPr id="11" name="Shape 11"/>
          <p:cNvSpPr/>
          <p:nvPr>
            <p:ph type="body" idx="1"/>
          </p:nvPr>
        </p:nvSpPr>
        <p:spPr>
          <a:xfrm>
            <a:off x="685800" y="1981200"/>
            <a:ext cx="7772400" cy="4876800"/>
          </a:xfrm>
          <a:prstGeom prst="rect">
            <a:avLst/>
          </a:prstGeom>
        </p:spPr>
        <p:txBody>
          <a:bodyPr lIns="45719" tIns="45719" rIns="45719" bIns="45719">
            <a:noAutofit/>
          </a:bodyPr>
          <a:lstStyle>
            <a:lvl1pPr>
              <a:spcBef>
                <a:spcPts val="700"/>
              </a:spcBef>
              <a:buClrTx/>
              <a:buFontTx/>
              <a:buChar char="»"/>
              <a:defRPr sz="3200"/>
            </a:lvl1pPr>
            <a:lvl2pPr marL="783771" indent="-326571">
              <a:spcBef>
                <a:spcPts val="700"/>
              </a:spcBef>
              <a:buClrTx/>
              <a:buFontTx/>
              <a:defRPr sz="3200"/>
            </a:lvl2pPr>
            <a:lvl3pPr marL="1219200" indent="-304800">
              <a:spcBef>
                <a:spcPts val="700"/>
              </a:spcBef>
              <a:buClrTx/>
              <a:buFontTx/>
              <a:defRPr sz="3200"/>
            </a:lvl3pPr>
            <a:lvl4pPr marL="1737360" indent="-365760">
              <a:spcBef>
                <a:spcPts val="700"/>
              </a:spcBef>
              <a:buClrTx/>
              <a:buFontTx/>
              <a:defRPr sz="3200"/>
            </a:lvl4pPr>
            <a:lvl5pPr marL="2235200" indent="-406400">
              <a:spcBef>
                <a:spcPts val="700"/>
              </a:spcBef>
              <a:buClrTx/>
              <a:buFontTx/>
              <a:defRPr sz="3200"/>
            </a:lvl5pPr>
          </a:lstStyle>
          <a:p>
            <a:pPr lvl="0">
              <a:defRPr sz="1800"/>
            </a:pPr>
            <a:r>
              <a:rPr sz="3200"/>
              <a:t>Texte niveau 1</a:t>
            </a:r>
            <a:endParaRPr sz="3200"/>
          </a:p>
          <a:p>
            <a:pPr lvl="1">
              <a:defRPr sz="1800"/>
            </a:pPr>
            <a:r>
              <a:rPr sz="3200"/>
              <a:t>Texte niveau 2</a:t>
            </a:r>
            <a:endParaRPr sz="3200"/>
          </a:p>
          <a:p>
            <a:pPr lvl="2">
              <a:defRPr sz="1800"/>
            </a:pPr>
            <a:r>
              <a:rPr sz="3200"/>
              <a:t>Texte niveau 3</a:t>
            </a:r>
            <a:endParaRPr sz="3200"/>
          </a:p>
          <a:p>
            <a:pPr lvl="3">
              <a:defRPr sz="1800"/>
            </a:pPr>
            <a:r>
              <a:rPr sz="3200"/>
              <a:t>Texte niveau 4</a:t>
            </a:r>
            <a:endParaRPr sz="3200"/>
          </a:p>
          <a:p>
            <a:pPr lvl="4">
              <a:defRPr sz="1800"/>
            </a:pPr>
            <a:r>
              <a:rPr sz="3200"/>
              <a:t>Texte niveau 5</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efault">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Default">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sp>
        <p:nvSpPr>
          <p:cNvPr id="14" name="Shape 14"/>
          <p:cNvSpPr/>
          <p:nvPr>
            <p:ph type="sldNum" sz="quarter" idx="2"/>
          </p:nvPr>
        </p:nvSpPr>
        <p:spPr>
          <a:xfrm>
            <a:off x="6553200" y="6400800"/>
            <a:ext cx="1905000" cy="288824"/>
          </a:xfrm>
          <a:prstGeom prst="rect">
            <a:avLst/>
          </a:prstGeom>
          <a:ln w="12700">
            <a:miter lim="400000"/>
          </a:ln>
        </p:spPr>
        <p:txBody>
          <a:bodyPr lIns="0" tIns="0" rIns="0" bIns="0">
            <a:spAutoFit/>
          </a:bodyPr>
          <a:lstStyle>
            <a:lvl1pPr algn="r">
              <a:defRPr sz="1400"/>
            </a:lvl1p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re et contenu">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2500">
                <a:solidFill>
                  <a:srgbClr val="6A467A"/>
                </a:solidFill>
              </a:rPr>
              <a:t>Texte du titre</a:t>
            </a:r>
          </a:p>
        </p:txBody>
      </p:sp>
      <p:sp>
        <p:nvSpPr>
          <p:cNvPr id="17" name="Shape 17"/>
          <p:cNvSpPr/>
          <p:nvPr>
            <p:ph type="body" idx="1"/>
          </p:nvPr>
        </p:nvSpPr>
        <p:spPr>
          <a:prstGeom prst="rect">
            <a:avLst/>
          </a:prstGeom>
        </p:spPr>
        <p:txBody>
          <a:bodyPr/>
          <a:lstStyle/>
          <a:p>
            <a:pPr lvl="0">
              <a:defRPr sz="1800"/>
            </a:pPr>
            <a:r>
              <a:rPr sz="2800"/>
              <a:t>Texte niveau 1</a:t>
            </a:r>
            <a:endParaRPr sz="2800"/>
          </a:p>
          <a:p>
            <a:pPr lvl="1">
              <a:defRPr sz="1800"/>
            </a:pPr>
            <a:r>
              <a:rPr sz="2800"/>
              <a:t>Texte niveau 2</a:t>
            </a:r>
            <a:endParaRPr sz="2800"/>
          </a:p>
          <a:p>
            <a:pPr lvl="2">
              <a:defRPr sz="1800"/>
            </a:pPr>
            <a:r>
              <a:rPr sz="2800"/>
              <a:t>Texte niveau 3</a:t>
            </a:r>
            <a:endParaRPr sz="2800"/>
          </a:p>
          <a:p>
            <a:pPr lvl="3">
              <a:defRPr sz="1800"/>
            </a:pPr>
            <a:r>
              <a:rPr sz="2800"/>
              <a:t>Texte niveau 4</a:t>
            </a:r>
            <a:endParaRPr sz="2800"/>
          </a:p>
          <a:p>
            <a:pPr lvl="4">
              <a:defRPr sz="1800"/>
            </a:pPr>
            <a:r>
              <a:rPr sz="2800"/>
              <a:t>Texte niveau 5</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image1.jpeg"/>
          <p:cNvPicPr/>
          <p:nvPr/>
        </p:nvPicPr>
        <p:blipFill>
          <a:blip r:embed="rId2">
            <a:extLst/>
          </a:blip>
          <a:stretch>
            <a:fillRect/>
          </a:stretch>
        </p:blipFill>
        <p:spPr>
          <a:xfrm>
            <a:off x="6263640" y="6093295"/>
            <a:ext cx="2880362" cy="731522"/>
          </a:xfrm>
          <a:prstGeom prst="rect">
            <a:avLst/>
          </a:prstGeom>
          <a:ln w="12700">
            <a:miter lim="400000"/>
          </a:ln>
        </p:spPr>
      </p:pic>
      <p:pic>
        <p:nvPicPr>
          <p:cNvPr id="3" name="ENQA_affiliate_small_RGB.png" descr="C:\Users\brcu\AppData\Local\Microsoft\Windows\Temporary Internet Files\Content.Outlook\Z2MP999D\ENQA_affiliate_small_RGB.png"/>
          <p:cNvPicPr/>
          <p:nvPr/>
        </p:nvPicPr>
        <p:blipFill>
          <a:blip r:embed="rId3">
            <a:extLst/>
          </a:blip>
          <a:stretch>
            <a:fillRect/>
          </a:stretch>
        </p:blipFill>
        <p:spPr>
          <a:xfrm>
            <a:off x="458352" y="6283597"/>
            <a:ext cx="980983" cy="446110"/>
          </a:xfrm>
          <a:prstGeom prst="rect">
            <a:avLst/>
          </a:prstGeom>
          <a:ln w="12700">
            <a:miter lim="400000"/>
          </a:ln>
        </p:spPr>
      </p:pic>
      <p:sp>
        <p:nvSpPr>
          <p:cNvPr id="4" name="Shape 4"/>
          <p:cNvSpPr/>
          <p:nvPr/>
        </p:nvSpPr>
        <p:spPr>
          <a:xfrm>
            <a:off x="0" y="6455485"/>
            <a:ext cx="9144000" cy="26924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1F497D"/>
                </a:solidFill>
                <a:latin typeface="Calibri"/>
                <a:ea typeface="Calibri"/>
                <a:cs typeface="Calibri"/>
                <a:sym typeface="Calibri"/>
              </a:defRPr>
            </a:lvl1pPr>
          </a:lstStyle>
          <a:p>
            <a:pPr lvl="0">
              <a:defRPr i="0" sz="1800">
                <a:solidFill>
                  <a:srgbClr val="000000"/>
                </a:solidFill>
              </a:defRPr>
            </a:pPr>
            <a:r>
              <a:rPr i="1" sz="1200">
                <a:solidFill>
                  <a:srgbClr val="1F497D"/>
                </a:solidFill>
              </a:rPr>
              <a:t>Bruno Curvale, 29 mai 2015</a:t>
            </a:r>
          </a:p>
        </p:txBody>
      </p:sp>
      <p:sp>
        <p:nvSpPr>
          <p:cNvPr id="5" name="Shape 5"/>
          <p:cNvSpPr/>
          <p:nvPr>
            <p:ph type="title"/>
          </p:nvPr>
        </p:nvSpPr>
        <p:spPr>
          <a:xfrm>
            <a:off x="457200" y="58613"/>
            <a:ext cx="8229600" cy="121014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2500">
                <a:solidFill>
                  <a:srgbClr val="6A467A"/>
                </a:solidFill>
              </a:rPr>
              <a:t>Texte du titre</a:t>
            </a:r>
          </a:p>
        </p:txBody>
      </p:sp>
      <p:sp>
        <p:nvSpPr>
          <p:cNvPr id="6" name="Shape 6"/>
          <p:cNvSpPr/>
          <p:nvPr>
            <p:ph type="body" idx="1"/>
          </p:nvPr>
        </p:nvSpPr>
        <p:spPr>
          <a:xfrm>
            <a:off x="457200" y="1268758"/>
            <a:ext cx="8229600" cy="5589242"/>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pPr>
            <a:r>
              <a:rPr sz="2800"/>
              <a:t>Texte niveau 1</a:t>
            </a:r>
            <a:endParaRPr sz="2800"/>
          </a:p>
          <a:p>
            <a:pPr lvl="1">
              <a:defRPr sz="1800"/>
            </a:pPr>
            <a:r>
              <a:rPr sz="2800"/>
              <a:t>Texte niveau 2</a:t>
            </a:r>
            <a:endParaRPr sz="2800"/>
          </a:p>
          <a:p>
            <a:pPr lvl="2">
              <a:defRPr sz="1800"/>
            </a:pPr>
            <a:r>
              <a:rPr sz="2800"/>
              <a:t>Texte niveau 3</a:t>
            </a:r>
            <a:endParaRPr sz="2800"/>
          </a:p>
          <a:p>
            <a:pPr lvl="3">
              <a:defRPr sz="1800"/>
            </a:pPr>
            <a:r>
              <a:rPr sz="2800"/>
              <a:t>Texte niveau 4</a:t>
            </a:r>
            <a:endParaRPr sz="2800"/>
          </a:p>
          <a:p>
            <a:pPr lvl="4">
              <a:defRPr sz="1800"/>
            </a:pPr>
            <a:r>
              <a:rPr sz="2800"/>
              <a:t>Texte niveau 5</a:t>
            </a:r>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Lst>
  <p:transition spd="med" advClick="1"/>
  <p:txStyles>
    <p:titleStyle>
      <a:lvl1pPr>
        <a:defRPr sz="2500">
          <a:solidFill>
            <a:srgbClr val="6A467A"/>
          </a:solidFill>
          <a:latin typeface="Arial"/>
          <a:ea typeface="Arial"/>
          <a:cs typeface="Arial"/>
          <a:sym typeface="Arial"/>
        </a:defRPr>
      </a:lvl1pPr>
      <a:lvl2pPr>
        <a:defRPr sz="2500">
          <a:solidFill>
            <a:srgbClr val="6A467A"/>
          </a:solidFill>
          <a:latin typeface="Arial"/>
          <a:ea typeface="Arial"/>
          <a:cs typeface="Arial"/>
          <a:sym typeface="Arial"/>
        </a:defRPr>
      </a:lvl2pPr>
      <a:lvl3pPr>
        <a:defRPr sz="2500">
          <a:solidFill>
            <a:srgbClr val="6A467A"/>
          </a:solidFill>
          <a:latin typeface="Arial"/>
          <a:ea typeface="Arial"/>
          <a:cs typeface="Arial"/>
          <a:sym typeface="Arial"/>
        </a:defRPr>
      </a:lvl3pPr>
      <a:lvl4pPr>
        <a:defRPr sz="2500">
          <a:solidFill>
            <a:srgbClr val="6A467A"/>
          </a:solidFill>
          <a:latin typeface="Arial"/>
          <a:ea typeface="Arial"/>
          <a:cs typeface="Arial"/>
          <a:sym typeface="Arial"/>
        </a:defRPr>
      </a:lvl4pPr>
      <a:lvl5pPr>
        <a:defRPr sz="2500">
          <a:solidFill>
            <a:srgbClr val="6A467A"/>
          </a:solidFill>
          <a:latin typeface="Arial"/>
          <a:ea typeface="Arial"/>
          <a:cs typeface="Arial"/>
          <a:sym typeface="Arial"/>
        </a:defRPr>
      </a:lvl5pPr>
      <a:lvl6pPr>
        <a:defRPr sz="2500">
          <a:solidFill>
            <a:srgbClr val="6A467A"/>
          </a:solidFill>
          <a:latin typeface="Arial"/>
          <a:ea typeface="Arial"/>
          <a:cs typeface="Arial"/>
          <a:sym typeface="Arial"/>
        </a:defRPr>
      </a:lvl6pPr>
      <a:lvl7pPr>
        <a:defRPr sz="2500">
          <a:solidFill>
            <a:srgbClr val="6A467A"/>
          </a:solidFill>
          <a:latin typeface="Arial"/>
          <a:ea typeface="Arial"/>
          <a:cs typeface="Arial"/>
          <a:sym typeface="Arial"/>
        </a:defRPr>
      </a:lvl7pPr>
      <a:lvl8pPr>
        <a:defRPr sz="2500">
          <a:solidFill>
            <a:srgbClr val="6A467A"/>
          </a:solidFill>
          <a:latin typeface="Arial"/>
          <a:ea typeface="Arial"/>
          <a:cs typeface="Arial"/>
          <a:sym typeface="Arial"/>
        </a:defRPr>
      </a:lvl8pPr>
      <a:lvl9pPr>
        <a:defRPr sz="2500">
          <a:solidFill>
            <a:srgbClr val="6A467A"/>
          </a:solidFill>
          <a:latin typeface="Arial"/>
          <a:ea typeface="Arial"/>
          <a:cs typeface="Arial"/>
          <a:sym typeface="Arial"/>
        </a:defRPr>
      </a:lvl9pPr>
    </p:titleStyle>
    <p:bodyStyle>
      <a:lvl1pPr marL="342900" indent="-342900">
        <a:spcBef>
          <a:spcPts val="600"/>
        </a:spcBef>
        <a:buClr>
          <a:srgbClr val="6A467A"/>
        </a:buClr>
        <a:buSzPct val="100000"/>
        <a:buFont typeface="Arial"/>
        <a:buChar char="•"/>
        <a:defRPr sz="2800">
          <a:latin typeface="Arial"/>
          <a:ea typeface="Arial"/>
          <a:cs typeface="Arial"/>
          <a:sym typeface="Arial"/>
        </a:defRPr>
      </a:lvl1pPr>
      <a:lvl2pPr marL="764930" indent="-307730">
        <a:spcBef>
          <a:spcPts val="600"/>
        </a:spcBef>
        <a:buClr>
          <a:srgbClr val="6A467A"/>
        </a:buClr>
        <a:buSzPct val="100000"/>
        <a:buFont typeface="Arial"/>
        <a:buChar char="–"/>
        <a:defRPr sz="2800">
          <a:latin typeface="Arial"/>
          <a:ea typeface="Arial"/>
          <a:cs typeface="Arial"/>
          <a:sym typeface="Arial"/>
        </a:defRPr>
      </a:lvl2pPr>
      <a:lvl3pPr marL="1181100" indent="-266700">
        <a:spcBef>
          <a:spcPts val="600"/>
        </a:spcBef>
        <a:buClr>
          <a:srgbClr val="6A467A"/>
        </a:buClr>
        <a:buSzPct val="100000"/>
        <a:buFont typeface="Arial"/>
        <a:buChar char="•"/>
        <a:defRPr sz="2800">
          <a:latin typeface="Arial"/>
          <a:ea typeface="Arial"/>
          <a:cs typeface="Arial"/>
          <a:sym typeface="Arial"/>
        </a:defRPr>
      </a:lvl3pPr>
      <a:lvl4pPr marL="1691638" indent="-320038">
        <a:spcBef>
          <a:spcPts val="600"/>
        </a:spcBef>
        <a:buClr>
          <a:srgbClr val="6A467A"/>
        </a:buClr>
        <a:buSzPct val="100000"/>
        <a:buFont typeface="Arial"/>
        <a:buChar char="–"/>
        <a:defRPr sz="2800">
          <a:latin typeface="Arial"/>
          <a:ea typeface="Arial"/>
          <a:cs typeface="Arial"/>
          <a:sym typeface="Arial"/>
        </a:defRPr>
      </a:lvl4pPr>
      <a:lvl5pPr marL="2148838" indent="-320038">
        <a:spcBef>
          <a:spcPts val="600"/>
        </a:spcBef>
        <a:buClr>
          <a:srgbClr val="6A467A"/>
        </a:buClr>
        <a:buSzPct val="100000"/>
        <a:buFont typeface="Arial"/>
        <a:buChar char="»"/>
        <a:defRPr sz="2800">
          <a:latin typeface="Arial"/>
          <a:ea typeface="Arial"/>
          <a:cs typeface="Arial"/>
          <a:sym typeface="Arial"/>
        </a:defRPr>
      </a:lvl5pPr>
      <a:lvl6pPr marL="2606038" indent="-320038">
        <a:spcBef>
          <a:spcPts val="600"/>
        </a:spcBef>
        <a:buClr>
          <a:srgbClr val="6A467A"/>
        </a:buClr>
        <a:buSzPct val="100000"/>
        <a:buFont typeface="Arial"/>
        <a:buChar char="•"/>
        <a:defRPr sz="2800">
          <a:latin typeface="Arial"/>
          <a:ea typeface="Arial"/>
          <a:cs typeface="Arial"/>
          <a:sym typeface="Arial"/>
        </a:defRPr>
      </a:lvl6pPr>
      <a:lvl7pPr marL="3063238" indent="-320038">
        <a:spcBef>
          <a:spcPts val="600"/>
        </a:spcBef>
        <a:buClr>
          <a:srgbClr val="6A467A"/>
        </a:buClr>
        <a:buSzPct val="100000"/>
        <a:buFont typeface="Arial"/>
        <a:buChar char="•"/>
        <a:defRPr sz="2800">
          <a:latin typeface="Arial"/>
          <a:ea typeface="Arial"/>
          <a:cs typeface="Arial"/>
          <a:sym typeface="Arial"/>
        </a:defRPr>
      </a:lvl7pPr>
      <a:lvl8pPr marL="3520440" indent="-320039">
        <a:spcBef>
          <a:spcPts val="600"/>
        </a:spcBef>
        <a:buClr>
          <a:srgbClr val="6A467A"/>
        </a:buClr>
        <a:buSzPct val="100000"/>
        <a:buFont typeface="Arial"/>
        <a:buChar char="•"/>
        <a:defRPr sz="2800">
          <a:latin typeface="Arial"/>
          <a:ea typeface="Arial"/>
          <a:cs typeface="Arial"/>
          <a:sym typeface="Arial"/>
        </a:defRPr>
      </a:lvl8pPr>
      <a:lvl9pPr marL="3977640" indent="-320040">
        <a:spcBef>
          <a:spcPts val="600"/>
        </a:spcBef>
        <a:buClr>
          <a:srgbClr val="6A467A"/>
        </a:buClr>
        <a:buSzPct val="100000"/>
        <a:buFont typeface="Arial"/>
        <a:buChar char="•"/>
        <a:defRPr sz="2800">
          <a:latin typeface="Arial"/>
          <a:ea typeface="Arial"/>
          <a:cs typeface="Arial"/>
          <a:sym typeface="Arial"/>
        </a:defRPr>
      </a:lvl9pPr>
    </p:bodyStyle>
    <p:otherStyle>
      <a:lvl1pPr algn="r">
        <a:defRPr sz="1200">
          <a:solidFill>
            <a:schemeClr val="tx1"/>
          </a:solidFill>
          <a:latin typeface="+mn-lt"/>
          <a:ea typeface="+mn-ea"/>
          <a:cs typeface="+mn-cs"/>
          <a:sym typeface="Calibri"/>
        </a:defRPr>
      </a:lvl1pPr>
      <a:lvl2pPr algn="r">
        <a:defRPr sz="1200">
          <a:solidFill>
            <a:schemeClr val="tx1"/>
          </a:solidFill>
          <a:latin typeface="+mn-lt"/>
          <a:ea typeface="+mn-ea"/>
          <a:cs typeface="+mn-cs"/>
          <a:sym typeface="Calibri"/>
        </a:defRPr>
      </a:lvl2pPr>
      <a:lvl3pPr algn="r">
        <a:defRPr sz="1200">
          <a:solidFill>
            <a:schemeClr val="tx1"/>
          </a:solidFill>
          <a:latin typeface="+mn-lt"/>
          <a:ea typeface="+mn-ea"/>
          <a:cs typeface="+mn-cs"/>
          <a:sym typeface="Calibri"/>
        </a:defRPr>
      </a:lvl3pPr>
      <a:lvl4pPr algn="r">
        <a:defRPr sz="1200">
          <a:solidFill>
            <a:schemeClr val="tx1"/>
          </a:solidFill>
          <a:latin typeface="+mn-lt"/>
          <a:ea typeface="+mn-ea"/>
          <a:cs typeface="+mn-cs"/>
          <a:sym typeface="Calibri"/>
        </a:defRPr>
      </a:lvl4pPr>
      <a:lvl5pPr algn="r">
        <a:defRPr sz="1200">
          <a:solidFill>
            <a:schemeClr val="tx1"/>
          </a:solidFill>
          <a:latin typeface="+mn-lt"/>
          <a:ea typeface="+mn-ea"/>
          <a:cs typeface="+mn-cs"/>
          <a:sym typeface="Calibri"/>
        </a:defRPr>
      </a:lvl5pPr>
      <a:lvl6pPr algn="r">
        <a:defRPr sz="1200">
          <a:solidFill>
            <a:schemeClr val="tx1"/>
          </a:solidFill>
          <a:latin typeface="+mn-lt"/>
          <a:ea typeface="+mn-ea"/>
          <a:cs typeface="+mn-cs"/>
          <a:sym typeface="Calibri"/>
        </a:defRPr>
      </a:lvl6pPr>
      <a:lvl7pPr algn="r">
        <a:defRPr sz="1200">
          <a:solidFill>
            <a:schemeClr val="tx1"/>
          </a:solidFill>
          <a:latin typeface="+mn-lt"/>
          <a:ea typeface="+mn-ea"/>
          <a:cs typeface="+mn-cs"/>
          <a:sym typeface="Calibri"/>
        </a:defRPr>
      </a:lvl7pPr>
      <a:lvl8pPr algn="r">
        <a:defRPr sz="1200">
          <a:solidFill>
            <a:schemeClr val="tx1"/>
          </a:solidFill>
          <a:latin typeface="+mn-lt"/>
          <a:ea typeface="+mn-ea"/>
          <a:cs typeface="+mn-cs"/>
          <a:sym typeface="Calibri"/>
        </a:defRPr>
      </a:lvl8pPr>
      <a:lvl9pPr algn="r">
        <a:defRPr sz="1200">
          <a:solidFill>
            <a:schemeClr val="tx1"/>
          </a:solid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jpeg"/><Relationship Id="rId3" Type="http://schemas.openxmlformats.org/officeDocument/2006/relationships/image" Target="../media/image4.jpeg"/><Relationship Id="rId4"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curvale@ciep.fr"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 name="Shape 21"/>
          <p:cNvSpPr/>
          <p:nvPr>
            <p:ph type="title" idx="4294967295"/>
          </p:nvPr>
        </p:nvSpPr>
        <p:spPr>
          <a:xfrm>
            <a:off x="1129258" y="2675363"/>
            <a:ext cx="6885483" cy="1836824"/>
          </a:xfrm>
          <a:prstGeom prst="rect">
            <a:avLst/>
          </a:prstGeom>
        </p:spPr>
        <p:txBody>
          <a:bodyPr/>
          <a:lstStyle/>
          <a:p>
            <a:pPr lvl="0" algn="ctr" defTabSz="445770">
              <a:spcBef>
                <a:spcPts val="200"/>
              </a:spcBef>
              <a:defRPr sz="1800">
                <a:solidFill>
                  <a:srgbClr val="000000"/>
                </a:solidFill>
              </a:defRPr>
            </a:pPr>
            <a:r>
              <a:rPr b="1" sz="3120">
                <a:solidFill>
                  <a:srgbClr val="333399"/>
                </a:solidFill>
              </a:rPr>
              <a:t>Priorities for development of higher education in BiH 2016-2026 and the new ESG</a:t>
            </a:r>
            <a:br>
              <a:rPr b="1" sz="3120">
                <a:solidFill>
                  <a:srgbClr val="333399"/>
                </a:solidFill>
              </a:rPr>
            </a:br>
          </a:p>
        </p:txBody>
      </p:sp>
      <p:sp>
        <p:nvSpPr>
          <p:cNvPr id="22" name="Shape 22"/>
          <p:cNvSpPr/>
          <p:nvPr>
            <p:ph type="body" idx="4294967295"/>
          </p:nvPr>
        </p:nvSpPr>
        <p:spPr>
          <a:xfrm>
            <a:off x="1371600" y="4372025"/>
            <a:ext cx="6400800" cy="739776"/>
          </a:xfrm>
          <a:prstGeom prst="rect">
            <a:avLst/>
          </a:prstGeom>
        </p:spPr>
        <p:txBody>
          <a:bodyPr/>
          <a:lstStyle/>
          <a:p>
            <a:pPr lvl="0" marL="0" indent="0" algn="ctr" defTabSz="876300">
              <a:lnSpc>
                <a:spcPct val="80000"/>
              </a:lnSpc>
              <a:spcBef>
                <a:spcPts val="500"/>
              </a:spcBef>
              <a:buClrTx/>
              <a:buSzTx/>
              <a:buFontTx/>
              <a:buNone/>
              <a:defRPr sz="1800"/>
            </a:pPr>
            <a:r>
              <a:rPr b="1" sz="1600">
                <a:solidFill>
                  <a:srgbClr val="333399"/>
                </a:solidFill>
              </a:rPr>
              <a:t>Bruno Curvale</a:t>
            </a:r>
            <a:endParaRPr b="1" sz="1600">
              <a:solidFill>
                <a:srgbClr val="333399"/>
              </a:solidFill>
            </a:endParaRPr>
          </a:p>
          <a:p>
            <a:pPr lvl="0" marL="0" indent="0" algn="ctr" defTabSz="876300">
              <a:lnSpc>
                <a:spcPct val="80000"/>
              </a:lnSpc>
              <a:spcBef>
                <a:spcPts val="500"/>
              </a:spcBef>
              <a:buClrTx/>
              <a:buSzTx/>
              <a:buFontTx/>
              <a:buNone/>
              <a:defRPr sz="1800"/>
            </a:pPr>
            <a:r>
              <a:rPr b="1" sz="1600">
                <a:solidFill>
                  <a:srgbClr val="333399"/>
                </a:solidFill>
              </a:rPr>
              <a:t>Senior project leader at CIEP</a:t>
            </a:r>
            <a:endParaRPr b="1" sz="1600">
              <a:solidFill>
                <a:srgbClr val="333399"/>
              </a:solidFill>
            </a:endParaRPr>
          </a:p>
          <a:p>
            <a:pPr lvl="0" marL="0" indent="0" algn="ctr" defTabSz="876300">
              <a:lnSpc>
                <a:spcPct val="80000"/>
              </a:lnSpc>
              <a:spcBef>
                <a:spcPts val="500"/>
              </a:spcBef>
              <a:buClrTx/>
              <a:buSzTx/>
              <a:buFontTx/>
              <a:buNone/>
              <a:defRPr sz="1800"/>
            </a:pPr>
            <a:r>
              <a:rPr b="1" sz="1600">
                <a:solidFill>
                  <a:srgbClr val="333399"/>
                </a:solidFill>
              </a:rPr>
              <a:t>Former President of ENQA</a:t>
            </a:r>
          </a:p>
        </p:txBody>
      </p:sp>
      <p:sp>
        <p:nvSpPr>
          <p:cNvPr id="23" name="Shape 23"/>
          <p:cNvSpPr/>
          <p:nvPr/>
        </p:nvSpPr>
        <p:spPr>
          <a:xfrm>
            <a:off x="325437" y="847725"/>
            <a:ext cx="3741738" cy="6173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1000"/>
              </a:spcBef>
              <a:defRPr b="1" sz="1800">
                <a:solidFill>
                  <a:srgbClr val="333399"/>
                </a:solidFill>
              </a:defRPr>
            </a:lvl1pPr>
          </a:lstStyle>
          <a:p>
            <a:pPr lvl="0">
              <a:defRPr b="0">
                <a:solidFill>
                  <a:srgbClr val="000000"/>
                </a:solidFill>
              </a:defRPr>
            </a:pPr>
            <a:r>
              <a:rPr b="1">
                <a:solidFill>
                  <a:srgbClr val="333399"/>
                </a:solidFill>
              </a:rPr>
              <a:t>Quality Assurance and evaluation in Higher Education</a:t>
            </a:r>
          </a:p>
        </p:txBody>
      </p:sp>
      <p:sp>
        <p:nvSpPr>
          <p:cNvPr id="24" name="Shape 24"/>
          <p:cNvSpPr/>
          <p:nvPr/>
        </p:nvSpPr>
        <p:spPr>
          <a:xfrm>
            <a:off x="381000" y="1555750"/>
            <a:ext cx="3733800" cy="0"/>
          </a:xfrm>
          <a:prstGeom prst="line">
            <a:avLst/>
          </a:prstGeom>
          <a:ln w="38100">
            <a:solidFill>
              <a:srgbClr val="3939A7"/>
            </a:solidFill>
            <a:round/>
          </a:ln>
        </p:spPr>
        <p:txBody>
          <a:bodyPr lIns="0" tIns="0" rIns="0" bIns="0"/>
          <a:lstStyle/>
          <a:p>
            <a:pPr lvl="0" defTabSz="457200">
              <a:defRPr sz="1200">
                <a:latin typeface="+mj-lt"/>
                <a:ea typeface="+mj-ea"/>
                <a:cs typeface="+mj-cs"/>
                <a:sym typeface="Helvetica"/>
              </a:defRPr>
            </a:pPr>
          </a:p>
        </p:txBody>
      </p:sp>
      <p:pic>
        <p:nvPicPr>
          <p:cNvPr id="25" name="CIEP_2cm.jpeg" descr="CIEP_2cm"/>
          <p:cNvPicPr/>
          <p:nvPr/>
        </p:nvPicPr>
        <p:blipFill>
          <a:blip r:embed="rId2">
            <a:extLst/>
          </a:blip>
          <a:stretch>
            <a:fillRect/>
          </a:stretch>
        </p:blipFill>
        <p:spPr>
          <a:xfrm>
            <a:off x="495300" y="10350500"/>
            <a:ext cx="280988" cy="541338"/>
          </a:xfrm>
          <a:prstGeom prst="rect">
            <a:avLst/>
          </a:prstGeom>
          <a:ln w="12700">
            <a:miter lim="400000"/>
          </a:ln>
        </p:spPr>
      </p:pic>
      <p:pic>
        <p:nvPicPr>
          <p:cNvPr id="26" name="CIEP_2cm.jpeg" descr="CIEP_2cm"/>
          <p:cNvPicPr/>
          <p:nvPr/>
        </p:nvPicPr>
        <p:blipFill>
          <a:blip r:embed="rId2">
            <a:extLst/>
          </a:blip>
          <a:stretch>
            <a:fillRect/>
          </a:stretch>
        </p:blipFill>
        <p:spPr>
          <a:xfrm>
            <a:off x="647700" y="10502900"/>
            <a:ext cx="280988" cy="541338"/>
          </a:xfrm>
          <a:prstGeom prst="rect">
            <a:avLst/>
          </a:prstGeom>
          <a:ln w="12700">
            <a:miter lim="400000"/>
          </a:ln>
        </p:spPr>
      </p:pic>
      <p:pic>
        <p:nvPicPr>
          <p:cNvPr id="27" name="CIEP_cmjn.jpeg" descr="C:\Users\brcu\AppData\Local\Temp\Rar$DI84.592\CIEP_cmjn.jpg"/>
          <p:cNvPicPr/>
          <p:nvPr/>
        </p:nvPicPr>
        <p:blipFill>
          <a:blip r:embed="rId3">
            <a:extLst/>
          </a:blip>
          <a:stretch>
            <a:fillRect/>
          </a:stretch>
        </p:blipFill>
        <p:spPr>
          <a:xfrm>
            <a:off x="395287" y="5445125"/>
            <a:ext cx="549276" cy="954088"/>
          </a:xfrm>
          <a:prstGeom prst="rect">
            <a:avLst/>
          </a:prstGeom>
          <a:ln w="12700">
            <a:miter lim="400000"/>
          </a:ln>
        </p:spPr>
      </p:pic>
      <p:pic>
        <p:nvPicPr>
          <p:cNvPr id="28" name="ENQA_affiliate_small_RGB.png" descr="C:\Users\brcu\AppData\Local\Microsoft\Windows\Temporary Internet Files\Content.Outlook\Z2MP999D\ENQA_affiliate_small_RGB.png"/>
          <p:cNvPicPr/>
          <p:nvPr/>
        </p:nvPicPr>
        <p:blipFill>
          <a:blip r:embed="rId4">
            <a:extLst/>
          </a:blip>
          <a:stretch>
            <a:fillRect/>
          </a:stretch>
        </p:blipFill>
        <p:spPr>
          <a:xfrm>
            <a:off x="1187450" y="5805487"/>
            <a:ext cx="1368425" cy="622301"/>
          </a:xfrm>
          <a:prstGeom prst="rect">
            <a:avLst/>
          </a:prstGeom>
          <a:ln w="12700">
            <a:miter lim="400000"/>
          </a:ln>
        </p:spPr>
      </p:pic>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7" name="Shape 107"/>
          <p:cNvSpPr/>
          <p:nvPr>
            <p:ph type="sldNum" sz="quarter" idx="2"/>
          </p:nvPr>
        </p:nvSpPr>
        <p:spPr>
          <a:xfrm>
            <a:off x="7217050" y="6527710"/>
            <a:ext cx="1905001" cy="288824"/>
          </a:xfrm>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400"/>
            </a:fld>
          </a:p>
        </p:txBody>
      </p:sp>
      <p:sp>
        <p:nvSpPr>
          <p:cNvPr id="108" name="Shape 108"/>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
        <p:nvSpPr>
          <p:cNvPr id="109" name="Shape 109"/>
          <p:cNvSpPr/>
          <p:nvPr/>
        </p:nvSpPr>
        <p:spPr>
          <a:xfrm>
            <a:off x="287337" y="323499"/>
            <a:ext cx="8569326" cy="792670"/>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spAutoFit/>
          </a:bodyPr>
          <a:lstStyle/>
          <a:p>
            <a:pPr lvl="0" algn="ctr" defTabSz="457200">
              <a:tabLst>
                <a:tab pos="2984500" algn="ctr"/>
                <a:tab pos="5740400" algn="r"/>
              </a:tabLst>
              <a:defRPr sz="1800"/>
            </a:pPr>
            <a:r>
              <a:rPr b="1" sz="2400">
                <a:solidFill>
                  <a:srgbClr val="333399"/>
                </a:solidFill>
                <a:uFill>
                  <a:solidFill/>
                </a:uFill>
              </a:rPr>
              <a:t>ESG 2005 and 2015 revision</a:t>
            </a:r>
            <a:endParaRPr b="1" sz="2400">
              <a:solidFill>
                <a:srgbClr val="333399"/>
              </a:solidFill>
              <a:uFill>
                <a:solidFill/>
              </a:uFill>
            </a:endParaRPr>
          </a:p>
          <a:p>
            <a:pPr lvl="0" algn="ctr" defTabSz="457200">
              <a:tabLst>
                <a:tab pos="2984500" algn="ctr"/>
                <a:tab pos="5740400" algn="r"/>
              </a:tabLst>
              <a:defRPr sz="1800"/>
            </a:pPr>
            <a:r>
              <a:rPr b="1" sz="2400">
                <a:solidFill>
                  <a:srgbClr val="333399"/>
                </a:solidFill>
                <a:uFill>
                  <a:solidFill/>
                </a:uFill>
              </a:rPr>
              <a:t>- a few examples -</a:t>
            </a:r>
          </a:p>
        </p:txBody>
      </p:sp>
      <p:sp>
        <p:nvSpPr>
          <p:cNvPr id="110" name="Shape 110"/>
          <p:cNvSpPr/>
          <p:nvPr/>
        </p:nvSpPr>
        <p:spPr>
          <a:xfrm>
            <a:off x="1622787" y="4787481"/>
            <a:ext cx="7028041" cy="270421"/>
          </a:xfrm>
          <a:prstGeom prst="rect">
            <a:avLst/>
          </a:prstGeom>
          <a:solidFill>
            <a:srgbClr val="FFFF00"/>
          </a:solidFill>
          <a:ln w="12700">
            <a:miter lim="400000"/>
          </a:ln>
        </p:spPr>
        <p:txBody>
          <a:bodyPr lIns="0" tIns="0" rIns="0" bIns="0" anchor="ctr"/>
          <a:lstStyle/>
          <a:p>
            <a:pPr lvl="0">
              <a:defRPr sz="1800">
                <a:latin typeface="Calibri"/>
                <a:ea typeface="Calibri"/>
                <a:cs typeface="Calibri"/>
                <a:sym typeface="Calibri"/>
              </a:defRPr>
            </a:pPr>
          </a:p>
        </p:txBody>
      </p:sp>
      <p:sp>
        <p:nvSpPr>
          <p:cNvPr id="111" name="Shape 111"/>
          <p:cNvSpPr/>
          <p:nvPr/>
        </p:nvSpPr>
        <p:spPr>
          <a:xfrm>
            <a:off x="495523" y="1786403"/>
            <a:ext cx="8152954" cy="328519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just" defTabSz="457200">
              <a:defRPr sz="1800"/>
            </a:pPr>
            <a:r>
              <a:rPr b="1" sz="1600">
                <a:solidFill>
                  <a:srgbClr val="6666B3"/>
                </a:solidFill>
                <a:uFill>
                  <a:solidFill/>
                </a:uFill>
              </a:rPr>
              <a:t>2.4 Processes fit for purpose:</a:t>
            </a:r>
            <a:endParaRPr b="1" sz="1600">
              <a:solidFill>
                <a:srgbClr val="6666B3"/>
              </a:solidFill>
              <a:uFill>
                <a:solidFill/>
              </a:uFill>
            </a:endParaRPr>
          </a:p>
          <a:p>
            <a:pPr lvl="0" algn="just" defTabSz="457200">
              <a:defRPr sz="1800"/>
            </a:pPr>
            <a:r>
              <a:rPr sz="1600">
                <a:solidFill>
                  <a:srgbClr val="6666B3"/>
                </a:solidFill>
                <a:uFill>
                  <a:solidFill/>
                </a:uFill>
              </a:rPr>
              <a:t>All external quality assurance processes should be designed specifically to ensure their fitness to achieve the aims and objectives set for them.</a:t>
            </a:r>
            <a:endParaRPr sz="1600">
              <a:solidFill>
                <a:srgbClr val="6666B3"/>
              </a:solidFill>
              <a:uFill>
                <a:solidFill/>
              </a:uFill>
            </a:endParaRPr>
          </a:p>
          <a:p>
            <a:pPr lvl="0" algn="just" defTabSz="457200">
              <a:defRPr sz="1800"/>
            </a:pPr>
            <a:endParaRPr sz="1600">
              <a:solidFill>
                <a:srgbClr val="6666B3"/>
              </a:solidFill>
              <a:uFill>
                <a:solidFill/>
              </a:uFill>
            </a:endParaRPr>
          </a:p>
          <a:p>
            <a:pPr lvl="0" algn="just" defTabSz="457200">
              <a:defRPr sz="1800"/>
            </a:pPr>
            <a:endParaRPr sz="1600">
              <a:uFill>
                <a:solidFill/>
              </a:uFill>
            </a:endParaRPr>
          </a:p>
          <a:p>
            <a:pPr lvl="0" algn="just" defTabSz="457200">
              <a:defRPr sz="1800"/>
            </a:pPr>
            <a:endParaRPr sz="1600">
              <a:uFill>
                <a:solidFill/>
              </a:uFill>
            </a:endParaRPr>
          </a:p>
          <a:p>
            <a:pPr lvl="0" algn="just" defTabSz="457200">
              <a:defRPr sz="1800"/>
            </a:pPr>
            <a:endParaRPr sz="1600">
              <a:uFill>
                <a:solidFill/>
              </a:uFill>
            </a:endParaRPr>
          </a:p>
          <a:p>
            <a:pPr lvl="0" algn="just" defTabSz="457200">
              <a:defRPr sz="1800"/>
            </a:pPr>
            <a:endParaRPr sz="1600">
              <a:uFill>
                <a:solidFill/>
              </a:uFill>
            </a:endParaRPr>
          </a:p>
          <a:p>
            <a:pPr lvl="0" algn="just" defTabSz="457200">
              <a:defRPr sz="1800"/>
            </a:pPr>
            <a:endParaRPr sz="1600">
              <a:uFill>
                <a:solidFill/>
              </a:uFill>
            </a:endParaRPr>
          </a:p>
          <a:p>
            <a:pPr lvl="0" algn="just" defTabSz="457200">
              <a:defRPr sz="1800"/>
            </a:pPr>
            <a:endParaRPr sz="1600">
              <a:uFill>
                <a:solidFill/>
              </a:uFill>
            </a:endParaRPr>
          </a:p>
          <a:p>
            <a:pPr lvl="0" algn="just" defTabSz="457200">
              <a:defRPr sz="1800"/>
            </a:pPr>
            <a:r>
              <a:rPr b="1" sz="1600">
                <a:solidFill>
                  <a:srgbClr val="333399"/>
                </a:solidFill>
                <a:uFill>
                  <a:solidFill/>
                </a:uFill>
              </a:rPr>
              <a:t>2.2 Designing methodologies fit for purpose</a:t>
            </a:r>
            <a:endParaRPr b="1" sz="1600">
              <a:solidFill>
                <a:srgbClr val="333399"/>
              </a:solidFill>
              <a:uFill>
                <a:solidFill/>
              </a:uFill>
            </a:endParaRPr>
          </a:p>
          <a:p>
            <a:pPr lvl="0" algn="just" defTabSz="457200">
              <a:defRPr sz="1800"/>
            </a:pPr>
            <a:r>
              <a:rPr sz="1600">
                <a:solidFill>
                  <a:srgbClr val="333399"/>
                </a:solidFill>
                <a:uFill>
                  <a:solidFill/>
                </a:uFill>
              </a:rPr>
              <a:t>External quality assurance should be defined and designed specifically to ensure its fitness to achieve the aims and objectives set for it, while taking into account relevant regulations. Stakeholders should be involved in its design and continuous improvement.</a:t>
            </a:r>
          </a:p>
        </p:txBody>
      </p:sp>
      <p:sp>
        <p:nvSpPr>
          <p:cNvPr id="112" name="Shape 112"/>
          <p:cNvSpPr/>
          <p:nvPr/>
        </p:nvSpPr>
        <p:spPr>
          <a:xfrm rot="5400000">
            <a:off x="4314912" y="3059255"/>
            <a:ext cx="514176" cy="739490"/>
          </a:xfrm>
          <a:prstGeom prst="rightArrow">
            <a:avLst>
              <a:gd name="adj1" fmla="val 32000"/>
              <a:gd name="adj2" fmla="val 79581"/>
            </a:avLst>
          </a:prstGeom>
          <a:gradFill>
            <a:gsLst>
              <a:gs pos="0">
                <a:srgbClr val="202099"/>
              </a:gs>
              <a:gs pos="100000">
                <a:srgbClr val="A4A4E7"/>
              </a:gs>
            </a:gsLst>
            <a:lin ang="16200000"/>
          </a:gradFill>
          <a:ln>
            <a:solidFill/>
            <a:round/>
          </a:ln>
          <a:effectLst>
            <a:outerShdw sx="100000" sy="100000" kx="0" ky="0" algn="b" rotWithShape="0" blurRad="38100" dist="23000" dir="5400000">
              <a:srgbClr val="000000">
                <a:alpha val="35000"/>
              </a:srgbClr>
            </a:outerShdw>
          </a:effectLst>
        </p:spPr>
        <p:txBody>
          <a:bodyPr lIns="0" tIns="0" rIns="0" bIns="0"/>
          <a:lstStyle/>
          <a:p>
            <a:pPr lvl="0">
              <a:defRPr>
                <a:solidFill>
                  <a:srgbClr val="FFFFFF"/>
                </a:solidFill>
              </a:defRPr>
            </a:pP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11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10" grpId="1"/>
    </p:bldLst>
  </p:timing>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title" idx="4294967295"/>
          </p:nvPr>
        </p:nvSpPr>
        <p:spPr>
          <a:xfrm>
            <a:off x="665162" y="333375"/>
            <a:ext cx="7708901" cy="1008063"/>
          </a:xfrm>
          <a:prstGeom prst="rect">
            <a:avLst/>
          </a:prstGeom>
        </p:spPr>
        <p:txBody>
          <a:bodyPr/>
          <a:lstStyle>
            <a:lvl1pPr algn="ctr">
              <a:defRPr b="1" sz="2400">
                <a:solidFill>
                  <a:srgbClr val="333399"/>
                </a:solidFill>
              </a:defRPr>
            </a:lvl1pPr>
          </a:lstStyle>
          <a:p>
            <a:pPr lvl="0">
              <a:defRPr b="0" sz="1800">
                <a:solidFill>
                  <a:srgbClr val="000000"/>
                </a:solidFill>
              </a:defRPr>
            </a:pPr>
            <a:r>
              <a:rPr b="1" sz="2400">
                <a:solidFill>
                  <a:srgbClr val="333399"/>
                </a:solidFill>
              </a:rPr>
              <a:t>As a conclusion</a:t>
            </a:r>
          </a:p>
        </p:txBody>
      </p:sp>
      <p:sp>
        <p:nvSpPr>
          <p:cNvPr id="117" name="Shape 117"/>
          <p:cNvSpPr/>
          <p:nvPr/>
        </p:nvSpPr>
        <p:spPr>
          <a:xfrm>
            <a:off x="396081" y="1268989"/>
            <a:ext cx="8351838" cy="489952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just">
              <a:lnSpc>
                <a:spcPct val="50000"/>
              </a:lnSpc>
              <a:spcBef>
                <a:spcPts val="1200"/>
              </a:spcBef>
              <a:defRPr sz="1800"/>
            </a:pPr>
            <a:r>
              <a:rPr>
                <a:solidFill>
                  <a:srgbClr val="333399"/>
                </a:solidFill>
              </a:rPr>
              <a:t>The foundations of the EHEA are a common :</a:t>
            </a:r>
            <a:endParaRPr>
              <a:solidFill>
                <a:srgbClr val="333399"/>
              </a:solidFill>
            </a:endParaRPr>
          </a:p>
          <a:p>
            <a:pPr lvl="1" marL="561473" indent="-180473" algn="just">
              <a:lnSpc>
                <a:spcPct val="50000"/>
              </a:lnSpc>
              <a:spcBef>
                <a:spcPts val="1200"/>
              </a:spcBef>
              <a:buSzPct val="100000"/>
              <a:buChar char="•"/>
              <a:defRPr sz="1800"/>
            </a:pPr>
            <a:r>
              <a:rPr>
                <a:solidFill>
                  <a:srgbClr val="333399"/>
                </a:solidFill>
              </a:rPr>
              <a:t>A common degree structure (BMD)</a:t>
            </a:r>
            <a:endParaRPr>
              <a:solidFill>
                <a:srgbClr val="333399"/>
              </a:solidFill>
            </a:endParaRPr>
          </a:p>
          <a:p>
            <a:pPr lvl="1" marL="561473" indent="-180473" algn="just">
              <a:lnSpc>
                <a:spcPct val="50000"/>
              </a:lnSpc>
              <a:spcBef>
                <a:spcPts val="1200"/>
              </a:spcBef>
              <a:buSzPct val="100000"/>
              <a:buChar char="•"/>
              <a:defRPr sz="1800"/>
            </a:pPr>
            <a:r>
              <a:rPr>
                <a:solidFill>
                  <a:srgbClr val="333399"/>
                </a:solidFill>
              </a:rPr>
              <a:t>A common credit system (ECTS)</a:t>
            </a:r>
            <a:endParaRPr>
              <a:solidFill>
                <a:srgbClr val="333399"/>
              </a:solidFill>
            </a:endParaRPr>
          </a:p>
          <a:p>
            <a:pPr lvl="1" marL="561473" indent="-180473" algn="just">
              <a:lnSpc>
                <a:spcPct val="50000"/>
              </a:lnSpc>
              <a:spcBef>
                <a:spcPts val="1200"/>
              </a:spcBef>
              <a:buSzPct val="100000"/>
              <a:buChar char="•"/>
              <a:defRPr sz="1800"/>
            </a:pPr>
            <a:r>
              <a:rPr>
                <a:solidFill>
                  <a:srgbClr val="333399"/>
                </a:solidFill>
              </a:rPr>
              <a:t>A common quality assurance standards and guidelines (ESG)</a:t>
            </a:r>
            <a:endParaRPr>
              <a:solidFill>
                <a:srgbClr val="333399"/>
              </a:solidFill>
            </a:endParaRPr>
          </a:p>
          <a:p>
            <a:pPr lvl="1" marL="561473" indent="-180473" algn="just">
              <a:spcBef>
                <a:spcPts val="1200"/>
              </a:spcBef>
              <a:buSzPct val="100000"/>
              <a:buChar char="•"/>
              <a:defRPr sz="1800"/>
            </a:pPr>
            <a:r>
              <a:rPr>
                <a:solidFill>
                  <a:srgbClr val="333399"/>
                </a:solidFill>
              </a:rPr>
              <a:t>Cooperation for mobility and joint programmes and degrees </a:t>
            </a:r>
            <a:endParaRPr>
              <a:solidFill>
                <a:srgbClr val="333399"/>
              </a:solidFill>
            </a:endParaRPr>
          </a:p>
          <a:p>
            <a:pPr lvl="0" algn="just">
              <a:spcBef>
                <a:spcPts val="1200"/>
              </a:spcBef>
              <a:defRPr sz="1800"/>
            </a:pPr>
            <a:r>
              <a:rPr>
                <a:solidFill>
                  <a:srgbClr val="333399"/>
                </a:solidFill>
              </a:rPr>
              <a:t>There is still a lot to do in all countries in order </a:t>
            </a:r>
            <a:r>
              <a:rPr i="1">
                <a:solidFill>
                  <a:srgbClr val="333399"/>
                </a:solidFill>
              </a:rPr>
              <a:t>"to develop more effective policies for the recognition of credits gained abroad, of qualifications for academic and professional purposes, and of prior learning"</a:t>
            </a:r>
            <a:r>
              <a:rPr>
                <a:solidFill>
                  <a:srgbClr val="333399"/>
                </a:solidFill>
              </a:rPr>
              <a:t> (</a:t>
            </a:r>
            <a:r>
              <a:rPr i="1">
                <a:solidFill>
                  <a:srgbClr val="333399"/>
                </a:solidFill>
              </a:rPr>
              <a:t>Yerevan Communiqué 2015</a:t>
            </a:r>
            <a:r>
              <a:rPr>
                <a:solidFill>
                  <a:srgbClr val="333399"/>
                </a:solidFill>
              </a:rPr>
              <a:t>)</a:t>
            </a:r>
            <a:r>
              <a:rPr i="1">
                <a:solidFill>
                  <a:srgbClr val="333399"/>
                </a:solidFill>
              </a:rPr>
              <a:t> </a:t>
            </a:r>
            <a:r>
              <a:rPr>
                <a:solidFill>
                  <a:srgbClr val="333399"/>
                </a:solidFill>
              </a:rPr>
              <a:t>and notably to:</a:t>
            </a:r>
            <a:endParaRPr>
              <a:solidFill>
                <a:srgbClr val="333399"/>
              </a:solidFill>
            </a:endParaRPr>
          </a:p>
          <a:p>
            <a:pPr lvl="1" marL="561473" indent="-180473" algn="just">
              <a:spcBef>
                <a:spcPts val="1200"/>
              </a:spcBef>
              <a:buSzPct val="100000"/>
              <a:buChar char="•"/>
              <a:defRPr sz="1800"/>
            </a:pPr>
            <a:r>
              <a:rPr>
                <a:solidFill>
                  <a:srgbClr val="333399"/>
                </a:solidFill>
              </a:rPr>
              <a:t>use the full potential of the Bologna toolbox: BMD organisation, ECTS, DS, NQF, EQF and notably the ESG whose 2015 revision provides all the notions and concepts that are necessary in order to develop a strong quality culture;</a:t>
            </a:r>
            <a:endParaRPr>
              <a:solidFill>
                <a:srgbClr val="333399"/>
              </a:solidFill>
            </a:endParaRPr>
          </a:p>
          <a:p>
            <a:pPr lvl="1" marL="561473" indent="-180473" algn="just">
              <a:spcBef>
                <a:spcPts val="1200"/>
              </a:spcBef>
              <a:buSzPct val="100000"/>
              <a:buChar char="•"/>
              <a:defRPr sz="1800"/>
            </a:pPr>
            <a:r>
              <a:rPr>
                <a:solidFill>
                  <a:srgbClr val="333399"/>
                </a:solidFill>
              </a:rPr>
              <a:t>go beyond an approach of change thru compliance and develop higher education according to the notion of continuous improvement which is certainly the main asset when you want to develop trust.</a:t>
            </a:r>
          </a:p>
        </p:txBody>
      </p:sp>
      <p:sp>
        <p:nvSpPr>
          <p:cNvPr id="118" name="Shape 118"/>
          <p:cNvSpPr/>
          <p:nvPr/>
        </p:nvSpPr>
        <p:spPr>
          <a:xfrm>
            <a:off x="7162800" y="6553200"/>
            <a:ext cx="1905000" cy="28882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r">
              <a:defRPr i="1" sz="1400">
                <a:solidFill>
                  <a:srgbClr val="333399"/>
                </a:solidFill>
              </a:defRPr>
            </a:lvl1pPr>
          </a:lstStyle>
          <a:p>
            <a:pPr lvl="0">
              <a:defRPr i="0" sz="1800">
                <a:solidFill>
                  <a:srgbClr val="000000"/>
                </a:solidFill>
              </a:defRPr>
            </a:pPr>
            <a:r>
              <a:rPr i="1" sz="1400">
                <a:solidFill>
                  <a:srgbClr val="333399"/>
                </a:solidFill>
              </a:rPr>
              <a:t>7</a:t>
            </a:r>
          </a:p>
        </p:txBody>
      </p:sp>
      <p:sp>
        <p:nvSpPr>
          <p:cNvPr id="119" name="Shape 119"/>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title" idx="4294967295"/>
          </p:nvPr>
        </p:nvSpPr>
        <p:spPr>
          <a:xfrm>
            <a:off x="609600" y="3733800"/>
            <a:ext cx="7772400" cy="1143001"/>
          </a:xfrm>
          <a:prstGeom prst="rect">
            <a:avLst/>
          </a:prstGeom>
        </p:spPr>
        <p:txBody>
          <a:bodyPr/>
          <a:lstStyle/>
          <a:p>
            <a:pPr lvl="0" defTabSz="813816">
              <a:defRPr sz="1800">
                <a:solidFill>
                  <a:srgbClr val="000000"/>
                </a:solidFill>
              </a:defRPr>
            </a:pPr>
            <a:r>
              <a:rPr sz="2136">
                <a:solidFill>
                  <a:srgbClr val="333399"/>
                </a:solidFill>
              </a:rPr>
              <a:t>Thank you for your attention</a:t>
            </a:r>
            <a:br>
              <a:rPr sz="2136">
                <a:solidFill>
                  <a:srgbClr val="333399"/>
                </a:solidFill>
              </a:rPr>
            </a:br>
            <a:br>
              <a:rPr sz="2136">
                <a:solidFill>
                  <a:srgbClr val="333399"/>
                </a:solidFill>
              </a:rPr>
            </a:br>
            <a:r>
              <a:rPr sz="2848" u="sng">
                <a:solidFill>
                  <a:srgbClr val="009999"/>
                </a:solidFill>
                <a:uFill>
                  <a:solidFill>
                    <a:srgbClr val="009999"/>
                  </a:solidFill>
                </a:uFill>
                <a:hlinkClick r:id="rId2" invalidUrl="" action="" tgtFrame="" tooltip="" history="1" highlightClick="0" endSnd="0"/>
              </a:rPr>
              <a:t>curvale@ciep.fr</a:t>
            </a:r>
          </a:p>
        </p:txBody>
      </p:sp>
      <p:sp>
        <p:nvSpPr>
          <p:cNvPr id="122" name="Shape 122"/>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 name="Shape 30"/>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
        <p:nvSpPr>
          <p:cNvPr id="31" name="Shape 31"/>
          <p:cNvSpPr/>
          <p:nvPr>
            <p:ph type="title" idx="4294967295"/>
          </p:nvPr>
        </p:nvSpPr>
        <p:spPr>
          <a:xfrm>
            <a:off x="685800" y="380999"/>
            <a:ext cx="7772400" cy="1143002"/>
          </a:xfrm>
          <a:prstGeom prst="rect">
            <a:avLst/>
          </a:prstGeom>
        </p:spPr>
        <p:txBody>
          <a:bodyPr/>
          <a:lstStyle>
            <a:lvl1pPr algn="ctr">
              <a:defRPr b="1" sz="2400">
                <a:solidFill>
                  <a:srgbClr val="333399"/>
                </a:solidFill>
              </a:defRPr>
            </a:lvl1pPr>
          </a:lstStyle>
          <a:p>
            <a:pPr lvl="0">
              <a:defRPr b="0" sz="1800">
                <a:solidFill>
                  <a:srgbClr val="000000"/>
                </a:solidFill>
              </a:defRPr>
            </a:pPr>
            <a:r>
              <a:rPr b="1" sz="2400">
                <a:solidFill>
                  <a:srgbClr val="333399"/>
                </a:solidFill>
              </a:rPr>
              <a:t>Outline of the presentation</a:t>
            </a:r>
          </a:p>
        </p:txBody>
      </p:sp>
      <p:sp>
        <p:nvSpPr>
          <p:cNvPr id="32" name="Shape 32"/>
          <p:cNvSpPr/>
          <p:nvPr>
            <p:ph type="body" idx="4294967295"/>
          </p:nvPr>
        </p:nvSpPr>
        <p:spPr>
          <a:xfrm>
            <a:off x="914400" y="1916112"/>
            <a:ext cx="7542213" cy="4249738"/>
          </a:xfrm>
          <a:prstGeom prst="rect">
            <a:avLst/>
          </a:prstGeom>
        </p:spPr>
        <p:txBody>
          <a:bodyPr/>
          <a:lstStyle/>
          <a:p>
            <a:pPr lvl="0" marL="0" indent="0">
              <a:buClrTx/>
              <a:buSzTx/>
              <a:buFontTx/>
              <a:buNone/>
              <a:defRPr sz="1800"/>
            </a:pPr>
            <a:r>
              <a:rPr b="1">
                <a:solidFill>
                  <a:srgbClr val="333399"/>
                </a:solidFill>
              </a:rPr>
              <a:t>1. Purposes of the presentation</a:t>
            </a:r>
            <a:endParaRPr b="1">
              <a:solidFill>
                <a:srgbClr val="333399"/>
              </a:solidFill>
            </a:endParaRPr>
          </a:p>
          <a:p>
            <a:pPr lvl="0" marL="0" indent="0">
              <a:buClrTx/>
              <a:buSzTx/>
              <a:buFontTx/>
              <a:buNone/>
              <a:defRPr sz="1800"/>
            </a:pPr>
            <a:r>
              <a:rPr b="1">
                <a:solidFill>
                  <a:srgbClr val="333399"/>
                </a:solidFill>
              </a:rPr>
              <a:t>2. The EHEA in 2015</a:t>
            </a:r>
            <a:endParaRPr b="1">
              <a:solidFill>
                <a:srgbClr val="333399"/>
              </a:solidFill>
            </a:endParaRPr>
          </a:p>
          <a:p>
            <a:pPr lvl="0" marL="0" indent="0">
              <a:buClrTx/>
              <a:buSzTx/>
              <a:buFontTx/>
              <a:buNone/>
              <a:defRPr sz="1800"/>
            </a:pPr>
            <a:r>
              <a:rPr b="1">
                <a:solidFill>
                  <a:srgbClr val="333399"/>
                </a:solidFill>
              </a:rPr>
              <a:t>3. The EHEA is more than harmonisation</a:t>
            </a:r>
            <a:endParaRPr b="1">
              <a:solidFill>
                <a:srgbClr val="333399"/>
              </a:solidFill>
            </a:endParaRPr>
          </a:p>
          <a:p>
            <a:pPr lvl="0" marL="0" indent="0">
              <a:buClrTx/>
              <a:buSzTx/>
              <a:buFontTx/>
              <a:buNone/>
              <a:defRPr sz="1800"/>
            </a:pPr>
            <a:r>
              <a:rPr b="1">
                <a:solidFill>
                  <a:srgbClr val="333399"/>
                </a:solidFill>
              </a:rPr>
              <a:t>	3.1 Governance model</a:t>
            </a:r>
            <a:endParaRPr b="1">
              <a:solidFill>
                <a:srgbClr val="333399"/>
              </a:solidFill>
            </a:endParaRPr>
          </a:p>
          <a:p>
            <a:pPr lvl="0" marL="0" indent="0">
              <a:buClrTx/>
              <a:buSzTx/>
              <a:buFontTx/>
              <a:buNone/>
              <a:defRPr sz="1800"/>
            </a:pPr>
            <a:r>
              <a:rPr b="1">
                <a:solidFill>
                  <a:srgbClr val="333399"/>
                </a:solidFill>
              </a:rPr>
              <a:t>	3.2 Values</a:t>
            </a:r>
            <a:endParaRPr b="1">
              <a:solidFill>
                <a:srgbClr val="333399"/>
              </a:solidFill>
            </a:endParaRPr>
          </a:p>
          <a:p>
            <a:pPr lvl="0" marL="0" indent="0">
              <a:buClrTx/>
              <a:buSzTx/>
              <a:buFontTx/>
              <a:buNone/>
              <a:defRPr sz="1800"/>
            </a:pPr>
            <a:r>
              <a:rPr b="1">
                <a:solidFill>
                  <a:srgbClr val="333399"/>
                </a:solidFill>
              </a:rPr>
              <a:t>4. The revised European Standards and Guidelines for quality assurance in higher education (ESG)</a:t>
            </a:r>
            <a:endParaRPr b="1">
              <a:solidFill>
                <a:srgbClr val="333399"/>
              </a:solidFill>
            </a:endParaRPr>
          </a:p>
          <a:p>
            <a:pPr lvl="0" marL="0" indent="0">
              <a:buClrTx/>
              <a:buSzTx/>
              <a:buFontTx/>
              <a:buNone/>
              <a:defRPr sz="1800"/>
            </a:pPr>
            <a:r>
              <a:rPr b="1">
                <a:solidFill>
                  <a:srgbClr val="333399"/>
                </a:solidFill>
              </a:rPr>
              <a:t>5. As a conclusion</a:t>
            </a:r>
            <a:endParaRPr b="1">
              <a:solidFill>
                <a:srgbClr val="333399"/>
              </a:solidFill>
            </a:endParaRPr>
          </a:p>
          <a:p>
            <a:pPr lvl="0" marL="0" indent="0">
              <a:buClrTx/>
              <a:buSzTx/>
              <a:buFontTx/>
              <a:buNone/>
              <a:defRPr sz="1800"/>
            </a:pPr>
            <a:r>
              <a:rPr b="1" sz="2000">
                <a:solidFill>
                  <a:srgbClr val="19194D"/>
                </a:solidFill>
              </a:rPr>
              <a:t>	</a:t>
            </a:r>
          </a:p>
        </p:txBody>
      </p:sp>
      <p:sp>
        <p:nvSpPr>
          <p:cNvPr id="33" name="Shape 33"/>
          <p:cNvSpPr/>
          <p:nvPr/>
        </p:nvSpPr>
        <p:spPr>
          <a:xfrm>
            <a:off x="7162800" y="6553200"/>
            <a:ext cx="1905000" cy="2888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defRPr i="1" sz="1400">
                <a:solidFill>
                  <a:srgbClr val="333399"/>
                </a:solidFill>
              </a:defRPr>
            </a:lvl1pPr>
          </a:lstStyle>
          <a:p>
            <a:pPr lvl="0">
              <a:defRPr i="0" sz="1800">
                <a:solidFill>
                  <a:srgbClr val="000000"/>
                </a:solidFill>
              </a:defRPr>
            </a:pPr>
            <a:r>
              <a:rPr i="1" sz="1400">
                <a:solidFill>
                  <a:srgbClr val="333399"/>
                </a:solidFill>
              </a:rPr>
              <a:t>2</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title" idx="4294967295"/>
          </p:nvPr>
        </p:nvSpPr>
        <p:spPr>
          <a:xfrm>
            <a:off x="665162" y="333375"/>
            <a:ext cx="7708901" cy="1008063"/>
          </a:xfrm>
          <a:prstGeom prst="rect">
            <a:avLst/>
          </a:prstGeom>
        </p:spPr>
        <p:txBody>
          <a:bodyPr/>
          <a:lstStyle>
            <a:lvl1pPr algn="ctr">
              <a:defRPr b="1" sz="2400">
                <a:solidFill>
                  <a:srgbClr val="333399"/>
                </a:solidFill>
              </a:defRPr>
            </a:lvl1pPr>
          </a:lstStyle>
          <a:p>
            <a:pPr lvl="0">
              <a:defRPr b="0" sz="1800">
                <a:solidFill>
                  <a:srgbClr val="000000"/>
                </a:solidFill>
              </a:defRPr>
            </a:pPr>
            <a:r>
              <a:rPr b="1" sz="2400">
                <a:solidFill>
                  <a:srgbClr val="333399"/>
                </a:solidFill>
              </a:rPr>
              <a:t>The EHEA in 2015</a:t>
            </a:r>
          </a:p>
        </p:txBody>
      </p:sp>
      <p:sp>
        <p:nvSpPr>
          <p:cNvPr id="36" name="Shape 36"/>
          <p:cNvSpPr/>
          <p:nvPr/>
        </p:nvSpPr>
        <p:spPr>
          <a:xfrm>
            <a:off x="653055" y="1842920"/>
            <a:ext cx="8351838" cy="24461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spcBef>
                <a:spcPts val="1200"/>
              </a:spcBef>
              <a:defRPr sz="1800"/>
            </a:pPr>
            <a:r>
              <a:rPr>
                <a:solidFill>
                  <a:srgbClr val="333399"/>
                </a:solidFill>
              </a:rPr>
              <a:t>The foundations of the EHEA are :</a:t>
            </a:r>
            <a:endParaRPr>
              <a:solidFill>
                <a:srgbClr val="333399"/>
              </a:solidFill>
            </a:endParaRPr>
          </a:p>
          <a:p>
            <a:pPr lvl="1" marL="561473" indent="-180473" algn="just">
              <a:spcBef>
                <a:spcPts val="1200"/>
              </a:spcBef>
              <a:buSzPct val="100000"/>
              <a:buChar char="•"/>
              <a:defRPr sz="1800"/>
            </a:pPr>
            <a:r>
              <a:rPr>
                <a:solidFill>
                  <a:srgbClr val="333399"/>
                </a:solidFill>
              </a:rPr>
              <a:t>A common degree structure (BMD)</a:t>
            </a:r>
            <a:endParaRPr>
              <a:solidFill>
                <a:srgbClr val="333399"/>
              </a:solidFill>
            </a:endParaRPr>
          </a:p>
          <a:p>
            <a:pPr lvl="1" marL="561473" indent="-180473" algn="just">
              <a:spcBef>
                <a:spcPts val="1200"/>
              </a:spcBef>
              <a:buSzPct val="100000"/>
              <a:buChar char="•"/>
              <a:defRPr sz="1800"/>
            </a:pPr>
            <a:r>
              <a:rPr>
                <a:solidFill>
                  <a:srgbClr val="333399"/>
                </a:solidFill>
              </a:rPr>
              <a:t>A common credit system (ECTS)</a:t>
            </a:r>
            <a:endParaRPr>
              <a:solidFill>
                <a:srgbClr val="333399"/>
              </a:solidFill>
            </a:endParaRPr>
          </a:p>
          <a:p>
            <a:pPr lvl="1" marL="561473" indent="-180473" algn="just">
              <a:spcBef>
                <a:spcPts val="1200"/>
              </a:spcBef>
              <a:buSzPct val="100000"/>
              <a:buChar char="•"/>
              <a:defRPr sz="1800"/>
            </a:pPr>
            <a:r>
              <a:rPr>
                <a:solidFill>
                  <a:srgbClr val="333399"/>
                </a:solidFill>
              </a:rPr>
              <a:t>A common quality assurance standards and guidelines (ESG)</a:t>
            </a:r>
            <a:endParaRPr>
              <a:solidFill>
                <a:srgbClr val="333399"/>
              </a:solidFill>
            </a:endParaRPr>
          </a:p>
          <a:p>
            <a:pPr lvl="1" marL="561473" indent="-180473" algn="just">
              <a:spcBef>
                <a:spcPts val="1200"/>
              </a:spcBef>
              <a:buSzPct val="100000"/>
              <a:buChar char="•"/>
              <a:defRPr sz="1800"/>
            </a:pPr>
            <a:r>
              <a:rPr>
                <a:solidFill>
                  <a:srgbClr val="333399"/>
                </a:solidFill>
              </a:rPr>
              <a:t>Cooperation for mobility and joint programmes and degrees </a:t>
            </a:r>
            <a:endParaRPr>
              <a:solidFill>
                <a:srgbClr val="333399"/>
              </a:solidFill>
            </a:endParaRPr>
          </a:p>
        </p:txBody>
      </p:sp>
      <p:sp>
        <p:nvSpPr>
          <p:cNvPr id="37" name="Shape 37"/>
          <p:cNvSpPr/>
          <p:nvPr/>
        </p:nvSpPr>
        <p:spPr>
          <a:xfrm>
            <a:off x="7162800" y="6553200"/>
            <a:ext cx="1905000" cy="2888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defRPr i="1" sz="1400">
                <a:solidFill>
                  <a:srgbClr val="333399"/>
                </a:solidFill>
              </a:defRPr>
            </a:lvl1pPr>
          </a:lstStyle>
          <a:p>
            <a:pPr lvl="0">
              <a:defRPr i="0" sz="1800">
                <a:solidFill>
                  <a:srgbClr val="000000"/>
                </a:solidFill>
              </a:defRPr>
            </a:pPr>
            <a:r>
              <a:rPr i="1" sz="1400">
                <a:solidFill>
                  <a:srgbClr val="333399"/>
                </a:solidFill>
              </a:rPr>
              <a:t>7</a:t>
            </a:r>
          </a:p>
        </p:txBody>
      </p:sp>
      <p:sp>
        <p:nvSpPr>
          <p:cNvPr id="38" name="Shape 38"/>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title" idx="4294967295"/>
          </p:nvPr>
        </p:nvSpPr>
        <p:spPr>
          <a:xfrm>
            <a:off x="665162" y="333375"/>
            <a:ext cx="7708901" cy="1008063"/>
          </a:xfrm>
          <a:prstGeom prst="rect">
            <a:avLst/>
          </a:prstGeom>
        </p:spPr>
        <p:txBody>
          <a:bodyPr/>
          <a:lstStyle>
            <a:lvl1pPr algn="ctr">
              <a:defRPr b="1" sz="2400">
                <a:solidFill>
                  <a:srgbClr val="333399"/>
                </a:solidFill>
              </a:defRPr>
            </a:lvl1pPr>
          </a:lstStyle>
          <a:p>
            <a:pPr lvl="0">
              <a:defRPr b="0" sz="1800">
                <a:solidFill>
                  <a:srgbClr val="000000"/>
                </a:solidFill>
              </a:defRPr>
            </a:pPr>
            <a:r>
              <a:rPr b="1" sz="2400">
                <a:solidFill>
                  <a:srgbClr val="333399"/>
                </a:solidFill>
              </a:rPr>
              <a:t>The EHEA is more than harmonisation</a:t>
            </a:r>
          </a:p>
        </p:txBody>
      </p:sp>
      <p:sp>
        <p:nvSpPr>
          <p:cNvPr id="41" name="Shape 41"/>
          <p:cNvSpPr/>
          <p:nvPr/>
        </p:nvSpPr>
        <p:spPr>
          <a:xfrm>
            <a:off x="489727" y="1885749"/>
            <a:ext cx="8351838" cy="339866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just">
              <a:spcBef>
                <a:spcPts val="1200"/>
              </a:spcBef>
              <a:defRPr sz="1800"/>
            </a:pPr>
            <a:r>
              <a:rPr>
                <a:solidFill>
                  <a:srgbClr val="333399"/>
                </a:solidFill>
              </a:rPr>
              <a:t>EHEA conveys democratic values and aims at the h</a:t>
            </a:r>
            <a:r>
              <a:rPr>
                <a:solidFill>
                  <a:srgbClr val="333399"/>
                </a:solidFill>
              </a:rPr>
              <a:t>armonisation of higher education systems in accordance with national specificities</a:t>
            </a:r>
            <a:endParaRPr>
              <a:solidFill>
                <a:srgbClr val="333399"/>
              </a:solidFill>
            </a:endParaRPr>
          </a:p>
          <a:p>
            <a:pPr lvl="0" algn="just">
              <a:spcBef>
                <a:spcPts val="1200"/>
              </a:spcBef>
              <a:defRPr sz="1800"/>
            </a:pPr>
            <a:r>
              <a:rPr>
                <a:solidFill>
                  <a:srgbClr val="333399"/>
                </a:solidFill>
              </a:rPr>
              <a:t>EHEA also conveys an HE governance model based on the empowerment of :</a:t>
            </a:r>
            <a:endParaRPr>
              <a:solidFill>
                <a:srgbClr val="333399"/>
              </a:solidFill>
            </a:endParaRPr>
          </a:p>
          <a:p>
            <a:pPr lvl="1" marL="561473" indent="-180473" algn="just">
              <a:spcBef>
                <a:spcPts val="1200"/>
              </a:spcBef>
              <a:buSzPct val="100000"/>
              <a:buChar char="•"/>
              <a:defRPr sz="1800"/>
            </a:pPr>
            <a:r>
              <a:rPr>
                <a:solidFill>
                  <a:srgbClr val="333399"/>
                </a:solidFill>
              </a:rPr>
              <a:t>Higher education institutions</a:t>
            </a:r>
            <a:endParaRPr>
              <a:solidFill>
                <a:srgbClr val="333399"/>
              </a:solidFill>
            </a:endParaRPr>
          </a:p>
          <a:p>
            <a:pPr lvl="1" marL="561473" indent="-180473" algn="just">
              <a:spcBef>
                <a:spcPts val="1200"/>
              </a:spcBef>
              <a:buSzPct val="100000"/>
              <a:buChar char="•"/>
              <a:defRPr sz="1800"/>
            </a:pPr>
            <a:r>
              <a:rPr>
                <a:solidFill>
                  <a:srgbClr val="333399"/>
                </a:solidFill>
              </a:rPr>
              <a:t>Students</a:t>
            </a:r>
            <a:endParaRPr>
              <a:solidFill>
                <a:srgbClr val="333399"/>
              </a:solidFill>
            </a:endParaRPr>
          </a:p>
          <a:p>
            <a:pPr lvl="1" marL="561473" indent="-180473" algn="just">
              <a:spcBef>
                <a:spcPts val="1200"/>
              </a:spcBef>
              <a:buSzPct val="100000"/>
              <a:buChar char="•"/>
              <a:defRPr sz="1800"/>
            </a:pPr>
            <a:r>
              <a:rPr>
                <a:solidFill>
                  <a:srgbClr val="333399"/>
                </a:solidFill>
              </a:rPr>
              <a:t>Internal and external stakeholders</a:t>
            </a:r>
            <a:endParaRPr>
              <a:solidFill>
                <a:srgbClr val="333399"/>
              </a:solidFill>
            </a:endParaRPr>
          </a:p>
          <a:p>
            <a:pPr lvl="0" algn="just">
              <a:spcBef>
                <a:spcPts val="1200"/>
              </a:spcBef>
              <a:defRPr sz="1800"/>
            </a:pPr>
            <a:r>
              <a:rPr i="1">
                <a:solidFill>
                  <a:srgbClr val="333399"/>
                </a:solidFill>
              </a:rPr>
              <a:t>"we will actively involve students, as full members of the academic community, as well as other stakeholders, in curriculum design and in quality assurance." </a:t>
            </a:r>
            <a:endParaRPr i="1">
              <a:solidFill>
                <a:srgbClr val="333399"/>
              </a:solidFill>
            </a:endParaRPr>
          </a:p>
          <a:p>
            <a:pPr lvl="0" algn="r">
              <a:spcBef>
                <a:spcPts val="1200"/>
              </a:spcBef>
              <a:defRPr sz="1800"/>
            </a:pPr>
            <a:r>
              <a:rPr i="1">
                <a:solidFill>
                  <a:srgbClr val="333399"/>
                </a:solidFill>
              </a:rPr>
              <a:t>Yerevan Communiqué, 2015.</a:t>
            </a:r>
          </a:p>
        </p:txBody>
      </p:sp>
      <p:sp>
        <p:nvSpPr>
          <p:cNvPr id="42" name="Shape 42"/>
          <p:cNvSpPr/>
          <p:nvPr/>
        </p:nvSpPr>
        <p:spPr>
          <a:xfrm>
            <a:off x="7162800" y="6553200"/>
            <a:ext cx="1905000" cy="28882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r">
              <a:defRPr i="1" sz="1400">
                <a:solidFill>
                  <a:srgbClr val="333399"/>
                </a:solidFill>
              </a:defRPr>
            </a:lvl1pPr>
          </a:lstStyle>
          <a:p>
            <a:pPr lvl="0">
              <a:defRPr i="0" sz="1800">
                <a:solidFill>
                  <a:srgbClr val="000000"/>
                </a:solidFill>
              </a:defRPr>
            </a:pPr>
            <a:r>
              <a:rPr i="1" sz="1400">
                <a:solidFill>
                  <a:srgbClr val="333399"/>
                </a:solidFill>
              </a:rPr>
              <a:t>7</a:t>
            </a:r>
          </a:p>
        </p:txBody>
      </p:sp>
      <p:sp>
        <p:nvSpPr>
          <p:cNvPr id="43" name="Shape 43"/>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nvSpPr>
        <p:spPr>
          <a:xfrm>
            <a:off x="7162800" y="6553200"/>
            <a:ext cx="1905000" cy="28882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r">
              <a:defRPr i="1" sz="1400">
                <a:solidFill>
                  <a:srgbClr val="333399"/>
                </a:solidFill>
              </a:defRPr>
            </a:lvl1pPr>
          </a:lstStyle>
          <a:p>
            <a:pPr lvl="0">
              <a:defRPr i="0" sz="1800">
                <a:solidFill>
                  <a:srgbClr val="000000"/>
                </a:solidFill>
              </a:defRPr>
            </a:pPr>
            <a:r>
              <a:rPr i="1" sz="1400">
                <a:solidFill>
                  <a:srgbClr val="333399"/>
                </a:solidFill>
              </a:rPr>
              <a:t>7</a:t>
            </a:r>
          </a:p>
        </p:txBody>
      </p:sp>
      <p:sp>
        <p:nvSpPr>
          <p:cNvPr id="46" name="Shape 46"/>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grpSp>
        <p:nvGrpSpPr>
          <p:cNvPr id="50" name="Group 50"/>
          <p:cNvGrpSpPr/>
          <p:nvPr/>
        </p:nvGrpSpPr>
        <p:grpSpPr>
          <a:xfrm>
            <a:off x="316501" y="1491640"/>
            <a:ext cx="8510998" cy="862618"/>
            <a:chOff x="0" y="0"/>
            <a:chExt cx="8510996" cy="862616"/>
          </a:xfrm>
        </p:grpSpPr>
        <p:sp>
          <p:nvSpPr>
            <p:cNvPr id="47" name="Shape 47"/>
            <p:cNvSpPr/>
            <p:nvPr/>
          </p:nvSpPr>
          <p:spPr>
            <a:xfrm>
              <a:off x="0" y="0"/>
              <a:ext cx="8510997" cy="346416"/>
            </a:xfrm>
            <a:prstGeom prst="rect">
              <a:avLst/>
            </a:prstGeom>
            <a:solidFill>
              <a:srgbClr val="FFFF00"/>
            </a:solidFill>
            <a:ln w="12700" cap="flat">
              <a:noFill/>
              <a:miter lim="400000"/>
            </a:ln>
            <a:effectLst/>
          </p:spPr>
          <p:txBody>
            <a:bodyPr wrap="square" lIns="0" tIns="0" rIns="0" bIns="0" numCol="1" anchor="ctr">
              <a:noAutofit/>
            </a:bodyPr>
            <a:lstStyle/>
            <a:p>
              <a:pPr lvl="0">
                <a:defRPr sz="1800">
                  <a:latin typeface="Calibri"/>
                  <a:ea typeface="Calibri"/>
                  <a:cs typeface="Calibri"/>
                  <a:sym typeface="Calibri"/>
                </a:defRPr>
              </a:pPr>
            </a:p>
          </p:txBody>
        </p:sp>
        <p:sp>
          <p:nvSpPr>
            <p:cNvPr id="48" name="Shape 48"/>
            <p:cNvSpPr/>
            <p:nvPr/>
          </p:nvSpPr>
          <p:spPr>
            <a:xfrm>
              <a:off x="0" y="342275"/>
              <a:ext cx="8510997" cy="235855"/>
            </a:xfrm>
            <a:prstGeom prst="rect">
              <a:avLst/>
            </a:prstGeom>
            <a:solidFill>
              <a:srgbClr val="FFFF00"/>
            </a:solidFill>
            <a:ln w="12700" cap="flat">
              <a:noFill/>
              <a:miter lim="400000"/>
            </a:ln>
            <a:effectLst/>
          </p:spPr>
          <p:txBody>
            <a:bodyPr wrap="square" lIns="0" tIns="0" rIns="0" bIns="0" numCol="1" anchor="ctr">
              <a:noAutofit/>
            </a:bodyPr>
            <a:lstStyle/>
            <a:p>
              <a:pPr lvl="0">
                <a:defRPr sz="1800">
                  <a:latin typeface="Calibri"/>
                  <a:ea typeface="Calibri"/>
                  <a:cs typeface="Calibri"/>
                  <a:sym typeface="Calibri"/>
                </a:defRPr>
              </a:pPr>
            </a:p>
          </p:txBody>
        </p:sp>
        <p:sp>
          <p:nvSpPr>
            <p:cNvPr id="49" name="Shape 49"/>
            <p:cNvSpPr/>
            <p:nvPr/>
          </p:nvSpPr>
          <p:spPr>
            <a:xfrm>
              <a:off x="0" y="557165"/>
              <a:ext cx="1005207" cy="305452"/>
            </a:xfrm>
            <a:prstGeom prst="rect">
              <a:avLst/>
            </a:prstGeom>
            <a:solidFill>
              <a:srgbClr val="FFFF00"/>
            </a:solidFill>
            <a:ln w="12700" cap="flat">
              <a:noFill/>
              <a:miter lim="400000"/>
            </a:ln>
            <a:effectLst/>
          </p:spPr>
          <p:txBody>
            <a:bodyPr wrap="square" lIns="0" tIns="0" rIns="0" bIns="0" numCol="1" anchor="ctr">
              <a:noAutofit/>
            </a:bodyPr>
            <a:lstStyle/>
            <a:p>
              <a:pPr lvl="0">
                <a:defRPr sz="1800">
                  <a:latin typeface="Calibri"/>
                  <a:ea typeface="Calibri"/>
                  <a:cs typeface="Calibri"/>
                  <a:sym typeface="Calibri"/>
                </a:defRPr>
              </a:pPr>
            </a:p>
          </p:txBody>
        </p:sp>
      </p:grpSp>
      <p:sp>
        <p:nvSpPr>
          <p:cNvPr id="51" name="Shape 51"/>
          <p:cNvSpPr/>
          <p:nvPr>
            <p:ph type="body" idx="4294967295"/>
          </p:nvPr>
        </p:nvSpPr>
        <p:spPr>
          <a:xfrm>
            <a:off x="367361" y="1432004"/>
            <a:ext cx="8409278" cy="4622801"/>
          </a:xfrm>
          <a:prstGeom prst="rect">
            <a:avLst/>
          </a:prstGeom>
        </p:spPr>
        <p:txBody>
          <a:bodyPr anchor="ctr"/>
          <a:lstStyle/>
          <a:p>
            <a:pPr lvl="0" marL="0" indent="0" algn="just" defTabSz="877823">
              <a:spcBef>
                <a:spcPts val="500"/>
              </a:spcBef>
              <a:buSzTx/>
              <a:buNone/>
              <a:defRPr sz="1800"/>
            </a:pPr>
            <a:r>
              <a:rPr sz="1727">
                <a:solidFill>
                  <a:srgbClr val="333399"/>
                </a:solidFill>
              </a:rPr>
              <a:t>By 2020 we [the Ministers] are determined to achieve an EHEA where our common goals are implemented in all member countries to ensure trust in each other’s higher education systems; where automatic recognition of qualifications has become a reality so that students and graduates can move easily throughout it; where higher education is contributing effectively to build inclusive societies, founded on democratic values and human rights; and where educational opportunities provide the competences and skills required for European citizenship, innovation and employment. We will support and protect students and staff in exercising their right to academic freedom and ensure their representation as full partners in the governance of autonomous higher education institutions. We will support higher education institutions in enhancing their efforts to promote intercultural understanding, critical thinking, political and religious tolerance, gender equality, and democratic and civic values, in order to strengthen European and global citizenship and lay the foundations for inclusive societies. We will also strengthen the links between the EHEA and the European Research Area. </a:t>
            </a:r>
            <a:endParaRPr sz="1727">
              <a:solidFill>
                <a:srgbClr val="333399"/>
              </a:solidFill>
            </a:endParaRPr>
          </a:p>
          <a:p>
            <a:pPr lvl="2" marL="0" indent="0" algn="r" defTabSz="877823">
              <a:spcBef>
                <a:spcPts val="500"/>
              </a:spcBef>
              <a:buSzTx/>
              <a:buNone/>
              <a:defRPr sz="1800"/>
            </a:pPr>
            <a:r>
              <a:rPr i="1" sz="1727">
                <a:solidFill>
                  <a:srgbClr val="333399"/>
                </a:solidFill>
              </a:rPr>
              <a:t>Yerevan Communiqué 2015</a:t>
            </a:r>
            <a:endParaRPr i="1" sz="1727">
              <a:solidFill>
                <a:srgbClr val="333399"/>
              </a:solidFill>
            </a:endParaRPr>
          </a:p>
        </p:txBody>
      </p:sp>
      <p:sp>
        <p:nvSpPr>
          <p:cNvPr id="52" name="Shape 52"/>
          <p:cNvSpPr/>
          <p:nvPr>
            <p:ph type="title" idx="4294967295"/>
          </p:nvPr>
        </p:nvSpPr>
        <p:spPr>
          <a:xfrm>
            <a:off x="457200" y="253223"/>
            <a:ext cx="8229600" cy="778100"/>
          </a:xfrm>
          <a:prstGeom prst="rect">
            <a:avLst/>
          </a:prstGeom>
        </p:spPr>
        <p:txBody>
          <a:bodyPr/>
          <a:lstStyle>
            <a:lvl1pPr algn="ctr" defTabSz="768094">
              <a:defRPr b="1" sz="2400">
                <a:solidFill>
                  <a:srgbClr val="333399"/>
                </a:solidFill>
              </a:defRPr>
            </a:lvl1pPr>
          </a:lstStyle>
          <a:p>
            <a:pPr lvl="0">
              <a:defRPr b="0" sz="1800">
                <a:solidFill>
                  <a:srgbClr val="000000"/>
                </a:solidFill>
              </a:defRPr>
            </a:pPr>
            <a:r>
              <a:rPr b="1" sz="2400">
                <a:solidFill>
                  <a:srgbClr val="333399"/>
                </a:solidFill>
              </a:rPr>
              <a:t>Quality assurance and internationalisation</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5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0" grpId="1"/>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nvSpPr>
        <p:spPr>
          <a:xfrm rot="1800000">
            <a:off x="2562225" y="1147762"/>
            <a:ext cx="4572000" cy="3460751"/>
          </a:xfrm>
          <a:prstGeom prst="triangle">
            <a:avLst/>
          </a:prstGeom>
          <a:ln w="50800">
            <a:solidFill>
              <a:srgbClr val="2D2D8A"/>
            </a:solidFill>
            <a:prstDash val="sysDot"/>
            <a:round/>
          </a:ln>
        </p:spPr>
        <p:txBody>
          <a:bodyPr lIns="0" tIns="0" rIns="0" bIns="0" anchor="ctr"/>
          <a:lstStyle/>
          <a:p>
            <a:pPr lvl="0">
              <a:defRPr sz="1800">
                <a:solidFill>
                  <a:srgbClr val="262673"/>
                </a:solidFill>
              </a:defRPr>
            </a:pPr>
          </a:p>
        </p:txBody>
      </p:sp>
      <p:sp>
        <p:nvSpPr>
          <p:cNvPr id="55" name="Shape 55"/>
          <p:cNvSpPr/>
          <p:nvPr/>
        </p:nvSpPr>
        <p:spPr>
          <a:xfrm>
            <a:off x="5053012" y="1009650"/>
            <a:ext cx="1981201" cy="25922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spcBef>
                <a:spcPts val="1200"/>
              </a:spcBef>
              <a:defRPr b="1" sz="1800">
                <a:solidFill>
                  <a:srgbClr val="262673"/>
                </a:solidFill>
              </a:defRPr>
            </a:lvl1pPr>
          </a:lstStyle>
          <a:p>
            <a:pPr lvl="0">
              <a:defRPr b="0">
                <a:solidFill>
                  <a:srgbClr val="000000"/>
                </a:solidFill>
              </a:defRPr>
            </a:pPr>
            <a:r>
              <a:rPr b="1">
                <a:solidFill>
                  <a:srgbClr val="262673"/>
                </a:solidFill>
              </a:rPr>
              <a:t>Ministries</a:t>
            </a:r>
          </a:p>
        </p:txBody>
      </p:sp>
      <p:sp>
        <p:nvSpPr>
          <p:cNvPr id="56" name="Shape 56"/>
          <p:cNvSpPr/>
          <p:nvPr/>
        </p:nvSpPr>
        <p:spPr>
          <a:xfrm>
            <a:off x="0" y="2874962"/>
            <a:ext cx="2124075" cy="52592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spcBef>
                <a:spcPts val="1200"/>
              </a:spcBef>
              <a:defRPr b="1" sz="1800">
                <a:solidFill>
                  <a:srgbClr val="262673"/>
                </a:solidFill>
              </a:defRPr>
            </a:lvl1pPr>
          </a:lstStyle>
          <a:p>
            <a:pPr lvl="0">
              <a:defRPr b="0">
                <a:solidFill>
                  <a:srgbClr val="000000"/>
                </a:solidFill>
              </a:defRPr>
            </a:pPr>
            <a:r>
              <a:rPr b="1">
                <a:solidFill>
                  <a:srgbClr val="262673"/>
                </a:solidFill>
              </a:rPr>
              <a:t>Higher Education Institutions</a:t>
            </a:r>
          </a:p>
        </p:txBody>
      </p:sp>
      <p:sp>
        <p:nvSpPr>
          <p:cNvPr id="57" name="Shape 57"/>
          <p:cNvSpPr/>
          <p:nvPr/>
        </p:nvSpPr>
        <p:spPr>
          <a:xfrm>
            <a:off x="5003800" y="5743575"/>
            <a:ext cx="2089150" cy="25922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spcBef>
                <a:spcPts val="1200"/>
              </a:spcBef>
              <a:defRPr b="1" sz="1800">
                <a:solidFill>
                  <a:srgbClr val="262673"/>
                </a:solidFill>
              </a:defRPr>
            </a:lvl1pPr>
          </a:lstStyle>
          <a:p>
            <a:pPr lvl="0">
              <a:defRPr b="0">
                <a:solidFill>
                  <a:srgbClr val="000000"/>
                </a:solidFill>
              </a:defRPr>
            </a:pPr>
            <a:r>
              <a:rPr b="1">
                <a:solidFill>
                  <a:srgbClr val="262673"/>
                </a:solidFill>
              </a:rPr>
              <a:t>QA agencies</a:t>
            </a:r>
          </a:p>
        </p:txBody>
      </p:sp>
      <p:sp>
        <p:nvSpPr>
          <p:cNvPr id="58" name="Shape 58"/>
          <p:cNvSpPr/>
          <p:nvPr/>
        </p:nvSpPr>
        <p:spPr>
          <a:xfrm>
            <a:off x="2230437" y="1296987"/>
            <a:ext cx="1981201" cy="55106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lnSpc>
                <a:spcPts val="1400"/>
              </a:lnSpc>
              <a:defRPr sz="1800"/>
            </a:pPr>
            <a:r>
              <a:rPr sz="1600">
                <a:solidFill>
                  <a:srgbClr val="262673"/>
                </a:solidFill>
              </a:rPr>
              <a:t>National policies</a:t>
            </a:r>
            <a:endParaRPr sz="1600">
              <a:solidFill>
                <a:srgbClr val="262673"/>
              </a:solidFill>
            </a:endParaRPr>
          </a:p>
          <a:p>
            <a:pPr lvl="0" algn="ctr">
              <a:lnSpc>
                <a:spcPts val="1400"/>
              </a:lnSpc>
              <a:defRPr sz="1800"/>
            </a:pPr>
            <a:r>
              <a:rPr sz="1600">
                <a:solidFill>
                  <a:srgbClr val="262673"/>
                </a:solidFill>
              </a:rPr>
              <a:t>/</a:t>
            </a:r>
            <a:endParaRPr sz="1600">
              <a:solidFill>
                <a:srgbClr val="262673"/>
              </a:solidFill>
            </a:endParaRPr>
          </a:p>
          <a:p>
            <a:pPr lvl="0" algn="ctr">
              <a:lnSpc>
                <a:spcPts val="1500"/>
              </a:lnSpc>
              <a:defRPr sz="1800"/>
            </a:pPr>
            <a:r>
              <a:rPr sz="1600">
                <a:solidFill>
                  <a:srgbClr val="262673"/>
                </a:solidFill>
              </a:rPr>
              <a:t>Institutions’ policies</a:t>
            </a:r>
          </a:p>
        </p:txBody>
      </p:sp>
      <p:grpSp>
        <p:nvGrpSpPr>
          <p:cNvPr id="61" name="Group 61"/>
          <p:cNvGrpSpPr/>
          <p:nvPr/>
        </p:nvGrpSpPr>
        <p:grpSpPr>
          <a:xfrm>
            <a:off x="3689350" y="2179637"/>
            <a:ext cx="738188" cy="654051"/>
            <a:chOff x="0" y="0"/>
            <a:chExt cx="738187" cy="654050"/>
          </a:xfrm>
        </p:grpSpPr>
        <p:sp>
          <p:nvSpPr>
            <p:cNvPr id="59" name="Shape 59"/>
            <p:cNvSpPr/>
            <p:nvPr/>
          </p:nvSpPr>
          <p:spPr>
            <a:xfrm>
              <a:off x="112712" y="-1"/>
              <a:ext cx="120651" cy="246064"/>
            </a:xfrm>
            <a:prstGeom prst="line">
              <a:avLst/>
            </a:prstGeom>
            <a:noFill/>
            <a:ln w="50800" cap="flat">
              <a:solidFill>
                <a:srgbClr val="2D2D8A"/>
              </a:solidFill>
              <a:prstDash val="solid"/>
              <a:round/>
            </a:ln>
            <a:effectLst/>
          </p:spPr>
          <p:txBody>
            <a:bodyPr wrap="square" lIns="0" tIns="0" rIns="0" bIns="0" numCol="1" anchor="t">
              <a:noAutofit/>
            </a:bodyPr>
            <a:lstStyle/>
            <a:p>
              <a:pPr lvl="0" defTabSz="457200">
                <a:defRPr sz="1200">
                  <a:latin typeface="+mj-lt"/>
                  <a:ea typeface="+mj-ea"/>
                  <a:cs typeface="+mj-cs"/>
                  <a:sym typeface="Helvetica"/>
                </a:defRPr>
              </a:pPr>
            </a:p>
          </p:txBody>
        </p:sp>
        <p:sp>
          <p:nvSpPr>
            <p:cNvPr id="60" name="Shape 60"/>
            <p:cNvSpPr/>
            <p:nvPr/>
          </p:nvSpPr>
          <p:spPr>
            <a:xfrm flipV="1">
              <a:off x="0" y="288925"/>
              <a:ext cx="738188" cy="365126"/>
            </a:xfrm>
            <a:prstGeom prst="line">
              <a:avLst/>
            </a:prstGeom>
            <a:noFill/>
            <a:ln w="50800" cap="flat">
              <a:solidFill>
                <a:srgbClr val="2D2D8A"/>
              </a:solidFill>
              <a:prstDash val="solid"/>
              <a:round/>
              <a:headEnd type="triangle" w="med" len="med"/>
              <a:tailEnd type="triangle" w="med" len="med"/>
            </a:ln>
            <a:effectLst/>
          </p:spPr>
          <p:txBody>
            <a:bodyPr wrap="square" lIns="0" tIns="0" rIns="0" bIns="0" numCol="1" anchor="t">
              <a:noAutofit/>
            </a:bodyPr>
            <a:lstStyle/>
            <a:p>
              <a:pPr lvl="0" defTabSz="457200">
                <a:defRPr sz="1200">
                  <a:latin typeface="+mj-lt"/>
                  <a:ea typeface="+mj-ea"/>
                  <a:cs typeface="+mj-cs"/>
                  <a:sym typeface="Helvetica"/>
                </a:defRPr>
              </a:pPr>
            </a:p>
          </p:txBody>
        </p:sp>
      </p:grpSp>
      <p:grpSp>
        <p:nvGrpSpPr>
          <p:cNvPr id="64" name="Group 64"/>
          <p:cNvGrpSpPr/>
          <p:nvPr/>
        </p:nvGrpSpPr>
        <p:grpSpPr>
          <a:xfrm>
            <a:off x="5502275" y="3097212"/>
            <a:ext cx="487363" cy="755651"/>
            <a:chOff x="0" y="0"/>
            <a:chExt cx="487362" cy="755650"/>
          </a:xfrm>
        </p:grpSpPr>
        <p:sp>
          <p:nvSpPr>
            <p:cNvPr id="62" name="Shape 62"/>
            <p:cNvSpPr/>
            <p:nvPr/>
          </p:nvSpPr>
          <p:spPr>
            <a:xfrm flipH="1">
              <a:off x="214313" y="369886"/>
              <a:ext cx="273050" cy="17464"/>
            </a:xfrm>
            <a:prstGeom prst="line">
              <a:avLst/>
            </a:prstGeom>
            <a:noFill/>
            <a:ln w="50800" cap="flat">
              <a:solidFill>
                <a:srgbClr val="2D2D8A"/>
              </a:solidFill>
              <a:prstDash val="solid"/>
              <a:round/>
            </a:ln>
            <a:effectLst/>
          </p:spPr>
          <p:txBody>
            <a:bodyPr wrap="square" lIns="0" tIns="0" rIns="0" bIns="0" numCol="1" anchor="t">
              <a:noAutofit/>
            </a:bodyPr>
            <a:lstStyle/>
            <a:p>
              <a:pPr lvl="0" defTabSz="457200">
                <a:defRPr sz="1200">
                  <a:latin typeface="+mj-lt"/>
                  <a:ea typeface="+mj-ea"/>
                  <a:cs typeface="+mj-cs"/>
                  <a:sym typeface="Helvetica"/>
                </a:defRPr>
              </a:pPr>
            </a:p>
          </p:txBody>
        </p:sp>
        <p:sp>
          <p:nvSpPr>
            <p:cNvPr id="63" name="Shape 63"/>
            <p:cNvSpPr/>
            <p:nvPr/>
          </p:nvSpPr>
          <p:spPr>
            <a:xfrm>
              <a:off x="0" y="-1"/>
              <a:ext cx="90489" cy="755652"/>
            </a:xfrm>
            <a:prstGeom prst="line">
              <a:avLst/>
            </a:prstGeom>
            <a:noFill/>
            <a:ln w="50800" cap="flat">
              <a:solidFill>
                <a:srgbClr val="2D2D8A"/>
              </a:solidFill>
              <a:prstDash val="solid"/>
              <a:round/>
              <a:headEnd type="triangle" w="med" len="med"/>
              <a:tailEnd type="triangle" w="med" len="med"/>
            </a:ln>
            <a:effectLst/>
          </p:spPr>
          <p:txBody>
            <a:bodyPr wrap="square" lIns="0" tIns="0" rIns="0" bIns="0" numCol="1" anchor="t">
              <a:noAutofit/>
            </a:bodyPr>
            <a:lstStyle/>
            <a:p>
              <a:pPr lvl="0" defTabSz="457200">
                <a:defRPr sz="1200">
                  <a:latin typeface="+mj-lt"/>
                  <a:ea typeface="+mj-ea"/>
                  <a:cs typeface="+mj-cs"/>
                  <a:sym typeface="Helvetica"/>
                </a:defRPr>
              </a:pPr>
            </a:p>
          </p:txBody>
        </p:sp>
      </p:grpSp>
      <p:sp>
        <p:nvSpPr>
          <p:cNvPr id="65" name="Shape 65"/>
          <p:cNvSpPr/>
          <p:nvPr/>
        </p:nvSpPr>
        <p:spPr>
          <a:xfrm>
            <a:off x="2555875" y="4762500"/>
            <a:ext cx="1981200" cy="553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lnSpc>
                <a:spcPts val="1400"/>
              </a:lnSpc>
              <a:defRPr sz="1800"/>
            </a:pPr>
            <a:r>
              <a:rPr sz="1600">
                <a:solidFill>
                  <a:srgbClr val="262673"/>
                </a:solidFill>
              </a:rPr>
              <a:t>Internal evaluation</a:t>
            </a:r>
            <a:endParaRPr sz="1600">
              <a:solidFill>
                <a:srgbClr val="262673"/>
              </a:solidFill>
            </a:endParaRPr>
          </a:p>
          <a:p>
            <a:pPr lvl="0" algn="ctr">
              <a:lnSpc>
                <a:spcPts val="1500"/>
              </a:lnSpc>
              <a:defRPr sz="1800"/>
            </a:pPr>
            <a:r>
              <a:rPr sz="1600">
                <a:solidFill>
                  <a:srgbClr val="262673"/>
                </a:solidFill>
              </a:rPr>
              <a:t>/</a:t>
            </a:r>
            <a:endParaRPr sz="1600">
              <a:solidFill>
                <a:srgbClr val="262673"/>
              </a:solidFill>
            </a:endParaRPr>
          </a:p>
          <a:p>
            <a:pPr lvl="0" algn="ctr">
              <a:lnSpc>
                <a:spcPts val="1400"/>
              </a:lnSpc>
              <a:defRPr sz="1800"/>
            </a:pPr>
            <a:r>
              <a:rPr sz="1600">
                <a:solidFill>
                  <a:srgbClr val="262673"/>
                </a:solidFill>
              </a:rPr>
              <a:t>External evaluation</a:t>
            </a:r>
          </a:p>
        </p:txBody>
      </p:sp>
      <p:grpSp>
        <p:nvGrpSpPr>
          <p:cNvPr id="68" name="Group 68"/>
          <p:cNvGrpSpPr/>
          <p:nvPr/>
        </p:nvGrpSpPr>
        <p:grpSpPr>
          <a:xfrm>
            <a:off x="3649662" y="3836987"/>
            <a:ext cx="725488" cy="623888"/>
            <a:chOff x="0" y="0"/>
            <a:chExt cx="725487" cy="623887"/>
          </a:xfrm>
        </p:grpSpPr>
        <p:sp>
          <p:nvSpPr>
            <p:cNvPr id="66" name="Shape 66"/>
            <p:cNvSpPr/>
            <p:nvPr/>
          </p:nvSpPr>
          <p:spPr>
            <a:xfrm flipH="1">
              <a:off x="163512" y="358775"/>
              <a:ext cx="152401" cy="265113"/>
            </a:xfrm>
            <a:prstGeom prst="line">
              <a:avLst/>
            </a:prstGeom>
            <a:noFill/>
            <a:ln w="50800" cap="flat">
              <a:solidFill>
                <a:srgbClr val="2D2D8A"/>
              </a:solidFill>
              <a:prstDash val="solid"/>
              <a:round/>
            </a:ln>
            <a:effectLst/>
          </p:spPr>
          <p:txBody>
            <a:bodyPr wrap="square" lIns="0" tIns="0" rIns="0" bIns="0" numCol="1" anchor="t">
              <a:noAutofit/>
            </a:bodyPr>
            <a:lstStyle/>
            <a:p>
              <a:pPr lvl="0" defTabSz="457200">
                <a:defRPr sz="1200">
                  <a:latin typeface="+mj-lt"/>
                  <a:ea typeface="+mj-ea"/>
                  <a:cs typeface="+mj-cs"/>
                  <a:sym typeface="Helvetica"/>
                </a:defRPr>
              </a:pPr>
            </a:p>
          </p:txBody>
        </p:sp>
        <p:sp>
          <p:nvSpPr>
            <p:cNvPr id="67" name="Shape 67"/>
            <p:cNvSpPr/>
            <p:nvPr/>
          </p:nvSpPr>
          <p:spPr>
            <a:xfrm>
              <a:off x="-1" y="0"/>
              <a:ext cx="725489" cy="420688"/>
            </a:xfrm>
            <a:prstGeom prst="line">
              <a:avLst/>
            </a:prstGeom>
            <a:noFill/>
            <a:ln w="50800" cap="flat">
              <a:solidFill>
                <a:srgbClr val="2D2D8A"/>
              </a:solidFill>
              <a:prstDash val="solid"/>
              <a:round/>
              <a:headEnd type="triangle" w="med" len="med"/>
              <a:tailEnd type="triangle" w="med" len="med"/>
            </a:ln>
            <a:effectLst/>
          </p:spPr>
          <p:txBody>
            <a:bodyPr wrap="square" lIns="0" tIns="0" rIns="0" bIns="0" numCol="1" anchor="t">
              <a:noAutofit/>
            </a:bodyPr>
            <a:lstStyle/>
            <a:p>
              <a:pPr lvl="0" defTabSz="457200">
                <a:defRPr sz="1200">
                  <a:latin typeface="+mj-lt"/>
                  <a:ea typeface="+mj-ea"/>
                  <a:cs typeface="+mj-cs"/>
                  <a:sym typeface="Helvetica"/>
                </a:defRPr>
              </a:pPr>
            </a:p>
          </p:txBody>
        </p:sp>
      </p:grpSp>
      <p:sp>
        <p:nvSpPr>
          <p:cNvPr id="69" name="Shape 69"/>
          <p:cNvSpPr/>
          <p:nvPr/>
        </p:nvSpPr>
        <p:spPr>
          <a:xfrm>
            <a:off x="6011862" y="1531937"/>
            <a:ext cx="2976563" cy="40058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spcBef>
                <a:spcPts val="900"/>
              </a:spcBef>
              <a:defRPr sz="1800"/>
            </a:pPr>
            <a:r>
              <a:rPr i="1" sz="1400">
                <a:solidFill>
                  <a:srgbClr val="262673"/>
                </a:solidFill>
              </a:rPr>
              <a:t>National policies </a:t>
            </a:r>
            <a:br>
              <a:rPr i="1" sz="1400">
                <a:solidFill>
                  <a:srgbClr val="262673"/>
                </a:solidFill>
              </a:rPr>
            </a:br>
            <a:r>
              <a:rPr i="1" sz="1400">
                <a:solidFill>
                  <a:srgbClr val="262673"/>
                </a:solidFill>
              </a:rPr>
              <a:t>Protection of citizens, …</a:t>
            </a:r>
          </a:p>
        </p:txBody>
      </p:sp>
      <p:sp>
        <p:nvSpPr>
          <p:cNvPr id="70" name="Shape 70"/>
          <p:cNvSpPr/>
          <p:nvPr>
            <p:ph type="title" idx="4294967295"/>
          </p:nvPr>
        </p:nvSpPr>
        <p:spPr>
          <a:xfrm>
            <a:off x="-3175" y="-36513"/>
            <a:ext cx="9150350" cy="1017588"/>
          </a:xfrm>
          <a:prstGeom prst="rect">
            <a:avLst/>
          </a:prstGeom>
        </p:spPr>
        <p:txBody>
          <a:bodyPr/>
          <a:lstStyle>
            <a:lvl1pPr algn="ctr">
              <a:defRPr b="1" sz="2400">
                <a:solidFill>
                  <a:srgbClr val="333399"/>
                </a:solidFill>
              </a:defRPr>
            </a:lvl1pPr>
          </a:lstStyle>
          <a:p>
            <a:pPr lvl="0">
              <a:defRPr b="0" sz="1800">
                <a:solidFill>
                  <a:srgbClr val="000000"/>
                </a:solidFill>
              </a:defRPr>
            </a:pPr>
            <a:r>
              <a:rPr b="1" sz="2400">
                <a:solidFill>
                  <a:srgbClr val="333399"/>
                </a:solidFill>
              </a:rPr>
              <a:t>A model for the governance of higher education</a:t>
            </a:r>
          </a:p>
        </p:txBody>
      </p:sp>
      <p:sp>
        <p:nvSpPr>
          <p:cNvPr id="71" name="Shape 71"/>
          <p:cNvSpPr/>
          <p:nvPr/>
        </p:nvSpPr>
        <p:spPr>
          <a:xfrm>
            <a:off x="468312" y="3500437"/>
            <a:ext cx="1439863" cy="40058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spcBef>
                <a:spcPts val="800"/>
              </a:spcBef>
              <a:defRPr i="1" sz="1400">
                <a:solidFill>
                  <a:srgbClr val="262673"/>
                </a:solidFill>
              </a:defRPr>
            </a:lvl1pPr>
          </a:lstStyle>
          <a:p>
            <a:pPr lvl="0">
              <a:defRPr i="0" sz="1800">
                <a:solidFill>
                  <a:srgbClr val="000000"/>
                </a:solidFill>
              </a:defRPr>
            </a:pPr>
            <a:r>
              <a:rPr i="1" sz="1400">
                <a:solidFill>
                  <a:srgbClr val="262673"/>
                </a:solidFill>
              </a:rPr>
              <a:t> Institutional autonomy</a:t>
            </a:r>
          </a:p>
        </p:txBody>
      </p:sp>
      <p:sp>
        <p:nvSpPr>
          <p:cNvPr id="72" name="Shape 72"/>
          <p:cNvSpPr/>
          <p:nvPr/>
        </p:nvSpPr>
        <p:spPr>
          <a:xfrm>
            <a:off x="7162800" y="6553200"/>
            <a:ext cx="1905000" cy="2888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defRPr i="1" sz="1400">
                <a:solidFill>
                  <a:srgbClr val="262673"/>
                </a:solidFill>
              </a:defRPr>
            </a:lvl1pPr>
          </a:lstStyle>
          <a:p>
            <a:pPr lvl="0">
              <a:defRPr i="0" sz="1800">
                <a:solidFill>
                  <a:srgbClr val="000000"/>
                </a:solidFill>
              </a:defRPr>
            </a:pPr>
            <a:r>
              <a:rPr i="1" sz="1400">
                <a:solidFill>
                  <a:srgbClr val="262673"/>
                </a:solidFill>
              </a:rPr>
              <a:t>6</a:t>
            </a:r>
          </a:p>
        </p:txBody>
      </p:sp>
      <p:sp>
        <p:nvSpPr>
          <p:cNvPr id="73" name="Shape 73"/>
          <p:cNvSpPr/>
          <p:nvPr/>
        </p:nvSpPr>
        <p:spPr>
          <a:xfrm>
            <a:off x="6084887" y="2997200"/>
            <a:ext cx="2667001" cy="95746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lnSpc>
                <a:spcPts val="1500"/>
              </a:lnSpc>
              <a:defRPr sz="1800"/>
            </a:pPr>
            <a:r>
              <a:rPr sz="1600">
                <a:solidFill>
                  <a:srgbClr val="262673"/>
                </a:solidFill>
              </a:rPr>
              <a:t>“Evaluation of appropriateness (systemic, geographic, social)”</a:t>
            </a:r>
            <a:endParaRPr sz="1600">
              <a:solidFill>
                <a:srgbClr val="262673"/>
              </a:solidFill>
            </a:endParaRPr>
          </a:p>
          <a:p>
            <a:pPr lvl="0" algn="ctr">
              <a:lnSpc>
                <a:spcPts val="1500"/>
              </a:lnSpc>
              <a:defRPr sz="1800"/>
            </a:pPr>
            <a:r>
              <a:rPr sz="1600">
                <a:solidFill>
                  <a:srgbClr val="262673"/>
                </a:solidFill>
              </a:rPr>
              <a:t>/</a:t>
            </a:r>
            <a:endParaRPr sz="1600">
              <a:solidFill>
                <a:srgbClr val="262673"/>
              </a:solidFill>
            </a:endParaRPr>
          </a:p>
          <a:p>
            <a:pPr lvl="0" algn="ctr">
              <a:lnSpc>
                <a:spcPts val="1500"/>
              </a:lnSpc>
              <a:defRPr sz="1800"/>
            </a:pPr>
            <a:r>
              <a:rPr sz="1600">
                <a:solidFill>
                  <a:srgbClr val="262673"/>
                </a:solidFill>
              </a:rPr>
              <a:t>“Evaluation of quality”</a:t>
            </a:r>
          </a:p>
        </p:txBody>
      </p:sp>
      <p:sp>
        <p:nvSpPr>
          <p:cNvPr id="74" name="Shape 74"/>
          <p:cNvSpPr/>
          <p:nvPr/>
        </p:nvSpPr>
        <p:spPr>
          <a:xfrm>
            <a:off x="6227762" y="6092825"/>
            <a:ext cx="2514601" cy="42598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spcBef>
                <a:spcPts val="800"/>
              </a:spcBef>
              <a:defRPr sz="1800"/>
            </a:pPr>
            <a:r>
              <a:rPr i="1" sz="1400">
                <a:solidFill>
                  <a:srgbClr val="262673"/>
                </a:solidFill>
              </a:rPr>
              <a:t>Independence</a:t>
            </a:r>
            <a:endParaRPr i="1" sz="1400">
              <a:solidFill>
                <a:srgbClr val="262673"/>
              </a:solidFill>
            </a:endParaRPr>
          </a:p>
          <a:p>
            <a:pPr lvl="0">
              <a:spcBef>
                <a:spcPts val="200"/>
              </a:spcBef>
              <a:defRPr sz="1800"/>
            </a:pPr>
            <a:r>
              <a:rPr i="1" sz="1400">
                <a:solidFill>
                  <a:srgbClr val="262673"/>
                </a:solidFill>
              </a:rPr>
              <a:t>Operational autonomy</a:t>
            </a:r>
          </a:p>
        </p:txBody>
      </p:sp>
      <p:sp>
        <p:nvSpPr>
          <p:cNvPr id="75" name="Shape 75"/>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ph type="title" idx="4294967295"/>
          </p:nvPr>
        </p:nvSpPr>
        <p:spPr>
          <a:xfrm>
            <a:off x="717550" y="151351"/>
            <a:ext cx="7708900" cy="1008064"/>
          </a:xfrm>
          <a:prstGeom prst="rect">
            <a:avLst/>
          </a:prstGeom>
        </p:spPr>
        <p:txBody>
          <a:bodyPr/>
          <a:lstStyle>
            <a:lvl1pPr algn="ctr">
              <a:defRPr b="1" sz="2400">
                <a:solidFill>
                  <a:srgbClr val="333399"/>
                </a:solidFill>
              </a:defRPr>
            </a:lvl1pPr>
          </a:lstStyle>
          <a:p>
            <a:pPr lvl="0">
              <a:defRPr b="0" sz="1800">
                <a:solidFill>
                  <a:srgbClr val="000000"/>
                </a:solidFill>
              </a:defRPr>
            </a:pPr>
            <a:r>
              <a:rPr b="1" sz="2400">
                <a:solidFill>
                  <a:srgbClr val="333399"/>
                </a:solidFill>
              </a:rPr>
              <a:t>The revised European Standards and Guidelines for quality assurance in higher education (ESG)</a:t>
            </a:r>
          </a:p>
        </p:txBody>
      </p:sp>
      <p:sp>
        <p:nvSpPr>
          <p:cNvPr id="78" name="Shape 78"/>
          <p:cNvSpPr/>
          <p:nvPr/>
        </p:nvSpPr>
        <p:spPr>
          <a:xfrm>
            <a:off x="396081" y="1513181"/>
            <a:ext cx="8351838" cy="507470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just">
              <a:spcBef>
                <a:spcPts val="1200"/>
              </a:spcBef>
              <a:defRPr sz="1800"/>
            </a:pPr>
            <a:r>
              <a:rPr>
                <a:solidFill>
                  <a:srgbClr val="333399"/>
                </a:solidFill>
              </a:rPr>
              <a:t>Designed by ENQA, EUA, ESU, EURASHE in cooperation with Business Europe, Education International, EQAR</a:t>
            </a:r>
            <a:endParaRPr>
              <a:solidFill>
                <a:srgbClr val="333399"/>
              </a:solidFill>
            </a:endParaRPr>
          </a:p>
          <a:p>
            <a:pPr lvl="0" algn="just">
              <a:spcBef>
                <a:spcPts val="1200"/>
              </a:spcBef>
              <a:defRPr sz="1800"/>
            </a:pPr>
            <a:r>
              <a:rPr>
                <a:solidFill>
                  <a:srgbClr val="333399"/>
                </a:solidFill>
              </a:rPr>
              <a:t>Approved by the Ministerial Conference in Yerevan in 2015 </a:t>
            </a:r>
            <a:endParaRPr>
              <a:solidFill>
                <a:srgbClr val="333399"/>
              </a:solidFill>
            </a:endParaRPr>
          </a:p>
          <a:p>
            <a:pPr lvl="0" algn="just">
              <a:spcBef>
                <a:spcPts val="600"/>
              </a:spcBef>
              <a:defRPr sz="1800"/>
            </a:pPr>
            <a:r>
              <a:rPr>
                <a:solidFill>
                  <a:srgbClr val="333399"/>
                </a:solidFill>
              </a:rPr>
              <a:t>Internationally accepted standards for quality: </a:t>
            </a:r>
            <a:endParaRPr>
              <a:solidFill>
                <a:srgbClr val="333399"/>
              </a:solidFill>
            </a:endParaRPr>
          </a:p>
          <a:p>
            <a:pPr lvl="1" marL="561473" indent="-180473" algn="just">
              <a:lnSpc>
                <a:spcPct val="75000"/>
              </a:lnSpc>
              <a:spcBef>
                <a:spcPts val="600"/>
              </a:spcBef>
              <a:buSzPct val="100000"/>
              <a:buChar char="•"/>
              <a:defRPr sz="1800"/>
            </a:pPr>
            <a:r>
              <a:rPr>
                <a:solidFill>
                  <a:srgbClr val="333399"/>
                </a:solidFill>
              </a:rPr>
              <a:t>Internal quality assurance in HEIs - Part 1 (10 standards)</a:t>
            </a:r>
            <a:endParaRPr>
              <a:solidFill>
                <a:srgbClr val="333399"/>
              </a:solidFill>
            </a:endParaRPr>
          </a:p>
          <a:p>
            <a:pPr lvl="1" marL="561473" indent="-180473">
              <a:lnSpc>
                <a:spcPct val="75000"/>
              </a:lnSpc>
              <a:spcBef>
                <a:spcPts val="600"/>
              </a:spcBef>
              <a:buSzPct val="100000"/>
              <a:buChar char="•"/>
              <a:defRPr sz="1800"/>
            </a:pPr>
            <a:r>
              <a:rPr>
                <a:solidFill>
                  <a:srgbClr val="333399"/>
                </a:solidFill>
              </a:rPr>
              <a:t>Organisation and activities of QA agencies - Part 2 (7 standards)</a:t>
            </a:r>
            <a:endParaRPr>
              <a:solidFill>
                <a:srgbClr val="333399"/>
              </a:solidFill>
            </a:endParaRPr>
          </a:p>
          <a:p>
            <a:pPr lvl="1" marL="561473" indent="-180473">
              <a:spcBef>
                <a:spcPts val="600"/>
              </a:spcBef>
              <a:buSzPct val="100000"/>
              <a:buChar char="•"/>
              <a:defRPr sz="1800"/>
            </a:pPr>
            <a:r>
              <a:rPr>
                <a:solidFill>
                  <a:srgbClr val="333399"/>
                </a:solidFill>
              </a:rPr>
              <a:t>Design and external evaluation of QA agencies - Part 3 (7 standards)</a:t>
            </a:r>
            <a:endParaRPr>
              <a:solidFill>
                <a:srgbClr val="333399"/>
              </a:solidFill>
            </a:endParaRPr>
          </a:p>
          <a:p>
            <a:pPr lvl="0" algn="just">
              <a:lnSpc>
                <a:spcPct val="75000"/>
              </a:lnSpc>
              <a:spcBef>
                <a:spcPts val="1200"/>
              </a:spcBef>
              <a:defRPr sz="1800"/>
            </a:pPr>
            <a:r>
              <a:rPr>
                <a:solidFill>
                  <a:srgbClr val="333399"/>
                </a:solidFill>
              </a:rPr>
              <a:t>They still focus on the quality of student training and the structure is the same  but the changes are more than a cosmetic  revision:</a:t>
            </a:r>
            <a:endParaRPr>
              <a:solidFill>
                <a:srgbClr val="333399"/>
              </a:solidFill>
            </a:endParaRPr>
          </a:p>
          <a:p>
            <a:pPr lvl="1" marL="561473" indent="-180473" algn="just">
              <a:lnSpc>
                <a:spcPct val="75000"/>
              </a:lnSpc>
              <a:spcBef>
                <a:spcPts val="1200"/>
              </a:spcBef>
              <a:buSzPct val="100000"/>
              <a:buChar char="•"/>
              <a:defRPr sz="1800"/>
            </a:pPr>
            <a:r>
              <a:rPr>
                <a:solidFill>
                  <a:srgbClr val="333399"/>
                </a:solidFill>
              </a:rPr>
              <a:t>Strong emphasis on learning outcomes and quality assurance,</a:t>
            </a:r>
            <a:endParaRPr>
              <a:solidFill>
                <a:srgbClr val="333399"/>
              </a:solidFill>
            </a:endParaRPr>
          </a:p>
          <a:p>
            <a:pPr lvl="1" indent="228600" algn="just">
              <a:lnSpc>
                <a:spcPct val="75000"/>
              </a:lnSpc>
              <a:spcBef>
                <a:spcPts val="1200"/>
              </a:spcBef>
              <a:defRPr sz="1800"/>
            </a:pPr>
            <a:r>
              <a:rPr i="1">
                <a:solidFill>
                  <a:srgbClr val="333399"/>
                </a:solidFill>
              </a:rPr>
              <a:t>"Enhancing the quality and relevance of learning and teaching is the main mission of the EHEA." Yerevan Communiqué, 2015.</a:t>
            </a:r>
            <a:endParaRPr i="1">
              <a:solidFill>
                <a:srgbClr val="333399"/>
              </a:solidFill>
            </a:endParaRPr>
          </a:p>
          <a:p>
            <a:pPr lvl="1" marL="561473" indent="-180473" algn="just">
              <a:lnSpc>
                <a:spcPct val="75000"/>
              </a:lnSpc>
              <a:spcBef>
                <a:spcPts val="1200"/>
              </a:spcBef>
              <a:buSzPct val="100000"/>
              <a:buChar char="•"/>
              <a:defRPr sz="1800"/>
            </a:pPr>
            <a:r>
              <a:rPr>
                <a:solidFill>
                  <a:srgbClr val="333399"/>
                </a:solidFill>
              </a:rPr>
              <a:t>Efficiency of internal QA</a:t>
            </a:r>
            <a:endParaRPr>
              <a:solidFill>
                <a:srgbClr val="333399"/>
              </a:solidFill>
            </a:endParaRPr>
          </a:p>
          <a:p>
            <a:pPr lvl="1" marL="561473" indent="-180473" algn="just">
              <a:lnSpc>
                <a:spcPct val="75000"/>
              </a:lnSpc>
              <a:spcBef>
                <a:spcPts val="1200"/>
              </a:spcBef>
              <a:buSzPct val="100000"/>
              <a:buChar char="•"/>
              <a:defRPr sz="1800"/>
            </a:pPr>
            <a:r>
              <a:rPr>
                <a:solidFill>
                  <a:srgbClr val="333399"/>
                </a:solidFill>
              </a:rPr>
              <a:t>Quality of dialogue between academic world and internal and external stakeholders.</a:t>
            </a:r>
            <a:endParaRPr>
              <a:solidFill>
                <a:srgbClr val="333399"/>
              </a:solidFill>
            </a:endParaRPr>
          </a:p>
          <a:p>
            <a:pPr lvl="1" marL="561473" indent="-180473" algn="just">
              <a:lnSpc>
                <a:spcPct val="75000"/>
              </a:lnSpc>
              <a:spcBef>
                <a:spcPts val="1200"/>
              </a:spcBef>
              <a:buSzPct val="100000"/>
              <a:buChar char="•"/>
              <a:defRPr sz="1800"/>
            </a:pPr>
            <a:r>
              <a:rPr>
                <a:solidFill>
                  <a:srgbClr val="333399"/>
                </a:solidFill>
              </a:rPr>
              <a:t>... </a:t>
            </a:r>
          </a:p>
        </p:txBody>
      </p:sp>
      <p:sp>
        <p:nvSpPr>
          <p:cNvPr id="79" name="Shape 79"/>
          <p:cNvSpPr/>
          <p:nvPr/>
        </p:nvSpPr>
        <p:spPr>
          <a:xfrm>
            <a:off x="7162800" y="6553200"/>
            <a:ext cx="1905000" cy="28882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r">
              <a:defRPr i="1" sz="1400">
                <a:solidFill>
                  <a:srgbClr val="333399"/>
                </a:solidFill>
              </a:defRPr>
            </a:lvl1pPr>
          </a:lstStyle>
          <a:p>
            <a:pPr lvl="0">
              <a:defRPr i="0" sz="1800">
                <a:solidFill>
                  <a:srgbClr val="000000"/>
                </a:solidFill>
              </a:defRPr>
            </a:pPr>
            <a:r>
              <a:rPr i="1" sz="1400">
                <a:solidFill>
                  <a:srgbClr val="333399"/>
                </a:solidFill>
              </a:rPr>
              <a:t>7</a:t>
            </a:r>
          </a:p>
        </p:txBody>
      </p:sp>
      <p:sp>
        <p:nvSpPr>
          <p:cNvPr id="80" name="Shape 80"/>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86" name="Group 86"/>
          <p:cNvGrpSpPr/>
          <p:nvPr/>
        </p:nvGrpSpPr>
        <p:grpSpPr>
          <a:xfrm>
            <a:off x="493171" y="5081732"/>
            <a:ext cx="8130889" cy="661691"/>
            <a:chOff x="0" y="0"/>
            <a:chExt cx="8130888" cy="661690"/>
          </a:xfrm>
        </p:grpSpPr>
        <p:sp>
          <p:nvSpPr>
            <p:cNvPr id="82" name="Shape 82"/>
            <p:cNvSpPr/>
            <p:nvPr/>
          </p:nvSpPr>
          <p:spPr>
            <a:xfrm>
              <a:off x="6311929" y="236993"/>
              <a:ext cx="1818960" cy="223283"/>
            </a:xfrm>
            <a:prstGeom prst="rect">
              <a:avLst/>
            </a:prstGeom>
            <a:solidFill>
              <a:srgbClr val="FFFF00"/>
            </a:solidFill>
            <a:ln w="12700" cap="flat">
              <a:noFill/>
              <a:miter lim="400000"/>
            </a:ln>
            <a:effectLst/>
          </p:spPr>
          <p:txBody>
            <a:bodyPr wrap="square" lIns="0" tIns="0" rIns="0" bIns="0" numCol="1" anchor="ctr">
              <a:noAutofit/>
            </a:bodyPr>
            <a:lstStyle/>
            <a:p>
              <a:pPr lvl="0">
                <a:defRPr sz="1800">
                  <a:latin typeface="Calibri"/>
                  <a:ea typeface="Calibri"/>
                  <a:cs typeface="Calibri"/>
                  <a:sym typeface="Calibri"/>
                </a:defRPr>
              </a:pPr>
            </a:p>
          </p:txBody>
        </p:sp>
        <p:grpSp>
          <p:nvGrpSpPr>
            <p:cNvPr id="85" name="Group 85"/>
            <p:cNvGrpSpPr/>
            <p:nvPr/>
          </p:nvGrpSpPr>
          <p:grpSpPr>
            <a:xfrm>
              <a:off x="0" y="0"/>
              <a:ext cx="4859821" cy="661691"/>
              <a:chOff x="0" y="0"/>
              <a:chExt cx="4859820" cy="661690"/>
            </a:xfrm>
          </p:grpSpPr>
          <p:sp>
            <p:nvSpPr>
              <p:cNvPr id="83" name="Shape 83"/>
              <p:cNvSpPr/>
              <p:nvPr/>
            </p:nvSpPr>
            <p:spPr>
              <a:xfrm>
                <a:off x="0" y="462212"/>
                <a:ext cx="1301472" cy="199479"/>
              </a:xfrm>
              <a:prstGeom prst="rect">
                <a:avLst/>
              </a:prstGeom>
              <a:solidFill>
                <a:srgbClr val="FFFF00"/>
              </a:solidFill>
              <a:ln w="12700" cap="flat">
                <a:noFill/>
                <a:miter lim="400000"/>
              </a:ln>
              <a:effectLst/>
            </p:spPr>
            <p:txBody>
              <a:bodyPr wrap="square" lIns="0" tIns="0" rIns="0" bIns="0" numCol="1" anchor="ctr">
                <a:noAutofit/>
              </a:bodyPr>
              <a:lstStyle/>
              <a:p>
                <a:pPr lvl="0">
                  <a:defRPr sz="1800">
                    <a:latin typeface="Calibri"/>
                    <a:ea typeface="Calibri"/>
                    <a:cs typeface="Calibri"/>
                    <a:sym typeface="Calibri"/>
                  </a:defRPr>
                </a:pPr>
              </a:p>
            </p:txBody>
          </p:sp>
          <p:sp>
            <p:nvSpPr>
              <p:cNvPr id="84" name="Shape 84"/>
              <p:cNvSpPr/>
              <p:nvPr/>
            </p:nvSpPr>
            <p:spPr>
              <a:xfrm>
                <a:off x="2896205" y="0"/>
                <a:ext cx="1963616" cy="198982"/>
              </a:xfrm>
              <a:prstGeom prst="rect">
                <a:avLst/>
              </a:prstGeom>
              <a:solidFill>
                <a:srgbClr val="FFFF00"/>
              </a:solidFill>
              <a:ln w="12700" cap="flat">
                <a:noFill/>
                <a:miter lim="400000"/>
              </a:ln>
              <a:effectLst/>
            </p:spPr>
            <p:txBody>
              <a:bodyPr wrap="square" lIns="0" tIns="0" rIns="0" bIns="0" numCol="1" anchor="ctr">
                <a:noAutofit/>
              </a:bodyPr>
              <a:lstStyle/>
              <a:p>
                <a:pPr lvl="0">
                  <a:defRPr sz="1800">
                    <a:latin typeface="Calibri"/>
                    <a:ea typeface="Calibri"/>
                    <a:cs typeface="Calibri"/>
                    <a:sym typeface="Calibri"/>
                  </a:defRPr>
                </a:pPr>
              </a:p>
            </p:txBody>
          </p:sp>
        </p:grpSp>
      </p:grpSp>
      <p:sp>
        <p:nvSpPr>
          <p:cNvPr id="87" name="Shape 87"/>
          <p:cNvSpPr/>
          <p:nvPr/>
        </p:nvSpPr>
        <p:spPr>
          <a:xfrm>
            <a:off x="287337" y="323499"/>
            <a:ext cx="8569326" cy="792670"/>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spAutoFit/>
          </a:bodyPr>
          <a:lstStyle/>
          <a:p>
            <a:pPr lvl="0" algn="ctr" defTabSz="457200">
              <a:tabLst>
                <a:tab pos="2984500" algn="ctr"/>
                <a:tab pos="5740400" algn="r"/>
              </a:tabLst>
              <a:defRPr sz="1800"/>
            </a:pPr>
            <a:r>
              <a:rPr b="1" sz="2400">
                <a:solidFill>
                  <a:srgbClr val="333399"/>
                </a:solidFill>
                <a:uFill>
                  <a:solidFill/>
                </a:uFill>
              </a:rPr>
              <a:t>ESG 2005 and 2015 revision</a:t>
            </a:r>
            <a:endParaRPr b="1" sz="2400">
              <a:solidFill>
                <a:srgbClr val="333399"/>
              </a:solidFill>
              <a:uFill>
                <a:solidFill/>
              </a:uFill>
            </a:endParaRPr>
          </a:p>
          <a:p>
            <a:pPr lvl="0" algn="ctr" defTabSz="457200">
              <a:tabLst>
                <a:tab pos="2984500" algn="ctr"/>
                <a:tab pos="5740400" algn="r"/>
              </a:tabLst>
              <a:defRPr sz="1800"/>
            </a:pPr>
            <a:r>
              <a:rPr b="1" sz="2400">
                <a:solidFill>
                  <a:srgbClr val="333399"/>
                </a:solidFill>
                <a:uFill>
                  <a:solidFill/>
                </a:uFill>
              </a:rPr>
              <a:t>- a few examples -</a:t>
            </a:r>
          </a:p>
        </p:txBody>
      </p:sp>
      <p:sp>
        <p:nvSpPr>
          <p:cNvPr id="88" name="Shape 88"/>
          <p:cNvSpPr/>
          <p:nvPr/>
        </p:nvSpPr>
        <p:spPr>
          <a:xfrm>
            <a:off x="495523" y="1607842"/>
            <a:ext cx="8152954" cy="442819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just" defTabSz="457200">
              <a:defRPr sz="1800"/>
            </a:pPr>
            <a:r>
              <a:rPr b="1" sz="1600">
                <a:solidFill>
                  <a:srgbClr val="6666B3"/>
                </a:solidFill>
                <a:uFill>
                  <a:solidFill/>
                </a:uFill>
              </a:rPr>
              <a:t>2005</a:t>
            </a:r>
            <a:endParaRPr b="1" sz="1600">
              <a:solidFill>
                <a:srgbClr val="6666B3"/>
              </a:solidFill>
              <a:uFill>
                <a:solidFill/>
              </a:uFill>
            </a:endParaRPr>
          </a:p>
          <a:p>
            <a:pPr lvl="0" algn="just" defTabSz="457200">
              <a:defRPr sz="1800"/>
            </a:pPr>
            <a:r>
              <a:rPr b="1" sz="1600">
                <a:solidFill>
                  <a:srgbClr val="6666B3"/>
                </a:solidFill>
                <a:uFill>
                  <a:solidFill/>
                </a:uFill>
              </a:rPr>
              <a:t>1.1 Policy and procedures for quality assurance:</a:t>
            </a:r>
            <a:endParaRPr b="1" i="1" sz="1600">
              <a:solidFill>
                <a:srgbClr val="6666B3"/>
              </a:solidFill>
              <a:uFill>
                <a:solidFill/>
              </a:uFill>
            </a:endParaRPr>
          </a:p>
          <a:p>
            <a:pPr lvl="0" algn="just" defTabSz="457200">
              <a:defRPr sz="1800"/>
            </a:pPr>
            <a:r>
              <a:rPr sz="1600">
                <a:solidFill>
                  <a:srgbClr val="6666B3"/>
                </a:solidFill>
                <a:uFill>
                  <a:solidFill/>
                </a:uFill>
              </a:rPr>
              <a:t>Institutions should have a policy and associated procedures for the assurance of the quality and standards of their programmes and awards. They should also commit themselves explicitly to the development of a culture which recognizes the importance of quality, and quality assurance, in their work. To achieve this, institutions should develop and implement a strategy for the continuous enhancement of quality. The strategy, policy and procedures should have a formal status and be publicly available. They should also include a role for students and other stakeholders.</a:t>
            </a:r>
            <a:endParaRPr sz="1600">
              <a:solidFill>
                <a:srgbClr val="6666B3"/>
              </a:solidFill>
              <a:uFill>
                <a:solidFill/>
              </a:uFill>
            </a:endParaRPr>
          </a:p>
          <a:p>
            <a:pPr lvl="0" algn="just" defTabSz="457200">
              <a:defRPr sz="1800"/>
            </a:pPr>
            <a:endParaRPr sz="1600">
              <a:solidFill>
                <a:srgbClr val="333399"/>
              </a:solidFill>
              <a:uFill>
                <a:solidFill/>
              </a:uFill>
            </a:endParaRPr>
          </a:p>
          <a:p>
            <a:pPr lvl="0" algn="just" defTabSz="457200">
              <a:defRPr sz="1800"/>
            </a:pPr>
            <a:endParaRPr sz="1600">
              <a:solidFill>
                <a:srgbClr val="333399"/>
              </a:solidFill>
              <a:uFill>
                <a:solidFill/>
              </a:uFill>
            </a:endParaRPr>
          </a:p>
          <a:p>
            <a:pPr lvl="0" algn="just" defTabSz="457200">
              <a:defRPr sz="1800"/>
            </a:pPr>
            <a:endParaRPr sz="1600">
              <a:solidFill>
                <a:srgbClr val="333399"/>
              </a:solidFill>
              <a:uFill>
                <a:solidFill/>
              </a:uFill>
            </a:endParaRPr>
          </a:p>
          <a:p>
            <a:pPr lvl="0" algn="just" defTabSz="457200">
              <a:defRPr sz="1800"/>
            </a:pPr>
            <a:r>
              <a:rPr b="1" sz="1600">
                <a:solidFill>
                  <a:srgbClr val="333399"/>
                </a:solidFill>
                <a:uFill>
                  <a:solidFill/>
                </a:uFill>
              </a:rPr>
              <a:t>2015</a:t>
            </a:r>
            <a:endParaRPr b="1" sz="1600">
              <a:solidFill>
                <a:srgbClr val="333399"/>
              </a:solidFill>
              <a:uFill>
                <a:solidFill/>
              </a:uFill>
            </a:endParaRPr>
          </a:p>
          <a:p>
            <a:pPr lvl="0" algn="just" defTabSz="457200">
              <a:defRPr sz="1800"/>
            </a:pPr>
            <a:r>
              <a:rPr b="1" sz="1600">
                <a:solidFill>
                  <a:srgbClr val="333399"/>
                </a:solidFill>
                <a:uFill>
                  <a:solidFill/>
                </a:uFill>
              </a:rPr>
              <a:t>1.1 Policy for quality assurance</a:t>
            </a:r>
            <a:endParaRPr b="1" sz="1600">
              <a:solidFill>
                <a:srgbClr val="333399"/>
              </a:solidFill>
              <a:uFill>
                <a:solidFill/>
              </a:uFill>
            </a:endParaRPr>
          </a:p>
          <a:p>
            <a:pPr lvl="0" algn="just" defTabSz="457200">
              <a:defRPr sz="1800"/>
            </a:pPr>
            <a:r>
              <a:rPr sz="1600">
                <a:solidFill>
                  <a:srgbClr val="333399"/>
                </a:solidFill>
                <a:uFill>
                  <a:solidFill/>
                </a:uFill>
              </a:rPr>
              <a:t>Institutions should have a policy for quality assurance that is made public and forms part of their strategic management. Internal stakeholders should develop and implement this policy through appropriate structures and processes, while involving external stakeholders.</a:t>
            </a:r>
            <a:endParaRPr sz="1600">
              <a:solidFill>
                <a:srgbClr val="333399"/>
              </a:solidFill>
              <a:uFill>
                <a:solidFill/>
              </a:uFill>
            </a:endParaRPr>
          </a:p>
        </p:txBody>
      </p:sp>
      <p:sp>
        <p:nvSpPr>
          <p:cNvPr id="89" name="Shape 89"/>
          <p:cNvSpPr/>
          <p:nvPr>
            <p:ph type="sldNum" sz="quarter" idx="2"/>
          </p:nvPr>
        </p:nvSpPr>
        <p:spPr>
          <a:xfrm>
            <a:off x="7217050" y="6527710"/>
            <a:ext cx="1905001" cy="288824"/>
          </a:xfrm>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400"/>
            </a:fld>
          </a:p>
        </p:txBody>
      </p:sp>
      <p:sp>
        <p:nvSpPr>
          <p:cNvPr id="90" name="Shape 90"/>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
        <p:nvSpPr>
          <p:cNvPr id="91" name="Shape 91"/>
          <p:cNvSpPr/>
          <p:nvPr/>
        </p:nvSpPr>
        <p:spPr>
          <a:xfrm rot="5400000">
            <a:off x="4314912" y="3830178"/>
            <a:ext cx="514177" cy="739490"/>
          </a:xfrm>
          <a:prstGeom prst="rightArrow">
            <a:avLst>
              <a:gd name="adj1" fmla="val 32000"/>
              <a:gd name="adj2" fmla="val 79581"/>
            </a:avLst>
          </a:prstGeom>
          <a:gradFill>
            <a:gsLst>
              <a:gs pos="0">
                <a:srgbClr val="202099"/>
              </a:gs>
              <a:gs pos="100000">
                <a:srgbClr val="A4A4E7"/>
              </a:gs>
            </a:gsLst>
            <a:lin ang="16200000"/>
          </a:gradFill>
          <a:ln>
            <a:solidFill/>
            <a:round/>
          </a:ln>
          <a:effectLst>
            <a:outerShdw sx="100000" sy="100000" kx="0" ky="0" algn="b" rotWithShape="0" blurRad="38100" dist="23000" dir="5400000">
              <a:srgbClr val="000000">
                <a:alpha val="35000"/>
              </a:srgbClr>
            </a:outerShdw>
          </a:effectLst>
        </p:spPr>
        <p:txBody>
          <a:bodyPr lIns="0" tIns="0" rIns="0" bIns="0"/>
          <a:lstStyle/>
          <a:p>
            <a:pPr lvl="0">
              <a:defRPr>
                <a:solidFill>
                  <a:srgbClr val="FFFFFF"/>
                </a:solidFill>
              </a:defRPr>
            </a:pP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6" grpId="1"/>
    </p:bldLst>
  </p:timing>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95"/>
          <p:cNvSpPr/>
          <p:nvPr>
            <p:ph type="sldNum" sz="quarter" idx="2"/>
          </p:nvPr>
        </p:nvSpPr>
        <p:spPr>
          <a:xfrm>
            <a:off x="7217050" y="6527710"/>
            <a:ext cx="1905001" cy="288824"/>
          </a:xfrm>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400"/>
            </a:fld>
          </a:p>
        </p:txBody>
      </p:sp>
      <p:sp>
        <p:nvSpPr>
          <p:cNvPr id="96" name="Shape 96"/>
          <p:cNvSpPr/>
          <p:nvPr/>
        </p:nvSpPr>
        <p:spPr>
          <a:xfrm>
            <a:off x="3124200" y="6400800"/>
            <a:ext cx="2895600" cy="26425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i="1" sz="1200">
                <a:solidFill>
                  <a:srgbClr val="333399"/>
                </a:solidFill>
              </a:defRPr>
            </a:lvl1pPr>
          </a:lstStyle>
          <a:p>
            <a:pPr lvl="0">
              <a:defRPr i="0" sz="1800">
                <a:solidFill>
                  <a:srgbClr val="000000"/>
                </a:solidFill>
              </a:defRPr>
            </a:pPr>
            <a:r>
              <a:rPr i="1" sz="1200">
                <a:solidFill>
                  <a:srgbClr val="333399"/>
                </a:solidFill>
              </a:rPr>
              <a:t>Sarajevo, 6th of July 2015</a:t>
            </a:r>
          </a:p>
        </p:txBody>
      </p:sp>
      <p:sp>
        <p:nvSpPr>
          <p:cNvPr id="97" name="Shape 97"/>
          <p:cNvSpPr/>
          <p:nvPr/>
        </p:nvSpPr>
        <p:spPr>
          <a:xfrm>
            <a:off x="287337" y="323499"/>
            <a:ext cx="8569326" cy="792670"/>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spAutoFit/>
          </a:bodyPr>
          <a:lstStyle/>
          <a:p>
            <a:pPr lvl="0" algn="ctr" defTabSz="457200">
              <a:tabLst>
                <a:tab pos="2984500" algn="ctr"/>
                <a:tab pos="5740400" algn="r"/>
              </a:tabLst>
              <a:defRPr sz="1800"/>
            </a:pPr>
            <a:r>
              <a:rPr b="1" sz="2400">
                <a:solidFill>
                  <a:srgbClr val="333399"/>
                </a:solidFill>
                <a:uFill>
                  <a:solidFill/>
                </a:uFill>
              </a:rPr>
              <a:t>ESG 2005 and 2015 revision</a:t>
            </a:r>
            <a:endParaRPr b="1" sz="2400">
              <a:solidFill>
                <a:srgbClr val="333399"/>
              </a:solidFill>
              <a:uFill>
                <a:solidFill/>
              </a:uFill>
            </a:endParaRPr>
          </a:p>
          <a:p>
            <a:pPr lvl="0" algn="ctr" defTabSz="457200">
              <a:tabLst>
                <a:tab pos="2984500" algn="ctr"/>
                <a:tab pos="5740400" algn="r"/>
              </a:tabLst>
              <a:defRPr sz="1800"/>
            </a:pPr>
            <a:r>
              <a:rPr b="1" sz="2400">
                <a:solidFill>
                  <a:srgbClr val="333399"/>
                </a:solidFill>
                <a:uFill>
                  <a:solidFill/>
                </a:uFill>
              </a:rPr>
              <a:t>- a few examples -</a:t>
            </a:r>
          </a:p>
        </p:txBody>
      </p:sp>
      <p:grpSp>
        <p:nvGrpSpPr>
          <p:cNvPr id="100" name="Group 100"/>
          <p:cNvGrpSpPr/>
          <p:nvPr/>
        </p:nvGrpSpPr>
        <p:grpSpPr>
          <a:xfrm>
            <a:off x="471238" y="3772584"/>
            <a:ext cx="8201524" cy="1147685"/>
            <a:chOff x="0" y="0"/>
            <a:chExt cx="8201523" cy="1147683"/>
          </a:xfrm>
        </p:grpSpPr>
        <p:sp>
          <p:nvSpPr>
            <p:cNvPr id="98" name="Shape 98"/>
            <p:cNvSpPr/>
            <p:nvPr/>
          </p:nvSpPr>
          <p:spPr>
            <a:xfrm>
              <a:off x="0" y="0"/>
              <a:ext cx="8201524" cy="994614"/>
            </a:xfrm>
            <a:prstGeom prst="rect">
              <a:avLst/>
            </a:prstGeom>
            <a:solidFill>
              <a:srgbClr val="FFFF00"/>
            </a:solidFill>
            <a:ln w="12700" cap="flat">
              <a:noFill/>
              <a:miter lim="400000"/>
            </a:ln>
            <a:effectLst/>
          </p:spPr>
          <p:txBody>
            <a:bodyPr wrap="square" lIns="0" tIns="0" rIns="0" bIns="0" numCol="1" anchor="ctr">
              <a:noAutofit/>
            </a:bodyPr>
            <a:lstStyle/>
            <a:p>
              <a:pPr lvl="0">
                <a:defRPr sz="1800">
                  <a:latin typeface="Calibri"/>
                  <a:ea typeface="Calibri"/>
                  <a:cs typeface="Calibri"/>
                  <a:sym typeface="Calibri"/>
                </a:defRPr>
              </a:pPr>
            </a:p>
          </p:txBody>
        </p:sp>
        <p:sp>
          <p:nvSpPr>
            <p:cNvPr id="99" name="Shape 99"/>
            <p:cNvSpPr/>
            <p:nvPr/>
          </p:nvSpPr>
          <p:spPr>
            <a:xfrm>
              <a:off x="10893" y="852854"/>
              <a:ext cx="5052002" cy="294830"/>
            </a:xfrm>
            <a:prstGeom prst="rect">
              <a:avLst/>
            </a:prstGeom>
            <a:solidFill>
              <a:srgbClr val="FFFF00"/>
            </a:solidFill>
            <a:ln w="12700" cap="flat">
              <a:noFill/>
              <a:miter lim="400000"/>
            </a:ln>
            <a:effectLst/>
          </p:spPr>
          <p:txBody>
            <a:bodyPr wrap="square" lIns="0" tIns="0" rIns="0" bIns="0" numCol="1" anchor="ctr">
              <a:noAutofit/>
            </a:bodyPr>
            <a:lstStyle/>
            <a:p>
              <a:pPr lvl="0">
                <a:defRPr sz="1800">
                  <a:latin typeface="Calibri"/>
                  <a:ea typeface="Calibri"/>
                  <a:cs typeface="Calibri"/>
                  <a:sym typeface="Calibri"/>
                </a:defRPr>
              </a:pPr>
            </a:p>
          </p:txBody>
        </p:sp>
      </p:grpSp>
      <p:sp>
        <p:nvSpPr>
          <p:cNvPr id="101" name="Shape 101"/>
          <p:cNvSpPr/>
          <p:nvPr/>
        </p:nvSpPr>
        <p:spPr>
          <a:xfrm rot="5400000">
            <a:off x="4314912" y="2427527"/>
            <a:ext cx="514177" cy="739490"/>
          </a:xfrm>
          <a:prstGeom prst="rightArrow">
            <a:avLst>
              <a:gd name="adj1" fmla="val 32000"/>
              <a:gd name="adj2" fmla="val 79581"/>
            </a:avLst>
          </a:prstGeom>
          <a:gradFill>
            <a:gsLst>
              <a:gs pos="0">
                <a:srgbClr val="202099"/>
              </a:gs>
              <a:gs pos="100000">
                <a:srgbClr val="A4A4E7"/>
              </a:gs>
            </a:gsLst>
            <a:lin ang="16200000"/>
          </a:gradFill>
          <a:ln>
            <a:solidFill/>
            <a:round/>
          </a:ln>
          <a:effectLst>
            <a:outerShdw sx="100000" sy="100000" kx="0" ky="0" algn="b" rotWithShape="0" blurRad="38100" dist="23000" dir="5400000">
              <a:srgbClr val="000000">
                <a:alpha val="35000"/>
              </a:srgbClr>
            </a:outerShdw>
          </a:effectLst>
        </p:spPr>
        <p:txBody>
          <a:bodyPr lIns="0" tIns="0" rIns="0" bIns="0"/>
          <a:lstStyle/>
          <a:p>
            <a:pPr lvl="0">
              <a:defRPr>
                <a:solidFill>
                  <a:srgbClr val="FFFFFF"/>
                </a:solidFill>
              </a:defRPr>
            </a:pPr>
          </a:p>
        </p:txBody>
      </p:sp>
      <p:sp>
        <p:nvSpPr>
          <p:cNvPr id="102" name="Shape 102"/>
          <p:cNvSpPr/>
          <p:nvPr/>
        </p:nvSpPr>
        <p:spPr>
          <a:xfrm>
            <a:off x="509232" y="5386981"/>
            <a:ext cx="8125536" cy="431031"/>
          </a:xfrm>
          <a:prstGeom prst="rect">
            <a:avLst/>
          </a:prstGeom>
          <a:solidFill>
            <a:srgbClr val="FFFF00"/>
          </a:solidFill>
          <a:ln w="12700">
            <a:miter lim="400000"/>
          </a:ln>
        </p:spPr>
        <p:txBody>
          <a:bodyPr lIns="0" tIns="0" rIns="0" bIns="0" anchor="ctr"/>
          <a:lstStyle/>
          <a:p>
            <a:pPr lvl="0">
              <a:defRPr sz="1800">
                <a:latin typeface="Calibri"/>
                <a:ea typeface="Calibri"/>
                <a:cs typeface="Calibri"/>
                <a:sym typeface="Calibri"/>
              </a:defRPr>
            </a:pPr>
          </a:p>
        </p:txBody>
      </p:sp>
      <p:sp>
        <p:nvSpPr>
          <p:cNvPr id="103" name="Shape 103"/>
          <p:cNvSpPr/>
          <p:nvPr/>
        </p:nvSpPr>
        <p:spPr>
          <a:xfrm>
            <a:off x="495523" y="1240464"/>
            <a:ext cx="8152954" cy="557119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just" defTabSz="457200">
              <a:defRPr sz="1800"/>
            </a:pPr>
            <a:r>
              <a:rPr b="1" sz="1600">
                <a:solidFill>
                  <a:srgbClr val="6666B3"/>
                </a:solidFill>
                <a:uFill>
                  <a:solidFill/>
                </a:uFill>
              </a:rPr>
              <a:t>2005</a:t>
            </a:r>
            <a:endParaRPr b="1" sz="1600">
              <a:solidFill>
                <a:srgbClr val="6666B3"/>
              </a:solidFill>
              <a:uFill>
                <a:solidFill/>
              </a:uFill>
            </a:endParaRPr>
          </a:p>
          <a:p>
            <a:pPr lvl="0" algn="just" defTabSz="457200">
              <a:defRPr sz="1800"/>
            </a:pPr>
            <a:r>
              <a:rPr b="1" sz="1600">
                <a:solidFill>
                  <a:srgbClr val="6666B3"/>
                </a:solidFill>
                <a:uFill>
                  <a:solidFill/>
                </a:uFill>
              </a:rPr>
              <a:t>1.2 Approval, monitoring and periodic review of programmes and awards</a:t>
            </a:r>
            <a:endParaRPr sz="1600">
              <a:solidFill>
                <a:srgbClr val="6666B3"/>
              </a:solidFill>
              <a:uFill>
                <a:solidFill/>
              </a:uFill>
            </a:endParaRPr>
          </a:p>
          <a:p>
            <a:pPr lvl="0" algn="just" defTabSz="457200">
              <a:defRPr sz="1800"/>
            </a:pPr>
            <a:r>
              <a:rPr sz="1600">
                <a:solidFill>
                  <a:srgbClr val="6666B3"/>
                </a:solidFill>
                <a:uFill>
                  <a:solidFill/>
                </a:uFill>
              </a:rPr>
              <a:t>Institutions should have formal mechanisms for the approval, periodic review and monitoring of their programmes and awards.</a:t>
            </a:r>
            <a:endParaRPr sz="1600">
              <a:solidFill>
                <a:srgbClr val="6666B3"/>
              </a:solidFill>
              <a:uFill>
                <a:solidFill/>
              </a:uFill>
            </a:endParaRPr>
          </a:p>
          <a:p>
            <a:pPr lvl="0" algn="just" defTabSz="457200">
              <a:defRPr sz="1800"/>
            </a:pPr>
            <a:endParaRPr sz="1600">
              <a:solidFill>
                <a:srgbClr val="6666B3"/>
              </a:solidFill>
              <a:uFill>
                <a:solidFill/>
              </a:uFill>
            </a:endParaRPr>
          </a:p>
          <a:p>
            <a:pPr lvl="0" algn="just" defTabSz="457200">
              <a:defRPr sz="1800"/>
            </a:pPr>
            <a:endParaRPr sz="1600">
              <a:solidFill>
                <a:srgbClr val="333399"/>
              </a:solidFill>
              <a:uFill>
                <a:solidFill/>
              </a:uFill>
            </a:endParaRPr>
          </a:p>
          <a:p>
            <a:pPr lvl="0" algn="just" defTabSz="457200">
              <a:defRPr sz="1800"/>
            </a:pPr>
            <a:endParaRPr sz="1600">
              <a:solidFill>
                <a:srgbClr val="333399"/>
              </a:solidFill>
              <a:uFill>
                <a:solidFill/>
              </a:uFill>
            </a:endParaRPr>
          </a:p>
          <a:p>
            <a:pPr lvl="0" algn="just" defTabSz="457200">
              <a:defRPr sz="1800"/>
            </a:pPr>
            <a:endParaRPr sz="1600">
              <a:solidFill>
                <a:srgbClr val="333399"/>
              </a:solidFill>
              <a:uFill>
                <a:solidFill/>
              </a:uFill>
            </a:endParaRPr>
          </a:p>
          <a:p>
            <a:pPr lvl="0" algn="just" defTabSz="457200">
              <a:defRPr sz="1800"/>
            </a:pPr>
            <a:r>
              <a:rPr b="1" sz="1600">
                <a:solidFill>
                  <a:srgbClr val="333399"/>
                </a:solidFill>
                <a:uFill>
                  <a:solidFill/>
                </a:uFill>
              </a:rPr>
              <a:t>2015</a:t>
            </a:r>
            <a:endParaRPr b="1" sz="1600">
              <a:solidFill>
                <a:srgbClr val="333399"/>
              </a:solidFill>
              <a:uFill>
                <a:solidFill/>
              </a:uFill>
            </a:endParaRPr>
          </a:p>
          <a:p>
            <a:pPr lvl="0" algn="just" defTabSz="457200">
              <a:defRPr sz="1800"/>
            </a:pPr>
            <a:r>
              <a:rPr b="1" sz="1600">
                <a:solidFill>
                  <a:srgbClr val="333399"/>
                </a:solidFill>
                <a:uFill>
                  <a:solidFill/>
                </a:uFill>
              </a:rPr>
              <a:t>1.2 Design and approval of programmes</a:t>
            </a:r>
            <a:endParaRPr b="1" sz="1600">
              <a:solidFill>
                <a:srgbClr val="333399"/>
              </a:solidFill>
              <a:uFill>
                <a:solidFill/>
              </a:uFill>
            </a:endParaRPr>
          </a:p>
          <a:p>
            <a:pPr lvl="0" algn="just" defTabSz="457200">
              <a:defRPr sz="1800"/>
            </a:pPr>
            <a:r>
              <a:rPr sz="1600">
                <a:solidFill>
                  <a:srgbClr val="333399"/>
                </a:solidFill>
                <a:uFill>
                  <a:solidFill/>
                </a:uFill>
              </a:rPr>
              <a:t>Institutions should have processes for the design and approval of their programmes. The programmes should be designed so that they meet the objectives set for them, including the intended learning outcomes. The qualification resulting from a programme should be clearly specified and communicated, and refer to the correct level of the national qualifications framework for higher education and, consequently, to the Framework for Qualifications of the European Higher Education Area.</a:t>
            </a:r>
            <a:endParaRPr sz="1600">
              <a:solidFill>
                <a:srgbClr val="333399"/>
              </a:solidFill>
              <a:uFill>
                <a:solidFill/>
              </a:uFill>
            </a:endParaRPr>
          </a:p>
          <a:p>
            <a:pPr lvl="0" algn="just" defTabSz="457200">
              <a:defRPr sz="1800"/>
            </a:pPr>
            <a:endParaRPr sz="1600">
              <a:solidFill>
                <a:srgbClr val="333399"/>
              </a:solidFill>
              <a:uFill>
                <a:solidFill/>
              </a:uFill>
            </a:endParaRPr>
          </a:p>
          <a:p>
            <a:pPr lvl="0" algn="just" defTabSz="457200">
              <a:defRPr sz="1800"/>
            </a:pPr>
            <a:r>
              <a:rPr b="1" sz="1600">
                <a:solidFill>
                  <a:srgbClr val="333399"/>
                </a:solidFill>
                <a:uFill>
                  <a:solidFill/>
                </a:uFill>
              </a:rPr>
              <a:t>1.9 On-going monitoring and periodic review of programmes</a:t>
            </a:r>
            <a:endParaRPr b="1" sz="1600">
              <a:solidFill>
                <a:srgbClr val="333399"/>
              </a:solidFill>
              <a:uFill>
                <a:solidFill/>
              </a:uFill>
            </a:endParaRPr>
          </a:p>
          <a:p>
            <a:pPr lvl="0" algn="just" defTabSz="457200">
              <a:defRPr sz="1800"/>
            </a:pPr>
            <a:r>
              <a:rPr sz="1600">
                <a:solidFill>
                  <a:srgbClr val="333399"/>
                </a:solidFill>
                <a:uFill>
                  <a:solidFill/>
                </a:uFill>
              </a:rPr>
              <a:t>Institutions should monitor and periodically review their programmes to ensure that they achieve the objectives set for them and respond to the needs of students and society. These reviews should lead to continuous improvement of the programme. Any action planned or taken as a result should be communicated to all those concerned.</a:t>
            </a:r>
            <a:endParaRPr sz="1600">
              <a:solidFill>
                <a:srgbClr val="333399"/>
              </a:solidFill>
              <a:uFill>
                <a:solidFill/>
              </a:uFill>
            </a:endParaRPr>
          </a:p>
          <a:p>
            <a:pPr lvl="0" algn="just" defTabSz="457200">
              <a:defRPr sz="1800"/>
            </a:pPr>
            <a:endParaRPr i="1" sz="1600">
              <a:uFill>
                <a:solidFill/>
              </a:uFill>
            </a:endParaRP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 grpId="1" fill="hold">
                                  <p:stCondLst>
                                    <p:cond delay="0"/>
                                  </p:stCondLst>
                                  <p:iterate type="el" backwards="0">
                                    <p:tmAbs val="0"/>
                                  </p:iterate>
                                  <p:childTnLst>
                                    <p:set>
                                      <p:cBhvr>
                                        <p:cTn id="6" fill="hold"/>
                                        <p:tgtEl>
                                          <p:spTgt spid="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nodeType="clickEffect" presetClass="entr" presetSubtype="0" presetID="1" grpId="2" fill="hold">
                                  <p:stCondLst>
                                    <p:cond delay="0"/>
                                  </p:stCondLst>
                                  <p:iterate type="el" backwards="0">
                                    <p:tmAbs val="0"/>
                                  </p:iterate>
                                  <p:childTnLst>
                                    <p:set>
                                      <p:cBhvr>
                                        <p:cTn id="10" fill="hold"/>
                                        <p:tgtEl>
                                          <p:spTgt spid="10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0" grpId="1"/>
      <p:bldP build="whole" bldLvl="1" animBg="1" rev="0" advAuto="0" spid="102" grpId="2"/>
    </p:bldLst>
  </p:timing>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BBE0E3"/>
      </a:accent1>
      <a:accent2>
        <a:srgbClr val="333399"/>
      </a:accent2>
      <a:accent3>
        <a:srgbClr val="FFFFFF"/>
      </a:accent3>
      <a:accent4>
        <a:srgbClr val="000000"/>
      </a:accent4>
      <a:accent5>
        <a:srgbClr val="D8ECED"/>
      </a:accent5>
      <a:accent6>
        <a:srgbClr val="2E2E8B"/>
      </a:accent6>
      <a:hlink>
        <a:srgbClr val="0000FF"/>
      </a:hlink>
      <a:folHlink>
        <a:srgbClr val="FF00FF"/>
      </a:folHlink>
    </a:clrScheme>
    <a:fontScheme name="Default">
      <a:majorFont>
        <a:latin typeface="Helvetica"/>
        <a:ea typeface="Helvetica"/>
        <a:cs typeface="Helvetica"/>
      </a:majorFont>
      <a:minorFont>
        <a:latin typeface="Avenir Book"/>
        <a:ea typeface="Avenir Book"/>
        <a:cs typeface="Avenir Book"/>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BBE0E3"/>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BBE0E3"/>
      </a:accent1>
      <a:accent2>
        <a:srgbClr val="333399"/>
      </a:accent2>
      <a:accent3>
        <a:srgbClr val="FFFFFF"/>
      </a:accent3>
      <a:accent4>
        <a:srgbClr val="000000"/>
      </a:accent4>
      <a:accent5>
        <a:srgbClr val="D8ECED"/>
      </a:accent5>
      <a:accent6>
        <a:srgbClr val="2E2E8B"/>
      </a:accent6>
      <a:hlink>
        <a:srgbClr val="0000FF"/>
      </a:hlink>
      <a:folHlink>
        <a:srgbClr val="FF00FF"/>
      </a:folHlink>
    </a:clrScheme>
    <a:fontScheme name="Default">
      <a:majorFont>
        <a:latin typeface="Helvetica"/>
        <a:ea typeface="Helvetica"/>
        <a:cs typeface="Helvetica"/>
      </a:majorFont>
      <a:minorFont>
        <a:latin typeface="Avenir Book"/>
        <a:ea typeface="Avenir Book"/>
        <a:cs typeface="Avenir Book"/>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BBE0E3"/>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