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2.xml" ContentType="application/vnd.openxmlformats-officedocument.drawingml.char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charts/chart3.xml" ContentType="application/vnd.openxmlformats-officedocument.drawingml.chart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ldMasterIdLst>
    <p:sldMasterId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59" r:id="rId6"/>
    <p:sldId id="264" r:id="rId7"/>
    <p:sldId id="265" r:id="rId8"/>
    <p:sldId id="266" r:id="rId9"/>
    <p:sldId id="260" r:id="rId10"/>
    <p:sldId id="261" r:id="rId11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120" y="-600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ici\AppData\Local\Microsoft\Windows\Temporary%20Internet%20Files\Content.Outlook\N15NRVAK\Facebook%20data%20january%20-%20October%20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ici\AppData\Local\Microsoft\Windows\Temporary%20Internet%20Files\Content.Outlook\N15NRVAK\Facebook%20data%20january%20-%20October%20201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ici\AppData\Local\Microsoft\Windows\Temporary%20Internet%20Files\Content.Outlook\N15NRVAK\Facebook%20data%20january%20-%20October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9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v>Facebook 2015</c:v>
          </c:tx>
          <c:dLbls>
            <c:showVal val="1"/>
          </c:dLbls>
          <c:cat>
            <c:strRef>
              <c:f>('FB followers'!$B$6,'FB followers'!$B$7)</c:f>
              <c:strCache>
                <c:ptCount val="2"/>
                <c:pt idx="0">
                  <c:v>January</c:v>
                </c:pt>
                <c:pt idx="1">
                  <c:v>October</c:v>
                </c:pt>
              </c:strCache>
            </c:strRef>
          </c:cat>
          <c:val>
            <c:numRef>
              <c:f>('FB followers'!$E$6,'FB followers'!$E$7)</c:f>
              <c:numCache>
                <c:formatCode>General</c:formatCode>
                <c:ptCount val="2"/>
                <c:pt idx="0">
                  <c:v>813.0</c:v>
                </c:pt>
                <c:pt idx="1">
                  <c:v>1102.0</c:v>
                </c:pt>
              </c:numCache>
            </c:numRef>
          </c:val>
        </c:ser>
        <c:dLbls>
          <c:showVal val="1"/>
        </c:dLbls>
        <c:shape val="cylinder"/>
        <c:axId val="486343752"/>
        <c:axId val="514668536"/>
        <c:axId val="0"/>
      </c:bar3DChart>
      <c:catAx>
        <c:axId val="4863437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Months</a:t>
                </a:r>
              </a:p>
            </c:rich>
          </c:tx>
          <c:layout/>
        </c:title>
        <c:majorTickMark val="none"/>
        <c:tickLblPos val="nextTo"/>
        <c:crossAx val="514668536"/>
        <c:crosses val="autoZero"/>
        <c:auto val="1"/>
        <c:lblAlgn val="ctr"/>
        <c:lblOffset val="100"/>
      </c:catAx>
      <c:valAx>
        <c:axId val="51466853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Visitors</a:t>
                </a:r>
              </a:p>
            </c:rich>
          </c:tx>
          <c:layout/>
        </c:title>
        <c:numFmt formatCode="General" sourceLinked="1"/>
        <c:tickLblPos val="nextTo"/>
        <c:crossAx val="48634375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layout/>
    </c:title>
    <c:view3D>
      <c:rotX val="75"/>
      <c:perspective val="30"/>
    </c:view3D>
    <c:plotArea>
      <c:layout/>
      <c:pie3DChart>
        <c:varyColors val="1"/>
        <c:ser>
          <c:idx val="0"/>
          <c:order val="0"/>
          <c:tx>
            <c:v>Number of visitors 2015</c:v>
          </c:tx>
          <c:explosion val="25"/>
          <c:dLbls>
            <c:showPercent val="1"/>
          </c:dLbls>
          <c:cat>
            <c:strRef>
              <c:f>('FB visits'!$B$5,'FB visits'!$B$6,'FB visits'!$B$7,'FB visits'!$B$8,'FB visits'!$B$9,'FB visits'!$B$10,'FB visits'!$B$11)</c:f>
              <c:strCache>
                <c:ptCount val="7"/>
                <c:pt idx="0">
                  <c:v>0s-30s</c:v>
                </c:pt>
                <c:pt idx="1">
                  <c:v>30s-2mn</c:v>
                </c:pt>
                <c:pt idx="2">
                  <c:v>2mn-5mn</c:v>
                </c:pt>
                <c:pt idx="3">
                  <c:v>5mn-15mn</c:v>
                </c:pt>
                <c:pt idx="4">
                  <c:v>15mn-30mn</c:v>
                </c:pt>
                <c:pt idx="5">
                  <c:v>30mn-1hr</c:v>
                </c:pt>
                <c:pt idx="6">
                  <c:v>1hr+</c:v>
                </c:pt>
              </c:strCache>
            </c:strRef>
          </c:cat>
          <c:val>
            <c:numRef>
              <c:f>('FB visits'!$C$5,'FB visits'!$C$6,'FB visits'!$C$7,'FB visits'!$C$8,'FB visits'!$C$9,'FB visits'!$C$10,'FB visits'!$C$11)</c:f>
              <c:numCache>
                <c:formatCode>General</c:formatCode>
                <c:ptCount val="7"/>
                <c:pt idx="0">
                  <c:v>5516.0</c:v>
                </c:pt>
                <c:pt idx="1">
                  <c:v>665.0</c:v>
                </c:pt>
                <c:pt idx="2">
                  <c:v>405.0</c:v>
                </c:pt>
                <c:pt idx="3">
                  <c:v>403.0</c:v>
                </c:pt>
                <c:pt idx="4">
                  <c:v>205.0</c:v>
                </c:pt>
                <c:pt idx="5">
                  <c:v>215.0</c:v>
                </c:pt>
                <c:pt idx="6">
                  <c:v>94.0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Top 15 pages visited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'Top 15 pg'!$B$4:$B$18</c:f>
              <c:strCache>
                <c:ptCount val="15"/>
                <c:pt idx="0">
                  <c:v>General Webpage</c:v>
                </c:pt>
                <c:pt idx="1">
                  <c:v>About the project</c:v>
                </c:pt>
                <c:pt idx="2">
                  <c:v>SchoolNet projects</c:v>
                </c:pt>
                <c:pt idx="3">
                  <c:v>News</c:v>
                </c:pt>
                <c:pt idx="4">
                  <c:v>Inclusive SchoolNet</c:v>
                </c:pt>
                <c:pt idx="5">
                  <c:v>Contacts</c:v>
                </c:pt>
                <c:pt idx="6">
                  <c:v>Components</c:v>
                </c:pt>
                <c:pt idx="7">
                  <c:v>Inclusive SchoolNet</c:v>
                </c:pt>
                <c:pt idx="8">
                  <c:v>Videos</c:v>
                </c:pt>
                <c:pt idx="9">
                  <c:v>Events</c:v>
                </c:pt>
                <c:pt idx="10">
                  <c:v>Inc Edu in Practice</c:v>
                </c:pt>
                <c:pt idx="11">
                  <c:v>Documents</c:v>
                </c:pt>
                <c:pt idx="12">
                  <c:v>Objectives</c:v>
                </c:pt>
                <c:pt idx="13">
                  <c:v>Inclusive TeacherNet</c:v>
                </c:pt>
                <c:pt idx="14">
                  <c:v>Partners</c:v>
                </c:pt>
              </c:strCache>
            </c:strRef>
          </c:cat>
          <c:val>
            <c:numRef>
              <c:f>'Top 15 pg'!$C$4:$C$18</c:f>
              <c:numCache>
                <c:formatCode>General</c:formatCode>
                <c:ptCount val="15"/>
              </c:numCache>
            </c:numRef>
          </c:val>
        </c:ser>
        <c:ser>
          <c:idx val="1"/>
          <c:order val="1"/>
          <c:dLbls>
            <c:showVal val="1"/>
          </c:dLbls>
          <c:cat>
            <c:strRef>
              <c:f>'Top 15 pg'!$B$4:$B$18</c:f>
              <c:strCache>
                <c:ptCount val="15"/>
                <c:pt idx="0">
                  <c:v>General Webpage</c:v>
                </c:pt>
                <c:pt idx="1">
                  <c:v>About the project</c:v>
                </c:pt>
                <c:pt idx="2">
                  <c:v>SchoolNet projects</c:v>
                </c:pt>
                <c:pt idx="3">
                  <c:v>News</c:v>
                </c:pt>
                <c:pt idx="4">
                  <c:v>Inclusive SchoolNet</c:v>
                </c:pt>
                <c:pt idx="5">
                  <c:v>Contacts</c:v>
                </c:pt>
                <c:pt idx="6">
                  <c:v>Components</c:v>
                </c:pt>
                <c:pt idx="7">
                  <c:v>Inclusive SchoolNet</c:v>
                </c:pt>
                <c:pt idx="8">
                  <c:v>Videos</c:v>
                </c:pt>
                <c:pt idx="9">
                  <c:v>Events</c:v>
                </c:pt>
                <c:pt idx="10">
                  <c:v>Inc Edu in Practice</c:v>
                </c:pt>
                <c:pt idx="11">
                  <c:v>Documents</c:v>
                </c:pt>
                <c:pt idx="12">
                  <c:v>Objectives</c:v>
                </c:pt>
                <c:pt idx="13">
                  <c:v>Inclusive TeacherNet</c:v>
                </c:pt>
                <c:pt idx="14">
                  <c:v>Partners</c:v>
                </c:pt>
              </c:strCache>
            </c:strRef>
          </c:cat>
          <c:val>
            <c:numRef>
              <c:f>'Top 15 pg'!$D$4:$D$18</c:f>
              <c:numCache>
                <c:formatCode>General</c:formatCode>
                <c:ptCount val="15"/>
                <c:pt idx="0">
                  <c:v>4220.0</c:v>
                </c:pt>
                <c:pt idx="1">
                  <c:v>1779.0</c:v>
                </c:pt>
                <c:pt idx="2">
                  <c:v>526.0</c:v>
                </c:pt>
                <c:pt idx="3">
                  <c:v>523.0</c:v>
                </c:pt>
                <c:pt idx="4">
                  <c:v>514.0</c:v>
                </c:pt>
                <c:pt idx="5">
                  <c:v>335.0</c:v>
                </c:pt>
                <c:pt idx="6">
                  <c:v>314.0</c:v>
                </c:pt>
                <c:pt idx="7">
                  <c:v>284.0</c:v>
                </c:pt>
                <c:pt idx="8">
                  <c:v>264.0</c:v>
                </c:pt>
                <c:pt idx="9">
                  <c:v>251.0</c:v>
                </c:pt>
                <c:pt idx="10">
                  <c:v>251.0</c:v>
                </c:pt>
                <c:pt idx="11">
                  <c:v>220.0</c:v>
                </c:pt>
                <c:pt idx="12">
                  <c:v>209.0</c:v>
                </c:pt>
                <c:pt idx="13">
                  <c:v>371.0</c:v>
                </c:pt>
                <c:pt idx="14">
                  <c:v>165.0</c:v>
                </c:pt>
              </c:numCache>
            </c:numRef>
          </c:val>
        </c:ser>
        <c:ser>
          <c:idx val="2"/>
          <c:order val="2"/>
          <c:dLbls>
            <c:showVal val="1"/>
          </c:dLbls>
          <c:cat>
            <c:strRef>
              <c:f>'Top 15 pg'!$B$4:$B$18</c:f>
              <c:strCache>
                <c:ptCount val="15"/>
                <c:pt idx="0">
                  <c:v>General Webpage</c:v>
                </c:pt>
                <c:pt idx="1">
                  <c:v>About the project</c:v>
                </c:pt>
                <c:pt idx="2">
                  <c:v>SchoolNet projects</c:v>
                </c:pt>
                <c:pt idx="3">
                  <c:v>News</c:v>
                </c:pt>
                <c:pt idx="4">
                  <c:v>Inclusive SchoolNet</c:v>
                </c:pt>
                <c:pt idx="5">
                  <c:v>Contacts</c:v>
                </c:pt>
                <c:pt idx="6">
                  <c:v>Components</c:v>
                </c:pt>
                <c:pt idx="7">
                  <c:v>Inclusive SchoolNet</c:v>
                </c:pt>
                <c:pt idx="8">
                  <c:v>Videos</c:v>
                </c:pt>
                <c:pt idx="9">
                  <c:v>Events</c:v>
                </c:pt>
                <c:pt idx="10">
                  <c:v>Inc Edu in Practice</c:v>
                </c:pt>
                <c:pt idx="11">
                  <c:v>Documents</c:v>
                </c:pt>
                <c:pt idx="12">
                  <c:v>Objectives</c:v>
                </c:pt>
                <c:pt idx="13">
                  <c:v>Inclusive TeacherNet</c:v>
                </c:pt>
                <c:pt idx="14">
                  <c:v>Partners</c:v>
                </c:pt>
              </c:strCache>
            </c:strRef>
          </c:cat>
          <c:val>
            <c:numRef>
              <c:f>'Top 15 pg'!$E$4:$E$18</c:f>
              <c:numCache>
                <c:formatCode>General</c:formatCode>
                <c:ptCount val="15"/>
              </c:numCache>
            </c:numRef>
          </c:val>
        </c:ser>
        <c:dLbls>
          <c:showVal val="1"/>
        </c:dLbls>
        <c:gapWidth val="0"/>
        <c:gapDepth val="0"/>
        <c:shape val="box"/>
        <c:axId val="514593176"/>
        <c:axId val="514800104"/>
        <c:axId val="0"/>
      </c:bar3DChart>
      <c:catAx>
        <c:axId val="5145931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Page name</a:t>
                </a:r>
              </a:p>
            </c:rich>
          </c:tx>
          <c:layout>
            <c:manualLayout>
              <c:xMode val="edge"/>
              <c:yMode val="edge"/>
              <c:x val="0.465443378983568"/>
              <c:y val="0.897738443046417"/>
            </c:manualLayout>
          </c:layout>
        </c:title>
        <c:majorTickMark val="none"/>
        <c:tickLblPos val="nextTo"/>
        <c:crossAx val="514800104"/>
        <c:crosses val="autoZero"/>
        <c:auto val="1"/>
        <c:lblAlgn val="ctr"/>
        <c:lblOffset val="100"/>
      </c:catAx>
      <c:valAx>
        <c:axId val="51480010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of visits</a:t>
                </a:r>
              </a:p>
            </c:rich>
          </c:tx>
          <c:layout/>
        </c:title>
        <c:numFmt formatCode="General" sourceLinked="1"/>
        <c:tickLblPos val="nextTo"/>
        <c:crossAx val="514593176"/>
        <c:crosses val="autoZero"/>
        <c:crossBetween val="between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2028759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Internally e.g. newsletter</a:t>
            </a:r>
          </a:p>
          <a:p>
            <a:r>
              <a:rPr lang="en-US" dirty="0" smtClean="0"/>
              <a:t>Externally e.g. </a:t>
            </a:r>
            <a:r>
              <a:rPr lang="en-US" dirty="0" err="1" smtClean="0"/>
              <a:t>EuroNews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dirty="0" smtClean="0"/>
              <a:t>Reporter, Monica Pinna meets some of the students taking part in our programme. She encounters young people from a range of ethnic backgrounds and others vulnerable to exclusion for other reasons.</a:t>
            </a:r>
            <a:r>
              <a:rPr lang="en-GB" dirty="0" smtClean="0"/>
              <a:t> Excellent as seen to be unbiased reporting.</a:t>
            </a:r>
          </a:p>
          <a:p>
            <a:r>
              <a:rPr lang="en-GB" dirty="0" err="1" smtClean="0"/>
              <a:t>Vesna</a:t>
            </a:r>
            <a:r>
              <a:rPr lang="en-GB" dirty="0" smtClean="0"/>
              <a:t> has figures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website – </a:t>
            </a:r>
            <a:r>
              <a:rPr lang="en-US" dirty="0" err="1" smtClean="0"/>
              <a:t>sim</a:t>
            </a:r>
            <a:r>
              <a:rPr lang="en-US" smtClean="0"/>
              <a:t> intro.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a="http://schemas.openxmlformats.org/drawingml/2006/main" xmlns:r="http://schemas.openxmlformats.org/officeDocument/2006/relationships" xmlns:p="http://schemas.openxmlformats.org/presentationml/2006/main"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a="http://schemas.openxmlformats.org/drawingml/2006/main" xmlns:r="http://schemas.openxmlformats.org/officeDocument/2006/relationships" xmlns:p="http://schemas.openxmlformats.org/presentationml/2006/main"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ransition spd="med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Raising awareness of inclusive education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1270000" y="5293965"/>
            <a:ext cx="10464800" cy="2170064"/>
          </a:xfrm>
          <a:prstGeom prst="rect">
            <a:avLst/>
          </a:prstGeom>
          <a:ln w="63500">
            <a:solidFill>
              <a:srgbClr val="C0C0C0"/>
            </a:solidFill>
          </a:ln>
        </p:spPr>
        <p:txBody>
          <a:bodyPr/>
          <a:lstStyle/>
          <a:p>
            <a:pPr lvl="0">
              <a:defRPr sz="1800"/>
            </a:pPr>
            <a:r>
              <a:rPr sz="3700"/>
              <a:t>-</a:t>
            </a:r>
            <a:r>
              <a:rPr sz="4100"/>
              <a:t> Internally</a:t>
            </a:r>
          </a:p>
          <a:p>
            <a:pPr lvl="0">
              <a:defRPr sz="1800"/>
            </a:pPr>
            <a:endParaRPr sz="4100"/>
          </a:p>
          <a:p>
            <a:pPr lvl="0">
              <a:defRPr sz="1800"/>
            </a:pPr>
            <a:r>
              <a:rPr sz="4100"/>
              <a:t>- Externally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Newsletter uptake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Newsletters sent between December 2014 &amp; June 2015. </a:t>
            </a:r>
          </a:p>
          <a:p>
            <a:pPr lvl="0">
              <a:defRPr sz="1800"/>
            </a:pPr>
            <a:r>
              <a:rPr sz="3600"/>
              <a:t>Recipient numbers: 290 - 699. Av: 570</a:t>
            </a:r>
          </a:p>
          <a:p>
            <a:pPr lvl="0">
              <a:defRPr sz="1800"/>
            </a:pPr>
            <a:r>
              <a:rPr sz="3600"/>
              <a:t>Of which 40 - 45% opened</a:t>
            </a:r>
          </a:p>
          <a:p>
            <a:pPr lvl="0">
              <a:defRPr sz="1800"/>
            </a:pPr>
            <a:r>
              <a:rPr sz="3600"/>
              <a:t>And 23 - 46% clicked links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 b="1" dirty="0"/>
              <a:t>Internally</a:t>
            </a:r>
            <a:r>
              <a:rPr sz="3600" dirty="0"/>
              <a:t>: For members of staff, pilot schools etc. To reinforce what is being </a:t>
            </a:r>
            <a:r>
              <a:rPr sz="3600" dirty="0" smtClean="0"/>
              <a:t>don</a:t>
            </a:r>
            <a:r>
              <a:rPr lang="en-GB" sz="3600" dirty="0" err="1" smtClean="0"/>
              <a:t>e</a:t>
            </a:r>
            <a:r>
              <a:rPr sz="3600" dirty="0" smtClean="0"/>
              <a:t> </a:t>
            </a:r>
            <a:r>
              <a:rPr sz="3600" dirty="0"/>
              <a:t>and create a team spirit.</a:t>
            </a:r>
          </a:p>
          <a:p>
            <a:pPr lvl="0">
              <a:defRPr sz="1800"/>
            </a:pPr>
            <a:r>
              <a:rPr sz="3600" dirty="0"/>
              <a:t>Externally: For a general audience - to promote the concept of inclusive education</a:t>
            </a:r>
          </a:p>
          <a:p>
            <a:pPr marL="0" lvl="0" indent="0">
              <a:buSzTx/>
              <a:buNone/>
              <a:defRPr sz="1800"/>
            </a:pPr>
            <a:r>
              <a:rPr sz="3600" dirty="0"/>
              <a:t>Difficult to distinguish which audience for many of the awareness activities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Facebook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597744" y="3004592"/>
            <a:ext cx="11099800" cy="2129284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 dirty="0"/>
              <a:t>Started in January - 813 “liked”</a:t>
            </a:r>
          </a:p>
          <a:p>
            <a:pPr lvl="0">
              <a:defRPr sz="1800"/>
            </a:pPr>
            <a:r>
              <a:rPr sz="3600" dirty="0"/>
              <a:t>By October - 1,102 “liked”</a:t>
            </a:r>
            <a:r>
              <a:rPr sz="3600" dirty="0" smtClean="0"/>
              <a:t> </a:t>
            </a:r>
            <a:r>
              <a:rPr lang="en-GB" sz="3600" dirty="0" smtClean="0"/>
              <a:t>- </a:t>
            </a:r>
            <a:r>
              <a:rPr sz="3600" dirty="0" smtClean="0"/>
              <a:t>a </a:t>
            </a:r>
            <a:r>
              <a:rPr sz="3600" dirty="0"/>
              <a:t>35% increase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61150992"/>
              </p:ext>
            </p:extLst>
          </p:nvPr>
        </p:nvGraphicFramePr>
        <p:xfrm>
          <a:off x="2902000" y="5740896"/>
          <a:ext cx="6120680" cy="3019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Number of visitors on Facebook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86970459"/>
              </p:ext>
            </p:extLst>
          </p:nvPr>
        </p:nvGraphicFramePr>
        <p:xfrm>
          <a:off x="1605856" y="2860576"/>
          <a:ext cx="9649072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8588299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43305">
              <a:defRPr sz="7440"/>
            </a:lvl1pPr>
          </a:lstStyle>
          <a:p>
            <a:pPr lvl="0">
              <a:defRPr sz="1800"/>
            </a:pPr>
            <a:r>
              <a:rPr sz="7440"/>
              <a:t>Publications on Facebook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19 June: 2,640 (3rd inclusive TeacherNet workshop)</a:t>
            </a:r>
          </a:p>
          <a:p>
            <a:pPr lvl="0">
              <a:defRPr sz="1800"/>
            </a:pPr>
            <a:r>
              <a:rPr sz="3600"/>
              <a:t>28 Sep: 1,639 (Inclusive days - big feature)</a:t>
            </a:r>
          </a:p>
          <a:p>
            <a:pPr lvl="0">
              <a:defRPr sz="1800"/>
            </a:pPr>
            <a:r>
              <a:rPr sz="3600"/>
              <a:t>22 Jan: 1,436 (School projects info)</a:t>
            </a:r>
          </a:p>
          <a:p>
            <a:pPr lvl="0">
              <a:defRPr sz="1800"/>
            </a:pPr>
            <a:r>
              <a:rPr sz="3600"/>
              <a:t>6 May: 1,331 (Skopje: Regional Policy meeting)</a:t>
            </a:r>
          </a:p>
          <a:p>
            <a:pPr lvl="0">
              <a:defRPr sz="1800"/>
            </a:pPr>
            <a:r>
              <a:rPr sz="3600"/>
              <a:t>27 May: 1,043 (EuroNews documentary link)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 15 visited pages on Facebook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06230120"/>
              </p:ext>
            </p:extLst>
          </p:nvPr>
        </p:nvGraphicFramePr>
        <p:xfrm>
          <a:off x="525736" y="3269456"/>
          <a:ext cx="12025336" cy="556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5371484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EuroNews</a:t>
            </a:r>
            <a:r>
              <a:rPr lang="en-US" dirty="0" smtClean="0"/>
              <a:t>: May broadcast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EuroNews</a:t>
            </a:r>
            <a:r>
              <a:rPr lang="en-GB" dirty="0" smtClean="0"/>
              <a:t> </a:t>
            </a:r>
            <a:r>
              <a:rPr lang="en-GB" dirty="0" smtClean="0"/>
              <a:t>programme - commissioned by project – 8 min 30 </a:t>
            </a:r>
            <a:r>
              <a:rPr lang="en-GB" dirty="0" err="1" smtClean="0"/>
              <a:t>secs</a:t>
            </a:r>
            <a:r>
              <a:rPr lang="en-GB" dirty="0" smtClean="0"/>
              <a:t> </a:t>
            </a:r>
            <a:r>
              <a:rPr lang="en-GB" dirty="0" smtClean="0"/>
              <a:t>long</a:t>
            </a:r>
          </a:p>
          <a:p>
            <a:r>
              <a:rPr lang="en-GB" dirty="0" smtClean="0"/>
              <a:t>400,000 adult contacts</a:t>
            </a:r>
          </a:p>
          <a:p>
            <a:r>
              <a:rPr lang="en-GB" smtClean="0"/>
              <a:t>14,500 page views</a:t>
            </a:r>
          </a:p>
          <a:p>
            <a:r>
              <a:rPr lang="en-GB" dirty="0" smtClean="0"/>
              <a:t>1,700 video streams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documentaries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Produced by the project – 8 to 11 minutes each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YouTube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926 views in just 3 months</a:t>
            </a:r>
          </a:p>
          <a:p>
            <a:pPr lvl="0">
              <a:defRPr sz="1800"/>
            </a:pPr>
            <a:r>
              <a:rPr sz="3600"/>
              <a:t>Celebrity clip: 328 views</a:t>
            </a: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303</Words>
  <Application>Microsoft Office PowerPoint</Application>
  <PresentationFormat>Custom</PresentationFormat>
  <Paragraphs>45</Paragraphs>
  <Slides>10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White</vt:lpstr>
      <vt:lpstr>Raising awareness of inclusive education</vt:lpstr>
      <vt:lpstr>Slide 2</vt:lpstr>
      <vt:lpstr>Facebook</vt:lpstr>
      <vt:lpstr>Number of visitors on Facebook</vt:lpstr>
      <vt:lpstr>Publications on Facebook</vt:lpstr>
      <vt:lpstr>Top 15 visited pages on Facebook</vt:lpstr>
      <vt:lpstr>EuroNews: May broadcast</vt:lpstr>
      <vt:lpstr>3 documentaries</vt:lpstr>
      <vt:lpstr>YouTube</vt:lpstr>
      <vt:lpstr>Newsletter uptake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Raising awareness of inclusive education</dc:title>
  <dc:creator>CICI Delina</dc:creator>
  <cp:lastModifiedBy>David Addis</cp:lastModifiedBy>
  <cp:revision>9</cp:revision>
  <dcterms:created xsi:type="dcterms:W3CDTF">2015-11-05T10:41:52Z</dcterms:created>
  <dcterms:modified xsi:type="dcterms:W3CDTF">2015-11-05T10:44:12Z</dcterms:modified>
</cp:coreProperties>
</file>