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Default Extension="pict" ContentType="image/pict"/>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docProps/app.xml" ContentType="application/vnd.openxmlformats-officedocument.extended-properties+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vml" ContentType="application/vnd.openxmlformats-officedocument.vmlDrawing"/>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68" r:id="rId4"/>
    <p:sldId id="267" r:id="rId5"/>
    <p:sldId id="270" r:id="rId6"/>
    <p:sldId id="271" r:id="rId7"/>
    <p:sldId id="26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p:scale>
          <a:sx n="150" d="100"/>
          <a:sy n="150" d="100"/>
        </p:scale>
        <p:origin x="-1256"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A18ECE69-13B6-1F47-A098-1C7D19E6529B}"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18ECE69-13B6-1F47-A098-1C7D19E6529B}"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18ECE69-13B6-1F47-A098-1C7D19E6529B}"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18ECE69-13B6-1F47-A098-1C7D19E6529B}"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A18ECE69-13B6-1F47-A098-1C7D19E6529B}"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A18ECE69-13B6-1F47-A098-1C7D19E6529B}"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A18ECE69-13B6-1F47-A098-1C7D19E6529B}" type="datetimeFigureOut">
              <a:rPr lang="en-US" smtClean="0"/>
              <a:pPr/>
              <a:t>6/30/15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A18ECE69-13B6-1F47-A098-1C7D19E6529B}" type="datetimeFigureOut">
              <a:rPr lang="en-US" smtClean="0"/>
              <a:pPr/>
              <a:t>6/30/15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ECE69-13B6-1F47-A098-1C7D19E6529B}" type="datetimeFigureOut">
              <a:rPr lang="en-US" smtClean="0"/>
              <a:pPr/>
              <a:t>6/30/15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18ECE69-13B6-1F47-A098-1C7D19E6529B}"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18ECE69-13B6-1F47-A098-1C7D19E6529B}"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5403F7-4106-0843-B1FF-BD3CEA5417F1}" type="slidenum">
              <a:rPr lang="en-US" smtClean="0"/>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8ECE69-13B6-1F47-A098-1C7D19E6529B}" type="datetimeFigureOut">
              <a:rPr lang="en-US" smtClean="0"/>
              <a:pPr/>
              <a:t>6/30/15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5403F7-4106-0843-B1FF-BD3CEA5417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OLE_LINK1" TargetMode="External"/><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jpeg"/><Relationship Id="rId5" Type="http://schemas.openxmlformats.org/officeDocument/2006/relationships/image" Target="../media/image12.jpeg"/><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757264" y="2733940"/>
            <a:ext cx="3469736" cy="2601652"/>
          </a:xfrm>
        </p:spPr>
        <p:txBody>
          <a:bodyPr>
            <a:normAutofit/>
          </a:bodyPr>
          <a:lstStyle/>
          <a:p>
            <a:r>
              <a:rPr lang="en-US" sz="2000" b="1" dirty="0" smtClean="0"/>
              <a:t>The </a:t>
            </a:r>
            <a:r>
              <a:rPr lang="en-US" sz="2000" b="1" u="sng" dirty="0" smtClean="0"/>
              <a:t>vital</a:t>
            </a:r>
            <a:r>
              <a:rPr lang="en-US" sz="2000" b="1" dirty="0" smtClean="0"/>
              <a:t> role of expert trainers in the reform of European and </a:t>
            </a:r>
            <a:r>
              <a:rPr lang="en-US" sz="2000" b="1" dirty="0" err="1" smtClean="0"/>
              <a:t>BiH</a:t>
            </a:r>
            <a:r>
              <a:rPr lang="en-US" sz="2000" b="1" dirty="0" smtClean="0"/>
              <a:t> qualifications and occupational standards</a:t>
            </a:r>
            <a:endParaRPr lang="en-US" sz="2000" b="1" dirty="0"/>
          </a:p>
        </p:txBody>
      </p:sp>
      <p:sp>
        <p:nvSpPr>
          <p:cNvPr id="3" name="Subtitle 2"/>
          <p:cNvSpPr>
            <a:spLocks noGrp="1"/>
          </p:cNvSpPr>
          <p:nvPr>
            <p:ph type="subTitle" idx="1"/>
          </p:nvPr>
        </p:nvSpPr>
        <p:spPr>
          <a:xfrm>
            <a:off x="4591376" y="4912273"/>
            <a:ext cx="1598077" cy="276444"/>
          </a:xfrm>
        </p:spPr>
        <p:txBody>
          <a:bodyPr>
            <a:normAutofit/>
          </a:bodyPr>
          <a:lstStyle/>
          <a:p>
            <a:r>
              <a:rPr lang="en-US" sz="1200" dirty="0" smtClean="0">
                <a:latin typeface="Modern No. 20"/>
                <a:cs typeface="Modern No. 20"/>
              </a:rPr>
              <a:t>Stephen Adam</a:t>
            </a:r>
            <a:endParaRPr lang="en-US" sz="1200" dirty="0">
              <a:latin typeface="Modern No. 20"/>
              <a:cs typeface="Modern No. 20"/>
            </a:endParaRPr>
          </a:p>
        </p:txBody>
      </p:sp>
      <p:graphicFrame>
        <p:nvGraphicFramePr>
          <p:cNvPr id="13314" name="Object 2"/>
          <p:cNvGraphicFramePr>
            <a:graphicFrameLocks noChangeAspect="1"/>
          </p:cNvGraphicFramePr>
          <p:nvPr/>
        </p:nvGraphicFramePr>
        <p:xfrm>
          <a:off x="2168503" y="1375790"/>
          <a:ext cx="4598790" cy="1138424"/>
        </p:xfrm>
        <a:graphic>
          <a:graphicData uri="http://schemas.openxmlformats.org/presentationml/2006/ole">
            <p:oleObj spid="_x0000_s13314" name="Document" r:id="rId3" imgW="5486400" imgH="1752600" progId="Word.Document.12">
              <p:link updateAutomatic="1"/>
            </p:oleObj>
          </a:graphicData>
        </a:graphic>
      </p:graphicFrame>
      <p:pic>
        <p:nvPicPr>
          <p:cNvPr id="5" name="Picture 4" descr="LOGO 3"/>
          <p:cNvPicPr/>
          <p:nvPr/>
        </p:nvPicPr>
        <p:blipFill>
          <a:blip r:embed="rId4">
            <a:extLst>
              <a:ext uri="{28A0092B-C50C-407E-A947-70E740481C1C}">
                <a14:useLocalDpi xmlns:mv="urn:schemas-microsoft-com:mac:vml" xmlns:p="http://schemas.openxmlformats.org/presentationml/2006/main" xmln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http://schemas.openxmlformats.org/drawingml/2006/main" xmlns:pic="http://schemas.openxmlformats.org/drawingml/2006/picture" xmlns:a14="http://schemas.microsoft.com/office/drawing/2010/main" xmlns:lc="http://schemas.openxmlformats.org/drawingml/2006/lockedCanvas" val="0"/>
              </a:ext>
            </a:extLst>
          </a:blip>
          <a:srcRect/>
          <a:stretch>
            <a:fillRect/>
          </a:stretch>
        </p:blipFill>
        <p:spPr bwMode="auto">
          <a:xfrm>
            <a:off x="1740601" y="594197"/>
            <a:ext cx="2727297" cy="546282"/>
          </a:xfrm>
          <a:prstGeom prst="rect">
            <a:avLst/>
          </a:prstGeom>
          <a:noFill/>
          <a:ln>
            <a:noFill/>
          </a:ln>
        </p:spPr>
      </p:pic>
      <p:pic>
        <p:nvPicPr>
          <p:cNvPr id="6" name="Picture 5" descr="Funded_EU+COE_-_Implemented_COE_quadri"/>
          <p:cNvPicPr/>
          <p:nvPr/>
        </p:nvPicPr>
        <p:blipFill>
          <a:blip r:embed="rId5">
            <a:extLst>
              <a:ext uri="{28A0092B-C50C-407E-A947-70E740481C1C}">
                <a14:useLocalDpi xmlns:mv="urn:schemas-microsoft-com:mac:vml" xmlns:p="http://schemas.openxmlformats.org/presentationml/2006/main" xmln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http://schemas.openxmlformats.org/drawingml/2006/main" xmlns:pic="http://schemas.openxmlformats.org/drawingml/2006/picture" xmlns:a14="http://schemas.microsoft.com/office/drawing/2010/main" xmlns:lc="http://schemas.openxmlformats.org/drawingml/2006/lockedCanvas" val="0"/>
              </a:ext>
            </a:extLst>
          </a:blip>
          <a:srcRect/>
          <a:stretch>
            <a:fillRect/>
          </a:stretch>
        </p:blipFill>
        <p:spPr bwMode="auto">
          <a:xfrm>
            <a:off x="4467898" y="594197"/>
            <a:ext cx="2759102" cy="481235"/>
          </a:xfrm>
          <a:prstGeom prst="rect">
            <a:avLst/>
          </a:prstGeom>
          <a:noFill/>
          <a:ln>
            <a:noFill/>
          </a:ln>
        </p:spPr>
      </p:pic>
      <p:pic>
        <p:nvPicPr>
          <p:cNvPr id="7" name="Picture 6" descr="Unknown-1.jpeg"/>
          <p:cNvPicPr>
            <a:picLocks noChangeAspect="1"/>
          </p:cNvPicPr>
          <p:nvPr/>
        </p:nvPicPr>
        <p:blipFill>
          <a:blip r:embed="rId6"/>
          <a:stretch>
            <a:fillRect/>
          </a:stretch>
        </p:blipFill>
        <p:spPr>
          <a:xfrm>
            <a:off x="322773" y="2203783"/>
            <a:ext cx="2852379" cy="4286361"/>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3366FF"/>
                </a:solidFill>
              </a:rPr>
              <a:t>Context: European higher education reform challenges</a:t>
            </a:r>
            <a:endParaRPr lang="en-US" sz="2800" b="1" dirty="0">
              <a:solidFill>
                <a:srgbClr val="3366FF"/>
              </a:solidFill>
            </a:endParaRPr>
          </a:p>
        </p:txBody>
      </p:sp>
      <p:sp>
        <p:nvSpPr>
          <p:cNvPr id="3" name="Content Placeholder 2"/>
          <p:cNvSpPr>
            <a:spLocks noGrp="1"/>
          </p:cNvSpPr>
          <p:nvPr>
            <p:ph idx="1"/>
          </p:nvPr>
        </p:nvSpPr>
        <p:spPr/>
        <p:txBody>
          <a:bodyPr>
            <a:normAutofit/>
          </a:bodyPr>
          <a:lstStyle/>
          <a:p>
            <a:r>
              <a:rPr lang="en-US" sz="2400" b="1" dirty="0" smtClean="0"/>
              <a:t>The</a:t>
            </a:r>
            <a:r>
              <a:rPr lang="en-US" sz="2400" b="1" dirty="0" smtClean="0"/>
              <a:t> European higher education </a:t>
            </a:r>
            <a:r>
              <a:rPr lang="en-US" sz="2400" b="1" dirty="0" smtClean="0"/>
              <a:t>reform agenda will take much longer to implement </a:t>
            </a:r>
            <a:r>
              <a:rPr lang="en-US" sz="2400" b="1" dirty="0" smtClean="0"/>
              <a:t>than </a:t>
            </a:r>
            <a:r>
              <a:rPr lang="en-US" sz="2400" b="1" dirty="0" smtClean="0"/>
              <a:t>first </a:t>
            </a:r>
            <a:r>
              <a:rPr lang="en-US" sz="2400" b="1" dirty="0" smtClean="0"/>
              <a:t>thought.</a:t>
            </a:r>
          </a:p>
          <a:p>
            <a:endParaRPr lang="en-US" sz="800" b="1" dirty="0" smtClean="0"/>
          </a:p>
          <a:p>
            <a:r>
              <a:rPr lang="en-US" sz="2400" b="1" dirty="0" smtClean="0"/>
              <a:t>One key element in successful reform is the availability of highly-qualified, </a:t>
            </a:r>
            <a:r>
              <a:rPr lang="en-US" sz="2400" b="1" dirty="0" smtClean="0"/>
              <a:t>trained </a:t>
            </a:r>
            <a:r>
              <a:rPr lang="en-US" sz="2400" b="1" dirty="0" smtClean="0"/>
              <a:t>QS, OS and curriculum development experts. </a:t>
            </a:r>
            <a:r>
              <a:rPr lang="en-US" sz="2400" b="1" dirty="0" smtClean="0"/>
              <a:t>The </a:t>
            </a:r>
            <a:r>
              <a:rPr lang="en-US" sz="2400" b="1" dirty="0" smtClean="0"/>
              <a:t>need for this is </a:t>
            </a:r>
            <a:r>
              <a:rPr lang="en-US" sz="2400" b="1" dirty="0" smtClean="0"/>
              <a:t>acknowledged </a:t>
            </a:r>
            <a:r>
              <a:rPr lang="en-US" sz="2400" b="1" dirty="0" smtClean="0"/>
              <a:t>in numerous </a:t>
            </a:r>
            <a:r>
              <a:rPr lang="en-US" sz="2400" b="1" dirty="0" smtClean="0"/>
              <a:t>official </a:t>
            </a:r>
            <a:r>
              <a:rPr lang="en-US" sz="2400" b="1" dirty="0" smtClean="0"/>
              <a:t>reports and communiqués …</a:t>
            </a:r>
          </a:p>
          <a:p>
            <a:endParaRPr lang="en-US" sz="2000" dirty="0" smtClean="0"/>
          </a:p>
          <a:p>
            <a:endParaRPr lang="en-US" sz="2000" dirty="0" smtClean="0"/>
          </a:p>
        </p:txBody>
      </p:sp>
      <p:pic>
        <p:nvPicPr>
          <p:cNvPr id="4" name="Picture 3" descr="Unknown-8.jpeg"/>
          <p:cNvPicPr>
            <a:picLocks noChangeAspect="1"/>
          </p:cNvPicPr>
          <p:nvPr/>
        </p:nvPicPr>
        <p:blipFill>
          <a:blip r:embed="rId2"/>
          <a:stretch>
            <a:fillRect/>
          </a:stretch>
        </p:blipFill>
        <p:spPr>
          <a:xfrm>
            <a:off x="4076700" y="4025900"/>
            <a:ext cx="5067300" cy="2832100"/>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Unknown-4.jpeg"/>
          <p:cNvPicPr>
            <a:picLocks noChangeAspect="1"/>
          </p:cNvPicPr>
          <p:nvPr/>
        </p:nvPicPr>
        <p:blipFill>
          <a:blip r:embed="rId2"/>
          <a:stretch>
            <a:fillRect/>
          </a:stretch>
        </p:blipFill>
        <p:spPr>
          <a:xfrm>
            <a:off x="0" y="5145040"/>
            <a:ext cx="2006600" cy="1712960"/>
          </a:xfrm>
          <a:prstGeom prst="rect">
            <a:avLst/>
          </a:prstGeom>
        </p:spPr>
      </p:pic>
      <p:sp>
        <p:nvSpPr>
          <p:cNvPr id="5" name="Rounded Rectangular Callout 4"/>
          <p:cNvSpPr/>
          <p:nvPr/>
        </p:nvSpPr>
        <p:spPr>
          <a:xfrm>
            <a:off x="165100" y="215900"/>
            <a:ext cx="4711700" cy="1397000"/>
          </a:xfrm>
          <a:prstGeom prst="wedgeRoundRectCallout">
            <a:avLst>
              <a:gd name="adj1" fmla="val -47385"/>
              <a:gd name="adj2" fmla="val 239306"/>
              <a:gd name="adj3" fmla="val 16667"/>
            </a:avLst>
          </a:prstGeom>
          <a:solidFill>
            <a:srgbClr val="D9D9D9"/>
          </a:solidFill>
        </p:spPr>
        <p:style>
          <a:lnRef idx="1">
            <a:schemeClr val="accent1"/>
          </a:lnRef>
          <a:fillRef idx="3">
            <a:schemeClr val="accent1"/>
          </a:fillRef>
          <a:effectRef idx="2">
            <a:schemeClr val="accent1"/>
          </a:effectRef>
          <a:fontRef idx="minor">
            <a:schemeClr val="lt1"/>
          </a:fontRef>
        </p:style>
        <p:txBody>
          <a:bodyPr rtlCol="0" anchor="ctr"/>
          <a:lstStyle/>
          <a:p>
            <a:pPr>
              <a:buNone/>
            </a:pPr>
            <a:r>
              <a:rPr lang="en-US" sz="1400" b="1" dirty="0" smtClean="0">
                <a:solidFill>
                  <a:srgbClr val="000000"/>
                </a:solidFill>
              </a:rPr>
              <a:t>STRUCTURAL REFORM WORKING GROUP 2014</a:t>
            </a:r>
            <a:endParaRPr lang="en-US" sz="1200" b="1" dirty="0" smtClean="0">
              <a:solidFill>
                <a:srgbClr val="000000"/>
              </a:solidFill>
            </a:endParaRPr>
          </a:p>
          <a:p>
            <a:pPr>
              <a:buNone/>
            </a:pPr>
            <a:r>
              <a:rPr lang="en-US" sz="1100" i="1" dirty="0" smtClean="0">
                <a:solidFill>
                  <a:srgbClr val="000000"/>
                </a:solidFill>
              </a:rPr>
              <a:t>…</a:t>
            </a:r>
            <a:r>
              <a:rPr lang="en-US" sz="1100" i="1" dirty="0" smtClean="0">
                <a:solidFill>
                  <a:srgbClr val="000000"/>
                </a:solidFill>
              </a:rPr>
              <a:t>make </a:t>
            </a:r>
            <a:r>
              <a:rPr lang="en-US" sz="1100" i="1" dirty="0" smtClean="0">
                <a:solidFill>
                  <a:srgbClr val="000000"/>
                </a:solidFill>
              </a:rPr>
              <a:t>efforts, together with institutions, to build capacity to implement a learning outcomes and student centered learning approach at grass roots level, i.e. at department and faculty level within institutions, e.g. through professional training in the development and assessment of learning outcomes. This should be included in the pedagogical training for new higher education teaching staff and also offered to all staff currently </a:t>
            </a:r>
            <a:r>
              <a:rPr lang="en-US" sz="1100" i="1" dirty="0" smtClean="0">
                <a:solidFill>
                  <a:srgbClr val="000000"/>
                </a:solidFill>
              </a:rPr>
              <a:t>employed.</a:t>
            </a:r>
            <a:endParaRPr lang="en-US" sz="1100" i="1" dirty="0">
              <a:solidFill>
                <a:srgbClr val="000000"/>
              </a:solidFill>
            </a:endParaRPr>
          </a:p>
        </p:txBody>
      </p:sp>
      <p:sp>
        <p:nvSpPr>
          <p:cNvPr id="6" name="Rounded Rectangular Callout 5"/>
          <p:cNvSpPr/>
          <p:nvPr/>
        </p:nvSpPr>
        <p:spPr>
          <a:xfrm>
            <a:off x="2603500" y="4203700"/>
            <a:ext cx="6400800" cy="2438400"/>
          </a:xfrm>
          <a:prstGeom prst="wedgeRoundRectCallout">
            <a:avLst>
              <a:gd name="adj1" fmla="val -61645"/>
              <a:gd name="adj2" fmla="val 36668"/>
              <a:gd name="adj3" fmla="val 16667"/>
            </a:avLst>
          </a:prstGeom>
          <a:solidFill>
            <a:srgbClr val="D9D9D9"/>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sz="1400" b="1" i="1" dirty="0" smtClean="0">
              <a:solidFill>
                <a:srgbClr val="000000"/>
              </a:solidFill>
            </a:endParaRPr>
          </a:p>
          <a:p>
            <a:endParaRPr lang="en-US" sz="1400" b="1" i="1" dirty="0" smtClean="0">
              <a:solidFill>
                <a:srgbClr val="000000"/>
              </a:solidFill>
            </a:endParaRPr>
          </a:p>
          <a:p>
            <a:endParaRPr lang="en-US" sz="1400" b="1" i="1" dirty="0" smtClean="0">
              <a:solidFill>
                <a:srgbClr val="000000"/>
              </a:solidFill>
            </a:endParaRPr>
          </a:p>
          <a:p>
            <a:endParaRPr lang="en-US" sz="1400" b="1" i="1" dirty="0" smtClean="0">
              <a:solidFill>
                <a:srgbClr val="000000"/>
              </a:solidFill>
            </a:endParaRPr>
          </a:p>
          <a:p>
            <a:endParaRPr lang="en-US" sz="1400" b="1" i="1" dirty="0" smtClean="0">
              <a:solidFill>
                <a:srgbClr val="000000"/>
              </a:solidFill>
            </a:endParaRPr>
          </a:p>
          <a:p>
            <a:endParaRPr lang="en-US" sz="1400" b="1" i="1" dirty="0" smtClean="0">
              <a:solidFill>
                <a:srgbClr val="000000"/>
              </a:solidFill>
            </a:endParaRPr>
          </a:p>
          <a:p>
            <a:endParaRPr lang="en-US" sz="1400" b="1" i="1" dirty="0" smtClean="0">
              <a:solidFill>
                <a:srgbClr val="000000"/>
              </a:solidFill>
            </a:endParaRPr>
          </a:p>
          <a:p>
            <a:r>
              <a:rPr lang="en-US" sz="1400" b="1" dirty="0" smtClean="0">
                <a:solidFill>
                  <a:srgbClr val="000000"/>
                </a:solidFill>
              </a:rPr>
              <a:t>YEREVAN COMMUNIQUE 2015</a:t>
            </a:r>
          </a:p>
          <a:p>
            <a:r>
              <a:rPr lang="en-US" sz="1100" i="1" dirty="0" smtClean="0">
                <a:solidFill>
                  <a:srgbClr val="000000"/>
                </a:solidFill>
              </a:rPr>
              <a:t>Enhancing the quality and relevance of learning and teaching is the main mission of the EHEA. We will encourage and support higher education institutions and staff in promoting pedagogical innovation in student-</a:t>
            </a:r>
            <a:r>
              <a:rPr lang="en-US" sz="1100" i="1" dirty="0" err="1" smtClean="0">
                <a:solidFill>
                  <a:srgbClr val="000000"/>
                </a:solidFill>
              </a:rPr>
              <a:t>centred</a:t>
            </a:r>
            <a:r>
              <a:rPr lang="en-US" sz="1100" i="1" dirty="0" smtClean="0">
                <a:solidFill>
                  <a:srgbClr val="000000"/>
                </a:solidFill>
              </a:rPr>
              <a:t> learning environments and in fully exploiting the potential benefits of digital technologies for learning and teaching. </a:t>
            </a:r>
          </a:p>
          <a:p>
            <a:endParaRPr lang="en-US" sz="800" b="1" i="1" dirty="0" smtClean="0">
              <a:solidFill>
                <a:srgbClr val="000000"/>
              </a:solidFill>
            </a:endParaRPr>
          </a:p>
          <a:p>
            <a:r>
              <a:rPr lang="en-US" sz="1100" i="1" dirty="0" smtClean="0">
                <a:solidFill>
                  <a:srgbClr val="000000"/>
                </a:solidFill>
              </a:rPr>
              <a:t>Study programmes should enable students to develop the competences that can best satisfy personal aspirations and societal needs, through effective learning activities. These should be supported by transparent descriptions of learning outcomes and workload, flexible learning paths and appropriate teaching and assessment methods. It is essential to recognize and support quality teaching, and to provide opportunities for enhancing academics’ teaching competences. Moreover, we will actively involve students, as full members of the academic community, as well as other stakeholders, in curriculum design and in quality assurance. </a:t>
            </a:r>
          </a:p>
          <a:p>
            <a:endParaRPr lang="en-US" sz="1200" b="1" i="1" dirty="0" smtClean="0">
              <a:solidFill>
                <a:srgbClr val="000000"/>
              </a:solidFill>
            </a:endParaRPr>
          </a:p>
          <a:p>
            <a:endParaRPr lang="en-US" sz="1200" b="1" i="1" dirty="0" smtClean="0">
              <a:solidFill>
                <a:srgbClr val="000000"/>
              </a:solidFill>
            </a:endParaRPr>
          </a:p>
          <a:p>
            <a:endParaRPr lang="en-US" sz="1200" b="1" i="1" dirty="0" smtClean="0">
              <a:solidFill>
                <a:srgbClr val="000000"/>
              </a:solidFill>
            </a:endParaRPr>
          </a:p>
          <a:p>
            <a:endParaRPr lang="en-US" sz="1200" b="1" i="1" dirty="0" smtClean="0">
              <a:solidFill>
                <a:srgbClr val="000000"/>
              </a:solidFill>
            </a:endParaRPr>
          </a:p>
          <a:p>
            <a:endParaRPr lang="en-US" sz="1200" b="1" i="1" dirty="0" smtClean="0">
              <a:solidFill>
                <a:srgbClr val="000000"/>
              </a:solidFill>
            </a:endParaRPr>
          </a:p>
          <a:p>
            <a:endParaRPr lang="en-US" sz="1200" b="1" i="1" dirty="0" smtClean="0">
              <a:solidFill>
                <a:srgbClr val="000000"/>
              </a:solidFill>
            </a:endParaRPr>
          </a:p>
          <a:p>
            <a:endParaRPr lang="en-US" sz="1200" b="1" i="1" dirty="0" smtClean="0">
              <a:solidFill>
                <a:srgbClr val="000000"/>
              </a:solidFill>
            </a:endParaRPr>
          </a:p>
          <a:p>
            <a:pPr algn="ctr"/>
            <a:r>
              <a:rPr lang="en-US" dirty="0" err="1" smtClean="0"/>
              <a:t>th</a:t>
            </a:r>
            <a:endParaRPr lang="en-US" dirty="0"/>
          </a:p>
        </p:txBody>
      </p:sp>
      <p:sp>
        <p:nvSpPr>
          <p:cNvPr id="7" name="Rounded Rectangular Callout 6"/>
          <p:cNvSpPr/>
          <p:nvPr/>
        </p:nvSpPr>
        <p:spPr>
          <a:xfrm>
            <a:off x="5029200" y="215900"/>
            <a:ext cx="3975100" cy="2400300"/>
          </a:xfrm>
          <a:prstGeom prst="wedgeRoundRectCallout">
            <a:avLst>
              <a:gd name="adj1" fmla="val -109155"/>
              <a:gd name="adj2" fmla="val 113342"/>
              <a:gd name="adj3" fmla="val 16667"/>
            </a:avLst>
          </a:prstGeom>
          <a:solidFill>
            <a:srgbClr val="D9D9D9"/>
          </a:solidFill>
        </p:spPr>
        <p:style>
          <a:lnRef idx="1">
            <a:schemeClr val="accent1"/>
          </a:lnRef>
          <a:fillRef idx="3">
            <a:schemeClr val="accent1"/>
          </a:fillRef>
          <a:effectRef idx="2">
            <a:schemeClr val="accent1"/>
          </a:effectRef>
          <a:fontRef idx="minor">
            <a:schemeClr val="lt1"/>
          </a:fontRef>
        </p:style>
        <p:txBody>
          <a:bodyPr rtlCol="0" anchor="ctr"/>
          <a:lstStyle/>
          <a:p>
            <a:r>
              <a:rPr lang="en-US" sz="1400" b="1" dirty="0" smtClean="0">
                <a:solidFill>
                  <a:srgbClr val="000000"/>
                </a:solidFill>
              </a:rPr>
              <a:t>BUCHAREST COMMUNIQUE 2012 </a:t>
            </a:r>
          </a:p>
          <a:p>
            <a:r>
              <a:rPr lang="en-US" sz="1200" i="1" dirty="0" smtClean="0">
                <a:solidFill>
                  <a:srgbClr val="000000"/>
                </a:solidFill>
              </a:rPr>
              <a:t>To</a:t>
            </a:r>
            <a:r>
              <a:rPr lang="en-US" sz="1100" i="1" dirty="0" smtClean="0">
                <a:solidFill>
                  <a:srgbClr val="000000"/>
                </a:solidFill>
              </a:rPr>
              <a:t>day’s graduates need to combine transversal, multidisciplinary and innovation skills and competences with up-to-date subject-specific knowledge so as to be able to contribute to the wider needs of society and the labour market. We aim to enhance the employability and personal and professional development of graduates throughout their careers. We will achieve this by improving cooperation between employers, students and higher education institutions, especially in the development of study programmes that help increase the innovation, entrepreneurial and research potential of graduates. </a:t>
            </a:r>
            <a:endParaRPr lang="en-US" sz="1100" i="1" dirty="0">
              <a:solidFill>
                <a:srgbClr val="000000"/>
              </a:solidFill>
            </a:endParaRPr>
          </a:p>
        </p:txBody>
      </p:sp>
      <p:sp>
        <p:nvSpPr>
          <p:cNvPr id="8" name="Rounded Rectangular Callout 7"/>
          <p:cNvSpPr/>
          <p:nvPr/>
        </p:nvSpPr>
        <p:spPr>
          <a:xfrm>
            <a:off x="1320800" y="1955800"/>
            <a:ext cx="3556000" cy="1835150"/>
          </a:xfrm>
          <a:prstGeom prst="wedgeRoundRectCallout">
            <a:avLst>
              <a:gd name="adj1" fmla="val -51444"/>
              <a:gd name="adj2" fmla="val 148967"/>
              <a:gd name="adj3" fmla="val 16667"/>
            </a:avLst>
          </a:prstGeom>
          <a:solidFill>
            <a:srgbClr val="D9D9D9"/>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sz="1400" b="1" dirty="0" smtClean="0">
              <a:solidFill>
                <a:schemeClr val="tx1"/>
              </a:solidFill>
            </a:endParaRPr>
          </a:p>
          <a:p>
            <a:r>
              <a:rPr lang="en-US" sz="1400" b="1" dirty="0" smtClean="0">
                <a:solidFill>
                  <a:schemeClr val="tx1"/>
                </a:solidFill>
              </a:rPr>
              <a:t>THE BOLOGNA PROCESS REVISITED 2015</a:t>
            </a:r>
          </a:p>
          <a:p>
            <a:r>
              <a:rPr lang="en-US" sz="1200" i="1" dirty="0" smtClean="0">
                <a:solidFill>
                  <a:schemeClr val="tx1"/>
                </a:solidFill>
              </a:rPr>
              <a:t>The original European vision was not well communicated to or not well understood by all stakeholders.</a:t>
            </a:r>
          </a:p>
          <a:p>
            <a:endParaRPr lang="en-US" sz="800" i="1" dirty="0" smtClean="0">
              <a:solidFill>
                <a:schemeClr val="tx1"/>
              </a:solidFill>
            </a:endParaRPr>
          </a:p>
          <a:p>
            <a:r>
              <a:rPr lang="en-US" sz="1200" i="1" dirty="0" smtClean="0">
                <a:solidFill>
                  <a:schemeClr val="tx1"/>
                </a:solidFill>
              </a:rPr>
              <a:t>…implementation at the grassroots level, requires a slow process of information and consensus building in single institutions, departments, and subject areas, and is aimed at a deeper cultural change.</a:t>
            </a:r>
          </a:p>
          <a:p>
            <a:endParaRPr lang="en-US" sz="1400" b="1" dirty="0">
              <a:solidFill>
                <a:schemeClr val="tx1"/>
              </a:solidFill>
            </a:endParaRPr>
          </a:p>
        </p:txBody>
      </p:sp>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79488" y="158745"/>
            <a:ext cx="8007312" cy="686651"/>
          </a:xfrm>
        </p:spPr>
        <p:txBody>
          <a:bodyPr>
            <a:normAutofit/>
          </a:bodyPr>
          <a:lstStyle/>
          <a:p>
            <a:r>
              <a:rPr lang="en-US" sz="2800" b="1" dirty="0" smtClean="0">
                <a:solidFill>
                  <a:srgbClr val="3366FF"/>
                </a:solidFill>
              </a:rPr>
              <a:t>The training of </a:t>
            </a:r>
            <a:r>
              <a:rPr lang="en-US" sz="2800" b="1" dirty="0" err="1" smtClean="0">
                <a:solidFill>
                  <a:srgbClr val="3366FF"/>
                </a:solidFill>
              </a:rPr>
              <a:t>BiH</a:t>
            </a:r>
            <a:r>
              <a:rPr lang="en-US" sz="2800" b="1" dirty="0" smtClean="0">
                <a:solidFill>
                  <a:srgbClr val="3366FF"/>
                </a:solidFill>
              </a:rPr>
              <a:t> experts – the training of trainers</a:t>
            </a:r>
            <a:endParaRPr lang="en-US" sz="2800" b="1" dirty="0">
              <a:solidFill>
                <a:srgbClr val="3366FF"/>
              </a:solidFill>
            </a:endParaRPr>
          </a:p>
        </p:txBody>
      </p:sp>
      <p:sp>
        <p:nvSpPr>
          <p:cNvPr id="3" name="Content Placeholder 2"/>
          <p:cNvSpPr>
            <a:spLocks noGrp="1"/>
          </p:cNvSpPr>
          <p:nvPr>
            <p:ph idx="1"/>
          </p:nvPr>
        </p:nvSpPr>
        <p:spPr>
          <a:xfrm>
            <a:off x="2387600" y="845396"/>
            <a:ext cx="6756400" cy="5384799"/>
          </a:xfrm>
        </p:spPr>
        <p:txBody>
          <a:bodyPr>
            <a:normAutofit fontScale="55000" lnSpcReduction="20000"/>
          </a:bodyPr>
          <a:lstStyle/>
          <a:p>
            <a:endParaRPr lang="en-US" b="1" dirty="0" smtClean="0"/>
          </a:p>
          <a:p>
            <a:r>
              <a:rPr lang="en-US" b="1" dirty="0" smtClean="0"/>
              <a:t>An </a:t>
            </a:r>
            <a:r>
              <a:rPr lang="en-US" b="1" dirty="0" smtClean="0"/>
              <a:t>intense </a:t>
            </a:r>
            <a:r>
              <a:rPr lang="en-US" b="1" dirty="0" smtClean="0"/>
              <a:t>training</a:t>
            </a:r>
            <a:r>
              <a:rPr lang="en-US" b="1" dirty="0" smtClean="0"/>
              <a:t> </a:t>
            </a:r>
            <a:r>
              <a:rPr lang="en-US" b="1" dirty="0" smtClean="0"/>
              <a:t>course for</a:t>
            </a:r>
            <a:r>
              <a:rPr lang="en-US" b="1" dirty="0" smtClean="0"/>
              <a:t> </a:t>
            </a:r>
            <a:r>
              <a:rPr lang="en-US" b="1" dirty="0" smtClean="0"/>
              <a:t>21 </a:t>
            </a:r>
            <a:r>
              <a:rPr lang="en-US" b="1" dirty="0" err="1" smtClean="0"/>
              <a:t>BiH</a:t>
            </a:r>
            <a:r>
              <a:rPr lang="en-US" b="1" dirty="0" smtClean="0"/>
              <a:t> experts was piloted/held at </a:t>
            </a:r>
            <a:r>
              <a:rPr lang="en-US" b="1" dirty="0" err="1" smtClean="0"/>
              <a:t>Jahorina</a:t>
            </a:r>
            <a:r>
              <a:rPr lang="en-US" b="1" dirty="0" smtClean="0"/>
              <a:t> over 5 days, 20-24 April 2015 (see Annex 9.6).</a:t>
            </a:r>
          </a:p>
          <a:p>
            <a:r>
              <a:rPr lang="en-US" b="1" dirty="0" smtClean="0"/>
              <a:t>Topics </a:t>
            </a:r>
            <a:r>
              <a:rPr lang="en-US" b="1" dirty="0" smtClean="0"/>
              <a:t>covered included:</a:t>
            </a:r>
          </a:p>
          <a:p>
            <a:pPr lvl="1"/>
            <a:r>
              <a:rPr lang="en-US" b="1" dirty="0" smtClean="0"/>
              <a:t>The European HE </a:t>
            </a:r>
            <a:r>
              <a:rPr lang="en-US" b="1" dirty="0" err="1" smtClean="0"/>
              <a:t>modernisation</a:t>
            </a:r>
            <a:r>
              <a:rPr lang="en-US" b="1" dirty="0" smtClean="0"/>
              <a:t> context (employability, transferable skills, etc)</a:t>
            </a:r>
          </a:p>
          <a:p>
            <a:pPr lvl="1"/>
            <a:r>
              <a:rPr lang="en-US" b="1" dirty="0" err="1" smtClean="0"/>
              <a:t>BiH</a:t>
            </a:r>
            <a:r>
              <a:rPr lang="en-US" b="1" dirty="0" smtClean="0"/>
              <a:t> </a:t>
            </a:r>
            <a:r>
              <a:rPr lang="en-US" b="1" dirty="0" err="1" smtClean="0"/>
              <a:t>modernisation</a:t>
            </a:r>
            <a:r>
              <a:rPr lang="en-US" b="1" dirty="0" smtClean="0"/>
              <a:t> context + key past projects</a:t>
            </a:r>
          </a:p>
          <a:p>
            <a:pPr lvl="1"/>
            <a:r>
              <a:rPr lang="en-US" b="1" dirty="0" smtClean="0"/>
              <a:t>Qualifications Standards (QS)</a:t>
            </a:r>
          </a:p>
          <a:p>
            <a:pPr lvl="1"/>
            <a:r>
              <a:rPr lang="en-US" b="1" dirty="0" smtClean="0"/>
              <a:t>Occupational Standards (OS)</a:t>
            </a:r>
          </a:p>
          <a:p>
            <a:pPr lvl="1"/>
            <a:r>
              <a:rPr lang="en-US" b="1" dirty="0" smtClean="0"/>
              <a:t>Curriculum development using learning outcomes</a:t>
            </a:r>
          </a:p>
          <a:p>
            <a:pPr lvl="1"/>
            <a:r>
              <a:rPr lang="en-US" b="1" dirty="0" smtClean="0"/>
              <a:t>Writing/</a:t>
            </a:r>
            <a:r>
              <a:rPr lang="en-US" b="1" dirty="0" smtClean="0"/>
              <a:t>devising and </a:t>
            </a:r>
            <a:r>
              <a:rPr lang="en-US" b="1" dirty="0" smtClean="0"/>
              <a:t>using learning outcomes</a:t>
            </a:r>
          </a:p>
          <a:p>
            <a:pPr lvl="1"/>
            <a:r>
              <a:rPr lang="en-US" b="1" dirty="0" smtClean="0"/>
              <a:t>The new 2015 ESG +  ECTS Users’ Guide</a:t>
            </a:r>
          </a:p>
          <a:p>
            <a:pPr lvl="1"/>
            <a:r>
              <a:rPr lang="en-US" b="1" dirty="0" smtClean="0"/>
              <a:t>Recognition and OS, QS and qualifications frameworks</a:t>
            </a:r>
          </a:p>
          <a:p>
            <a:pPr lvl="1"/>
            <a:r>
              <a:rPr lang="en-US" b="1" dirty="0" smtClean="0"/>
              <a:t>Rethinking university </a:t>
            </a:r>
            <a:r>
              <a:rPr lang="en-US" b="1" dirty="0" smtClean="0"/>
              <a:t>roles, </a:t>
            </a:r>
            <a:r>
              <a:rPr lang="en-US" b="1" dirty="0" smtClean="0"/>
              <a:t>structures and processes (HEI </a:t>
            </a:r>
            <a:r>
              <a:rPr lang="en-US" b="1" dirty="0" err="1" smtClean="0"/>
              <a:t>modernisation</a:t>
            </a:r>
            <a:r>
              <a:rPr lang="en-US" b="1" dirty="0" smtClean="0"/>
              <a:t>)</a:t>
            </a:r>
          </a:p>
          <a:p>
            <a:r>
              <a:rPr lang="en-US" b="1" dirty="0" smtClean="0"/>
              <a:t>The training was based on a training module (see Annex 9.4)</a:t>
            </a:r>
          </a:p>
          <a:p>
            <a:r>
              <a:rPr lang="en-US" b="1" dirty="0" smtClean="0"/>
              <a:t>A detailed training Workshop agenda (see Annex 9.5)</a:t>
            </a:r>
          </a:p>
          <a:p>
            <a:r>
              <a:rPr lang="en-US" b="1" dirty="0" smtClean="0"/>
              <a:t>The training was supported by an 18 section resource manual that contained key documents and examples</a:t>
            </a:r>
          </a:p>
          <a:p>
            <a:r>
              <a:rPr lang="en-US" b="1" dirty="0" smtClean="0"/>
              <a:t>The training was run as interactive sessions with frequent tasks, testing, formal assessment and observed presentations. </a:t>
            </a:r>
          </a:p>
          <a:p>
            <a:endParaRPr lang="en-US" dirty="0" smtClean="0"/>
          </a:p>
          <a:p>
            <a:endParaRPr lang="en-US" dirty="0" smtClean="0"/>
          </a:p>
          <a:p>
            <a:endParaRPr lang="en-US" dirty="0" smtClean="0"/>
          </a:p>
        </p:txBody>
      </p:sp>
      <p:pic>
        <p:nvPicPr>
          <p:cNvPr id="6" name="Picture 5" descr="images-5.jpeg"/>
          <p:cNvPicPr>
            <a:picLocks noChangeAspect="1"/>
          </p:cNvPicPr>
          <p:nvPr/>
        </p:nvPicPr>
        <p:blipFill>
          <a:blip r:embed="rId2"/>
          <a:stretch>
            <a:fillRect/>
          </a:stretch>
        </p:blipFill>
        <p:spPr>
          <a:xfrm flipH="1">
            <a:off x="165100" y="4546600"/>
            <a:ext cx="2057400" cy="2311400"/>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683419"/>
            <a:ext cx="6985000" cy="817562"/>
          </a:xfrm>
        </p:spPr>
        <p:txBody>
          <a:bodyPr>
            <a:normAutofit/>
          </a:bodyPr>
          <a:lstStyle/>
          <a:p>
            <a:r>
              <a:rPr lang="en-US" sz="3600" b="1" dirty="0" smtClean="0">
                <a:solidFill>
                  <a:srgbClr val="3366FF"/>
                </a:solidFill>
              </a:rPr>
              <a:t>But what are they experts in?</a:t>
            </a:r>
            <a:endParaRPr lang="en-US" sz="3600" b="1" dirty="0"/>
          </a:p>
        </p:txBody>
      </p:sp>
      <p:sp>
        <p:nvSpPr>
          <p:cNvPr id="3" name="Content Placeholder 2"/>
          <p:cNvSpPr>
            <a:spLocks noGrp="1"/>
          </p:cNvSpPr>
          <p:nvPr>
            <p:ph idx="1"/>
          </p:nvPr>
        </p:nvSpPr>
        <p:spPr>
          <a:xfrm>
            <a:off x="177800" y="2019300"/>
            <a:ext cx="8712200" cy="4838700"/>
          </a:xfrm>
        </p:spPr>
        <p:txBody>
          <a:bodyPr>
            <a:normAutofit fontScale="40000" lnSpcReduction="20000"/>
          </a:bodyPr>
          <a:lstStyle/>
          <a:p>
            <a:pPr>
              <a:buNone/>
            </a:pPr>
            <a:endParaRPr lang="en-GB" sz="3500" b="1" dirty="0" smtClean="0"/>
          </a:p>
          <a:p>
            <a:pPr>
              <a:buNone/>
            </a:pPr>
            <a:r>
              <a:rPr lang="en-GB" sz="4000" b="1" dirty="0" smtClean="0"/>
              <a:t>On completion of the training module (all units + assessment) successful participants will be able to:</a:t>
            </a:r>
          </a:p>
          <a:p>
            <a:endParaRPr lang="en-GB" sz="3500" b="1" dirty="0" smtClean="0"/>
          </a:p>
          <a:p>
            <a:pPr marL="514350" lvl="0" indent="-514350">
              <a:buFont typeface="+mj-lt"/>
              <a:buAutoNum type="arabicPeriod"/>
            </a:pPr>
            <a:r>
              <a:rPr lang="en-GB" sz="3500" b="1" dirty="0" smtClean="0"/>
              <a:t>Train colleagues as trainers in the use, development and successful application of </a:t>
            </a:r>
            <a:r>
              <a:rPr lang="en-GB" sz="3500" b="1" dirty="0" err="1" smtClean="0"/>
              <a:t>BiH</a:t>
            </a:r>
            <a:r>
              <a:rPr lang="en-GB" sz="3500" b="1" dirty="0" smtClean="0"/>
              <a:t> Qualifications Standards and Occupational Standards (QS and OS);</a:t>
            </a:r>
          </a:p>
          <a:p>
            <a:pPr marL="514350" lvl="0" indent="-514350">
              <a:buFont typeface="+mj-lt"/>
              <a:buAutoNum type="arabicPeriod"/>
            </a:pPr>
            <a:r>
              <a:rPr lang="en-GB" sz="3500" b="1" dirty="0" smtClean="0"/>
              <a:t>Explain, justify and critically analyse the role of QS and OS within the context of the QF-</a:t>
            </a:r>
            <a:r>
              <a:rPr lang="en-GB" sz="3500" b="1" dirty="0" err="1" smtClean="0"/>
              <a:t>BiH</a:t>
            </a:r>
            <a:r>
              <a:rPr lang="en-GB" sz="3500" b="1" dirty="0" smtClean="0"/>
              <a:t>, the European Higher Education Framework (EHEA) and the European Qualifications Framework for Lifelong learning (EQF);</a:t>
            </a:r>
          </a:p>
          <a:p>
            <a:pPr marL="514350" lvl="0" indent="-514350">
              <a:buFont typeface="+mj-lt"/>
              <a:buAutoNum type="arabicPeriod"/>
            </a:pPr>
            <a:r>
              <a:rPr lang="en-GB" sz="3500" b="1" dirty="0" smtClean="0"/>
              <a:t>Evaluate the function of QS and OS in any future referencing/self-certification of the </a:t>
            </a:r>
            <a:r>
              <a:rPr lang="en-GB" sz="3500" b="1" dirty="0" err="1" smtClean="0"/>
              <a:t>BiH</a:t>
            </a:r>
            <a:r>
              <a:rPr lang="en-GB" sz="3500" b="1" dirty="0" smtClean="0"/>
              <a:t> Baselines Qualifications Framework (QF-</a:t>
            </a:r>
            <a:r>
              <a:rPr lang="en-GB" sz="3500" b="1" dirty="0" err="1" smtClean="0"/>
              <a:t>BiH</a:t>
            </a:r>
            <a:r>
              <a:rPr lang="en-GB" sz="3500" b="1" dirty="0" smtClean="0"/>
              <a:t>) to the EQF and/or the Framework of Qualifications of the European Higher Education Area (QF-EHEA);</a:t>
            </a:r>
          </a:p>
          <a:p>
            <a:pPr marL="514350" lvl="0" indent="-514350">
              <a:buFont typeface="+mj-lt"/>
              <a:buAutoNum type="arabicPeriod"/>
            </a:pPr>
            <a:r>
              <a:rPr lang="en-GB" sz="3500" b="1" dirty="0" smtClean="0"/>
              <a:t>Promote QS and OS (including the </a:t>
            </a:r>
            <a:r>
              <a:rPr lang="en-GB" sz="3500" b="1" dirty="0" err="1" smtClean="0"/>
              <a:t>BiH</a:t>
            </a:r>
            <a:r>
              <a:rPr lang="en-GB" sz="3500" b="1" dirty="0" smtClean="0"/>
              <a:t> templates) and effectively communicate persuasive arguments to colleagues of the advantages and importance of their use in the context of </a:t>
            </a:r>
            <a:r>
              <a:rPr lang="en-GB" sz="3500" b="1" dirty="0" err="1" smtClean="0"/>
              <a:t>BiH</a:t>
            </a:r>
            <a:r>
              <a:rPr lang="en-GB" sz="3500" b="1" dirty="0" smtClean="0"/>
              <a:t> quality assurance, standards and recognition;</a:t>
            </a:r>
          </a:p>
          <a:p>
            <a:pPr marL="514350" lvl="0" indent="-514350">
              <a:buFont typeface="+mj-lt"/>
              <a:buAutoNum type="arabicPeriod"/>
            </a:pPr>
            <a:r>
              <a:rPr lang="en-GB" sz="3500" b="1" dirty="0" smtClean="0"/>
              <a:t>Apply QS and OS in the creation of new curricula (and the review and modernisation of old curricula) at QF-</a:t>
            </a:r>
            <a:r>
              <a:rPr lang="en-GB" sz="3500" b="1" dirty="0" err="1" smtClean="0"/>
              <a:t>BiH</a:t>
            </a:r>
            <a:r>
              <a:rPr lang="en-GB" sz="3500" b="1" dirty="0" smtClean="0"/>
              <a:t> levels 5, 6 and 7, </a:t>
            </a:r>
            <a:r>
              <a:rPr lang="en-US" sz="3500" b="1" dirty="0" smtClean="0"/>
              <a:t>EHEA first and second cycles and EQF levels 5, 6 and 7;</a:t>
            </a:r>
            <a:endParaRPr lang="en-GB" sz="3500" b="1" dirty="0" smtClean="0"/>
          </a:p>
          <a:p>
            <a:pPr marL="514350" lvl="0" indent="-514350">
              <a:buFont typeface="+mj-lt"/>
              <a:buAutoNum type="arabicPeriod"/>
            </a:pPr>
            <a:r>
              <a:rPr lang="en-GB" sz="3500" b="1" dirty="0" smtClean="0"/>
              <a:t>Justify, analyse and present the new processes of curriculum development using external reference points (including QS and OS), and create and recognise appropriate learning outcomes, delivery and assessment at the level of the qualifications (including their components units/modules);</a:t>
            </a:r>
          </a:p>
          <a:p>
            <a:pPr marL="514350" lvl="0" indent="-514350">
              <a:buFont typeface="+mj-lt"/>
              <a:buAutoNum type="arabicPeriod"/>
            </a:pPr>
            <a:r>
              <a:rPr lang="en-GB" sz="3500" b="1" dirty="0" smtClean="0"/>
              <a:t>Distinguish between learning outcomes, aims and competences, and identify and write suitable outcomes for transferable skills/employability skills in terms of appropriate ECTS credit weightings and allocations;</a:t>
            </a:r>
          </a:p>
          <a:p>
            <a:pPr marL="514350" lvl="0" indent="-514350">
              <a:buFont typeface="+mj-lt"/>
              <a:buAutoNum type="arabicPeriod"/>
            </a:pPr>
            <a:r>
              <a:rPr lang="en-GB" sz="3500" b="1" dirty="0" smtClean="0"/>
              <a:t>Independently act as an effective autonomous trainer (capacity building) and support/resource person able to disseminate and explain materials (including case studies), and practically support </a:t>
            </a:r>
            <a:r>
              <a:rPr lang="en-GB" sz="3500" b="1" dirty="0" err="1" smtClean="0"/>
              <a:t>BiH</a:t>
            </a:r>
            <a:r>
              <a:rPr lang="en-GB" sz="3500" b="1" dirty="0" smtClean="0"/>
              <a:t> staff in the development and application of QS and OS, linked to higher education institutional reform.</a:t>
            </a:r>
          </a:p>
          <a:p>
            <a:pPr>
              <a:buNone/>
            </a:pPr>
            <a:endParaRPr lang="en-US" dirty="0"/>
          </a:p>
        </p:txBody>
      </p:sp>
      <p:pic>
        <p:nvPicPr>
          <p:cNvPr id="4" name="Picture 3" descr="images-2.jpeg"/>
          <p:cNvPicPr>
            <a:picLocks noChangeAspect="1"/>
          </p:cNvPicPr>
          <p:nvPr/>
        </p:nvPicPr>
        <p:blipFill>
          <a:blip r:embed="rId2"/>
          <a:stretch>
            <a:fillRect/>
          </a:stretch>
        </p:blipFill>
        <p:spPr>
          <a:xfrm>
            <a:off x="0" y="0"/>
            <a:ext cx="1689100" cy="2019300"/>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274638"/>
            <a:ext cx="6019800" cy="817562"/>
          </a:xfrm>
        </p:spPr>
        <p:txBody>
          <a:bodyPr/>
          <a:lstStyle/>
          <a:p>
            <a:r>
              <a:rPr lang="en-US" b="1" dirty="0" smtClean="0">
                <a:solidFill>
                  <a:srgbClr val="3366FF"/>
                </a:solidFill>
              </a:rPr>
              <a:t>Some observations:</a:t>
            </a:r>
            <a:endParaRPr lang="en-US" b="1" dirty="0">
              <a:solidFill>
                <a:srgbClr val="3366FF"/>
              </a:solidFill>
            </a:endParaRPr>
          </a:p>
        </p:txBody>
      </p:sp>
      <p:sp>
        <p:nvSpPr>
          <p:cNvPr id="3" name="Content Placeholder 2"/>
          <p:cNvSpPr>
            <a:spLocks noGrp="1"/>
          </p:cNvSpPr>
          <p:nvPr>
            <p:ph idx="1"/>
          </p:nvPr>
        </p:nvSpPr>
        <p:spPr>
          <a:xfrm>
            <a:off x="3441700" y="1600200"/>
            <a:ext cx="5245100" cy="4525963"/>
          </a:xfrm>
        </p:spPr>
        <p:txBody>
          <a:bodyPr>
            <a:normAutofit fontScale="92500" lnSpcReduction="10000"/>
          </a:bodyPr>
          <a:lstStyle/>
          <a:p>
            <a:r>
              <a:rPr lang="en-US" sz="2400" b="1" dirty="0" err="1" smtClean="0"/>
              <a:t>BiH</a:t>
            </a:r>
            <a:r>
              <a:rPr lang="en-US" sz="2400" b="1" dirty="0" smtClean="0"/>
              <a:t> has a </a:t>
            </a:r>
            <a:r>
              <a:rPr lang="en-US" sz="2400" b="1" dirty="0" smtClean="0"/>
              <a:t>group </a:t>
            </a:r>
            <a:r>
              <a:rPr lang="en-US" sz="2400" b="1" dirty="0" smtClean="0"/>
              <a:t>of</a:t>
            </a:r>
            <a:r>
              <a:rPr lang="en-US" sz="2400" b="1" dirty="0" smtClean="0"/>
              <a:t> 21 highly </a:t>
            </a:r>
            <a:r>
              <a:rPr lang="en-US" sz="2400" b="1" dirty="0" smtClean="0"/>
              <a:t>trained qualified </a:t>
            </a:r>
            <a:r>
              <a:rPr lang="en-US" sz="2400" b="1" dirty="0" smtClean="0"/>
              <a:t>experts </a:t>
            </a:r>
          </a:p>
          <a:p>
            <a:r>
              <a:rPr lang="en-US" sz="2400" b="1" dirty="0" smtClean="0"/>
              <a:t>Your experts also form a valuable resources network </a:t>
            </a:r>
          </a:p>
          <a:p>
            <a:r>
              <a:rPr lang="en-US" sz="2400" b="1" dirty="0" smtClean="0"/>
              <a:t>They can replicate themselves</a:t>
            </a:r>
            <a:r>
              <a:rPr lang="en-US" sz="2400" b="1" dirty="0" smtClean="0"/>
              <a:t> – ready to train colleagues </a:t>
            </a:r>
          </a:p>
          <a:p>
            <a:r>
              <a:rPr lang="en-US" sz="2400" b="1" dirty="0" smtClean="0"/>
              <a:t>All this work and dedication is pointless if they are not used at local, regional and state levels</a:t>
            </a:r>
          </a:p>
          <a:p>
            <a:r>
              <a:rPr lang="en-US" sz="2400" b="1" dirty="0" smtClean="0"/>
              <a:t>They will require appropriate support and recognition</a:t>
            </a:r>
          </a:p>
          <a:p>
            <a:r>
              <a:rPr lang="en-US" sz="2400" b="1" dirty="0" smtClean="0"/>
              <a:t>They can help transform and </a:t>
            </a:r>
            <a:r>
              <a:rPr lang="en-US" sz="2400" b="1" dirty="0" err="1" smtClean="0"/>
              <a:t>modernise</a:t>
            </a:r>
            <a:r>
              <a:rPr lang="en-US" sz="2400" b="1" dirty="0" smtClean="0"/>
              <a:t> their respective universities</a:t>
            </a:r>
          </a:p>
          <a:p>
            <a:endParaRPr lang="en-US" dirty="0"/>
          </a:p>
        </p:txBody>
      </p:sp>
      <p:pic>
        <p:nvPicPr>
          <p:cNvPr id="4" name="Picture 3" descr="Unknown-1.jpeg"/>
          <p:cNvPicPr>
            <a:picLocks noChangeAspect="1"/>
          </p:cNvPicPr>
          <p:nvPr/>
        </p:nvPicPr>
        <p:blipFill>
          <a:blip r:embed="rId2"/>
          <a:stretch>
            <a:fillRect/>
          </a:stretch>
        </p:blipFill>
        <p:spPr>
          <a:xfrm>
            <a:off x="322773" y="1600200"/>
            <a:ext cx="2852379" cy="4525963"/>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228600"/>
            <a:ext cx="7861299" cy="1181768"/>
          </a:xfrm>
        </p:spPr>
        <p:txBody>
          <a:bodyPr>
            <a:normAutofit fontScale="90000"/>
          </a:bodyPr>
          <a:lstStyle/>
          <a:p>
            <a:pPr algn="l"/>
            <a:r>
              <a:rPr lang="en-US" sz="2800" b="1" dirty="0" smtClean="0">
                <a:solidFill>
                  <a:srgbClr val="3366FF"/>
                </a:solidFill>
              </a:rPr>
              <a:t>Consider how to use your experts effectively and how to support and generate system and institutional reforms </a:t>
            </a:r>
            <a:endParaRPr lang="en-US" sz="2800" b="1" dirty="0">
              <a:solidFill>
                <a:srgbClr val="3366FF"/>
              </a:solidFill>
            </a:endParaRPr>
          </a:p>
        </p:txBody>
      </p:sp>
      <p:pic>
        <p:nvPicPr>
          <p:cNvPr id="4" name="Picture 3" descr="images-1.jpg"/>
          <p:cNvPicPr>
            <a:picLocks noChangeAspect="1"/>
          </p:cNvPicPr>
          <p:nvPr/>
        </p:nvPicPr>
        <p:blipFill>
          <a:blip r:embed="rId2"/>
          <a:stretch>
            <a:fillRect/>
          </a:stretch>
        </p:blipFill>
        <p:spPr>
          <a:xfrm>
            <a:off x="3232034" y="1689100"/>
            <a:ext cx="2642000" cy="1978950"/>
          </a:xfrm>
          <a:prstGeom prst="rect">
            <a:avLst/>
          </a:prstGeom>
          <a:ln>
            <a:solidFill>
              <a:srgbClr val="FF0000"/>
            </a:solidFill>
          </a:ln>
        </p:spPr>
      </p:pic>
      <p:pic>
        <p:nvPicPr>
          <p:cNvPr id="8" name="Picture 7" descr="images-2.jpeg"/>
          <p:cNvPicPr>
            <a:picLocks noChangeAspect="1"/>
          </p:cNvPicPr>
          <p:nvPr/>
        </p:nvPicPr>
        <p:blipFill>
          <a:blip r:embed="rId3"/>
          <a:stretch>
            <a:fillRect/>
          </a:stretch>
        </p:blipFill>
        <p:spPr>
          <a:xfrm>
            <a:off x="151240" y="1689100"/>
            <a:ext cx="2821056" cy="1978950"/>
          </a:xfrm>
          <a:prstGeom prst="rect">
            <a:avLst/>
          </a:prstGeom>
          <a:ln>
            <a:solidFill>
              <a:srgbClr val="FF0000"/>
            </a:solidFill>
          </a:ln>
        </p:spPr>
      </p:pic>
      <p:pic>
        <p:nvPicPr>
          <p:cNvPr id="7" name="Picture 6" descr="images.jpeg"/>
          <p:cNvPicPr>
            <a:picLocks noChangeAspect="1"/>
          </p:cNvPicPr>
          <p:nvPr/>
        </p:nvPicPr>
        <p:blipFill>
          <a:blip r:embed="rId4"/>
          <a:stretch>
            <a:fillRect/>
          </a:stretch>
        </p:blipFill>
        <p:spPr>
          <a:xfrm>
            <a:off x="6065239" y="1689100"/>
            <a:ext cx="2821055" cy="1978949"/>
          </a:xfrm>
          <a:prstGeom prst="rect">
            <a:avLst/>
          </a:prstGeom>
          <a:ln>
            <a:solidFill>
              <a:srgbClr val="FF0000"/>
            </a:solidFill>
          </a:ln>
        </p:spPr>
      </p:pic>
      <p:sp>
        <p:nvSpPr>
          <p:cNvPr id="9" name="TextBox 8"/>
          <p:cNvSpPr txBox="1"/>
          <p:nvPr/>
        </p:nvSpPr>
        <p:spPr>
          <a:xfrm>
            <a:off x="4248700" y="1689100"/>
            <a:ext cx="710914" cy="307777"/>
          </a:xfrm>
          <a:prstGeom prst="rect">
            <a:avLst/>
          </a:prstGeom>
          <a:noFill/>
        </p:spPr>
        <p:txBody>
          <a:bodyPr wrap="none" rtlCol="0">
            <a:spAutoFit/>
          </a:bodyPr>
          <a:lstStyle/>
          <a:p>
            <a:r>
              <a:rPr lang="en-US" sz="1400" dirty="0" smtClean="0">
                <a:solidFill>
                  <a:srgbClr val="FF0000"/>
                </a:solidFill>
              </a:rPr>
              <a:t>PLAN B</a:t>
            </a:r>
            <a:endParaRPr lang="en-US" sz="1400" dirty="0">
              <a:solidFill>
                <a:srgbClr val="FF0000"/>
              </a:solidFill>
            </a:endParaRPr>
          </a:p>
        </p:txBody>
      </p:sp>
      <p:sp>
        <p:nvSpPr>
          <p:cNvPr id="10" name="TextBox 9"/>
          <p:cNvSpPr txBox="1"/>
          <p:nvPr/>
        </p:nvSpPr>
        <p:spPr>
          <a:xfrm flipH="1">
            <a:off x="6065239" y="1689100"/>
            <a:ext cx="850430" cy="307777"/>
          </a:xfrm>
          <a:prstGeom prst="rect">
            <a:avLst/>
          </a:prstGeom>
          <a:noFill/>
        </p:spPr>
        <p:txBody>
          <a:bodyPr wrap="square" rtlCol="0">
            <a:spAutoFit/>
          </a:bodyPr>
          <a:lstStyle/>
          <a:p>
            <a:r>
              <a:rPr lang="en-US" sz="1400" dirty="0" smtClean="0">
                <a:solidFill>
                  <a:srgbClr val="FF0000"/>
                </a:solidFill>
              </a:rPr>
              <a:t>PLAN C</a:t>
            </a:r>
            <a:endParaRPr lang="en-US" sz="1400" dirty="0">
              <a:solidFill>
                <a:srgbClr val="FF0000"/>
              </a:solidFill>
            </a:endParaRPr>
          </a:p>
        </p:txBody>
      </p:sp>
      <p:sp>
        <p:nvSpPr>
          <p:cNvPr id="13" name="TextBox 12"/>
          <p:cNvSpPr txBox="1"/>
          <p:nvPr/>
        </p:nvSpPr>
        <p:spPr>
          <a:xfrm>
            <a:off x="151240" y="4279900"/>
            <a:ext cx="8735054" cy="2154436"/>
          </a:xfrm>
          <a:prstGeom prst="rect">
            <a:avLst/>
          </a:prstGeom>
          <a:noFill/>
          <a:ln>
            <a:solidFill>
              <a:srgbClr val="FF0000"/>
            </a:solidFill>
          </a:ln>
        </p:spPr>
        <p:txBody>
          <a:bodyPr wrap="square" rtlCol="0">
            <a:spAutoFit/>
          </a:bodyPr>
          <a:lstStyle/>
          <a:p>
            <a:r>
              <a:rPr lang="en-US" dirty="0" smtClean="0">
                <a:solidFill>
                  <a:srgbClr val="FF0000"/>
                </a:solidFill>
              </a:rPr>
              <a:t>PLAN-D: a more complex, subtle, flexible set of measurable </a:t>
            </a:r>
            <a:r>
              <a:rPr lang="en-US" dirty="0" smtClean="0">
                <a:solidFill>
                  <a:srgbClr val="FF0000"/>
                </a:solidFill>
              </a:rPr>
              <a:t>strategies…</a:t>
            </a:r>
          </a:p>
          <a:p>
            <a:endParaRPr lang="en-US" sz="800" dirty="0" smtClean="0">
              <a:solidFill>
                <a:srgbClr val="FF0000"/>
              </a:solidFill>
            </a:endParaRPr>
          </a:p>
          <a:p>
            <a:pPr>
              <a:buFont typeface="Arial"/>
              <a:buChar char="•"/>
            </a:pPr>
            <a:r>
              <a:rPr lang="en-US" dirty="0" smtClean="0"/>
              <a:t> </a:t>
            </a:r>
            <a:r>
              <a:rPr lang="en-US" i="1" dirty="0" smtClean="0"/>
              <a:t>What is</a:t>
            </a:r>
            <a:r>
              <a:rPr lang="en-US" i="1" dirty="0" smtClean="0"/>
              <a:t> the </a:t>
            </a:r>
            <a:r>
              <a:rPr lang="en-US" i="1" dirty="0" smtClean="0"/>
              <a:t>future role and </a:t>
            </a:r>
            <a:r>
              <a:rPr lang="en-US" i="1" dirty="0" smtClean="0"/>
              <a:t>status of the trained </a:t>
            </a:r>
            <a:r>
              <a:rPr lang="en-US" i="1" dirty="0" err="1" smtClean="0"/>
              <a:t>BiH</a:t>
            </a:r>
            <a:r>
              <a:rPr lang="en-US" i="1" dirty="0" smtClean="0"/>
              <a:t> expert?</a:t>
            </a:r>
            <a:endParaRPr lang="en-US" i="1" dirty="0" smtClean="0"/>
          </a:p>
          <a:p>
            <a:pPr>
              <a:buFont typeface="Arial"/>
              <a:buChar char="•"/>
            </a:pPr>
            <a:r>
              <a:rPr lang="en-US" i="1" dirty="0" smtClean="0"/>
              <a:t> How do they fit with the institutional development plan?</a:t>
            </a:r>
          </a:p>
          <a:p>
            <a:pPr>
              <a:buFont typeface="Arial"/>
              <a:buChar char="•"/>
            </a:pPr>
            <a:r>
              <a:rPr lang="en-US" i="1" dirty="0" smtClean="0"/>
              <a:t> What part might they </a:t>
            </a:r>
            <a:r>
              <a:rPr lang="en-US" i="1" dirty="0" smtClean="0"/>
              <a:t>play </a:t>
            </a:r>
            <a:r>
              <a:rPr lang="en-US" i="1" dirty="0" smtClean="0"/>
              <a:t>in any teaching and learning policy?</a:t>
            </a:r>
          </a:p>
          <a:p>
            <a:pPr>
              <a:buFont typeface="Arial"/>
              <a:buChar char="•"/>
            </a:pPr>
            <a:r>
              <a:rPr lang="en-US" i="1" dirty="0" smtClean="0"/>
              <a:t> How can they contribute to curriculum reform and </a:t>
            </a:r>
            <a:r>
              <a:rPr lang="en-US" i="1" dirty="0" smtClean="0"/>
              <a:t>development?</a:t>
            </a:r>
          </a:p>
          <a:p>
            <a:pPr>
              <a:buFont typeface="Arial"/>
              <a:buChar char="•"/>
            </a:pPr>
            <a:r>
              <a:rPr lang="en-US" i="1" dirty="0" smtClean="0"/>
              <a:t> What role</a:t>
            </a:r>
            <a:r>
              <a:rPr lang="en-US" i="1" dirty="0" smtClean="0"/>
              <a:t> should </a:t>
            </a:r>
            <a:r>
              <a:rPr lang="en-US" i="1" dirty="0" smtClean="0"/>
              <a:t>they have in internal quality assurance?</a:t>
            </a:r>
          </a:p>
          <a:p>
            <a:pPr>
              <a:buFont typeface="Arial"/>
              <a:buChar char="•"/>
            </a:pPr>
            <a:endParaRPr lang="en-US" i="1" dirty="0" smtClean="0"/>
          </a:p>
        </p:txBody>
      </p:sp>
      <p:pic>
        <p:nvPicPr>
          <p:cNvPr id="14" name="Picture 13" descr="images-6.jpeg"/>
          <p:cNvPicPr>
            <a:picLocks noChangeAspect="1"/>
          </p:cNvPicPr>
          <p:nvPr/>
        </p:nvPicPr>
        <p:blipFill>
          <a:blip r:embed="rId5"/>
          <a:stretch>
            <a:fillRect/>
          </a:stretch>
        </p:blipFill>
        <p:spPr>
          <a:xfrm>
            <a:off x="7409931" y="4584700"/>
            <a:ext cx="1203472" cy="1612900"/>
          </a:xfrm>
          <a:prstGeom prst="rect">
            <a:avLst/>
          </a:prstGeom>
        </p:spPr>
      </p:pic>
    </p:spTree>
  </p:cSld>
  <p:clrMapOvr>
    <a:masterClrMapping/>
  </p:clrMapOvr>
  <mc:AlternateContent>
    <mc:Choice xmlns:mp="http://schemas.microsoft.com/office/mac/powerpoint/2008/main" Requires="mp">
      <mc:AlternateContent>
        <mc:Choice Requires="mp">
          <mp:transition spd="slow">
            <mp:flip dir="u"/>
          </m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Choice>
    <mc:Fallback>
      <mc:AlternateContent>
        <mc:Choice Requires="mp">
          <p:transition spd="slow">
            <p:newsflash/>
          </p:transition>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xmlns:mp="http://schemas.microsoft.com/office/mac/powerpoint/2008/main">
          <p:transition spd="slow">
            <p:newsflash/>
          </p:transition>
        </mc:Fallback>
      </mc:AlternateContent>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447</TotalTime>
  <Words>1148</Words>
  <Application>Microsoft Macintosh PowerPoint</Application>
  <PresentationFormat>On-screen Show (4:3)</PresentationFormat>
  <Paragraphs>81</Paragraphs>
  <Slides>7</Slides>
  <Notes>0</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7</vt:i4>
      </vt:variant>
    </vt:vector>
  </HeadingPairs>
  <TitlesOfParts>
    <vt:vector size="9" baseType="lpstr">
      <vt:lpstr>Office Theme</vt:lpstr>
      <vt:lpstr>!OLE_LINK1</vt:lpstr>
      <vt:lpstr>The vital role of expert trainers in the reform of European and BiH qualifications and occupational standards</vt:lpstr>
      <vt:lpstr>Context: European higher education reform challenges</vt:lpstr>
      <vt:lpstr>Slide 3</vt:lpstr>
      <vt:lpstr>The training of BiH experts – the training of trainers</vt:lpstr>
      <vt:lpstr>But what are they experts in?</vt:lpstr>
      <vt:lpstr>Some observations:</vt:lpstr>
      <vt:lpstr>Consider how to use your experts effectively and how to support and generate system and institutional reforms </vt:lpstr>
    </vt:vector>
  </TitlesOfParts>
  <Company>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vital role of expert and trainers in the reform of European and BiH qualifications and occupational standards</dc:title>
  <dc:creator>Stephen Adam</dc:creator>
  <cp:lastModifiedBy>Stephen Adam</cp:lastModifiedBy>
  <cp:revision>33</cp:revision>
  <dcterms:created xsi:type="dcterms:W3CDTF">2015-06-30T11:40:42Z</dcterms:created>
  <dcterms:modified xsi:type="dcterms:W3CDTF">2015-06-30T11:52:46Z</dcterms:modified>
</cp:coreProperties>
</file>