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Default Extension="pict" ContentType="image/pict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docProps/app.xml" ContentType="application/vnd.openxmlformats-officedocument.extended-properties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4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CE9E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696" y="-10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ict"/><Relationship Id="rId2" Type="http://schemas.openxmlformats.org/officeDocument/2006/relationships/image" Target="../media/image10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A40A-58A9-A44E-8079-46C4A0EF0326}" type="datetimeFigureOut">
              <a:rPr lang="en-US" smtClean="0"/>
              <a:pPr/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E409-A055-3245-BB17-954101B0C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A40A-58A9-A44E-8079-46C4A0EF0326}" type="datetimeFigureOut">
              <a:rPr lang="en-US" smtClean="0"/>
              <a:pPr/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E409-A055-3245-BB17-954101B0C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A40A-58A9-A44E-8079-46C4A0EF0326}" type="datetimeFigureOut">
              <a:rPr lang="en-US" smtClean="0"/>
              <a:pPr/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E409-A055-3245-BB17-954101B0C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A40A-58A9-A44E-8079-46C4A0EF0326}" type="datetimeFigureOut">
              <a:rPr lang="en-US" smtClean="0"/>
              <a:pPr/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E409-A055-3245-BB17-954101B0C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A40A-58A9-A44E-8079-46C4A0EF0326}" type="datetimeFigureOut">
              <a:rPr lang="en-US" smtClean="0"/>
              <a:pPr/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E409-A055-3245-BB17-954101B0C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A40A-58A9-A44E-8079-46C4A0EF0326}" type="datetimeFigureOut">
              <a:rPr lang="en-US" smtClean="0"/>
              <a:pPr/>
              <a:t>7/1/15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E409-A055-3245-BB17-954101B0C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A40A-58A9-A44E-8079-46C4A0EF0326}" type="datetimeFigureOut">
              <a:rPr lang="en-US" smtClean="0"/>
              <a:pPr/>
              <a:t>7/1/15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E409-A055-3245-BB17-954101B0C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A40A-58A9-A44E-8079-46C4A0EF0326}" type="datetimeFigureOut">
              <a:rPr lang="en-US" smtClean="0"/>
              <a:pPr/>
              <a:t>7/1/15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E409-A055-3245-BB17-954101B0C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A40A-58A9-A44E-8079-46C4A0EF0326}" type="datetimeFigureOut">
              <a:rPr lang="en-US" smtClean="0"/>
              <a:pPr/>
              <a:t>7/1/15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E409-A055-3245-BB17-954101B0C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A40A-58A9-A44E-8079-46C4A0EF0326}" type="datetimeFigureOut">
              <a:rPr lang="en-US" smtClean="0"/>
              <a:pPr/>
              <a:t>7/1/15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E409-A055-3245-BB17-954101B0C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A40A-58A9-A44E-8079-46C4A0EF0326}" type="datetimeFigureOut">
              <a:rPr lang="en-US" smtClean="0"/>
              <a:pPr/>
              <a:t>7/1/15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DE409-A055-3245-BB17-954101B0C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6A40A-58A9-A44E-8079-46C4A0EF0326}" type="datetimeFigureOut">
              <a:rPr lang="en-US" smtClean="0"/>
              <a:pPr/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DE409-A055-3245-BB17-954101B0C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oleObject" Target="???" TargetMode="External"/><Relationship Id="rId6" Type="http://schemas.openxmlformats.org/officeDocument/2006/relationships/image" Target="../media/image4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oleObject" Target="Macintosh%20HD:Users:Megabrain6:Desktop:SAManual%20for%20development_and_use_of%20QS_OS_eng%20090615_novo_MDz.docx!OLE_LINK1" TargetMode="External"/><Relationship Id="rId5" Type="http://schemas.openxmlformats.org/officeDocument/2006/relationships/oleObject" Target="Macintosh%20HD:Users:Megabrain6:Desktop:SAManual%20for%20development_and_use_of%20QS_OS_eng%20090615_novo_MDz.docx!OLE_LINK2" TargetMode="External"/><Relationship Id="rId6" Type="http://schemas.openxmlformats.org/officeDocument/2006/relationships/image" Target="../media/image6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Megabrain6:Desktop:SAManual%20for%20development_and_use_of%20QS_OS_eng%20090615_novo_MDz.docx!OLE_LINK4" TargetMode="External"/><Relationship Id="rId4" Type="http://schemas.openxmlformats.org/officeDocument/2006/relationships/image" Target="../media/image1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4240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Manual for the development and use of Qualifications and Occupational Standards in </a:t>
            </a:r>
            <a:r>
              <a:rPr lang="en-US" sz="2400" b="1" dirty="0" err="1" smtClean="0"/>
              <a:t>BiH</a:t>
            </a:r>
            <a:endParaRPr lang="en-US" sz="2400" b="1" dirty="0"/>
          </a:p>
        </p:txBody>
      </p:sp>
      <p:pic>
        <p:nvPicPr>
          <p:cNvPr id="4" name="Picture 3" descr="LOGO 3"/>
          <p:cNvPicPr/>
          <p:nvPr/>
        </p:nvPicPr>
        <p:blipFill>
          <a:blip r:embed="rId3">
            <a:extLst>
              <a:ext uri="{28A0092B-C50C-407E-A947-70E740481C1C}">
                <a14:useLocalDpi xmlns:mv="urn:schemas-microsoft-com:mac:vml" xmlns:p="http://schemas.openxmlformats.org/presentationml/2006/main" xmlns="" xmlns:wpc="http://schemas.microsoft.com/office/word/2010/wordprocessingCanvas" xmlns:mc="http://schemas.openxmlformats.org/markup-compatibility/2006" xmlns:o="urn:schemas-microsoft-com:office:office" xmlns:r="http://schemas.openxmlformats.org/officeDocument/2006/relationships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="http://schemas.openxmlformats.org/drawingml/2006/main" xmlns:pic="http://schemas.openxmlformats.org/drawingml/2006/picture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40601" y="594197"/>
            <a:ext cx="2727297" cy="546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unded_EU+COE_-_Implemented_COE_quadri"/>
          <p:cNvPicPr/>
          <p:nvPr/>
        </p:nvPicPr>
        <p:blipFill>
          <a:blip r:embed="rId4">
            <a:extLst>
              <a:ext uri="{28A0092B-C50C-407E-A947-70E740481C1C}">
                <a14:useLocalDpi xmlns:mv="urn:schemas-microsoft-com:mac:vml" xmlns:p="http://schemas.openxmlformats.org/presentationml/2006/main" xmlns="" xmlns:wpc="http://schemas.microsoft.com/office/word/2010/wordprocessingCanvas" xmlns:mc="http://schemas.openxmlformats.org/markup-compatibility/2006" xmlns:o="urn:schemas-microsoft-com:office:office" xmlns:r="http://schemas.openxmlformats.org/officeDocument/2006/relationships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="http://schemas.openxmlformats.org/drawingml/2006/main" xmlns:pic="http://schemas.openxmlformats.org/drawingml/2006/picture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67898" y="594197"/>
            <a:ext cx="2759102" cy="4812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168525" y="1376363"/>
          <a:ext cx="4598988" cy="1138237"/>
        </p:xfrm>
        <a:graphic>
          <a:graphicData uri="http://schemas.openxmlformats.org/presentationml/2006/ole">
            <p:oleObj spid="_x0000_s3074" name="Document" r:id="rId5" imgW="5486400" imgH="1752600" progId="Word.Document.12">
              <p:link updateAutomatic="1"/>
            </p:oleObj>
          </a:graphicData>
        </a:graphic>
      </p:graphicFrame>
      <p:pic>
        <p:nvPicPr>
          <p:cNvPr id="7" name="Picture 6" descr="Unknown-1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9349" y="4864100"/>
            <a:ext cx="2236391" cy="17780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-4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16" y="2478184"/>
            <a:ext cx="2019750" cy="437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ng_prirucnik_pri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54722"/>
            <a:ext cx="4470629" cy="6323878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What is it for + what does it do?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9940" y="1143000"/>
            <a:ext cx="7404060" cy="5321300"/>
          </a:xfrm>
        </p:spPr>
        <p:txBody>
          <a:bodyPr>
            <a:normAutofit lnSpcReduction="10000"/>
          </a:bodyPr>
          <a:lstStyle/>
          <a:p>
            <a:r>
              <a:rPr lang="en-US" sz="1600" b="1" dirty="0" smtClean="0"/>
              <a:t>Builds on previous projects</a:t>
            </a:r>
          </a:p>
          <a:p>
            <a:r>
              <a:rPr lang="en-US" sz="1600" b="1" dirty="0" smtClean="0"/>
              <a:t>Aids </a:t>
            </a:r>
            <a:r>
              <a:rPr lang="en-US" sz="1600" b="1" dirty="0" err="1" smtClean="0"/>
              <a:t>BiH</a:t>
            </a:r>
            <a:r>
              <a:rPr lang="en-US" sz="1600" b="1" dirty="0" smtClean="0"/>
              <a:t> to respond to the huge educational challenges it faces</a:t>
            </a:r>
          </a:p>
          <a:p>
            <a:r>
              <a:rPr lang="en-US" sz="1600" b="1" dirty="0" smtClean="0"/>
              <a:t>Intrinsically linked to the key European/</a:t>
            </a:r>
            <a:r>
              <a:rPr lang="en-US" sz="1600" b="1" dirty="0" err="1" smtClean="0"/>
              <a:t>BiH</a:t>
            </a:r>
            <a:r>
              <a:rPr lang="en-US" sz="1600" b="1" dirty="0" smtClean="0"/>
              <a:t> reform of creating effective qualifications frameworks and curriculum reform - based on learning outcomes</a:t>
            </a:r>
          </a:p>
          <a:p>
            <a:r>
              <a:rPr lang="en-US" sz="1600" b="1" dirty="0" smtClean="0"/>
              <a:t>Facilitates the alignment of the QF </a:t>
            </a:r>
            <a:r>
              <a:rPr lang="en-US" sz="1600" b="1" dirty="0" err="1" smtClean="0"/>
              <a:t>BiH</a:t>
            </a:r>
            <a:r>
              <a:rPr lang="en-US" sz="1600" b="1" dirty="0" smtClean="0"/>
              <a:t> with the QF-EHEA and EQF (strengthen QA)</a:t>
            </a:r>
          </a:p>
          <a:p>
            <a:r>
              <a:rPr lang="en-US" sz="1600" b="1" dirty="0" smtClean="0"/>
              <a:t> Facilitates the implementation of the Baseline qualifications framework (QF-</a:t>
            </a:r>
            <a:r>
              <a:rPr lang="en-US" sz="1600" b="1" dirty="0" err="1" smtClean="0"/>
              <a:t>BiH</a:t>
            </a:r>
            <a:r>
              <a:rPr lang="en-US" sz="1600" b="1" dirty="0" smtClean="0"/>
              <a:t>)</a:t>
            </a:r>
          </a:p>
          <a:p>
            <a:r>
              <a:rPr lang="en-US" sz="1600" b="1" dirty="0" smtClean="0"/>
              <a:t>Links to the Action Plan for the Development and Implementation of the qualifications Framework 2014-2020</a:t>
            </a:r>
          </a:p>
          <a:p>
            <a:r>
              <a:rPr lang="en-US" sz="1600" b="1" dirty="0" smtClean="0"/>
              <a:t>Explains and aids the ongoing development of Qualifications Standards’ and ‘Occupational Standards’ in </a:t>
            </a:r>
            <a:r>
              <a:rPr lang="en-US" sz="1600" b="1" dirty="0" err="1" smtClean="0"/>
              <a:t>BiH</a:t>
            </a:r>
            <a:r>
              <a:rPr lang="en-US" sz="1600" b="1" dirty="0" smtClean="0"/>
              <a:t>:</a:t>
            </a:r>
          </a:p>
          <a:p>
            <a:pPr lvl="1"/>
            <a:r>
              <a:rPr lang="en-US" sz="1200" b="1" dirty="0" smtClean="0"/>
              <a:t>QF= ‘</a:t>
            </a:r>
            <a:r>
              <a:rPr lang="en-US" sz="1200" b="1" i="1" dirty="0" smtClean="0"/>
              <a:t>Descriptors that set and maintain HE subject-specific quality standards in a range of academic subject disciplines’</a:t>
            </a:r>
          </a:p>
          <a:p>
            <a:pPr lvl="1"/>
            <a:r>
              <a:rPr lang="en-US" sz="1200" b="1" dirty="0" smtClean="0"/>
              <a:t>OS= ‘</a:t>
            </a:r>
            <a:r>
              <a:rPr lang="en-US" sz="1200" b="1" i="1" dirty="0" smtClean="0"/>
              <a:t>Statements of the standards of knowledge, skills and competences individuals must achieve when carrying out functions in the workplace’</a:t>
            </a:r>
            <a:r>
              <a:rPr lang="en-US" sz="1200" b="1" dirty="0" smtClean="0"/>
              <a:t>	</a:t>
            </a:r>
          </a:p>
          <a:p>
            <a:r>
              <a:rPr lang="en-US" sz="1600" b="1" dirty="0" smtClean="0"/>
              <a:t>Supports the creation of external reference points that lie between the generic qualifications framework and specific academic and professional qualifications</a:t>
            </a:r>
          </a:p>
          <a:p>
            <a:r>
              <a:rPr lang="en-US" sz="1600" b="1" dirty="0" smtClean="0"/>
              <a:t>Acts as a practical staff development tool and resource for use by trainers in the capacity building of staff/institutions</a:t>
            </a:r>
          </a:p>
          <a:p>
            <a:r>
              <a:rPr lang="en-US" sz="1600" b="1" dirty="0" smtClean="0"/>
              <a:t>Promotes the development of innovative, high quality, European-recognised study programmes</a:t>
            </a:r>
            <a:endParaRPr lang="en-US" sz="1600" b="1" dirty="0"/>
          </a:p>
        </p:txBody>
      </p:sp>
      <p:pic>
        <p:nvPicPr>
          <p:cNvPr id="5" name="Picture 4" descr="images-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4229100"/>
            <a:ext cx="1739940" cy="26289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CCE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3670300"/>
            <a:ext cx="2496023" cy="31877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3038439" y="176383"/>
            <a:ext cx="5769811" cy="4718251"/>
          </a:xfrm>
          <a:prstGeom prst="wedgeRoundRectCallout">
            <a:avLst>
              <a:gd name="adj1" fmla="val -61710"/>
              <a:gd name="adj2" fmla="val 55272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GB" sz="2800" b="1" u="sng" dirty="0" smtClean="0">
                <a:solidFill>
                  <a:schemeClr val="tx1"/>
                </a:solidFill>
              </a:rPr>
              <a:t>Contents</a:t>
            </a:r>
            <a:r>
              <a:rPr lang="en-GB" sz="2800" b="1" dirty="0" smtClean="0">
                <a:solidFill>
                  <a:schemeClr val="tx1"/>
                </a:solidFill>
              </a:rPr>
              <a:t> </a:t>
            </a:r>
            <a:r>
              <a:rPr lang="en-GB" sz="1400" dirty="0" smtClean="0">
                <a:solidFill>
                  <a:schemeClr val="tx1"/>
                </a:solidFill>
              </a:rPr>
              <a:t>(Nine sections including comprehensive annexes)</a:t>
            </a:r>
          </a:p>
          <a:p>
            <a:pPr>
              <a:buNone/>
            </a:pPr>
            <a:r>
              <a:rPr lang="en-GB" sz="2000" b="1" dirty="0" smtClean="0">
                <a:solidFill>
                  <a:schemeClr val="tx1"/>
                </a:solidFill>
              </a:rPr>
              <a:t>Glossary	</a:t>
            </a:r>
          </a:p>
          <a:p>
            <a:pPr>
              <a:buNone/>
            </a:pPr>
            <a:r>
              <a:rPr lang="en-GB" sz="2000" b="1" dirty="0" smtClean="0">
                <a:solidFill>
                  <a:schemeClr val="tx1"/>
                </a:solidFill>
              </a:rPr>
              <a:t>Executive summary	</a:t>
            </a:r>
          </a:p>
          <a:p>
            <a:pPr marL="514350" indent="-514350">
              <a:buAutoNum type="arabicPeriod"/>
            </a:pPr>
            <a:r>
              <a:rPr lang="en-GB" sz="2000" b="1" dirty="0" smtClean="0">
                <a:solidFill>
                  <a:schemeClr val="tx1"/>
                </a:solidFill>
              </a:rPr>
              <a:t>Introduction	</a:t>
            </a:r>
          </a:p>
          <a:p>
            <a:pPr marL="514350" indent="-514350">
              <a:buAutoNum type="arabicPeriod"/>
            </a:pPr>
            <a:r>
              <a:rPr lang="en-GB" sz="2000" b="1" dirty="0" smtClean="0">
                <a:solidFill>
                  <a:schemeClr val="tx1"/>
                </a:solidFill>
              </a:rPr>
              <a:t>Key concepts in the QF-</a:t>
            </a:r>
            <a:r>
              <a:rPr lang="en-GB" sz="2000" b="1" dirty="0" err="1" smtClean="0">
                <a:solidFill>
                  <a:schemeClr val="tx1"/>
                </a:solidFill>
              </a:rPr>
              <a:t>BiH</a:t>
            </a:r>
            <a:r>
              <a:rPr lang="en-GB" sz="2000" b="1" dirty="0" smtClean="0">
                <a:solidFill>
                  <a:schemeClr val="tx1"/>
                </a:solidFill>
              </a:rPr>
              <a:t>	</a:t>
            </a:r>
          </a:p>
          <a:p>
            <a:pPr marL="514350" indent="-514350">
              <a:buAutoNum type="arabicPeriod" startAt="3"/>
            </a:pPr>
            <a:r>
              <a:rPr lang="en-GB" sz="2000" b="1" dirty="0" smtClean="0">
                <a:solidFill>
                  <a:schemeClr val="tx1"/>
                </a:solidFill>
              </a:rPr>
              <a:t>Quality assurance systems in higher education	</a:t>
            </a:r>
          </a:p>
          <a:p>
            <a:pPr marL="514350" indent="-514350">
              <a:buAutoNum type="arabicPeriod" startAt="3"/>
            </a:pPr>
            <a:r>
              <a:rPr lang="en-GB" sz="2000" b="1" dirty="0" smtClean="0">
                <a:solidFill>
                  <a:schemeClr val="tx1"/>
                </a:solidFill>
              </a:rPr>
              <a:t>Development of qualifications standards</a:t>
            </a:r>
          </a:p>
          <a:p>
            <a:pPr marL="514350" indent="-514350">
              <a:buAutoNum type="arabicPeriod" startAt="5"/>
            </a:pPr>
            <a:r>
              <a:rPr lang="en-GB" sz="2000" b="1" dirty="0" smtClean="0">
                <a:solidFill>
                  <a:schemeClr val="tx1"/>
                </a:solidFill>
              </a:rPr>
              <a:t>Development of occupational standards</a:t>
            </a:r>
          </a:p>
          <a:p>
            <a:pPr marL="514350" indent="-514350">
              <a:buAutoNum type="arabicPeriod" startAt="5"/>
            </a:pPr>
            <a:r>
              <a:rPr lang="en-GB" sz="2000" b="1" dirty="0" smtClean="0">
                <a:solidFill>
                  <a:schemeClr val="tx1"/>
                </a:solidFill>
              </a:rPr>
              <a:t>Training of trainers</a:t>
            </a:r>
          </a:p>
          <a:p>
            <a:pPr marL="514350" indent="-514350">
              <a:buAutoNum type="arabicPeriod" startAt="5"/>
            </a:pPr>
            <a:r>
              <a:rPr lang="en-GB" sz="2000" b="1" dirty="0" smtClean="0">
                <a:solidFill>
                  <a:schemeClr val="tx1"/>
                </a:solidFill>
              </a:rPr>
              <a:t>Next steps and recommendations</a:t>
            </a:r>
          </a:p>
          <a:p>
            <a:pPr marL="514350" indent="-514350">
              <a:buAutoNum type="arabicPeriod" startAt="5"/>
            </a:pPr>
            <a:r>
              <a:rPr lang="en-GB" sz="2000" b="1" dirty="0" smtClean="0">
                <a:solidFill>
                  <a:schemeClr val="tx1"/>
                </a:solidFill>
              </a:rPr>
              <a:t>Bibliography	</a:t>
            </a:r>
          </a:p>
          <a:p>
            <a:pPr marL="514350" indent="-514350">
              <a:buAutoNum type="arabicPeriod" startAt="9"/>
            </a:pPr>
            <a:r>
              <a:rPr lang="en-GB" sz="2000" b="1" dirty="0" smtClean="0">
                <a:solidFill>
                  <a:schemeClr val="tx1"/>
                </a:solidFill>
              </a:rPr>
              <a:t>Annexes</a:t>
            </a:r>
            <a:r>
              <a:rPr lang="en-GB" sz="1000" b="1" dirty="0" smtClean="0">
                <a:solidFill>
                  <a:schemeClr val="tx1"/>
                </a:solidFill>
              </a:rPr>
              <a:t>	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5" name="Picture 4" descr="eng_prirucnik_pri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889" y="5124450"/>
            <a:ext cx="1086361" cy="15367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800"/>
            <a:ext cx="5549900" cy="812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1F497D"/>
                </a:solidFill>
              </a:rPr>
              <a:t>A very brief tour of the text…</a:t>
            </a:r>
            <a:endParaRPr lang="en-US" sz="2800" b="1" dirty="0">
              <a:solidFill>
                <a:srgbClr val="1F497D"/>
              </a:solidFill>
            </a:endParaRPr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781300"/>
            <a:ext cx="2666263" cy="4076700"/>
          </a:xfrm>
          <a:prstGeom prst="rect">
            <a:avLst/>
          </a:prstGeom>
        </p:spPr>
      </p:pic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773046" y="1143000"/>
          <a:ext cx="5697854" cy="2641600"/>
        </p:xfrm>
        <a:graphic>
          <a:graphicData uri="http://schemas.openxmlformats.org/presentationml/2006/ole">
            <p:oleObj spid="_x0000_s17410" name="Document" r:id="rId4" imgW="5486400" imgH="2286000" progId="Word.Document.12">
              <p:link updateAutomatic="1"/>
            </p:oleObj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2773046" y="4119651"/>
          <a:ext cx="5697854" cy="2357349"/>
        </p:xfrm>
        <a:graphic>
          <a:graphicData uri="http://schemas.openxmlformats.org/presentationml/2006/ole">
            <p:oleObj spid="_x0000_s17411" name="Document" r:id="rId5" imgW="5486400" imgH="1816100" progId="Word.Document.12">
              <p:link updateAutomatic="1"/>
            </p:oleObj>
          </a:graphicData>
        </a:graphic>
      </p:graphicFrame>
      <p:pic>
        <p:nvPicPr>
          <p:cNvPr id="7" name="Picture 6" descr="eng_prirucnik_prin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284" y="3962400"/>
            <a:ext cx="661015" cy="108191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7801"/>
            <a:ext cx="6565900" cy="90249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1F497D"/>
                </a:solidFill>
              </a:rPr>
              <a:t>Development of Qualification Standards</a:t>
            </a:r>
            <a:br>
              <a:rPr lang="en-US" sz="2800" b="1" dirty="0" smtClean="0">
                <a:solidFill>
                  <a:srgbClr val="1F497D"/>
                </a:solidFill>
              </a:rPr>
            </a:br>
            <a:r>
              <a:rPr lang="en-US" sz="2800" b="1" dirty="0" smtClean="0">
                <a:solidFill>
                  <a:srgbClr val="1F497D"/>
                </a:solidFill>
              </a:rPr>
              <a:t>Development of Occupational Standards</a:t>
            </a:r>
            <a:endParaRPr lang="en-US" sz="2800" b="1" dirty="0">
              <a:solidFill>
                <a:srgbClr val="1F497D"/>
              </a:solidFill>
            </a:endParaRP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68300" y="1606550"/>
          <a:ext cx="6400800" cy="5099050"/>
        </p:xfrm>
        <a:graphic>
          <a:graphicData uri="http://schemas.openxmlformats.org/presentationml/2006/ole">
            <p:oleObj spid="_x0000_s21507" name="Document" r:id="rId3" imgW="5486400" imgH="4152900" progId="Word.Document.12">
              <p:link updateAutomatic="1"/>
            </p:oleObj>
          </a:graphicData>
        </a:graphic>
      </p:graphicFrame>
      <p:pic>
        <p:nvPicPr>
          <p:cNvPr id="6" name="Picture 5" descr="upsidedownboo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200" y="-1"/>
            <a:ext cx="2082800" cy="2742353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1F497D"/>
                </a:solidFill>
              </a:rPr>
              <a:t>How best to use the Manual </a:t>
            </a:r>
            <a:r>
              <a:rPr lang="en-US" sz="2800" b="1" smtClean="0">
                <a:solidFill>
                  <a:srgbClr val="1F497D"/>
                </a:solidFill>
              </a:rPr>
              <a:t>and the BiH</a:t>
            </a:r>
            <a:r>
              <a:rPr lang="en-US" sz="2800" b="1" dirty="0" smtClean="0">
                <a:solidFill>
                  <a:srgbClr val="1F497D"/>
                </a:solidFill>
              </a:rPr>
              <a:t> trainers …</a:t>
            </a:r>
            <a:endParaRPr lang="en-US" sz="2800" b="1" dirty="0">
              <a:solidFill>
                <a:srgbClr val="1F497D"/>
              </a:solidFill>
            </a:endParaRPr>
          </a:p>
        </p:txBody>
      </p:sp>
      <p:pic>
        <p:nvPicPr>
          <p:cNvPr id="5" name="Picture 4" descr="images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3786872"/>
            <a:ext cx="2146300" cy="307112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004482" y="1417638"/>
            <a:ext cx="6682318" cy="3210828"/>
          </a:xfrm>
          <a:prstGeom prst="wedgeRoundRectCallout">
            <a:avLst>
              <a:gd name="adj1" fmla="val -55573"/>
              <a:gd name="adj2" fmla="val 49770"/>
              <a:gd name="adj3" fmla="val 16667"/>
            </a:avLst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What are the most effective ways forward?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What should individual </a:t>
            </a:r>
            <a:r>
              <a:rPr lang="en-US" b="1" dirty="0" err="1" smtClean="0">
                <a:solidFill>
                  <a:schemeClr val="tx1"/>
                </a:solidFill>
              </a:rPr>
              <a:t>BiH</a:t>
            </a:r>
            <a:r>
              <a:rPr lang="en-US" b="1" dirty="0" smtClean="0">
                <a:solidFill>
                  <a:schemeClr val="tx1"/>
                </a:solidFill>
              </a:rPr>
              <a:t> higher education institutions do?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What can be done at Canton and other levels?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What should be the role of the trainers (local, regional, countrywide)?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What support will the trainers require + who can supply this?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How can the Manual and </a:t>
            </a:r>
            <a:r>
              <a:rPr lang="en-US" b="1" dirty="0" err="1" smtClean="0">
                <a:solidFill>
                  <a:schemeClr val="tx1"/>
                </a:solidFill>
              </a:rPr>
              <a:t>BiH</a:t>
            </a:r>
            <a:r>
              <a:rPr lang="en-US" b="1" dirty="0" smtClean="0">
                <a:solidFill>
                  <a:schemeClr val="tx1"/>
                </a:solidFill>
              </a:rPr>
              <a:t> trained experts support ongoing higher education reform?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Consider the ‘Next steps’ recommendations?</a:t>
            </a:r>
          </a:p>
          <a:p>
            <a:endParaRPr lang="en-US" dirty="0"/>
          </a:p>
        </p:txBody>
      </p:sp>
      <p:pic>
        <p:nvPicPr>
          <p:cNvPr id="7" name="Picture 6" descr="eng_prirucnik_pri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900" y="4802448"/>
            <a:ext cx="1104900" cy="156292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383</Words>
  <Application>Microsoft Macintosh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Office Theme</vt:lpstr>
      <vt:lpstr>???</vt:lpstr>
      <vt:lpstr>Macintosh HD:Users:Megabrain6:Desktop:SAManual for development_and_use_of QS_OS_eng 090615_novo_MDz.docx!OLE_LINK1</vt:lpstr>
      <vt:lpstr>Macintosh HD:Users:Megabrain6:Desktop:SAManual for development_and_use_of QS_OS_eng 090615_novo_MDz.docx!OLE_LINK2</vt:lpstr>
      <vt:lpstr>Macintosh HD:Users:Megabrain6:Desktop:SAManual for development_and_use_of QS_OS_eng 090615_novo_MDz.docx!OLE_LINK4</vt:lpstr>
      <vt:lpstr>Slide 1</vt:lpstr>
      <vt:lpstr>Slide 2</vt:lpstr>
      <vt:lpstr>What is it for + what does it do?</vt:lpstr>
      <vt:lpstr>Slide 4</vt:lpstr>
      <vt:lpstr>A very brief tour of the text…</vt:lpstr>
      <vt:lpstr>Development of Qualification Standards Development of Occupational Standards</vt:lpstr>
      <vt:lpstr>How best to use the Manual and the BiH trainers …</vt:lpstr>
    </vt:vector>
  </TitlesOfParts>
  <Company>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 Adam</dc:creator>
  <cp:lastModifiedBy>Stephen Adam</cp:lastModifiedBy>
  <cp:revision>29</cp:revision>
  <dcterms:created xsi:type="dcterms:W3CDTF">2015-07-01T11:16:45Z</dcterms:created>
  <dcterms:modified xsi:type="dcterms:W3CDTF">2015-07-01T11:31:38Z</dcterms:modified>
</cp:coreProperties>
</file>