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0" r:id="rId3"/>
    <p:sldId id="257" r:id="rId4"/>
    <p:sldId id="258" r:id="rId5"/>
    <p:sldId id="259" r:id="rId6"/>
    <p:sldId id="261" r:id="rId7"/>
    <p:sldId id="262"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52" autoAdjust="0"/>
    <p:restoredTop sz="72161" autoAdjust="0"/>
  </p:normalViewPr>
  <p:slideViewPr>
    <p:cSldViewPr>
      <p:cViewPr varScale="1">
        <p:scale>
          <a:sx n="82" d="100"/>
          <a:sy n="82" d="100"/>
        </p:scale>
        <p:origin x="-672"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F0CF7B04-BC86-41BA-B940-B81CF4A00EC0}" type="datetimeFigureOut">
              <a:rPr lang="en-US"/>
              <a:pPr>
                <a:defRPr/>
              </a:pPr>
              <a:t>11/14/2013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DB12DC83-7A13-42AB-87C7-F182513625D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i="1" smtClean="0"/>
              <a:t>Note</a:t>
            </a:r>
            <a:r>
              <a:rPr lang="en-US" smtClean="0"/>
              <a:t>: The objective of this presentation is to describe </a:t>
            </a:r>
            <a:r>
              <a:rPr lang="en-US" u="sng" smtClean="0"/>
              <a:t>very briefly</a:t>
            </a:r>
            <a:r>
              <a:rPr lang="en-US" smtClean="0"/>
              <a:t> what is the vision for inclusive education your country. The vision needs to have a timeframe such as year 2020. Please note, that the objective is </a:t>
            </a:r>
            <a:r>
              <a:rPr lang="en-US" u="sng" smtClean="0"/>
              <a:t>not</a:t>
            </a:r>
            <a:r>
              <a:rPr lang="en-US" smtClean="0"/>
              <a:t> on what is the current situation, what has been done until now and what are the successes or failures. This session is about describing, depicting and focusing on what the country wants to achieve, on the vision that the country wants to reach. </a:t>
            </a:r>
          </a:p>
          <a:p>
            <a:pPr>
              <a:spcBef>
                <a:spcPct val="0"/>
              </a:spcBef>
            </a:pPr>
            <a:endParaRPr lang="en-US" smtClean="0"/>
          </a:p>
          <a:p>
            <a:pPr>
              <a:spcBef>
                <a:spcPct val="0"/>
              </a:spcBef>
            </a:pPr>
            <a:r>
              <a:rPr lang="en-US" smtClean="0"/>
              <a:t>Please focus on the most important topics that are relevant for your country. Please see the model in this presentation. Kindly note that this is just an example and that the situation of inclusiveness varies from country to country therefore adjustments, changes, adaptations are required. </a:t>
            </a:r>
          </a:p>
          <a:p>
            <a:pPr>
              <a:spcBef>
                <a:spcPct val="0"/>
              </a:spcBef>
            </a:pPr>
            <a:endParaRPr lang="en-US" smtClean="0"/>
          </a:p>
          <a:p>
            <a:pPr>
              <a:spcBef>
                <a:spcPct val="0"/>
              </a:spcBef>
            </a:pPr>
            <a:r>
              <a:rPr lang="en-US" smtClean="0"/>
              <a:t>The presentation is maximum </a:t>
            </a:r>
            <a:r>
              <a:rPr lang="en-US" smtClean="0">
                <a:solidFill>
                  <a:srgbClr val="FF0000"/>
                </a:solidFill>
              </a:rPr>
              <a:t>6</a:t>
            </a:r>
            <a:r>
              <a:rPr lang="en-US" smtClean="0"/>
              <a:t> minutes, three </a:t>
            </a:r>
            <a:r>
              <a:rPr lang="en-US" sz="1400" smtClean="0"/>
              <a:t>slides of </a:t>
            </a:r>
            <a:r>
              <a:rPr lang="en-US" smtClean="0"/>
              <a:t>two minutes each. </a:t>
            </a:r>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CAED4F-253A-45C9-A46C-549DD5911067}" type="slidenum">
              <a:rPr lang="en-US">
                <a:cs typeface="Arial" charset="0"/>
              </a:rPr>
              <a:pPr fontAlgn="base">
                <a:spcBef>
                  <a:spcPct val="0"/>
                </a:spcBef>
                <a:spcAft>
                  <a:spcPct val="0"/>
                </a:spcAft>
              </a:pPr>
              <a:t>1</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When trying to write the vision, the question is “What is the result we want to create?” </a:t>
            </a:r>
          </a:p>
          <a:p>
            <a:pPr>
              <a:spcBef>
                <a:spcPct val="0"/>
              </a:spcBef>
            </a:pPr>
            <a:endParaRPr lang="en-US" smtClean="0"/>
          </a:p>
          <a:p>
            <a:pPr>
              <a:spcBef>
                <a:spcPct val="0"/>
              </a:spcBef>
            </a:pPr>
            <a:r>
              <a:rPr lang="en-US" smtClean="0"/>
              <a:t>Please summarize your vision in three main topics. In this example, the main topics that the vision contains are: </a:t>
            </a:r>
            <a:r>
              <a:rPr lang="en-US" i="1" smtClean="0"/>
              <a:t>Friendly schools to all children</a:t>
            </a:r>
            <a:r>
              <a:rPr lang="en-US" smtClean="0"/>
              <a:t>; </a:t>
            </a:r>
            <a:r>
              <a:rPr lang="en-US" i="1" smtClean="0"/>
              <a:t>Effective teaching and learning </a:t>
            </a:r>
            <a:r>
              <a:rPr lang="en-US" smtClean="0"/>
              <a:t>and </a:t>
            </a:r>
            <a:r>
              <a:rPr lang="en-US" i="1" smtClean="0"/>
              <a:t>Participation</a:t>
            </a:r>
            <a:r>
              <a:rPr lang="en-US" smtClean="0"/>
              <a:t>. In other countries, of course, other topics may apply. </a:t>
            </a:r>
          </a:p>
          <a:p>
            <a:pPr>
              <a:spcBef>
                <a:spcPct val="0"/>
              </a:spcBef>
            </a:pPr>
            <a:endParaRPr lang="en-US" smtClean="0"/>
          </a:p>
          <a:p>
            <a:pPr>
              <a:spcBef>
                <a:spcPct val="0"/>
              </a:spcBef>
            </a:pPr>
            <a:r>
              <a:rPr lang="en-US" smtClean="0"/>
              <a:t>Please write the description while keeping in mind the question “How do we know if we have achieved it?” This will help to provide a clear enough description. </a:t>
            </a:r>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7BD58E6-E6EB-46A4-AD6D-CF805D3FC724}" type="slidenum">
              <a:rPr lang="en-US">
                <a:cs typeface="Arial" charset="0"/>
              </a:rPr>
              <a:pPr fontAlgn="base">
                <a:spcBef>
                  <a:spcPct val="0"/>
                </a:spcBef>
                <a:spcAft>
                  <a:spcPct val="0"/>
                </a:spcAft>
              </a:pPr>
              <a:t>3</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Please keep the presentation short. Not all text needs to be read. Some of it may be skipped. The objective should be to present the most important message: what it is about this topic that is important and why. </a:t>
            </a:r>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D966-BE85-4383-A381-345E6C5E0303}" type="slidenum">
              <a:rPr lang="en-US">
                <a:cs typeface="Arial" charset="0"/>
              </a:rPr>
              <a:pPr fontAlgn="base">
                <a:spcBef>
                  <a:spcPct val="0"/>
                </a:spcBef>
                <a:spcAft>
                  <a:spcPct val="0"/>
                </a:spcAft>
              </a:pPr>
              <a:t>4</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At the end, please summarize briefly your main points. </a:t>
            </a:r>
          </a:p>
          <a:p>
            <a:pPr>
              <a:spcBef>
                <a:spcPct val="0"/>
              </a:spcBef>
            </a:pPr>
            <a:endParaRPr lang="en-US" smtClean="0"/>
          </a:p>
          <a:p>
            <a:pPr>
              <a:spcBef>
                <a:spcPct val="0"/>
              </a:spcBef>
            </a:pPr>
            <a:r>
              <a:rPr lang="en-US" smtClean="0"/>
              <a:t>Please note again that the structure of the presentation is your decision. One other way could be to summarize the whole presentation in one or two slides, with just bullet points, that you elaborate when presenting. </a:t>
            </a:r>
          </a:p>
          <a:p>
            <a:pPr>
              <a:spcBef>
                <a:spcPct val="0"/>
              </a:spcBef>
            </a:pPr>
            <a:endParaRPr lang="en-US" smtClean="0"/>
          </a:p>
          <a:p>
            <a:pPr>
              <a:spcBef>
                <a:spcPct val="0"/>
              </a:spcBef>
            </a:pPr>
            <a:endParaRPr lang="en-US"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F78E449-5E19-4BB4-9F26-68178497774B}" type="slidenum">
              <a:rPr lang="en-US">
                <a:cs typeface="Arial" charset="0"/>
              </a:rPr>
              <a:pPr fontAlgn="base">
                <a:spcBef>
                  <a:spcPct val="0"/>
                </a:spcBef>
                <a:spcAft>
                  <a:spcPct val="0"/>
                </a:spcAft>
              </a:pPr>
              <a:t>5</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7"/>
          <p:cNvSpPr/>
          <p:nvPr/>
        </p:nvSpPr>
        <p:spPr>
          <a:xfrm>
            <a:off x="-1588" y="-1588"/>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73DA05AF-2935-416D-92D3-4B1F0597C00E}" type="datetimeFigureOut">
              <a:rPr lang="en-US"/>
              <a:pPr>
                <a:defRPr/>
              </a:pPr>
              <a:t>11/14/2013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CFADC43A-4574-4709-B85B-2906D84AAE0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2968475-323D-4AF3-9BEF-57713A2565C1}" type="datetimeFigureOut">
              <a:rPr lang="en-US"/>
              <a:pPr>
                <a:defRPr/>
              </a:pPr>
              <a:t>11/14/2013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D9541E0B-F5CE-4CFF-B5E0-E6212A102F4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2BBB4DF-7CC7-4C89-9364-11A68FE1839E}" type="datetimeFigureOut">
              <a:rPr lang="en-US"/>
              <a:pPr>
                <a:defRPr/>
              </a:pPr>
              <a:t>11/14/2013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1957F995-D61E-4631-B13D-E7735D26042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712B0BF-1105-4247-A9A5-B54BCB20B66F}" type="datetimeFigureOut">
              <a:rPr lang="en-US"/>
              <a:pPr>
                <a:defRPr/>
              </a:pPr>
              <a:t>11/14/2013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B4CD972B-2B45-4F56-8063-99BE475BA72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7"/>
          <p:cNvSpPr/>
          <p:nvPr/>
        </p:nvSpPr>
        <p:spPr>
          <a:xfrm>
            <a:off x="-1588" y="-1588"/>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lvl="0"/>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667392D1-7DFE-4392-8B06-EC4FA0786E9A}" type="datetimeFigureOut">
              <a:rPr lang="en-US"/>
              <a:pPr>
                <a:defRPr/>
              </a:pPr>
              <a:t>11/14/2013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56C77C7B-C0B6-4E12-94FD-14C7E2A7C3A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5" name="Date Placeholder 3"/>
          <p:cNvSpPr>
            <a:spLocks noGrp="1"/>
          </p:cNvSpPr>
          <p:nvPr>
            <p:ph type="dt" sz="half" idx="10"/>
          </p:nvPr>
        </p:nvSpPr>
        <p:spPr/>
        <p:txBody>
          <a:bodyPr/>
          <a:lstStyle>
            <a:lvl1pPr>
              <a:defRPr/>
            </a:lvl1pPr>
          </a:lstStyle>
          <a:p>
            <a:pPr>
              <a:defRPr/>
            </a:pPr>
            <a:fld id="{5AF84244-7227-4ED3-AD45-D8D960F9203B}" type="datetimeFigureOut">
              <a:rPr lang="en-US"/>
              <a:pPr>
                <a:defRPr/>
              </a:pPr>
              <a:t>11/14/2013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B5493235-E482-4C0C-82E0-CE254FF4D07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2908DA0F-49A2-4799-921C-4CBB932F824A}" type="datetimeFigureOut">
              <a:rPr lang="en-US"/>
              <a:pPr>
                <a:defRPr/>
              </a:pPr>
              <a:t>11/14/2013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a:ln/>
        </p:spPr>
        <p:txBody>
          <a:bodyPr/>
          <a:lstStyle>
            <a:lvl1pPr>
              <a:defRPr/>
            </a:lvl1pPr>
          </a:lstStyle>
          <a:p>
            <a:pPr>
              <a:defRPr/>
            </a:pPr>
            <a:fld id="{0AC1843E-3CF9-447B-960D-425E42DD82D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EA58538-598B-4429-B31C-7E2FA69EF8AB}" type="datetimeFigureOut">
              <a:rPr lang="en-US"/>
              <a:pPr>
                <a:defRPr/>
              </a:pPr>
              <a:t>11/14/2013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a:ln/>
        </p:spPr>
        <p:txBody>
          <a:bodyPr/>
          <a:lstStyle>
            <a:lvl1pPr>
              <a:defRPr/>
            </a:lvl1pPr>
          </a:lstStyle>
          <a:p>
            <a:pPr>
              <a:defRPr/>
            </a:pPr>
            <a:fld id="{467BE731-AA15-4F6D-854D-B5B94449DCA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39350EA-7D65-43E1-A750-1CF284AEC9E0}" type="datetimeFigureOut">
              <a:rPr lang="en-US"/>
              <a:pPr>
                <a:defRPr/>
              </a:pPr>
              <a:t>11/14/2013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a:ln/>
        </p:spPr>
        <p:txBody>
          <a:bodyPr/>
          <a:lstStyle>
            <a:lvl1pPr>
              <a:defRPr/>
            </a:lvl1pPr>
          </a:lstStyle>
          <a:p>
            <a:pPr>
              <a:defRPr/>
            </a:pPr>
            <a:fld id="{59F704B1-5C3F-40E9-AD0C-6C228271B39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7"/>
          <p:cNvSpPr/>
          <p:nvPr/>
        </p:nvSpPr>
        <p:spPr>
          <a:xfrm rot="5400000">
            <a:off x="433388" y="-433388"/>
            <a:ext cx="6858000" cy="7724775"/>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lvl="0"/>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7617A29D-8C3E-4ADC-B354-D0BC679800DF}" type="datetimeFigureOut">
              <a:rPr lang="en-US"/>
              <a:pPr>
                <a:defRPr/>
              </a:pPr>
              <a:t>11/14/2013</a:t>
            </a:fld>
            <a:endParaRPr lang="en-US"/>
          </a:p>
        </p:txBody>
      </p:sp>
      <p:sp>
        <p:nvSpPr>
          <p:cNvPr id="8" name="Footer Placeholder 5"/>
          <p:cNvSpPr>
            <a:spLocks noGrp="1"/>
          </p:cNvSpPr>
          <p:nvPr>
            <p:ph type="ftr" sz="quarter" idx="11"/>
          </p:nvPr>
        </p:nvSpPr>
        <p:spPr/>
        <p:txBody>
          <a:bodyPr/>
          <a:lstStyle>
            <a:lvl1pPr>
              <a:defRPr>
                <a:solidFill>
                  <a:schemeClr val="tx2"/>
                </a:solidFill>
              </a:defRPr>
            </a:lvl1pPr>
          </a:lstStyle>
          <a:p>
            <a:pPr>
              <a:defRPr/>
            </a:pPr>
            <a:endParaRPr lang="en-US"/>
          </a:p>
        </p:txBody>
      </p:sp>
      <p:sp>
        <p:nvSpPr>
          <p:cNvPr id="9" name="Slide Number Placeholder 6"/>
          <p:cNvSpPr>
            <a:spLocks noGrp="1"/>
          </p:cNvSpPr>
          <p:nvPr>
            <p:ph type="sldNum" sz="quarter" idx="12"/>
          </p:nvPr>
        </p:nvSpPr>
        <p:spPr>
          <a:ln>
            <a:solidFill>
              <a:schemeClr val="tx2"/>
            </a:solidFill>
          </a:ln>
        </p:spPr>
        <p:txBody>
          <a:bodyPr/>
          <a:lstStyle>
            <a:lvl1pPr>
              <a:defRPr smtClean="0">
                <a:solidFill>
                  <a:schemeClr val="tx2"/>
                </a:solidFill>
              </a:defRPr>
            </a:lvl1pPr>
          </a:lstStyle>
          <a:p>
            <a:pPr>
              <a:defRPr/>
            </a:pPr>
            <a:fld id="{3343B880-D7FA-479C-9CF5-CCF7044FB41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rtlCol="0" anchor="ctr">
            <a:normAutofit/>
          </a:bodyPr>
          <a:lstStyle>
            <a:lvl1pPr algn="r">
              <a:defRPr/>
            </a:lvl1pPr>
          </a:lstStyle>
          <a:p>
            <a:pPr lvl="0"/>
            <a:r>
              <a:rPr lang="en-US" noProof="0" smtClean="0"/>
              <a:t>Click icon to add picture</a:t>
            </a:r>
            <a:endParaRPr lang="en-US" noProof="0"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5"/>
          </p:nvPr>
        </p:nvSpPr>
        <p:spPr/>
        <p:txBody>
          <a:bodyPr/>
          <a:lstStyle>
            <a:lvl1pPr>
              <a:defRPr/>
            </a:lvl1pPr>
          </a:lstStyle>
          <a:p>
            <a:pPr>
              <a:defRPr/>
            </a:pPr>
            <a:fld id="{2CFBD642-D59A-4285-B005-92A3128E6FB3}" type="datetimeFigureOut">
              <a:rPr lang="en-US"/>
              <a:pPr>
                <a:defRPr/>
              </a:pPr>
              <a:t>11/14/2013</a:t>
            </a:fld>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9" name="Slide Number Placeholder 6"/>
          <p:cNvSpPr>
            <a:spLocks noGrp="1"/>
          </p:cNvSpPr>
          <p:nvPr>
            <p:ph type="sldNum" sz="quarter" idx="17"/>
          </p:nvPr>
        </p:nvSpPr>
        <p:spPr/>
        <p:txBody>
          <a:bodyPr/>
          <a:lstStyle>
            <a:lvl1pPr>
              <a:defRPr/>
            </a:lvl1pPr>
          </a:lstStyle>
          <a:p>
            <a:pPr>
              <a:defRPr/>
            </a:pPr>
            <a:fld id="{ADB01933-E4CF-4823-B1C7-93019697900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051425"/>
            <a:ext cx="3575050" cy="1806575"/>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Freeform 7"/>
          <p:cNvSpPr/>
          <p:nvPr/>
        </p:nvSpPr>
        <p:spPr>
          <a:xfrm>
            <a:off x="-1588" y="5051425"/>
            <a:ext cx="9145588" cy="180657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822325" y="365125"/>
            <a:ext cx="7521575" cy="5492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9" name="Text Placeholder 2"/>
          <p:cNvSpPr>
            <a:spLocks noGrp="1"/>
          </p:cNvSpPr>
          <p:nvPr>
            <p:ph type="body" idx="1"/>
          </p:nvPr>
        </p:nvSpPr>
        <p:spPr bwMode="auto">
          <a:xfrm>
            <a:off x="822325" y="1100138"/>
            <a:ext cx="7521575" cy="35798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rot="19140000">
            <a:off x="201613" y="5870575"/>
            <a:ext cx="2176462" cy="201613"/>
          </a:xfrm>
          <a:prstGeom prst="rect">
            <a:avLst/>
          </a:prstGeom>
        </p:spPr>
        <p:txBody>
          <a:bodyPr vert="horz" lIns="91440" tIns="45720" rIns="91440" bIns="45720" rtlCol="0" anchor="ctr"/>
          <a:lstStyle>
            <a:lvl1pPr algn="l" fontAlgn="auto">
              <a:spcBef>
                <a:spcPts val="0"/>
              </a:spcBef>
              <a:spcAft>
                <a:spcPts val="0"/>
              </a:spcAft>
              <a:defRPr sz="1200" smtClean="0">
                <a:solidFill>
                  <a:srgbClr val="FFFFFF"/>
                </a:solidFill>
                <a:latin typeface="+mn-lt"/>
                <a:cs typeface="+mn-cs"/>
              </a:defRPr>
            </a:lvl1pPr>
          </a:lstStyle>
          <a:p>
            <a:pPr>
              <a:defRPr/>
            </a:pPr>
            <a:fld id="{C4480DFD-7A1B-4E9C-B0E2-C4054E381845}" type="datetimeFigureOut">
              <a:rPr lang="en-US"/>
              <a:pPr>
                <a:defRPr/>
              </a:pPr>
              <a:t>11/14/2013</a:t>
            </a:fld>
            <a:endParaRPr lang="en-US"/>
          </a:p>
        </p:txBody>
      </p:sp>
      <p:sp>
        <p:nvSpPr>
          <p:cNvPr id="5" name="Footer Placeholder 4"/>
          <p:cNvSpPr>
            <a:spLocks noGrp="1"/>
          </p:cNvSpPr>
          <p:nvPr>
            <p:ph type="ftr" sz="quarter" idx="3"/>
          </p:nvPr>
        </p:nvSpPr>
        <p:spPr>
          <a:xfrm>
            <a:off x="3517900" y="6284913"/>
            <a:ext cx="4724400" cy="274637"/>
          </a:xfrm>
          <a:prstGeom prst="rect">
            <a:avLst/>
          </a:prstGeom>
        </p:spPr>
        <p:txBody>
          <a:bodyPr vert="horz" lIns="91440" tIns="45720" rIns="91440" bIns="45720" rtlCol="0" anchor="ctr"/>
          <a:lstStyle>
            <a:lvl1pPr algn="r" fontAlgn="auto">
              <a:spcBef>
                <a:spcPts val="0"/>
              </a:spcBef>
              <a:spcAft>
                <a:spcPts val="0"/>
              </a:spcAft>
              <a:defRPr sz="1000" cap="all" spc="200" baseline="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401050" y="6170613"/>
            <a:ext cx="503238" cy="503237"/>
          </a:xfrm>
          <a:prstGeom prst="ellipse">
            <a:avLst/>
          </a:prstGeom>
          <a:ln w="19050">
            <a:solidFill>
              <a:srgbClr val="FFFFFF"/>
            </a:solidFill>
          </a:ln>
        </p:spPr>
        <p:txBody>
          <a:bodyPr vert="horz" lIns="9144" tIns="9144" rIns="9144" bIns="9144" rtlCol="0" anchor="ctr">
            <a:normAutofit/>
          </a:bodyPr>
          <a:lstStyle>
            <a:lvl1pPr algn="ctr" fontAlgn="auto">
              <a:spcBef>
                <a:spcPts val="0"/>
              </a:spcBef>
              <a:spcAft>
                <a:spcPts val="0"/>
              </a:spcAft>
              <a:defRPr sz="1650" smtClean="0">
                <a:solidFill>
                  <a:srgbClr val="FFFFFF"/>
                </a:solidFill>
                <a:latin typeface="+mn-lt"/>
                <a:cs typeface="+mn-cs"/>
              </a:defRPr>
            </a:lvl1pPr>
          </a:lstStyle>
          <a:p>
            <a:pPr>
              <a:defRPr/>
            </a:pPr>
            <a:fld id="{4682C19A-7978-4006-916F-A817B1A07CB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74" r:id="rId8"/>
    <p:sldLayoutId id="2147483675" r:id="rId9"/>
    <p:sldLayoutId id="2147483666" r:id="rId10"/>
    <p:sldLayoutId id="2147483665" r:id="rId11"/>
  </p:sldLayoutIdLst>
  <p:txStyles>
    <p:titleStyle>
      <a:lvl1pPr algn="l" rtl="0" fontAlgn="base">
        <a:spcBef>
          <a:spcPct val="0"/>
        </a:spcBef>
        <a:spcAft>
          <a:spcPct val="0"/>
        </a:spcAft>
        <a:defRPr sz="2800" kern="1200" cap="all">
          <a:solidFill>
            <a:schemeClr val="tx1"/>
          </a:solidFill>
          <a:latin typeface="+mj-lt"/>
          <a:ea typeface="+mj-ea"/>
          <a:cs typeface="+mj-cs"/>
        </a:defRPr>
      </a:lvl1pPr>
      <a:lvl2pPr algn="l" rtl="0" fontAlgn="base">
        <a:spcBef>
          <a:spcPct val="0"/>
        </a:spcBef>
        <a:spcAft>
          <a:spcPct val="0"/>
        </a:spcAft>
        <a:defRPr sz="2800">
          <a:solidFill>
            <a:schemeClr val="tx1"/>
          </a:solidFill>
          <a:latin typeface="Franklin Gothic Medium" pitchFamily="34" charset="0"/>
        </a:defRPr>
      </a:lvl2pPr>
      <a:lvl3pPr algn="l" rtl="0" fontAlgn="base">
        <a:spcBef>
          <a:spcPct val="0"/>
        </a:spcBef>
        <a:spcAft>
          <a:spcPct val="0"/>
        </a:spcAft>
        <a:defRPr sz="2800">
          <a:solidFill>
            <a:schemeClr val="tx1"/>
          </a:solidFill>
          <a:latin typeface="Franklin Gothic Medium" pitchFamily="34" charset="0"/>
        </a:defRPr>
      </a:lvl3pPr>
      <a:lvl4pPr algn="l" rtl="0" fontAlgn="base">
        <a:spcBef>
          <a:spcPct val="0"/>
        </a:spcBef>
        <a:spcAft>
          <a:spcPct val="0"/>
        </a:spcAft>
        <a:defRPr sz="2800">
          <a:solidFill>
            <a:schemeClr val="tx1"/>
          </a:solidFill>
          <a:latin typeface="Franklin Gothic Medium" pitchFamily="34" charset="0"/>
        </a:defRPr>
      </a:lvl4pPr>
      <a:lvl5pPr algn="l" rtl="0" fontAlgn="base">
        <a:spcBef>
          <a:spcPct val="0"/>
        </a:spcBef>
        <a:spcAft>
          <a:spcPct val="0"/>
        </a:spcAft>
        <a:defRPr sz="2800">
          <a:solidFill>
            <a:schemeClr val="tx1"/>
          </a:solidFill>
          <a:latin typeface="Franklin Gothic Medium" pitchFamily="34" charset="0"/>
        </a:defRPr>
      </a:lvl5pPr>
      <a:lvl6pPr marL="457200" algn="l" rtl="0" fontAlgn="base">
        <a:spcBef>
          <a:spcPct val="0"/>
        </a:spcBef>
        <a:spcAft>
          <a:spcPct val="0"/>
        </a:spcAft>
        <a:defRPr sz="2800">
          <a:solidFill>
            <a:schemeClr val="tx1"/>
          </a:solidFill>
          <a:latin typeface="Franklin Gothic Medium" pitchFamily="34" charset="0"/>
        </a:defRPr>
      </a:lvl6pPr>
      <a:lvl7pPr marL="914400" algn="l" rtl="0" fontAlgn="base">
        <a:spcBef>
          <a:spcPct val="0"/>
        </a:spcBef>
        <a:spcAft>
          <a:spcPct val="0"/>
        </a:spcAft>
        <a:defRPr sz="2800">
          <a:solidFill>
            <a:schemeClr val="tx1"/>
          </a:solidFill>
          <a:latin typeface="Franklin Gothic Medium" pitchFamily="34" charset="0"/>
        </a:defRPr>
      </a:lvl7pPr>
      <a:lvl8pPr marL="1371600" algn="l" rtl="0" fontAlgn="base">
        <a:spcBef>
          <a:spcPct val="0"/>
        </a:spcBef>
        <a:spcAft>
          <a:spcPct val="0"/>
        </a:spcAft>
        <a:defRPr sz="2800">
          <a:solidFill>
            <a:schemeClr val="tx1"/>
          </a:solidFill>
          <a:latin typeface="Franklin Gothic Medium" pitchFamily="34" charset="0"/>
        </a:defRPr>
      </a:lvl8pPr>
      <a:lvl9pPr marL="1828800" algn="l" rtl="0" fontAlgn="base">
        <a:spcBef>
          <a:spcPct val="0"/>
        </a:spcBef>
        <a:spcAft>
          <a:spcPct val="0"/>
        </a:spcAft>
        <a:defRPr sz="2800">
          <a:solidFill>
            <a:schemeClr val="tx1"/>
          </a:solidFill>
          <a:latin typeface="Franklin Gothic Medium" pitchFamily="34" charset="0"/>
        </a:defRPr>
      </a:lvl9pPr>
    </p:titleStyle>
    <p:bodyStyle>
      <a:lvl1pPr marL="342900" indent="-342900" algn="l" rtl="0" fontAlgn="base">
        <a:spcBef>
          <a:spcPts val="800"/>
        </a:spcBef>
        <a:spcAft>
          <a:spcPct val="0"/>
        </a:spcAft>
        <a:buFont typeface="Arial" charset="0"/>
        <a:defRPr sz="1600" b="1" kern="1200">
          <a:solidFill>
            <a:schemeClr val="tx1"/>
          </a:solidFill>
          <a:latin typeface="+mn-lt"/>
          <a:ea typeface="+mn-ea"/>
          <a:cs typeface="+mn-cs"/>
        </a:defRPr>
      </a:lvl1pPr>
      <a:lvl2pPr marL="173038" indent="-173038" algn="l" rtl="0" fontAlgn="base">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2pPr>
      <a:lvl3pPr marL="401638" indent="-163513" algn="l" rtl="0" fontAlgn="base">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3pPr>
      <a:lvl4pPr marL="630238" indent="-163513" algn="l" rtl="0" fontAlgn="base">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4pPr>
      <a:lvl5pPr marL="858838" indent="-173038" algn="l" rtl="0" fontAlgn="base">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817563" y="1730375"/>
            <a:ext cx="5648325" cy="1204913"/>
          </a:xfrm>
        </p:spPr>
        <p:txBody>
          <a:bodyPr>
            <a:normAutofit/>
          </a:bodyPr>
          <a:lstStyle/>
          <a:p>
            <a:pPr fontAlgn="auto">
              <a:spcAft>
                <a:spcPts val="0"/>
              </a:spcAft>
              <a:defRPr/>
            </a:pPr>
            <a:r>
              <a:rPr lang="hr-HR" dirty="0" smtClean="0"/>
              <a:t>VIZIJA OBRAZOVANJA KOJE POŠTUJE RAZLIČITOSTI</a:t>
            </a:r>
            <a:endParaRPr lang="en-US" dirty="0"/>
          </a:p>
        </p:txBody>
      </p:sp>
      <p:sp>
        <p:nvSpPr>
          <p:cNvPr id="3" name="Subtitle 2"/>
          <p:cNvSpPr>
            <a:spLocks noGrp="1"/>
          </p:cNvSpPr>
          <p:nvPr>
            <p:ph type="subTitle" idx="1"/>
          </p:nvPr>
        </p:nvSpPr>
        <p:spPr>
          <a:xfrm rot="19140000">
            <a:off x="2222500" y="3014663"/>
            <a:ext cx="6511925" cy="1419225"/>
          </a:xfrm>
        </p:spPr>
        <p:txBody>
          <a:bodyPr>
            <a:noAutofit/>
          </a:bodyPr>
          <a:lstStyle/>
          <a:p>
            <a:r>
              <a:rPr lang="hr-HR" cap="none">
                <a:ea typeface="Tunga" pitchFamily="2"/>
              </a:rPr>
              <a:t>PREZENTACIJA MINISTARSTVA CIVILNIH POSLOVA BOSNE I HERCEGOVINE</a:t>
            </a:r>
          </a:p>
          <a:p>
            <a:r>
              <a:rPr lang="hr-HR" cap="none">
                <a:ea typeface="Tunga" pitchFamily="2"/>
              </a:rPr>
              <a:t>REGIONALNA KONFERENCIJA „PRIHVATANJE RAZLIČITOSTI PUTEM OBRAZOVANJA”</a:t>
            </a:r>
            <a:r>
              <a:rPr cap="none">
                <a:ea typeface="Tunga" pitchFamily="2"/>
              </a:rPr>
              <a:t>, 6 NOVEMB</a:t>
            </a:r>
            <a:r>
              <a:rPr lang="hr-HR" cap="none">
                <a:ea typeface="Tunga" pitchFamily="2"/>
              </a:rPr>
              <a:t>A</a:t>
            </a:r>
            <a:r>
              <a:rPr cap="none">
                <a:ea typeface="Tunga" pitchFamily="2"/>
              </a:rPr>
              <a:t>R 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hr-HR" dirty="0" smtClean="0"/>
              <a:t>Shvatanje inkluzije u BiH</a:t>
            </a:r>
            <a:endParaRPr lang="en-US" dirty="0"/>
          </a:p>
        </p:txBody>
      </p:sp>
      <p:sp>
        <p:nvSpPr>
          <p:cNvPr id="16386" name="Content Placeholder 2"/>
          <p:cNvSpPr>
            <a:spLocks noGrp="1"/>
          </p:cNvSpPr>
          <p:nvPr>
            <p:ph idx="1"/>
          </p:nvPr>
        </p:nvSpPr>
        <p:spPr/>
        <p:txBody>
          <a:bodyPr/>
          <a:lstStyle/>
          <a:p>
            <a:pPr algn="just">
              <a:buFontTx/>
              <a:buChar char="-"/>
            </a:pPr>
            <a:r>
              <a:rPr lang="hr-HR" smtClean="0"/>
              <a:t>Zabrana svih oblika diskriminacije po bilo kojem osnovu na svim nivoima obrazovanja, propisana je pravnim okvirom i regulativama koje su sadržane u okvirnim zakonima u obrazovanju BiH</a:t>
            </a:r>
          </a:p>
          <a:p>
            <a:pPr algn="just">
              <a:buFontTx/>
              <a:buChar char="-"/>
            </a:pPr>
            <a:r>
              <a:rPr lang="hr-HR" smtClean="0"/>
              <a:t>Osnovni ciljevi daljeg razvoja inkluzije u BiH određeni su dokumetom „Strateški pravci razvoja obrazovanja  u BiH sa planom implementacije 2008-2015. godina” („Službeni glasnik BiH”, br. 63/08)</a:t>
            </a:r>
          </a:p>
          <a:p>
            <a:pPr algn="just">
              <a:buFontTx/>
              <a:buChar char="-"/>
            </a:pPr>
            <a:r>
              <a:rPr lang="bs-Latn-BA" smtClean="0"/>
              <a:t>Inkluzija - pedagoško-humanistički koncept koji teži da otkloni i stalno otklanja barijere za ravnopravno učenje tokom cijelog života i učešće svih individua u sistemu obrazovanja.</a:t>
            </a:r>
            <a:endParaRPr lang="hr-HR" smtClean="0"/>
          </a:p>
          <a:p>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hr-HR" dirty="0" smtClean="0"/>
              <a:t>Škole prijatelji za svu djecu</a:t>
            </a:r>
            <a:endParaRPr lang="en-US" dirty="0"/>
          </a:p>
        </p:txBody>
      </p:sp>
      <p:sp>
        <p:nvSpPr>
          <p:cNvPr id="3" name="Content Placeholder 2"/>
          <p:cNvSpPr>
            <a:spLocks noGrp="1"/>
          </p:cNvSpPr>
          <p:nvPr>
            <p:ph idx="1"/>
          </p:nvPr>
        </p:nvSpPr>
        <p:spPr>
          <a:xfrm>
            <a:off x="822325" y="1100138"/>
            <a:ext cx="7521575" cy="3984625"/>
          </a:xfrm>
        </p:spPr>
        <p:txBody>
          <a:bodyPr rtlCol="0">
            <a:normAutofit fontScale="92500" lnSpcReduction="20000"/>
          </a:bodyPr>
          <a:lstStyle/>
          <a:p>
            <a:pPr algn="just" fontAlgn="auto">
              <a:spcAft>
                <a:spcPts val="0"/>
              </a:spcAft>
              <a:buFontTx/>
              <a:buChar char="-"/>
              <a:defRPr/>
            </a:pPr>
            <a:r>
              <a:rPr lang="bs-Latn-BA" dirty="0" smtClean="0"/>
              <a:t>Upotreba </a:t>
            </a:r>
            <a:r>
              <a:rPr lang="bs-Latn-BA" dirty="0"/>
              <a:t>Indeksa </a:t>
            </a:r>
            <a:r>
              <a:rPr lang="bs-Latn-BA" dirty="0" smtClean="0"/>
              <a:t>inkluzivnosti</a:t>
            </a:r>
          </a:p>
          <a:p>
            <a:pPr marL="285750" indent="-285750" algn="just" fontAlgn="auto">
              <a:spcAft>
                <a:spcPts val="0"/>
              </a:spcAft>
              <a:buFont typeface="Wingdings" panose="05000000000000000000" pitchFamily="2" charset="2"/>
              <a:buChar char="v"/>
              <a:defRPr/>
            </a:pPr>
            <a:r>
              <a:rPr lang="bs-Latn-BA" dirty="0" smtClean="0"/>
              <a:t>samovrednovanje </a:t>
            </a:r>
            <a:r>
              <a:rPr lang="bs-Latn-BA" dirty="0"/>
              <a:t>i </a:t>
            </a:r>
            <a:r>
              <a:rPr lang="bs-Latn-BA" dirty="0" smtClean="0"/>
              <a:t>vrednovanje </a:t>
            </a:r>
            <a:r>
              <a:rPr lang="bs-Latn-BA" dirty="0"/>
              <a:t>rada obrazovno-odgojnih </a:t>
            </a:r>
            <a:r>
              <a:rPr lang="bs-Latn-BA" dirty="0" smtClean="0"/>
              <a:t>ustanova</a:t>
            </a:r>
          </a:p>
          <a:p>
            <a:pPr marL="285750" indent="-285750" algn="just" fontAlgn="auto">
              <a:spcAft>
                <a:spcPts val="0"/>
              </a:spcAft>
              <a:buFont typeface="Wingdings" panose="05000000000000000000" pitchFamily="2" charset="2"/>
              <a:buChar char="v"/>
              <a:defRPr/>
            </a:pPr>
            <a:r>
              <a:rPr lang="bs-Latn-BA" dirty="0" smtClean="0"/>
              <a:t>sredstvo podrške inkluzivnom razvoju obrazovnih institucija</a:t>
            </a:r>
          </a:p>
          <a:p>
            <a:pPr marL="0" indent="0" algn="just" fontAlgn="auto">
              <a:lnSpc>
                <a:spcPct val="110000"/>
              </a:lnSpc>
              <a:spcAft>
                <a:spcPts val="0"/>
              </a:spcAft>
              <a:buFont typeface="Arial" pitchFamily="34" charset="0"/>
              <a:buNone/>
              <a:defRPr/>
            </a:pPr>
            <a:endParaRPr lang="bs-Latn-BA" dirty="0" smtClean="0"/>
          </a:p>
          <a:p>
            <a:pPr algn="just" fontAlgn="auto">
              <a:spcAft>
                <a:spcPts val="0"/>
              </a:spcAft>
              <a:buFontTx/>
              <a:buChar char="-"/>
              <a:defRPr/>
            </a:pPr>
            <a:r>
              <a:rPr lang="bs-Latn-BA" dirty="0" smtClean="0"/>
              <a:t>U okviru sredstava IPA 2013 (3,5 miliona Eura) u toku je </a:t>
            </a:r>
            <a:r>
              <a:rPr lang="bs-Latn-BA" dirty="0"/>
              <a:t>priprema projektnog zadatka (ToR</a:t>
            </a:r>
            <a:r>
              <a:rPr lang="bs-Latn-BA" dirty="0" smtClean="0"/>
              <a:t>) koji ima za cilj:</a:t>
            </a:r>
          </a:p>
          <a:p>
            <a:pPr marL="285750" indent="-285750" algn="just" fontAlgn="auto">
              <a:spcAft>
                <a:spcPts val="0"/>
              </a:spcAft>
              <a:buFont typeface="Wingdings" panose="05000000000000000000" pitchFamily="2" charset="2"/>
              <a:buChar char="v"/>
              <a:defRPr/>
            </a:pPr>
            <a:r>
              <a:rPr lang="bs-Latn-BA" dirty="0" smtClean="0"/>
              <a:t>poboljšanje školske infrastrukture; </a:t>
            </a:r>
          </a:p>
          <a:p>
            <a:pPr marL="285750" indent="-285750" algn="just" fontAlgn="auto">
              <a:spcAft>
                <a:spcPts val="0"/>
              </a:spcAft>
              <a:buFont typeface="Wingdings" panose="05000000000000000000" pitchFamily="2" charset="2"/>
              <a:buChar char="v"/>
              <a:defRPr/>
            </a:pPr>
            <a:r>
              <a:rPr lang="bs-Latn-BA" dirty="0" smtClean="0"/>
              <a:t>razvoj/provođenje indeksa socijalne uključenosti; </a:t>
            </a:r>
          </a:p>
          <a:p>
            <a:pPr marL="285750" indent="-285750" algn="just" fontAlgn="auto">
              <a:spcAft>
                <a:spcPts val="0"/>
              </a:spcAft>
              <a:buFont typeface="Wingdings" panose="05000000000000000000" pitchFamily="2" charset="2"/>
              <a:buChar char="v"/>
              <a:defRPr/>
            </a:pPr>
            <a:r>
              <a:rPr lang="bs-Latn-BA" dirty="0" smtClean="0"/>
              <a:t>dalji razvoj </a:t>
            </a:r>
            <a:r>
              <a:rPr lang="en-US" dirty="0" err="1" smtClean="0"/>
              <a:t>koncepta</a:t>
            </a:r>
            <a:r>
              <a:rPr lang="bs-Latn-BA" dirty="0" smtClean="0"/>
              <a:t> škola prijatelja djece. </a:t>
            </a:r>
          </a:p>
          <a:p>
            <a:pPr marL="0" indent="0" algn="just" fontAlgn="auto">
              <a:lnSpc>
                <a:spcPct val="110000"/>
              </a:lnSpc>
              <a:spcAft>
                <a:spcPts val="0"/>
              </a:spcAft>
              <a:buFont typeface="Arial" pitchFamily="34" charset="0"/>
              <a:buNone/>
              <a:defRPr/>
            </a:pPr>
            <a:endParaRPr lang="bs-Latn-BA" dirty="0"/>
          </a:p>
          <a:p>
            <a:pPr marL="285750" indent="-285750" algn="just" fontAlgn="auto">
              <a:spcAft>
                <a:spcPts val="0"/>
              </a:spcAft>
              <a:buFontTx/>
              <a:buChar char="-"/>
              <a:defRPr/>
            </a:pPr>
            <a:r>
              <a:rPr lang="hr-HR" dirty="0" smtClean="0"/>
              <a:t>U </a:t>
            </a:r>
            <a:r>
              <a:rPr lang="hr-HR" dirty="0"/>
              <a:t>NPP-ima u osnovnim i srednjim školama u BiH uključeno je i obrazovanje o ljudskim pravima i </a:t>
            </a:r>
            <a:r>
              <a:rPr lang="hr-HR" dirty="0" smtClean="0"/>
              <a:t>demokratiji</a:t>
            </a:r>
          </a:p>
          <a:p>
            <a:pPr marL="0" indent="0" algn="just" fontAlgn="auto">
              <a:lnSpc>
                <a:spcPct val="120000"/>
              </a:lnSpc>
              <a:spcAft>
                <a:spcPts val="0"/>
              </a:spcAft>
              <a:buFont typeface="Arial" pitchFamily="34" charset="0"/>
              <a:buNone/>
              <a:defRPr/>
            </a:pPr>
            <a:endParaRPr lang="hr-HR" dirty="0" smtClean="0"/>
          </a:p>
          <a:p>
            <a:pPr marL="285750" indent="-285750" algn="just" fontAlgn="auto">
              <a:spcAft>
                <a:spcPts val="0"/>
              </a:spcAft>
              <a:buFontTx/>
              <a:buChar char="-"/>
              <a:defRPr/>
            </a:pPr>
            <a:r>
              <a:rPr lang="hr-HR" dirty="0" smtClean="0"/>
              <a:t>Značajni pomaci po pitanju arhitektonskih rješenja/uređenja</a:t>
            </a:r>
            <a:endParaRPr lang="bs-Latn-BA"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err="1" smtClean="0"/>
              <a:t>Ef</a:t>
            </a:r>
            <a:r>
              <a:rPr lang="hr-HR" dirty="0" smtClean="0"/>
              <a:t>ektivno učenje i podučavanje</a:t>
            </a:r>
            <a:endParaRPr lang="en-US" dirty="0"/>
          </a:p>
        </p:txBody>
      </p:sp>
      <p:sp>
        <p:nvSpPr>
          <p:cNvPr id="3" name="Content Placeholder 2"/>
          <p:cNvSpPr>
            <a:spLocks noGrp="1"/>
          </p:cNvSpPr>
          <p:nvPr>
            <p:ph idx="1"/>
          </p:nvPr>
        </p:nvSpPr>
        <p:spPr/>
        <p:txBody>
          <a:bodyPr rtlCol="0">
            <a:normAutofit lnSpcReduction="10000"/>
          </a:bodyPr>
          <a:lstStyle/>
          <a:p>
            <a:pPr algn="just" fontAlgn="auto">
              <a:spcAft>
                <a:spcPts val="0"/>
              </a:spcAft>
              <a:buFontTx/>
              <a:buChar char="-"/>
              <a:defRPr/>
            </a:pPr>
            <a:r>
              <a:rPr lang="hr-HR" dirty="0" smtClean="0"/>
              <a:t>Diferencijacija </a:t>
            </a:r>
            <a:r>
              <a:rPr lang="hr-HR" dirty="0"/>
              <a:t>i </a:t>
            </a:r>
            <a:r>
              <a:rPr lang="hr-HR" dirty="0" smtClean="0"/>
              <a:t>individualizacija </a:t>
            </a:r>
            <a:r>
              <a:rPr lang="hr-HR" dirty="0"/>
              <a:t>nastave</a:t>
            </a:r>
            <a:endParaRPr lang="hr-HR" dirty="0" smtClean="0"/>
          </a:p>
          <a:p>
            <a:pPr algn="just" fontAlgn="auto">
              <a:spcAft>
                <a:spcPts val="0"/>
              </a:spcAft>
              <a:buFontTx/>
              <a:buChar char="-"/>
              <a:defRPr/>
            </a:pPr>
            <a:r>
              <a:rPr lang="hr-HR" dirty="0" smtClean="0"/>
              <a:t>A</a:t>
            </a:r>
            <a:r>
              <a:rPr lang="bs-Latn-BA" dirty="0" smtClean="0"/>
              <a:t>dekvatna edukacija i podrška </a:t>
            </a:r>
            <a:r>
              <a:rPr lang="bs-Latn-BA" dirty="0"/>
              <a:t>odgajateljima, učiteljima, nastavnicima i profesorima u vidu pomoći stručnjaka (liječnika, psihologa, defektologa, logopeda) prilikom izrade individualiziranih nastavnih </a:t>
            </a:r>
            <a:r>
              <a:rPr lang="bs-Latn-BA" dirty="0" smtClean="0"/>
              <a:t>programa; </a:t>
            </a:r>
            <a:r>
              <a:rPr lang="hr-HR" dirty="0"/>
              <a:t>timovi za podršku inkluzivnom </a:t>
            </a:r>
            <a:r>
              <a:rPr lang="hr-HR" dirty="0" smtClean="0"/>
              <a:t>obrazovanju</a:t>
            </a:r>
            <a:endParaRPr lang="en-US" dirty="0"/>
          </a:p>
          <a:p>
            <a:pPr algn="just" fontAlgn="auto">
              <a:spcAft>
                <a:spcPts val="0"/>
              </a:spcAft>
              <a:buFontTx/>
              <a:buChar char="-"/>
              <a:defRPr/>
            </a:pPr>
            <a:r>
              <a:rPr lang="bs-Latn-BA" dirty="0" smtClean="0"/>
              <a:t>Organiziranje dodatnih obuka nastavnog </a:t>
            </a:r>
            <a:r>
              <a:rPr lang="bs-Latn-BA" dirty="0"/>
              <a:t>kadra za izradu individualiziranih nastavnih programa i realizaciju nastave u heterogenim grupama i </a:t>
            </a:r>
            <a:r>
              <a:rPr lang="bs-Latn-BA" dirty="0" smtClean="0"/>
              <a:t>odjeljenjima </a:t>
            </a:r>
          </a:p>
          <a:p>
            <a:pPr algn="just" fontAlgn="auto">
              <a:spcAft>
                <a:spcPts val="0"/>
              </a:spcAft>
              <a:buFontTx/>
              <a:buChar char="-"/>
              <a:defRPr/>
            </a:pPr>
            <a:r>
              <a:rPr lang="bs-Latn-BA" dirty="0" smtClean="0"/>
              <a:t>Nadležne </a:t>
            </a:r>
            <a:r>
              <a:rPr lang="bs-Latn-BA" dirty="0"/>
              <a:t>obrazovne vlasti nastoje obezbijediti načine finansiranja dodatne edukacije nastavnog </a:t>
            </a:r>
            <a:r>
              <a:rPr lang="bs-Latn-BA" dirty="0" smtClean="0"/>
              <a:t>kadra.; realizirane </a:t>
            </a:r>
            <a:r>
              <a:rPr lang="bs-Latn-BA" dirty="0"/>
              <a:t>su i mnoge incijative za edukaciju školske uprave/menadžmenta u sferi inkluzivnog </a:t>
            </a:r>
            <a:r>
              <a:rPr lang="bs-Latn-BA" dirty="0" smtClean="0"/>
              <a:t>obrazovanja </a:t>
            </a:r>
          </a:p>
          <a:p>
            <a:pPr algn="just" fontAlgn="auto">
              <a:spcAft>
                <a:spcPts val="0"/>
              </a:spcAft>
              <a:buFont typeface="Arial" pitchFamily="34" charset="0"/>
              <a:buNone/>
              <a:defRPr/>
            </a:pPr>
            <a:r>
              <a:rPr lang="bs-Latn-BA" dirty="0" smtClean="0"/>
              <a:t>-     U okviru pedagoških </a:t>
            </a:r>
            <a:r>
              <a:rPr lang="bs-Latn-BA" dirty="0"/>
              <a:t>zavoda uposleni </a:t>
            </a:r>
            <a:r>
              <a:rPr lang="bs-Latn-BA" dirty="0" smtClean="0"/>
              <a:t>su i </a:t>
            </a:r>
            <a:r>
              <a:rPr lang="bs-Latn-BA" dirty="0"/>
              <a:t>stručni savjetnici za specijalnu nastavu i inkluziju, koji značajno pomažu provođenje inkluzije, kroz savjetodavni i instruktivni </a:t>
            </a:r>
            <a:r>
              <a:rPr lang="bs-Latn-BA" dirty="0" smtClean="0"/>
              <a:t>rad</a:t>
            </a:r>
            <a:endParaRPr lang="en-US" dirty="0"/>
          </a:p>
          <a:p>
            <a:pPr fontAlgn="auto">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hr-HR" dirty="0" smtClean="0"/>
              <a:t>Učešće</a:t>
            </a:r>
            <a:endParaRPr lang="en-US" dirty="0"/>
          </a:p>
        </p:txBody>
      </p:sp>
      <p:sp>
        <p:nvSpPr>
          <p:cNvPr id="21506" name="Content Placeholder 2"/>
          <p:cNvSpPr>
            <a:spLocks noGrp="1"/>
          </p:cNvSpPr>
          <p:nvPr>
            <p:ph idx="1"/>
          </p:nvPr>
        </p:nvSpPr>
        <p:spPr>
          <a:xfrm>
            <a:off x="822325" y="1100138"/>
            <a:ext cx="7521575" cy="3841750"/>
          </a:xfrm>
        </p:spPr>
        <p:txBody>
          <a:bodyPr/>
          <a:lstStyle/>
          <a:p>
            <a:pPr algn="just">
              <a:buFontTx/>
              <a:buChar char="-"/>
            </a:pPr>
            <a:r>
              <a:rPr lang="bs-Latn-BA" smtClean="0"/>
              <a:t>Podizanje svijesti roditelja i djece bez poteškoća u razvoju i informiranje o prirodi različitih poteškoća u razvoju kako bi se uklonile sve predrasude i pogrešne percepcije o osobama sa teškoćama;</a:t>
            </a:r>
          </a:p>
          <a:p>
            <a:pPr algn="just">
              <a:buFontTx/>
              <a:buChar char="-"/>
            </a:pPr>
            <a:r>
              <a:rPr lang="hr-HR" smtClean="0"/>
              <a:t>Kroz razne projekte intenzivno se radi na podizanju nivoa svijesti i znanja javnosti o prirodi različitih poteškoća i onesposobljenosti, kako bi se spriječila izloženost osoba sa teškoćama i pripadnika manjina u BiH neprimjerenom tretmanu od strane društva, lokalne sredine, vršnjaka, škole, ... (npr. SPIS – Jačanje sistema socijalne zaštite i inkluzije djece u BiH – u toku su pripreme za 4. fazu projekta)</a:t>
            </a:r>
          </a:p>
          <a:p>
            <a:pPr algn="just">
              <a:buFontTx/>
              <a:buChar char="-"/>
            </a:pPr>
            <a:r>
              <a:rPr lang="bs-Latn-BA" smtClean="0"/>
              <a:t>Uloga nevladinih i međunarodnih organizacija – jedan od ključnih faktora;</a:t>
            </a:r>
          </a:p>
          <a:p>
            <a:pPr algn="just">
              <a:buFontTx/>
              <a:buChar char="-"/>
            </a:pPr>
            <a:r>
              <a:rPr lang="bs-Latn-BA" smtClean="0"/>
              <a:t>Bolja informisanost – putem organiziranog rada i radionica, seminara na lokalnom i državnom nivou, te putem različitih manifestacija, kao i promocijom putem medija (posebno uz pomoć štampanog materijala).</a:t>
            </a:r>
          </a:p>
          <a:p>
            <a:pPr algn="just">
              <a:buFontTx/>
              <a:buChar char="-"/>
            </a:pPr>
            <a:endParaRPr lang="en-US" smtClean="0"/>
          </a:p>
          <a:p>
            <a:pPr>
              <a:lnSpc>
                <a:spcPct val="150000"/>
              </a:lnSpc>
            </a:pP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hr-HR" dirty="0" smtClean="0"/>
              <a:t>Poteškoće – NA ČEMU JOŠ TREBA RADITI ...</a:t>
            </a:r>
            <a:endParaRPr lang="en-US" dirty="0"/>
          </a:p>
        </p:txBody>
      </p:sp>
      <p:sp>
        <p:nvSpPr>
          <p:cNvPr id="3" name="Content Placeholder 2"/>
          <p:cNvSpPr>
            <a:spLocks noGrp="1"/>
          </p:cNvSpPr>
          <p:nvPr>
            <p:ph idx="1"/>
          </p:nvPr>
        </p:nvSpPr>
        <p:spPr>
          <a:xfrm>
            <a:off x="822325" y="1100138"/>
            <a:ext cx="7521575" cy="3913187"/>
          </a:xfrm>
        </p:spPr>
        <p:txBody>
          <a:bodyPr rtlCol="0">
            <a:normAutofit lnSpcReduction="10000"/>
          </a:bodyPr>
          <a:lstStyle/>
          <a:p>
            <a:pPr algn="just" fontAlgn="auto">
              <a:spcAft>
                <a:spcPts val="0"/>
              </a:spcAft>
              <a:buFont typeface="Arial" pitchFamily="34" charset="0"/>
              <a:buNone/>
              <a:defRPr/>
            </a:pPr>
            <a:r>
              <a:rPr lang="hr-HR" dirty="0" smtClean="0"/>
              <a:t>- 	Omogućiti izdvajanja dodatmih finansijskih </a:t>
            </a:r>
            <a:r>
              <a:rPr lang="hr-HR" dirty="0"/>
              <a:t>sredstava potrebnih za </a:t>
            </a:r>
            <a:r>
              <a:rPr lang="hr-HR" dirty="0" smtClean="0"/>
              <a:t>veće angažovanje </a:t>
            </a:r>
            <a:r>
              <a:rPr lang="hr-HR" dirty="0"/>
              <a:t>stručnjaka (defektologa, logopeda, liječnika, psihologa, pedagoga) za pomoć odgajatelju/učitelju/nastavniku prilikom izrade individualiziranih nastavnih programa i realizaciju istih, te direktni rad s učenicima u provođenju individualnih defektoloških i logopedskih </a:t>
            </a:r>
            <a:r>
              <a:rPr lang="hr-HR" dirty="0" smtClean="0"/>
              <a:t>tretmana</a:t>
            </a:r>
            <a:r>
              <a:rPr lang="hr-HR" dirty="0"/>
              <a:t> </a:t>
            </a:r>
          </a:p>
          <a:p>
            <a:pPr algn="just" fontAlgn="auto">
              <a:spcAft>
                <a:spcPts val="0"/>
              </a:spcAft>
              <a:buFont typeface="Arial" pitchFamily="34" charset="0"/>
              <a:buNone/>
              <a:defRPr/>
            </a:pPr>
            <a:r>
              <a:rPr lang="hr-HR" dirty="0" smtClean="0"/>
              <a:t>- 	Potrebno </a:t>
            </a:r>
            <a:r>
              <a:rPr lang="hr-HR" dirty="0"/>
              <a:t>je učiniti dodatni napor za obezbjeđenje kontinuiranih edukacija za rad sa </a:t>
            </a:r>
            <a:r>
              <a:rPr lang="hr-HR" dirty="0" smtClean="0"/>
              <a:t>djecom/učenicima/mladim osobama </a:t>
            </a:r>
            <a:r>
              <a:rPr lang="hr-HR" dirty="0"/>
              <a:t>koja imaju posebne obrazovne </a:t>
            </a:r>
            <a:r>
              <a:rPr lang="hr-HR" dirty="0" smtClean="0"/>
              <a:t>potrebe (uključujući osobe sa poteškoćama, ali i nadarene) </a:t>
            </a:r>
          </a:p>
          <a:p>
            <a:pPr algn="just" fontAlgn="auto">
              <a:spcAft>
                <a:spcPts val="0"/>
              </a:spcAft>
              <a:buFont typeface="Arial" pitchFamily="34" charset="0"/>
              <a:buNone/>
              <a:defRPr/>
            </a:pPr>
            <a:r>
              <a:rPr lang="hr-HR" dirty="0" smtClean="0"/>
              <a:t>- 	Poboljšati saradnju </a:t>
            </a:r>
            <a:r>
              <a:rPr lang="hr-HR" dirty="0"/>
              <a:t>obrazovnih institucija sa zdravstvenim i socijalnim </a:t>
            </a:r>
            <a:r>
              <a:rPr lang="hr-HR" dirty="0" smtClean="0"/>
              <a:t>ustanovama (nedostatak </a:t>
            </a:r>
            <a:r>
              <a:rPr lang="hr-HR" dirty="0"/>
              <a:t>rane dijagnoze i tretmana, te problem </a:t>
            </a:r>
            <a:r>
              <a:rPr lang="hr-HR" dirty="0" smtClean="0"/>
              <a:t>kategorizacije) </a:t>
            </a:r>
          </a:p>
          <a:p>
            <a:pPr algn="just" fontAlgn="auto">
              <a:spcAft>
                <a:spcPts val="0"/>
              </a:spcAft>
              <a:buFontTx/>
              <a:buChar char="-"/>
              <a:defRPr/>
            </a:pPr>
            <a:r>
              <a:rPr lang="hr-HR" dirty="0" smtClean="0"/>
              <a:t>Poboljšati mogućnosti nesmetanog pristupa obrazovnim </a:t>
            </a:r>
            <a:r>
              <a:rPr lang="hr-HR" dirty="0"/>
              <a:t>institucijama i </a:t>
            </a:r>
            <a:r>
              <a:rPr lang="hr-HR" dirty="0" smtClean="0"/>
              <a:t>sadržajima</a:t>
            </a:r>
            <a:r>
              <a:rPr lang="hr-HR" dirty="0"/>
              <a:t> </a:t>
            </a:r>
            <a:r>
              <a:rPr lang="hr-HR" dirty="0" smtClean="0"/>
              <a:t>– </a:t>
            </a:r>
            <a:r>
              <a:rPr lang="hr-HR" i="1" dirty="0" smtClean="0"/>
              <a:t>Na osnovu bliske saradnje educiranog nastavnog kadra, menadžmenta obrazovnih institucija, lokalne zajednice i ostalih ključnih institucija (od specijaliziranih ustanova za pružanje podrške do medija) omogućiti svima jednake mogućnosti i jednak pristup obrazovanju bez diskriminacije po bilo kojem osnovu.</a:t>
            </a:r>
            <a:endParaRPr lang="en-US" i="1" dirty="0"/>
          </a:p>
          <a:p>
            <a:pPr fontAlgn="auto">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US" dirty="0"/>
          </a:p>
        </p:txBody>
      </p:sp>
      <p:sp>
        <p:nvSpPr>
          <p:cNvPr id="24578" name="Content Placeholder 2"/>
          <p:cNvSpPr>
            <a:spLocks noGrp="1"/>
          </p:cNvSpPr>
          <p:nvPr>
            <p:ph idx="1"/>
          </p:nvPr>
        </p:nvSpPr>
        <p:spPr/>
        <p:txBody>
          <a:bodyPr/>
          <a:lstStyle/>
          <a:p>
            <a:pPr algn="ctr"/>
            <a:endParaRPr lang="hr-HR" smtClean="0"/>
          </a:p>
          <a:p>
            <a:pPr algn="ctr"/>
            <a:endParaRPr lang="hr-HR" smtClean="0"/>
          </a:p>
          <a:p>
            <a:pPr algn="ctr"/>
            <a:r>
              <a:rPr lang="hr-HR" sz="2000" i="1" smtClean="0"/>
              <a:t>Hvala na pažnji!</a:t>
            </a:r>
          </a:p>
          <a:p>
            <a:pPr algn="ctr"/>
            <a:endParaRPr lang="hr-HR" smtClean="0"/>
          </a:p>
          <a:p>
            <a:pPr algn="ctr"/>
            <a:endParaRPr lang="hr-HR" smtClean="0"/>
          </a:p>
          <a:p>
            <a:pPr algn="ctr"/>
            <a:endParaRPr lang="hr-HR" smtClean="0"/>
          </a:p>
          <a:p>
            <a:pPr algn="ctr"/>
            <a:r>
              <a:rPr lang="hr-HR" smtClean="0"/>
              <a:t>Lejla Divović</a:t>
            </a:r>
          </a:p>
          <a:p>
            <a:pPr algn="ctr"/>
            <a:r>
              <a:rPr lang="hr-HR" smtClean="0"/>
              <a:t>Ministarstvo civilnih poslova BiH – Sektor za obrazovanje</a:t>
            </a:r>
          </a:p>
          <a:p>
            <a:pPr algn="ctr"/>
            <a:r>
              <a:rPr lang="hr-HR" smtClean="0"/>
              <a:t>lejla.divovic@mcp.gov.ba</a:t>
            </a:r>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183</TotalTime>
  <Words>866</Words>
  <Application>Microsoft Office PowerPoint</Application>
  <PresentationFormat>On-screen Show (4:3)</PresentationFormat>
  <Paragraphs>63</Paragraphs>
  <Slides>7</Slides>
  <Notes>4</Notes>
  <HiddenSlides>0</HiddenSlides>
  <MMClips>0</MMClips>
  <ScaleCrop>false</ScaleCrop>
  <HeadingPairs>
    <vt:vector size="6" baseType="variant">
      <vt:variant>
        <vt:lpstr>Fonts Used</vt:lpstr>
      </vt:variant>
      <vt:variant>
        <vt:i4>6</vt:i4>
      </vt:variant>
      <vt:variant>
        <vt:lpstr>Design Template</vt:lpstr>
      </vt:variant>
      <vt:variant>
        <vt:i4>5</vt:i4>
      </vt:variant>
      <vt:variant>
        <vt:lpstr>Slide Titles</vt:lpstr>
      </vt:variant>
      <vt:variant>
        <vt:i4>7</vt:i4>
      </vt:variant>
    </vt:vector>
  </HeadingPairs>
  <TitlesOfParts>
    <vt:vector size="18" baseType="lpstr">
      <vt:lpstr>Franklin Gothic Book</vt:lpstr>
      <vt:lpstr>Arial</vt:lpstr>
      <vt:lpstr>Franklin Gothic Medium</vt:lpstr>
      <vt:lpstr>Wingdings</vt:lpstr>
      <vt:lpstr>Calibri</vt:lpstr>
      <vt:lpstr>Tunga</vt:lpstr>
      <vt:lpstr>Angles</vt:lpstr>
      <vt:lpstr>Angles</vt:lpstr>
      <vt:lpstr>Angles</vt:lpstr>
      <vt:lpstr>Angles</vt:lpstr>
      <vt:lpstr>Angles</vt:lpstr>
      <vt:lpstr>VIZIJA OBRAZOVANJA KOJE POŠTUJE RAZLIČITOSTI</vt:lpstr>
      <vt:lpstr>SHVATANJE INKLUZIJE U BIH</vt:lpstr>
      <vt:lpstr>ŠKOLE PRIJATELJI ZA SVU DJECU</vt:lpstr>
      <vt:lpstr>EFEKTIVNO UČENJE I PODUČAVANJE</vt:lpstr>
      <vt:lpstr>UČEŠĆE</vt:lpstr>
      <vt:lpstr>POTEŠKOĆE – NA ČEMU JOŠ TREBA RADITI ...</vt:lpstr>
      <vt:lpstr>Slide 7</vt:lpstr>
    </vt:vector>
  </TitlesOfParts>
  <Company>Council of Europe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for an education that respects diversity</dc:title>
  <dc:creator>ELMAZI Eljona</dc:creator>
  <cp:lastModifiedBy>ELMAJA BAVČIĆ</cp:lastModifiedBy>
  <cp:revision>28</cp:revision>
  <dcterms:created xsi:type="dcterms:W3CDTF">2013-10-21T06:43:16Z</dcterms:created>
  <dcterms:modified xsi:type="dcterms:W3CDTF">2013-11-14T08:45:00Z</dcterms:modified>
</cp:coreProperties>
</file>