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85" r:id="rId3"/>
    <p:sldId id="273" r:id="rId4"/>
    <p:sldId id="289" r:id="rId5"/>
    <p:sldId id="281" r:id="rId6"/>
    <p:sldId id="276" r:id="rId7"/>
    <p:sldId id="282" r:id="rId8"/>
    <p:sldId id="283" r:id="rId9"/>
    <p:sldId id="286" r:id="rId10"/>
    <p:sldId id="275" r:id="rId11"/>
    <p:sldId id="272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DC0F0-852E-421E-9F5B-F808871DD7E9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6A82-C928-425D-8559-392C6E35B0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14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5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3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5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8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60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2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76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66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55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76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59724-284B-4846-9B60-5DA045F2DA28}" type="datetimeFigureOut">
              <a:rPr lang="fi-FI" smtClean="0"/>
              <a:t>7.11.2013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1514-E4DE-41BB-90D4-C364E36CFC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7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/>
              <a:t>Policy</a:t>
            </a:r>
            <a:r>
              <a:rPr lang="fi-FI" b="1" dirty="0"/>
              <a:t> workshop: 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How </a:t>
            </a:r>
            <a:r>
              <a:rPr lang="fi-FI" b="1" dirty="0" err="1"/>
              <a:t>inclusive</a:t>
            </a:r>
            <a:r>
              <a:rPr lang="fi-FI" b="1" dirty="0"/>
              <a:t> </a:t>
            </a:r>
            <a:r>
              <a:rPr lang="fi-FI" b="1" dirty="0" err="1"/>
              <a:t>are</a:t>
            </a:r>
            <a:r>
              <a:rPr lang="fi-FI" b="1" dirty="0"/>
              <a:t> the </a:t>
            </a:r>
            <a:r>
              <a:rPr lang="fi-FI" b="1" dirty="0" err="1"/>
              <a:t>policies</a:t>
            </a:r>
            <a:r>
              <a:rPr lang="fi-FI" b="1" dirty="0" smtClean="0"/>
              <a:t>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err="1" smtClean="0"/>
              <a:t>Moderator</a:t>
            </a:r>
            <a:r>
              <a:rPr lang="fi-FI" b="1" dirty="0" smtClean="0"/>
              <a:t>: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Raisa Venäläinen</a:t>
            </a:r>
          </a:p>
          <a:p>
            <a:pPr marL="0" indent="0">
              <a:buNone/>
            </a:pPr>
            <a:r>
              <a:rPr lang="fi-FI" sz="2400" b="1" dirty="0" err="1" smtClean="0"/>
              <a:t>raisa.venalainen@kolumbus.fi</a:t>
            </a:r>
            <a:endParaRPr lang="fi-FI" sz="24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348880"/>
            <a:ext cx="3456384" cy="3024336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2700" b="1" dirty="0" err="1" smtClean="0"/>
              <a:t>E</a:t>
            </a:r>
            <a:r>
              <a:rPr lang="fi-FI" sz="2700" b="1" dirty="0" err="1" smtClean="0"/>
              <a:t>mbracing</a:t>
            </a:r>
            <a:r>
              <a:rPr lang="fi-FI" sz="2700" b="1" dirty="0" smtClean="0"/>
              <a:t> </a:t>
            </a:r>
            <a:r>
              <a:rPr lang="fi-FI" sz="2700" b="1" dirty="0" err="1" smtClean="0"/>
              <a:t>diversity</a:t>
            </a:r>
            <a:r>
              <a:rPr lang="fi-FI" sz="2700" b="1" dirty="0" smtClean="0"/>
              <a:t> </a:t>
            </a:r>
            <a:r>
              <a:rPr lang="fi-FI" sz="2700" b="1" dirty="0" err="1" smtClean="0"/>
              <a:t>through</a:t>
            </a:r>
            <a:r>
              <a:rPr lang="fi-FI" sz="2700" b="1" dirty="0" smtClean="0"/>
              <a:t> </a:t>
            </a:r>
            <a:r>
              <a:rPr lang="fi-FI" sz="2700" b="1" dirty="0" err="1" smtClean="0"/>
              <a:t>education</a:t>
            </a:r>
            <a:r>
              <a:rPr lang="fi-FI" sz="2700" b="1" dirty="0"/>
              <a:t/>
            </a:r>
            <a:br>
              <a:rPr lang="fi-FI" sz="2700" b="1" dirty="0"/>
            </a:br>
            <a:r>
              <a:rPr lang="fi-FI" sz="2700" b="1" dirty="0" err="1"/>
              <a:t>Regional</a:t>
            </a:r>
            <a:r>
              <a:rPr lang="fi-FI" sz="2700" b="1" dirty="0"/>
              <a:t> Conference , Tirana, 6-7 </a:t>
            </a:r>
            <a:r>
              <a:rPr lang="fi-FI" sz="2700" b="1" dirty="0" err="1"/>
              <a:t>November</a:t>
            </a:r>
            <a:r>
              <a:rPr lang="fi-FI" sz="2700" b="1" dirty="0"/>
              <a:t> </a:t>
            </a:r>
            <a:r>
              <a:rPr lang="fi-FI" sz="2700" b="1" dirty="0" smtClean="0"/>
              <a:t>2013</a:t>
            </a:r>
            <a:r>
              <a:rPr lang="fi-FI" sz="2700" b="1" dirty="0"/>
              <a:t/>
            </a:r>
            <a:br>
              <a:rPr lang="fi-FI" sz="2700" b="1" dirty="0"/>
            </a:br>
            <a:r>
              <a:rPr lang="fi-FI" sz="2700" b="1" dirty="0" smtClean="0"/>
              <a:t/>
            </a:r>
            <a:br>
              <a:rPr lang="fi-FI" sz="2700" b="1" dirty="0" smtClean="0"/>
            </a:br>
            <a:r>
              <a:rPr lang="fi-FI" sz="2700" b="1" dirty="0"/>
              <a:t/>
            </a:r>
            <a:br>
              <a:rPr lang="fi-FI" sz="2700" b="1" dirty="0"/>
            </a:br>
            <a:r>
              <a:rPr lang="fi-FI" sz="2700" b="1" dirty="0" smtClean="0"/>
              <a:t/>
            </a:r>
            <a:br>
              <a:rPr lang="fi-FI" sz="2700" b="1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8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One </a:t>
            </a:r>
            <a:r>
              <a:rPr lang="fi-FI" dirty="0" err="1" smtClean="0"/>
              <a:t>size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fit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concrete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take</a:t>
            </a:r>
            <a:r>
              <a:rPr lang="fi-FI" dirty="0" smtClean="0"/>
              <a:t> home with </a:t>
            </a:r>
            <a:r>
              <a:rPr lang="fi-FI" dirty="0" err="1" smtClean="0"/>
              <a:t>you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092" y="2293461"/>
            <a:ext cx="3480816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31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 smtClean="0"/>
              <a:t>Thank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you</a:t>
            </a:r>
            <a:r>
              <a:rPr lang="fi-FI" sz="2400" b="1" dirty="0" smtClean="0"/>
              <a:t>!</a:t>
            </a:r>
            <a:endParaRPr lang="fi-FI" sz="2400" b="1" dirty="0"/>
          </a:p>
        </p:txBody>
      </p:sp>
      <p:pic>
        <p:nvPicPr>
          <p:cNvPr id="4" name="Picture 4" descr="3-girls play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62312" y="2224881"/>
            <a:ext cx="2619375" cy="3276600"/>
          </a:xfrm>
          <a:ln>
            <a:solidFill>
              <a:srgbClr val="A50021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4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Vision is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Destination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5" y="1613562"/>
            <a:ext cx="7919390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err="1" smtClean="0"/>
              <a:t>Objectives</a:t>
            </a:r>
            <a:r>
              <a:rPr lang="fi-FI" sz="3600" b="1" dirty="0" smtClean="0"/>
              <a:t> </a:t>
            </a:r>
            <a:r>
              <a:rPr lang="fi-FI" sz="3600" b="1" dirty="0"/>
              <a:t>for the Workshop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514350" indent="-514350">
              <a:buAutoNum type="arabicParenR"/>
            </a:pPr>
            <a:r>
              <a:rPr lang="fi-FI" b="1" dirty="0" smtClean="0"/>
              <a:t>To </a:t>
            </a:r>
            <a:r>
              <a:rPr lang="fi-FI" b="1" dirty="0" err="1" smtClean="0"/>
              <a:t>describe</a:t>
            </a:r>
            <a:r>
              <a:rPr lang="fi-FI" b="1" dirty="0" smtClean="0"/>
              <a:t> </a:t>
            </a:r>
            <a:r>
              <a:rPr lang="fi-FI" b="1" dirty="0" err="1" smtClean="0"/>
              <a:t>existing</a:t>
            </a:r>
            <a:r>
              <a:rPr lang="fi-FI" b="1" dirty="0" smtClean="0"/>
              <a:t> </a:t>
            </a:r>
            <a:r>
              <a:rPr lang="fi-FI" b="1" dirty="0" err="1" smtClean="0"/>
              <a:t>policies</a:t>
            </a:r>
            <a:r>
              <a:rPr lang="fi-FI" b="1" dirty="0" smtClean="0"/>
              <a:t>: </a:t>
            </a:r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policies</a:t>
            </a:r>
            <a:r>
              <a:rPr lang="fi-FI" b="1" dirty="0" smtClean="0"/>
              <a:t> </a:t>
            </a:r>
            <a:r>
              <a:rPr lang="fi-FI" b="1" dirty="0" err="1" smtClean="0"/>
              <a:t>exist</a:t>
            </a:r>
            <a:r>
              <a:rPr lang="fi-FI" b="1" dirty="0" smtClean="0"/>
              <a:t>?</a:t>
            </a:r>
          </a:p>
          <a:p>
            <a:pPr marL="514350" indent="-514350">
              <a:buAutoNum type="arabicParenR"/>
            </a:pPr>
            <a:endParaRPr lang="fi-FI" b="1" dirty="0"/>
          </a:p>
          <a:p>
            <a:pPr marL="514350" indent="-514350">
              <a:buAutoNum type="arabicParenR"/>
            </a:pPr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are</a:t>
            </a:r>
            <a:r>
              <a:rPr lang="fi-FI" b="1" dirty="0" smtClean="0"/>
              <a:t> the </a:t>
            </a:r>
            <a:r>
              <a:rPr lang="fi-FI" b="1" dirty="0" err="1" smtClean="0"/>
              <a:t>gaps</a:t>
            </a:r>
            <a:r>
              <a:rPr lang="fi-FI" b="1" dirty="0" smtClean="0"/>
              <a:t> and </a:t>
            </a:r>
            <a:r>
              <a:rPr lang="fi-FI" b="1" dirty="0" err="1" smtClean="0"/>
              <a:t>struggling</a:t>
            </a:r>
            <a:r>
              <a:rPr lang="fi-FI" b="1" dirty="0" smtClean="0"/>
              <a:t> </a:t>
            </a:r>
            <a:r>
              <a:rPr lang="fi-FI" b="1" dirty="0" err="1" smtClean="0"/>
              <a:t>points</a:t>
            </a:r>
            <a:r>
              <a:rPr lang="fi-FI" b="1" dirty="0" smtClean="0"/>
              <a:t>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</a:t>
            </a:r>
            <a:r>
              <a:rPr lang="fi-FI" b="1" dirty="0" smtClean="0"/>
              <a:t>) To design action </a:t>
            </a:r>
            <a:r>
              <a:rPr lang="fi-FI" b="1" dirty="0" err="1" smtClean="0"/>
              <a:t>steps</a:t>
            </a:r>
            <a:r>
              <a:rPr lang="fi-FI" b="1" dirty="0" smtClean="0"/>
              <a:t> </a:t>
            </a:r>
            <a:r>
              <a:rPr lang="fi-FI" b="1" dirty="0" err="1" smtClean="0"/>
              <a:t>that</a:t>
            </a:r>
            <a:r>
              <a:rPr lang="fi-FI" b="1" dirty="0" smtClean="0"/>
              <a:t>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take</a:t>
            </a:r>
            <a:r>
              <a:rPr lang="fi-FI" b="1" dirty="0" smtClean="0"/>
              <a:t> </a:t>
            </a:r>
            <a:r>
              <a:rPr lang="fi-FI" b="1" dirty="0" err="1" smtClean="0"/>
              <a:t>education</a:t>
            </a:r>
            <a:r>
              <a:rPr lang="fi-FI" b="1" dirty="0" smtClean="0"/>
              <a:t> </a:t>
            </a:r>
            <a:r>
              <a:rPr lang="fi-FI" b="1" dirty="0" err="1" smtClean="0"/>
              <a:t>systems</a:t>
            </a:r>
            <a:r>
              <a:rPr lang="fi-FI" b="1" dirty="0" smtClean="0"/>
              <a:t> in SEE </a:t>
            </a:r>
            <a:r>
              <a:rPr lang="fi-FI" b="1" dirty="0" err="1" smtClean="0"/>
              <a:t>towards</a:t>
            </a:r>
            <a:r>
              <a:rPr lang="fi-FI" b="1" dirty="0" smtClean="0"/>
              <a:t> the vision for </a:t>
            </a:r>
            <a:r>
              <a:rPr lang="fi-FI" b="1" dirty="0" err="1" smtClean="0"/>
              <a:t>inclusive</a:t>
            </a:r>
            <a:r>
              <a:rPr lang="fi-FI" b="1" dirty="0" smtClean="0"/>
              <a:t> </a:t>
            </a:r>
            <a:r>
              <a:rPr lang="fi-FI" b="1" dirty="0" err="1" smtClean="0"/>
              <a:t>education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781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>
                <a:solidFill>
                  <a:prstClr val="black"/>
                </a:solidFill>
              </a:rPr>
              <a:t>Three </a:t>
            </a:r>
            <a:r>
              <a:rPr lang="fi-FI" sz="2400" b="1" dirty="0" err="1">
                <a:solidFill>
                  <a:prstClr val="black"/>
                </a:solidFill>
              </a:rPr>
              <a:t>perspectives</a:t>
            </a:r>
            <a:r>
              <a:rPr lang="fi-FI" sz="2400" b="1" dirty="0">
                <a:solidFill>
                  <a:prstClr val="black"/>
                </a:solidFill>
              </a:rPr>
              <a:t> and </a:t>
            </a:r>
            <a:r>
              <a:rPr lang="fi-FI" sz="2400" b="1" dirty="0" err="1">
                <a:solidFill>
                  <a:prstClr val="black"/>
                </a:solidFill>
              </a:rPr>
              <a:t>entry</a:t>
            </a:r>
            <a:r>
              <a:rPr lang="fi-FI" sz="2400" b="1" dirty="0">
                <a:solidFill>
                  <a:prstClr val="black"/>
                </a:solidFill>
              </a:rPr>
              <a:t> </a:t>
            </a:r>
            <a:r>
              <a:rPr lang="fi-FI" sz="2400" b="1" dirty="0" err="1">
                <a:solidFill>
                  <a:prstClr val="black"/>
                </a:solidFill>
              </a:rPr>
              <a:t>points</a:t>
            </a:r>
            <a:r>
              <a:rPr lang="fi-FI" sz="2400" b="1" dirty="0">
                <a:solidFill>
                  <a:prstClr val="black"/>
                </a:solidFill>
              </a:rPr>
              <a:t>:</a:t>
            </a:r>
            <a:br>
              <a:rPr lang="fi-FI" sz="2400" b="1" dirty="0">
                <a:solidFill>
                  <a:prstClr val="black"/>
                </a:solidFill>
              </a:rPr>
            </a:br>
            <a:r>
              <a:rPr lang="fi-FI" sz="2400" b="1" dirty="0" err="1">
                <a:solidFill>
                  <a:prstClr val="black"/>
                </a:solidFill>
              </a:rPr>
              <a:t>What</a:t>
            </a:r>
            <a:r>
              <a:rPr lang="fi-FI" sz="2400" b="1" dirty="0">
                <a:solidFill>
                  <a:prstClr val="black"/>
                </a:solidFill>
              </a:rPr>
              <a:t> </a:t>
            </a:r>
            <a:r>
              <a:rPr lang="fi-FI" sz="2400" b="1" dirty="0" err="1">
                <a:solidFill>
                  <a:prstClr val="black"/>
                </a:solidFill>
              </a:rPr>
              <a:t>policies</a:t>
            </a:r>
            <a:r>
              <a:rPr lang="fi-FI" sz="2400" b="1" dirty="0">
                <a:solidFill>
                  <a:prstClr val="black"/>
                </a:solidFill>
              </a:rPr>
              <a:t> </a:t>
            </a:r>
            <a:r>
              <a:rPr lang="fi-FI" sz="2400" b="1" dirty="0" err="1">
                <a:solidFill>
                  <a:prstClr val="black"/>
                </a:solidFill>
              </a:rPr>
              <a:t>exist</a:t>
            </a:r>
            <a:r>
              <a:rPr lang="fi-FI" sz="2400" b="1" dirty="0">
                <a:solidFill>
                  <a:prstClr val="black"/>
                </a:solidFill>
              </a:rPr>
              <a:t>, </a:t>
            </a:r>
            <a:r>
              <a:rPr lang="fi-FI" sz="2400" b="1" dirty="0" err="1">
                <a:solidFill>
                  <a:prstClr val="black"/>
                </a:solidFill>
              </a:rPr>
              <a:t>where</a:t>
            </a:r>
            <a:r>
              <a:rPr lang="fi-FI" sz="2400" b="1" dirty="0">
                <a:solidFill>
                  <a:prstClr val="black"/>
                </a:solidFill>
              </a:rPr>
              <a:t> </a:t>
            </a:r>
            <a:r>
              <a:rPr lang="fi-FI" sz="2400" b="1" dirty="0" err="1">
                <a:solidFill>
                  <a:prstClr val="black"/>
                </a:solidFill>
              </a:rPr>
              <a:t>are</a:t>
            </a:r>
            <a:r>
              <a:rPr lang="fi-FI" sz="2400" b="1" dirty="0">
                <a:solidFill>
                  <a:prstClr val="black"/>
                </a:solidFill>
              </a:rPr>
              <a:t> the </a:t>
            </a:r>
            <a:r>
              <a:rPr lang="fi-FI" sz="2400" b="1" dirty="0" err="1">
                <a:solidFill>
                  <a:prstClr val="black"/>
                </a:solidFill>
              </a:rPr>
              <a:t>gaps</a:t>
            </a:r>
            <a:r>
              <a:rPr lang="fi-FI" sz="2400" b="1" dirty="0">
                <a:solidFill>
                  <a:prstClr val="black"/>
                </a:solidFill>
              </a:rPr>
              <a:t> and </a:t>
            </a:r>
            <a:r>
              <a:rPr lang="fi-FI" sz="2400" b="1" dirty="0" err="1">
                <a:solidFill>
                  <a:prstClr val="black"/>
                </a:solidFill>
              </a:rPr>
              <a:t>struggling</a:t>
            </a:r>
            <a:r>
              <a:rPr lang="fi-FI" sz="2400" b="1" dirty="0">
                <a:solidFill>
                  <a:prstClr val="black"/>
                </a:solidFill>
              </a:rPr>
              <a:t> </a:t>
            </a:r>
            <a:r>
              <a:rPr lang="fi-FI" sz="2400" b="1" dirty="0" err="1">
                <a:solidFill>
                  <a:prstClr val="black"/>
                </a:solidFill>
              </a:rPr>
              <a:t>points</a:t>
            </a:r>
            <a:r>
              <a:rPr lang="fi-FI" sz="2400" b="1" dirty="0">
                <a:solidFill>
                  <a:prstClr val="black"/>
                </a:solidFill>
              </a:rPr>
              <a:t>?</a:t>
            </a:r>
            <a:endParaRPr lang="fi-FI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u="sng" dirty="0" err="1"/>
              <a:t>Entry</a:t>
            </a:r>
            <a:r>
              <a:rPr lang="fi-FI" b="1" u="sng" dirty="0"/>
              <a:t> </a:t>
            </a:r>
            <a:r>
              <a:rPr lang="fi-FI" b="1" u="sng" dirty="0" err="1"/>
              <a:t>point</a:t>
            </a:r>
            <a:r>
              <a:rPr lang="fi-FI" b="1" u="sng" dirty="0"/>
              <a:t> 1:</a:t>
            </a:r>
          </a:p>
          <a:p>
            <a:pPr marL="0" indent="0">
              <a:buNone/>
            </a:pPr>
            <a:r>
              <a:rPr lang="fi-FI" dirty="0"/>
              <a:t>By </a:t>
            </a:r>
            <a:r>
              <a:rPr lang="fi-FI" dirty="0" err="1"/>
              <a:t>theme</a:t>
            </a:r>
            <a:r>
              <a:rPr lang="fi-FI" dirty="0"/>
              <a:t>: ACCESS, LEARNING, PROGRESSION</a:t>
            </a:r>
          </a:p>
          <a:p>
            <a:pPr marL="0" indent="0">
              <a:buNone/>
            </a:pPr>
            <a:r>
              <a:rPr lang="fi-FI" b="1" u="sng" dirty="0" err="1"/>
              <a:t>Entry</a:t>
            </a:r>
            <a:r>
              <a:rPr lang="fi-FI" b="1" u="sng" dirty="0"/>
              <a:t> </a:t>
            </a:r>
            <a:r>
              <a:rPr lang="fi-FI" b="1" u="sng" dirty="0" err="1"/>
              <a:t>point</a:t>
            </a:r>
            <a:r>
              <a:rPr lang="fi-FI" b="1" u="sng" dirty="0"/>
              <a:t> 2:</a:t>
            </a:r>
          </a:p>
          <a:p>
            <a:pPr marL="0" indent="0">
              <a:buNone/>
            </a:pPr>
            <a:r>
              <a:rPr lang="fi-FI" dirty="0"/>
              <a:t>By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 smtClean="0"/>
              <a:t>: </a:t>
            </a:r>
            <a:r>
              <a:rPr lang="fi-FI" dirty="0" err="1" smtClean="0"/>
              <a:t>pre-school</a:t>
            </a:r>
            <a:r>
              <a:rPr lang="fi-FI" dirty="0" smtClean="0"/>
              <a:t>, </a:t>
            </a:r>
            <a:r>
              <a:rPr lang="fi-FI" dirty="0" err="1" smtClean="0"/>
              <a:t>primary</a:t>
            </a:r>
            <a:r>
              <a:rPr lang="fi-FI" dirty="0"/>
              <a:t>, </a:t>
            </a:r>
            <a:r>
              <a:rPr lang="fi-FI" dirty="0" err="1"/>
              <a:t>secondary</a:t>
            </a:r>
            <a:r>
              <a:rPr lang="fi-FI" dirty="0"/>
              <a:t>, </a:t>
            </a:r>
            <a:r>
              <a:rPr lang="fi-FI" dirty="0" err="1"/>
              <a:t>secondary/VET</a:t>
            </a:r>
            <a:endParaRPr lang="fi-FI" dirty="0"/>
          </a:p>
          <a:p>
            <a:pPr marL="0" indent="0">
              <a:buNone/>
            </a:pPr>
            <a:r>
              <a:rPr lang="fi-FI" b="1" u="sng" dirty="0" err="1"/>
              <a:t>Entry</a:t>
            </a:r>
            <a:r>
              <a:rPr lang="fi-FI" b="1" u="sng" dirty="0"/>
              <a:t> </a:t>
            </a:r>
            <a:r>
              <a:rPr lang="fi-FI" b="1" u="sng" dirty="0" err="1"/>
              <a:t>point</a:t>
            </a:r>
            <a:r>
              <a:rPr lang="fi-FI" b="1" u="sng" dirty="0"/>
              <a:t> 3: </a:t>
            </a:r>
          </a:p>
          <a:p>
            <a:pPr marL="0" indent="0">
              <a:buNone/>
            </a:pPr>
            <a:r>
              <a:rPr lang="fi-FI" dirty="0"/>
              <a:t>By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/ </a:t>
            </a:r>
            <a:r>
              <a:rPr lang="fi-FI" dirty="0" err="1" smtClean="0"/>
              <a:t>beneficiary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individuals</a:t>
            </a:r>
            <a:r>
              <a:rPr lang="fi-FI" dirty="0"/>
              <a:t>, </a:t>
            </a:r>
            <a:r>
              <a:rPr lang="fi-FI" dirty="0" err="1"/>
              <a:t>teachers</a:t>
            </a:r>
            <a:r>
              <a:rPr lang="fi-FI" dirty="0"/>
              <a:t>, </a:t>
            </a:r>
            <a:r>
              <a:rPr lang="fi-FI" dirty="0" err="1"/>
              <a:t>schools</a:t>
            </a:r>
            <a:r>
              <a:rPr lang="fi-FI" dirty="0"/>
              <a:t>, </a:t>
            </a:r>
            <a:r>
              <a:rPr lang="fi-FI" dirty="0" err="1"/>
              <a:t>municipalities</a:t>
            </a:r>
            <a:r>
              <a:rPr lang="fi-FI" dirty="0"/>
              <a:t>, </a:t>
            </a:r>
            <a:r>
              <a:rPr lang="fi-FI" dirty="0" err="1"/>
              <a:t>inspection</a:t>
            </a:r>
            <a:r>
              <a:rPr lang="fi-FI" dirty="0"/>
              <a:t>  etc</a:t>
            </a:r>
            <a:r>
              <a:rPr lang="fi-FI" dirty="0" smtClean="0"/>
              <a:t>.)</a:t>
            </a:r>
            <a:endParaRPr lang="fi-FI" dirty="0"/>
          </a:p>
          <a:p>
            <a:endParaRPr lang="fi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4667"/>
            <a:ext cx="3322712" cy="30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429394"/>
              </p:ext>
            </p:extLst>
          </p:nvPr>
        </p:nvGraphicFramePr>
        <p:xfrm>
          <a:off x="395536" y="1268760"/>
          <a:ext cx="849694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92"/>
                <a:gridCol w="6935652"/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1" dirty="0" smtClean="0"/>
                        <a:t>Access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/>
                        <a:t>Policies</a:t>
                      </a:r>
                      <a:r>
                        <a:rPr lang="fi-FI" dirty="0" smtClean="0"/>
                        <a:t> and </a:t>
                      </a:r>
                      <a:r>
                        <a:rPr lang="fi-FI" dirty="0" err="1" smtClean="0"/>
                        <a:t>measures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promoting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access</a:t>
                      </a:r>
                      <a:r>
                        <a:rPr lang="fi-FI" baseline="0" dirty="0" smtClean="0"/>
                        <a:t> and </a:t>
                      </a:r>
                      <a:r>
                        <a:rPr lang="fi-FI" baseline="0" dirty="0" err="1" smtClean="0"/>
                        <a:t>enrollment</a:t>
                      </a:r>
                      <a:r>
                        <a:rPr lang="fi-FI" baseline="0" dirty="0" smtClean="0"/>
                        <a:t> to </a:t>
                      </a:r>
                      <a:r>
                        <a:rPr lang="fi-FI" baseline="0" dirty="0" err="1" smtClean="0"/>
                        <a:t>schools</a:t>
                      </a:r>
                      <a:r>
                        <a:rPr lang="fi-FI" baseline="0" dirty="0" smtClean="0"/>
                        <a:t>, </a:t>
                      </a:r>
                      <a:r>
                        <a:rPr lang="fi-FI" baseline="0" dirty="0" err="1" smtClean="0"/>
                        <a:t>e.g</a:t>
                      </a:r>
                      <a:endParaRPr lang="fi-FI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 smtClean="0"/>
                        <a:t>Financial </a:t>
                      </a:r>
                      <a:r>
                        <a:rPr lang="fi-FI" dirty="0" err="1" smtClean="0"/>
                        <a:t>support</a:t>
                      </a:r>
                      <a:r>
                        <a:rPr lang="fi-FI" dirty="0" smtClean="0"/>
                        <a:t>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 smtClean="0"/>
                        <a:t>Transport,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 smtClean="0"/>
                        <a:t>Support to </a:t>
                      </a:r>
                      <a:r>
                        <a:rPr lang="fi-FI" dirty="0" err="1" smtClean="0"/>
                        <a:t>registration</a:t>
                      </a:r>
                      <a:r>
                        <a:rPr lang="fi-FI" dirty="0" smtClean="0"/>
                        <a:t> for Roma etc.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/>
                        <a:t>Learning 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Quality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measures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promoting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learning</a:t>
                      </a:r>
                      <a:r>
                        <a:rPr lang="fi-FI" b="1" dirty="0" smtClean="0"/>
                        <a:t> and </a:t>
                      </a:r>
                      <a:r>
                        <a:rPr lang="fi-FI" b="1" dirty="0" err="1" smtClean="0"/>
                        <a:t>preventing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drop-out</a:t>
                      </a:r>
                      <a:r>
                        <a:rPr lang="fi-FI" b="1" dirty="0" smtClean="0"/>
                        <a:t>, </a:t>
                      </a:r>
                      <a:r>
                        <a:rPr lang="fi-FI" b="1" dirty="0" err="1" smtClean="0"/>
                        <a:t>e.g</a:t>
                      </a:r>
                      <a:r>
                        <a:rPr lang="fi-FI" b="1" dirty="0" smtClean="0"/>
                        <a:t>. </a:t>
                      </a:r>
                      <a:endParaRPr lang="fi-FI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err="1" smtClean="0"/>
                        <a:t>Meals</a:t>
                      </a:r>
                      <a:r>
                        <a:rPr lang="fi-FI" dirty="0" smtClean="0"/>
                        <a:t>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i-FI" dirty="0" err="1" smtClean="0"/>
                        <a:t>Adaptations</a:t>
                      </a:r>
                      <a:r>
                        <a:rPr lang="fi-FI" dirty="0" smtClean="0"/>
                        <a:t> (</a:t>
                      </a:r>
                      <a:r>
                        <a:rPr lang="fi-FI" dirty="0" err="1" smtClean="0"/>
                        <a:t>curricula</a:t>
                      </a:r>
                      <a:r>
                        <a:rPr lang="fi-FI" dirty="0" smtClean="0"/>
                        <a:t> and </a:t>
                      </a:r>
                      <a:r>
                        <a:rPr lang="fi-FI" dirty="0" err="1" smtClean="0"/>
                        <a:t>standards</a:t>
                      </a:r>
                      <a:r>
                        <a:rPr lang="fi-FI" dirty="0" smtClean="0"/>
                        <a:t>, </a:t>
                      </a:r>
                      <a:r>
                        <a:rPr lang="fi-FI" dirty="0" err="1" smtClean="0"/>
                        <a:t>instructison</a:t>
                      </a:r>
                      <a:r>
                        <a:rPr lang="fi-FI" dirty="0" smtClean="0"/>
                        <a:t>, </a:t>
                      </a:r>
                      <a:r>
                        <a:rPr lang="fi-FI" dirty="0" err="1" smtClean="0"/>
                        <a:t>assessment</a:t>
                      </a:r>
                      <a:r>
                        <a:rPr lang="fi-FI" dirty="0" smtClean="0"/>
                        <a:t>, </a:t>
                      </a:r>
                      <a:r>
                        <a:rPr lang="fi-FI" dirty="0" err="1" smtClean="0"/>
                        <a:t>school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level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adaptations</a:t>
                      </a:r>
                      <a:r>
                        <a:rPr lang="fi-FI" dirty="0" smtClean="0"/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smtClean="0"/>
                        <a:t>Support </a:t>
                      </a:r>
                      <a:r>
                        <a:rPr lang="fi-FI" dirty="0" err="1" smtClean="0"/>
                        <a:t>measures</a:t>
                      </a:r>
                      <a:r>
                        <a:rPr lang="fi-FI" dirty="0" smtClean="0"/>
                        <a:t>: </a:t>
                      </a:r>
                      <a:r>
                        <a:rPr lang="fi-FI" dirty="0" err="1" smtClean="0"/>
                        <a:t>Individualization</a:t>
                      </a:r>
                      <a:r>
                        <a:rPr lang="fi-FI" baseline="0" dirty="0" smtClean="0"/>
                        <a:t> and </a:t>
                      </a:r>
                      <a:r>
                        <a:rPr lang="fi-FI" baseline="0" dirty="0" err="1" smtClean="0"/>
                        <a:t>differentiation</a:t>
                      </a:r>
                      <a:endParaRPr lang="fi-FI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err="1" smtClean="0"/>
                        <a:t>Pedagogical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Assistants</a:t>
                      </a:r>
                      <a:endParaRPr lang="fi-FI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baseline="0" dirty="0" err="1" smtClean="0"/>
                        <a:t>Extra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curricular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activities</a:t>
                      </a:r>
                      <a:r>
                        <a:rPr lang="fi-FI" baseline="0" dirty="0" smtClean="0"/>
                        <a:t> etc.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Promotion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err="1" smtClean="0"/>
                        <a:t>Student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guidance</a:t>
                      </a:r>
                      <a:r>
                        <a:rPr lang="fi-FI" dirty="0" smtClean="0"/>
                        <a:t> and </a:t>
                      </a:r>
                      <a:r>
                        <a:rPr lang="fi-FI" dirty="0" err="1" smtClean="0"/>
                        <a:t>counselling</a:t>
                      </a:r>
                      <a:r>
                        <a:rPr lang="fi-FI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smtClean="0"/>
                        <a:t>Support to </a:t>
                      </a:r>
                      <a:r>
                        <a:rPr lang="fi-FI" dirty="0" err="1" smtClean="0"/>
                        <a:t>transition</a:t>
                      </a:r>
                      <a:endParaRPr lang="fi-FI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err="1" smtClean="0"/>
                        <a:t>Affirmative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actions</a:t>
                      </a:r>
                      <a:endParaRPr lang="fi-FI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smtClean="0"/>
                        <a:t>10th </a:t>
                      </a:r>
                      <a:r>
                        <a:rPr lang="fi-FI" dirty="0" err="1" smtClean="0"/>
                        <a:t>grade</a:t>
                      </a:r>
                      <a:endParaRPr lang="fi-FI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i-FI" dirty="0" err="1" smtClean="0"/>
                        <a:t>Orientation</a:t>
                      </a:r>
                      <a:r>
                        <a:rPr lang="fi-FI" dirty="0" smtClean="0"/>
                        <a:t> and </a:t>
                      </a:r>
                      <a:r>
                        <a:rPr lang="fi-FI" dirty="0" err="1" smtClean="0"/>
                        <a:t>introductory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courses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b="1" dirty="0" err="1" smtClean="0"/>
              <a:t>What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policies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exist</a:t>
            </a:r>
            <a:r>
              <a:rPr lang="fi-FI" sz="2800" b="1" dirty="0" smtClean="0"/>
              <a:t>?</a:t>
            </a:r>
            <a:br>
              <a:rPr lang="fi-FI" sz="2800" b="1" dirty="0" smtClean="0"/>
            </a:br>
            <a:r>
              <a:rPr lang="fi-FI" sz="2800" b="1" dirty="0" err="1" smtClean="0"/>
              <a:t>What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are</a:t>
            </a:r>
            <a:r>
              <a:rPr lang="fi-FI" sz="2800" b="1" dirty="0" smtClean="0"/>
              <a:t> the </a:t>
            </a:r>
            <a:r>
              <a:rPr lang="fi-FI" sz="2800" b="1" dirty="0" err="1" smtClean="0"/>
              <a:t>gaps</a:t>
            </a:r>
            <a:r>
              <a:rPr lang="fi-FI" sz="2800" b="1" dirty="0" smtClean="0"/>
              <a:t> and </a:t>
            </a:r>
            <a:r>
              <a:rPr lang="fi-FI" sz="2800" b="1" dirty="0" err="1" smtClean="0"/>
              <a:t>struggling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points</a:t>
            </a:r>
            <a:r>
              <a:rPr lang="fi-FI" sz="2800" b="1" dirty="0" smtClean="0"/>
              <a:t>?</a:t>
            </a:r>
            <a:br>
              <a:rPr lang="fi-FI" sz="2800" b="1" dirty="0" smtClean="0"/>
            </a:br>
            <a:endParaRPr lang="fi-FI" sz="2800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225729"/>
              </p:ext>
            </p:extLst>
          </p:nvPr>
        </p:nvGraphicFramePr>
        <p:xfrm>
          <a:off x="457200" y="1412778"/>
          <a:ext cx="8229600" cy="472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728192"/>
                <a:gridCol w="2057400"/>
                <a:gridCol w="2057400"/>
              </a:tblGrid>
              <a:tr h="76302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ACCESS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LEARNING AND</a:t>
                      </a:r>
                      <a:r>
                        <a:rPr lang="fi-FI" baseline="0" dirty="0" smtClean="0"/>
                        <a:t> ATTRITION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PROGRESSION </a:t>
                      </a:r>
                      <a:endParaRPr lang="fi-FI" dirty="0"/>
                    </a:p>
                  </a:txBody>
                  <a:tcPr/>
                </a:tc>
              </a:tr>
              <a:tr h="60513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Pre-school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education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685130">
                <a:tc>
                  <a:txBody>
                    <a:bodyPr/>
                    <a:lstStyle/>
                    <a:p>
                      <a:endParaRPr lang="fi-FI" dirty="0" smtClean="0"/>
                    </a:p>
                    <a:p>
                      <a:r>
                        <a:rPr lang="fi-FI" dirty="0" err="1" smtClean="0"/>
                        <a:t>Primary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education</a:t>
                      </a:r>
                      <a:endParaRPr lang="fi-FI" baseline="0" dirty="0" smtClean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634826">
                <a:tc>
                  <a:txBody>
                    <a:bodyPr/>
                    <a:lstStyle/>
                    <a:p>
                      <a:endParaRPr lang="fi-FI" dirty="0" smtClean="0"/>
                    </a:p>
                    <a:p>
                      <a:r>
                        <a:rPr lang="fi-FI" dirty="0" err="1" smtClean="0"/>
                        <a:t>Secondary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ducation</a:t>
                      </a:r>
                      <a:endParaRPr lang="fi-FI" baseline="0" dirty="0" smtClean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763020">
                <a:tc>
                  <a:txBody>
                    <a:bodyPr/>
                    <a:lstStyle/>
                    <a:p>
                      <a:r>
                        <a:rPr lang="fi-FI" dirty="0" smtClean="0"/>
                        <a:t>VET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76302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Other</a:t>
                      </a:r>
                      <a:r>
                        <a:rPr lang="fi-FI" dirty="0" smtClean="0"/>
                        <a:t> (</a:t>
                      </a:r>
                      <a:r>
                        <a:rPr lang="fi-FI" dirty="0" err="1" smtClean="0"/>
                        <a:t>if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needed</a:t>
                      </a:r>
                      <a:r>
                        <a:rPr lang="fi-FI" dirty="0" smtClean="0"/>
                        <a:t>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5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Procedure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800" dirty="0" smtClean="0"/>
          </a:p>
          <a:p>
            <a:r>
              <a:rPr lang="fi-FI" sz="2800" dirty="0" err="1" smtClean="0"/>
              <a:t>Mixed</a:t>
            </a:r>
            <a:r>
              <a:rPr lang="fi-FI" sz="2800" dirty="0" smtClean="0"/>
              <a:t> </a:t>
            </a:r>
            <a:r>
              <a:rPr lang="fi-FI" sz="2800" dirty="0" err="1" smtClean="0"/>
              <a:t>groups</a:t>
            </a:r>
            <a:endParaRPr lang="fi-FI" sz="2800" dirty="0" smtClean="0"/>
          </a:p>
          <a:p>
            <a:r>
              <a:rPr lang="fi-FI" sz="2800" dirty="0" smtClean="0"/>
              <a:t>Select </a:t>
            </a:r>
            <a:r>
              <a:rPr lang="fi-FI" sz="2800" dirty="0"/>
              <a:t>a </a:t>
            </a:r>
            <a:r>
              <a:rPr lang="fi-FI" sz="2800" dirty="0" err="1"/>
              <a:t>raporteur</a:t>
            </a:r>
            <a:r>
              <a:rPr lang="fi-FI" sz="2800" dirty="0"/>
              <a:t> in a </a:t>
            </a:r>
            <a:r>
              <a:rPr lang="fi-FI" sz="2800" dirty="0" err="1" smtClean="0"/>
              <a:t>group</a:t>
            </a:r>
            <a:endParaRPr lang="fi-FI" sz="2800" dirty="0" smtClean="0"/>
          </a:p>
          <a:p>
            <a:r>
              <a:rPr lang="fi-FI" sz="2800" dirty="0" err="1" smtClean="0"/>
              <a:t>Agree</a:t>
            </a:r>
            <a:r>
              <a:rPr lang="fi-FI" sz="2800" dirty="0" smtClean="0"/>
              <a:t>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and </a:t>
            </a:r>
            <a:r>
              <a:rPr lang="fi-FI" sz="2800" dirty="0" err="1" smtClean="0"/>
              <a:t>interpretation</a:t>
            </a:r>
            <a:r>
              <a:rPr lang="fi-FI" sz="2800" dirty="0" smtClean="0"/>
              <a:t> </a:t>
            </a:r>
            <a:r>
              <a:rPr lang="fi-FI" sz="2800" dirty="0" err="1" smtClean="0"/>
              <a:t>issues</a:t>
            </a:r>
            <a:endParaRPr lang="fi-FI" sz="2800" dirty="0"/>
          </a:p>
          <a:p>
            <a:r>
              <a:rPr lang="fi-FI" sz="2800" dirty="0" err="1" smtClean="0"/>
              <a:t>Brief</a:t>
            </a:r>
            <a:r>
              <a:rPr lang="fi-FI" sz="2800" dirty="0" smtClean="0"/>
              <a:t> </a:t>
            </a:r>
            <a:r>
              <a:rPr lang="fi-FI" sz="2800" dirty="0" err="1" smtClean="0"/>
              <a:t>self</a:t>
            </a:r>
            <a:r>
              <a:rPr lang="fi-FI" sz="2800" dirty="0" smtClean="0"/>
              <a:t> </a:t>
            </a:r>
            <a:r>
              <a:rPr lang="fi-FI" sz="2800" dirty="0" err="1" smtClean="0"/>
              <a:t>introduction</a:t>
            </a:r>
            <a:r>
              <a:rPr lang="fi-FI" sz="2800" dirty="0"/>
              <a:t> </a:t>
            </a:r>
            <a:r>
              <a:rPr lang="fi-FI" sz="2800" dirty="0" err="1" smtClean="0"/>
              <a:t>within</a:t>
            </a:r>
            <a:r>
              <a:rPr lang="fi-FI" sz="2800" dirty="0" smtClean="0"/>
              <a:t> a </a:t>
            </a:r>
            <a:r>
              <a:rPr lang="fi-FI" sz="2800" dirty="0" err="1" smtClean="0"/>
              <a:t>grop</a:t>
            </a:r>
            <a:r>
              <a:rPr lang="fi-FI" sz="2800" dirty="0" smtClean="0"/>
              <a:t> 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 smtClean="0"/>
              <a:t>… and </a:t>
            </a:r>
            <a:r>
              <a:rPr lang="fi-FI" sz="2800" dirty="0" err="1" smtClean="0"/>
              <a:t>then</a:t>
            </a:r>
            <a:r>
              <a:rPr lang="fi-FI" sz="2800" dirty="0" smtClean="0"/>
              <a:t> </a:t>
            </a:r>
            <a:r>
              <a:rPr lang="fi-FI" sz="2800" dirty="0" err="1" smtClean="0"/>
              <a:t>let’s</a:t>
            </a:r>
            <a:r>
              <a:rPr lang="fi-FI" sz="2800" dirty="0" smtClean="0"/>
              <a:t> </a:t>
            </a:r>
            <a:r>
              <a:rPr lang="fi-FI" sz="2800" dirty="0" err="1" smtClean="0"/>
              <a:t>start</a:t>
            </a:r>
            <a:r>
              <a:rPr lang="fi-FI" sz="2800" dirty="0" smtClean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5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Programme</a:t>
            </a:r>
            <a:r>
              <a:rPr lang="fi-FI" dirty="0" smtClean="0"/>
              <a:t> of </a:t>
            </a:r>
            <a:r>
              <a:rPr lang="fi-FI" dirty="0" err="1" smtClean="0"/>
              <a:t>today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76090"/>
              </p:ext>
            </p:extLst>
          </p:nvPr>
        </p:nvGraphicFramePr>
        <p:xfrm>
          <a:off x="457200" y="1340766"/>
          <a:ext cx="8435280" cy="5351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564"/>
                <a:gridCol w="6874716"/>
              </a:tblGrid>
              <a:tr h="390881">
                <a:tc gridSpan="2">
                  <a:txBody>
                    <a:bodyPr/>
                    <a:lstStyle/>
                    <a:p>
                      <a:r>
                        <a:rPr lang="fi-FI" b="1" dirty="0" smtClean="0"/>
                        <a:t>MORNING SESSION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err="1" smtClean="0"/>
                        <a:t>What</a:t>
                      </a:r>
                      <a:r>
                        <a:rPr lang="fi-FI" b="1" dirty="0" smtClean="0"/>
                        <a:t> is the </a:t>
                      </a:r>
                      <a:r>
                        <a:rPr lang="fi-FI" b="1" dirty="0" err="1" smtClean="0"/>
                        <a:t>reality</a:t>
                      </a:r>
                      <a:r>
                        <a:rPr lang="fi-FI" b="1" dirty="0" smtClean="0"/>
                        <a:t> of </a:t>
                      </a:r>
                      <a:r>
                        <a:rPr lang="fi-FI" b="1" dirty="0" err="1" smtClean="0"/>
                        <a:t>inclusiveness</a:t>
                      </a:r>
                      <a:r>
                        <a:rPr lang="fi-FI" b="1" dirty="0" smtClean="0"/>
                        <a:t> and </a:t>
                      </a:r>
                      <a:r>
                        <a:rPr lang="fi-FI" b="1" dirty="0" err="1" smtClean="0"/>
                        <a:t>dicvrsity</a:t>
                      </a:r>
                      <a:r>
                        <a:rPr lang="fi-FI" b="1" dirty="0" smtClean="0"/>
                        <a:t> in </a:t>
                      </a:r>
                      <a:r>
                        <a:rPr lang="fi-FI" b="1" dirty="0" err="1" smtClean="0"/>
                        <a:t>education</a:t>
                      </a:r>
                      <a:r>
                        <a:rPr lang="fi-FI" b="1" dirty="0" smtClean="0"/>
                        <a:t> in South Eastern Europe?</a:t>
                      </a:r>
                      <a:endParaRPr lang="fi-FI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9.30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Orientation</a:t>
                      </a:r>
                      <a:endParaRPr lang="fi-FI" b="1" dirty="0"/>
                    </a:p>
                  </a:txBody>
                  <a:tcPr/>
                </a:tc>
              </a:tr>
              <a:tr h="553217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10.00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b="1" dirty="0" smtClean="0"/>
                        <a:t>Group </a:t>
                      </a:r>
                      <a:r>
                        <a:rPr lang="fi-FI" b="1" dirty="0" err="1" smtClean="0"/>
                        <a:t>discussion</a:t>
                      </a:r>
                      <a:r>
                        <a:rPr lang="fi-FI" b="1" dirty="0" smtClean="0"/>
                        <a:t> on </a:t>
                      </a:r>
                      <a:r>
                        <a:rPr lang="fi-FI" b="1" dirty="0" err="1" smtClean="0"/>
                        <a:t>policies</a:t>
                      </a:r>
                      <a:r>
                        <a:rPr lang="fi-FI" b="1" dirty="0" smtClean="0"/>
                        <a:t> and </a:t>
                      </a:r>
                      <a:r>
                        <a:rPr lang="fi-FI" b="1" dirty="0" err="1" smtClean="0"/>
                        <a:t>policy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gaps</a:t>
                      </a:r>
                      <a:r>
                        <a:rPr lang="fi-FI" b="1" dirty="0" smtClean="0"/>
                        <a:t> 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11.00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Coffee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break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11.20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S</a:t>
                      </a:r>
                      <a:r>
                        <a:rPr lang="fi-FI" b="1" baseline="0" dirty="0" err="1" smtClean="0"/>
                        <a:t>haring</a:t>
                      </a:r>
                      <a:r>
                        <a:rPr lang="fi-FI" b="1" baseline="0" dirty="0" smtClean="0"/>
                        <a:t> of </a:t>
                      </a:r>
                      <a:r>
                        <a:rPr lang="fi-FI" b="1" baseline="0" dirty="0" err="1" smtClean="0"/>
                        <a:t>findings</a:t>
                      </a:r>
                      <a:r>
                        <a:rPr lang="fi-FI" b="1" baseline="0" dirty="0" smtClean="0"/>
                        <a:t>, </a:t>
                      </a:r>
                      <a:r>
                        <a:rPr lang="fi-FI" b="1" baseline="0" dirty="0" err="1" smtClean="0"/>
                        <a:t>additional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contributions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12.30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Lunch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 gridSpan="2">
                  <a:txBody>
                    <a:bodyPr/>
                    <a:lstStyle/>
                    <a:p>
                      <a:r>
                        <a:rPr lang="fi-FI" b="1" dirty="0" smtClean="0"/>
                        <a:t>AFTERNOON</a:t>
                      </a:r>
                      <a:r>
                        <a:rPr lang="fi-FI" b="1" baseline="0" dirty="0" smtClean="0"/>
                        <a:t> SESSION</a:t>
                      </a:r>
                    </a:p>
                    <a:p>
                      <a:r>
                        <a:rPr lang="fi-FI" b="1" baseline="0" dirty="0" err="1" smtClean="0"/>
                        <a:t>What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are</a:t>
                      </a:r>
                      <a:r>
                        <a:rPr lang="fi-FI" b="1" baseline="0" dirty="0" smtClean="0"/>
                        <a:t> the </a:t>
                      </a:r>
                      <a:r>
                        <a:rPr lang="fi-FI" b="1" baseline="0" dirty="0" err="1" smtClean="0"/>
                        <a:t>steps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that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talk</a:t>
                      </a:r>
                      <a:r>
                        <a:rPr lang="fi-FI" b="1" baseline="0" dirty="0" smtClean="0"/>
                        <a:t> us </a:t>
                      </a:r>
                      <a:r>
                        <a:rPr lang="fi-FI" b="1" baseline="0" dirty="0" err="1" smtClean="0"/>
                        <a:t>from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where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we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are</a:t>
                      </a:r>
                      <a:r>
                        <a:rPr lang="fi-FI" b="1" baseline="0" dirty="0" smtClean="0"/>
                        <a:t> to the </a:t>
                      </a:r>
                      <a:r>
                        <a:rPr lang="fi-FI" b="1" baseline="0" dirty="0" err="1" smtClean="0"/>
                        <a:t>desired</a:t>
                      </a:r>
                      <a:r>
                        <a:rPr lang="fi-FI" b="1" baseline="0" dirty="0" smtClean="0"/>
                        <a:t> </a:t>
                      </a:r>
                      <a:r>
                        <a:rPr lang="fi-FI" b="1" baseline="0" dirty="0" err="1" smtClean="0"/>
                        <a:t>results</a:t>
                      </a:r>
                      <a:r>
                        <a:rPr lang="fi-FI" b="1" baseline="0" dirty="0" smtClean="0"/>
                        <a:t> and vision?</a:t>
                      </a:r>
                      <a:endParaRPr lang="fi-FI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13.45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Plenary</a:t>
                      </a:r>
                      <a:r>
                        <a:rPr lang="fi-FI" b="1" dirty="0" smtClean="0"/>
                        <a:t> session at </a:t>
                      </a:r>
                      <a:r>
                        <a:rPr lang="fi-FI" b="1" dirty="0" err="1" smtClean="0"/>
                        <a:t>Balsha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Room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14.15 – 15.30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D</a:t>
                      </a:r>
                      <a:r>
                        <a:rPr lang="fi-FI" b="1" baseline="0" dirty="0" err="1" smtClean="0"/>
                        <a:t>evelopment</a:t>
                      </a:r>
                      <a:r>
                        <a:rPr lang="fi-FI" b="1" baseline="0" dirty="0" smtClean="0"/>
                        <a:t> of </a:t>
                      </a:r>
                      <a:r>
                        <a:rPr lang="fi-FI" b="1" dirty="0" smtClean="0"/>
                        <a:t>Action </a:t>
                      </a:r>
                      <a:r>
                        <a:rPr lang="fi-FI" b="1" dirty="0" err="1" smtClean="0"/>
                        <a:t>Steps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15.30 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Coffee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16.00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Conclusions</a:t>
                      </a:r>
                      <a:r>
                        <a:rPr lang="fi-FI" b="1" baseline="0" dirty="0" smtClean="0"/>
                        <a:t> – </a:t>
                      </a:r>
                      <a:r>
                        <a:rPr lang="fi-FI" b="1" baseline="0" dirty="0" err="1" smtClean="0"/>
                        <a:t>plenary</a:t>
                      </a:r>
                      <a:r>
                        <a:rPr lang="fi-FI" b="1" baseline="0" dirty="0" smtClean="0"/>
                        <a:t> session</a:t>
                      </a:r>
                      <a:endParaRPr lang="fi-FI" b="1" dirty="0"/>
                    </a:p>
                  </a:txBody>
                  <a:tcPr/>
                </a:tc>
              </a:tr>
              <a:tr h="390881">
                <a:tc>
                  <a:txBody>
                    <a:bodyPr/>
                    <a:lstStyle/>
                    <a:p>
                      <a:r>
                        <a:rPr lang="fi-FI" b="1" dirty="0" smtClean="0"/>
                        <a:t>17.00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End</a:t>
                      </a:r>
                      <a:r>
                        <a:rPr lang="fi-FI" b="1" baseline="0" dirty="0" smtClean="0"/>
                        <a:t> of Conference</a:t>
                      </a:r>
                      <a:endParaRPr lang="fi-FI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Action </a:t>
            </a:r>
            <a:r>
              <a:rPr lang="fi-FI" dirty="0" err="1" smtClean="0"/>
              <a:t>Steps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348</Words>
  <Application>Microsoft Office PowerPoint</Application>
  <PresentationFormat>Näytössä katseltava diaesitys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       Embracing diversity through education Regional Conference , Tirana, 6-7 November 2013       </vt:lpstr>
      <vt:lpstr>Vision is our Destination</vt:lpstr>
      <vt:lpstr>Objectives for the Workshop</vt:lpstr>
      <vt:lpstr>Three perspectives and entry points: What policies exist, where are the gaps and struggling points?</vt:lpstr>
      <vt:lpstr>Examples</vt:lpstr>
      <vt:lpstr>What policies exist? What are the gaps and struggling points? </vt:lpstr>
      <vt:lpstr>Procedure</vt:lpstr>
      <vt:lpstr>Programme of today</vt:lpstr>
      <vt:lpstr>Action Steps</vt:lpstr>
      <vt:lpstr>One size does not fit all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Raisa</dc:creator>
  <cp:lastModifiedBy>Raisa</cp:lastModifiedBy>
  <cp:revision>16</cp:revision>
  <dcterms:created xsi:type="dcterms:W3CDTF">2013-11-05T15:58:42Z</dcterms:created>
  <dcterms:modified xsi:type="dcterms:W3CDTF">2013-11-07T07:02:20Z</dcterms:modified>
</cp:coreProperties>
</file>