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0D7"/>
    <a:srgbClr val="65C7D0"/>
    <a:srgbClr val="0D3D8A"/>
    <a:srgbClr val="EBC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5"/>
  </p:normalViewPr>
  <p:slideViewPr>
    <p:cSldViewPr snapToGrid="0" snapToObjects="1">
      <p:cViewPr varScale="1">
        <p:scale>
          <a:sx n="122" d="100"/>
          <a:sy n="122" d="100"/>
        </p:scale>
        <p:origin x="13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CB43-B2B2-454E-AAC9-580B6C043F69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812-94FE-C543-858F-D376B754D1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17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F8F7-2351-2D4C-8A83-53A8D973E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CBDB5D-DDDA-2340-AD36-9A31EE5E6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2EF1EB-A041-7A47-A349-97992C24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306AC2-4BAF-CB4D-851C-40803E16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168EBB-17BE-5746-9F59-B12FC085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14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9AB8A-2FD2-264D-BEDF-48E40686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75861D-9030-3B40-A6DC-9CA964A37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B33BC6-307F-354F-8B2E-74E5EA7F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1B0E21-4B4D-5F49-9305-3C48C079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5EFEAF-559A-E347-B133-D017C0A6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3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43FF60-8E03-844B-BBFD-13FF5E1B3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A07D01-69B3-034C-9B37-07DF7FE4C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1D7306-C5C2-0940-A058-FDED7728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03CA85-63D1-7F4A-9FD5-2978377C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2D4D54-07E1-BB44-B419-0B87116D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64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4E476-06D2-9E48-93CC-7C1C1848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98F078-5EBB-E545-A8B4-B34A635A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594ECF-1187-484D-8BF3-D9A013D5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CA4985-36A8-7947-8C8D-E7B49B87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E720EE-83AF-7A45-BC3E-C6255082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3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C5268-9D73-BC42-9B6C-73688959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7F37EF-5739-3B47-89ED-A9F6FFDB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2F201-DE91-2E40-BAAF-94DFFCDA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BD030F-35D7-7448-BB53-34517115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8FF6D-4E8C-5744-B65C-03CB3AA2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60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66B7C-67F5-5C4B-A425-03C38B23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A4175-4903-5241-B969-C186900D6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72CEE1-6169-B040-B4A2-43AEDE7D3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B6F0BB-B949-1744-972A-0C896A1E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8E3E13-BC93-B240-91DF-309821E4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278E8A-8967-BE4A-AD6A-EEEE50C2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75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FF827-4415-A948-A202-58A7E13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FFF7FA-B5A4-8F4B-9AF8-F65A1BEC7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16E446-0D5C-2041-B495-0B4149581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46F608-10CB-AD45-B071-6469FE4BE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B44AA0-B888-DC48-8D25-68391B144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01C916-8942-9040-B5AF-7CEA16DD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FF8BAF-D9DC-1641-8F84-133B18C1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797CD0-60D2-9F43-A129-BF17D390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59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987EF-EBAC-0B4E-BD1B-E87C068A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5422B6-8C32-C744-BACA-26F82124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3C6EAAB-EBC7-6E49-8324-8C5630B9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2A556D-70B5-914A-9C04-9722443D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31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E41F66-4A67-6346-87A2-40013BA5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1DB7FF-DC74-D045-B319-91D56D4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3C49AE-54FD-C343-B5B6-CB658245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55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733E9-E8ED-2A4B-9B7D-18F399DF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7A1D2E-6D64-CE4B-B692-CB4B18891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D5FCD0-9BBA-9D4B-9093-703805414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0DACFA-C740-094B-BBD9-45DEF7B1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399E32-115D-7841-8ADD-01FA8084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F857FC-EC78-1042-B7BC-A04EA806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68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30BE4-C122-A148-9494-A65F8464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8F0C86-A721-0449-997F-7BF23C53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A4D94C-335E-3749-B0BD-6BF858745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53F080-B9BC-8642-B80D-3C4BB6F0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4EFB7F-D36A-2444-8C90-2FFCA227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26F85B-BDF8-034A-9B3D-905514BD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10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B3AEFED-7CBC-4349-BB98-1B52ECD2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81A26F-0D49-B145-A96A-EFC34E13B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1D69D1-1B38-174A-9563-A05A2613B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A38E-1901-574E-A7C1-A88679314110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914A43-22F0-9840-80CD-2E4843A52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3579C9-2E40-8E40-90B5-606A6DE01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CCD7-F61C-EE46-9F8F-151D5BAF4D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53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520CB29-D3A6-134F-8E08-87123D93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2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OVERVIEW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98437C-1C31-F948-912A-575F7A2F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C6F3885-0934-B144-B216-6EE7C072243D}"/>
              </a:ext>
            </a:extLst>
          </p:cNvPr>
          <p:cNvSpPr txBox="1"/>
          <p:nvPr/>
        </p:nvSpPr>
        <p:spPr>
          <a:xfrm>
            <a:off x="2043113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CB18EA-BED8-B946-B5E9-39F1939D4540}"/>
              </a:ext>
            </a:extLst>
          </p:cNvPr>
          <p:cNvSpPr txBox="1"/>
          <p:nvPr/>
        </p:nvSpPr>
        <p:spPr>
          <a:xfrm>
            <a:off x="328613" y="1885950"/>
            <a:ext cx="6286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Intro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: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What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KT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and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why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it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useful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Step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1: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Identify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your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research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results</a:t>
            </a:r>
            <a:endParaRPr lang="pt-BR" sz="8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Step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2: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Establish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what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outcomes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you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want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to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achieve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with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them</a:t>
            </a:r>
            <a:endParaRPr lang="pt-BR" sz="8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Step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3: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Identify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your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knowledge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users</a:t>
            </a:r>
            <a:endParaRPr lang="pt-BR" sz="8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Step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4: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Develop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content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and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arguments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(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the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messages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)</a:t>
            </a:r>
            <a:endParaRPr lang="pt-BR" sz="8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Step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5: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Reaching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the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audiences</a:t>
            </a:r>
            <a:endParaRPr lang="pt-BR" sz="8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Step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6: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Follow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up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and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evaluation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6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STEP 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6F3885-0934-B144-B216-6EE7C072243D}"/>
              </a:ext>
            </a:extLst>
          </p:cNvPr>
          <p:cNvSpPr txBox="1"/>
          <p:nvPr/>
        </p:nvSpPr>
        <p:spPr>
          <a:xfrm>
            <a:off x="2043113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5" name="Gráfico 4" descr="Lupa">
            <a:extLst>
              <a:ext uri="{FF2B5EF4-FFF2-40B4-BE49-F238E27FC236}">
                <a16:creationId xmlns:a16="http://schemas.microsoft.com/office/drawing/2014/main" id="{55F07305-8D26-114A-AFF2-74DF05E61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462" y="2555320"/>
            <a:ext cx="3733800" cy="37338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508061D-2C61-BC4F-95C7-28ACEDAC0CD9}"/>
              </a:ext>
            </a:extLst>
          </p:cNvPr>
          <p:cNvSpPr/>
          <p:nvPr/>
        </p:nvSpPr>
        <p:spPr>
          <a:xfrm>
            <a:off x="6597080" y="1143000"/>
            <a:ext cx="6120136" cy="138355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IDENTIFY YOUR RESEARCH RESULTS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EA67E-BD46-FF48-9CE6-9CC02615D074}"/>
              </a:ext>
            </a:extLst>
          </p:cNvPr>
          <p:cNvSpPr txBox="1"/>
          <p:nvPr/>
        </p:nvSpPr>
        <p:spPr>
          <a:xfrm>
            <a:off x="385763" y="1514227"/>
            <a:ext cx="55149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Understanding differences between: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Scientific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Results that can be translated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Direct social impacts of your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Social impacts in the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And how to identify them in your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144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STEP 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6F3885-0934-B144-B216-6EE7C072243D}"/>
              </a:ext>
            </a:extLst>
          </p:cNvPr>
          <p:cNvSpPr txBox="1"/>
          <p:nvPr/>
        </p:nvSpPr>
        <p:spPr>
          <a:xfrm>
            <a:off x="2043113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EA67E-BD46-FF48-9CE6-9CC02615D074}"/>
              </a:ext>
            </a:extLst>
          </p:cNvPr>
          <p:cNvSpPr txBox="1"/>
          <p:nvPr/>
        </p:nvSpPr>
        <p:spPr>
          <a:xfrm>
            <a:off x="385763" y="1514227"/>
            <a:ext cx="551497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What do you hope to generate with the disclosure of your results?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Examples:</a:t>
            </a:r>
          </a:p>
          <a:p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Generate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awareness</a:t>
            </a:r>
            <a:endParaRPr lang="pt-BR" sz="3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Share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knowledge</a:t>
            </a:r>
            <a:endParaRPr lang="pt-BR" sz="3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Guide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decision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making</a:t>
            </a:r>
            <a:endParaRPr lang="pt-BR" sz="3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Support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new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laws</a:t>
            </a:r>
            <a:endParaRPr lang="pt-BR" sz="3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Facilitate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change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in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practices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and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behaviors</a:t>
            </a:r>
            <a:endParaRPr lang="pt-BR" sz="3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Changing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public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policies</a:t>
            </a:r>
            <a:endParaRPr lang="pt-BR" sz="36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</a:endParaRPr>
          </a:p>
          <a:p>
            <a:br>
              <a:rPr lang="pt-BR" sz="2800" dirty="0"/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FF8BDE-0D72-E042-9B4C-02A3220629EB}"/>
              </a:ext>
            </a:extLst>
          </p:cNvPr>
          <p:cNvSpPr txBox="1"/>
          <p:nvPr/>
        </p:nvSpPr>
        <p:spPr>
          <a:xfrm>
            <a:off x="6470439" y="871538"/>
            <a:ext cx="5131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ESTABLISH THE OUTCOMES YOU WANT TO ACHIEVE</a:t>
            </a:r>
          </a:p>
          <a:p>
            <a:endParaRPr lang="pt-BR" dirty="0"/>
          </a:p>
        </p:txBody>
      </p:sp>
      <p:pic>
        <p:nvPicPr>
          <p:cNvPr id="6" name="Gráfico 5" descr="Alvo">
            <a:extLst>
              <a:ext uri="{FF2B5EF4-FFF2-40B4-BE49-F238E27FC236}">
                <a16:creationId xmlns:a16="http://schemas.microsoft.com/office/drawing/2014/main" id="{6AA480DB-5058-DA43-BF14-AD835604D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7664" y="2870705"/>
            <a:ext cx="3319463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STEP 3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6F3885-0934-B144-B216-6EE7C072243D}"/>
              </a:ext>
            </a:extLst>
          </p:cNvPr>
          <p:cNvSpPr txBox="1"/>
          <p:nvPr/>
        </p:nvSpPr>
        <p:spPr>
          <a:xfrm>
            <a:off x="2043113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EA67E-BD46-FF48-9CE6-9CC02615D074}"/>
              </a:ext>
            </a:extLst>
          </p:cNvPr>
          <p:cNvSpPr txBox="1"/>
          <p:nvPr/>
        </p:nvSpPr>
        <p:spPr>
          <a:xfrm>
            <a:off x="385763" y="1329559"/>
            <a:ext cx="57102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Which audiences do you need to share your results with for them to achieve the goals of step 2?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Most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appropriate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TYPE OF INFORMATION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and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TIMING OF COMMUNICATION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For:</a:t>
            </a:r>
          </a:p>
          <a:p>
            <a:pPr marL="514350" indent="-514350">
              <a:buAutoNum type="arabicPeriod"/>
            </a:pP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Youth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policy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makers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514350" indent="-514350">
              <a:buAutoNum type="arabicPeriod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Cross-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sectorial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policymakers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Practitioners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514350" indent="-514350">
              <a:buAutoNum type="arabicPeriod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Young People</a:t>
            </a:r>
          </a:p>
          <a:p>
            <a:br>
              <a:rPr lang="pt-BR" sz="2800" dirty="0"/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FF8BDE-0D72-E042-9B4C-02A3220629EB}"/>
              </a:ext>
            </a:extLst>
          </p:cNvPr>
          <p:cNvSpPr txBox="1"/>
          <p:nvPr/>
        </p:nvSpPr>
        <p:spPr>
          <a:xfrm>
            <a:off x="6840433" y="824557"/>
            <a:ext cx="5131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IDENTIFY YOUR KNOWLEDGE USERS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áfico 4" descr="Público alvo">
            <a:extLst>
              <a:ext uri="{FF2B5EF4-FFF2-40B4-BE49-F238E27FC236}">
                <a16:creationId xmlns:a16="http://schemas.microsoft.com/office/drawing/2014/main" id="{1F41E468-D6AB-5E46-955C-C0FA9BA08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1908" y="2763549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STEP 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6F3885-0934-B144-B216-6EE7C072243D}"/>
              </a:ext>
            </a:extLst>
          </p:cNvPr>
          <p:cNvSpPr txBox="1"/>
          <p:nvPr/>
        </p:nvSpPr>
        <p:spPr>
          <a:xfrm>
            <a:off x="2043113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EA67E-BD46-FF48-9CE6-9CC02615D074}"/>
              </a:ext>
            </a:extLst>
          </p:cNvPr>
          <p:cNvSpPr txBox="1"/>
          <p:nvPr/>
        </p:nvSpPr>
        <p:spPr>
          <a:xfrm>
            <a:off x="385763" y="1386709"/>
            <a:ext cx="57102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What actions should your audience take based on the results you present to them?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Sounding like music to your knowledge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Form to identify the key messages and information to be shared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The four steps to frame the best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Hunting for jargon!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Examples of clear and accessible message in the youth field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FF8BDE-0D72-E042-9B4C-02A3220629EB}"/>
              </a:ext>
            </a:extLst>
          </p:cNvPr>
          <p:cNvSpPr txBox="1"/>
          <p:nvPr/>
        </p:nvSpPr>
        <p:spPr>
          <a:xfrm>
            <a:off x="6840433" y="735167"/>
            <a:ext cx="51310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DEVELOP CONTENT AND ARGUMENTS </a:t>
            </a: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(the messages)</a:t>
            </a:r>
            <a:endParaRPr lang="pt-BR" dirty="0"/>
          </a:p>
        </p:txBody>
      </p:sp>
      <p:pic>
        <p:nvPicPr>
          <p:cNvPr id="6" name="Gráfico 5" descr="Envelope">
            <a:extLst>
              <a:ext uri="{FF2B5EF4-FFF2-40B4-BE49-F238E27FC236}">
                <a16:creationId xmlns:a16="http://schemas.microsoft.com/office/drawing/2014/main" id="{95BD1553-F9A2-B44D-B077-A693E528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3338" y="3177886"/>
            <a:ext cx="3119438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5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STEP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6F3885-0934-B144-B216-6EE7C072243D}"/>
              </a:ext>
            </a:extLst>
          </p:cNvPr>
          <p:cNvSpPr txBox="1"/>
          <p:nvPr/>
        </p:nvSpPr>
        <p:spPr>
          <a:xfrm>
            <a:off x="2043113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EA67E-BD46-FF48-9CE6-9CC02615D074}"/>
              </a:ext>
            </a:extLst>
          </p:cNvPr>
          <p:cNvSpPr txBox="1"/>
          <p:nvPr/>
        </p:nvSpPr>
        <p:spPr>
          <a:xfrm>
            <a:off x="385763" y="1386709"/>
            <a:ext cx="57102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Which materials will you have to develop to disseminate your message and how to do that?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Format of communication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Dissemination strategies and channels for each one of our four audiences:</a:t>
            </a:r>
          </a:p>
          <a:p>
            <a:pPr marL="514350" indent="-514350">
              <a:buAutoNum type="arabicPeriod"/>
            </a:pP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Youth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policy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makers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514350" indent="-514350">
              <a:buAutoNum type="arabicPeriod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Cross-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sectorial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policymakers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Practitioners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514350" indent="-514350">
              <a:buAutoNum type="arabicPeriod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Young People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FF8BDE-0D72-E042-9B4C-02A3220629EB}"/>
              </a:ext>
            </a:extLst>
          </p:cNvPr>
          <p:cNvSpPr txBox="1"/>
          <p:nvPr/>
        </p:nvSpPr>
        <p:spPr>
          <a:xfrm>
            <a:off x="6840433" y="735167"/>
            <a:ext cx="45324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REACHING THE AUDIENCE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(formats and strategy)</a:t>
            </a:r>
            <a:endParaRPr lang="pt-BR" sz="1600" dirty="0"/>
          </a:p>
        </p:txBody>
      </p:sp>
      <p:pic>
        <p:nvPicPr>
          <p:cNvPr id="5" name="Gráfico 4" descr="Manual">
            <a:extLst>
              <a:ext uri="{FF2B5EF4-FFF2-40B4-BE49-F238E27FC236}">
                <a16:creationId xmlns:a16="http://schemas.microsoft.com/office/drawing/2014/main" id="{7299618F-9A1A-6B4C-B027-65B49E050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1895" y="3166602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STEP 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6F3885-0934-B144-B216-6EE7C072243D}"/>
              </a:ext>
            </a:extLst>
          </p:cNvPr>
          <p:cNvSpPr txBox="1"/>
          <p:nvPr/>
        </p:nvSpPr>
        <p:spPr>
          <a:xfrm>
            <a:off x="2043113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EA67E-BD46-FF48-9CE6-9CC02615D074}"/>
              </a:ext>
            </a:extLst>
          </p:cNvPr>
          <p:cNvSpPr txBox="1"/>
          <p:nvPr/>
        </p:nvSpPr>
        <p:spPr>
          <a:xfrm>
            <a:off x="385763" y="1534542"/>
            <a:ext cx="57102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Did my strategy reach the outcomes defined to each audience?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How to evaluate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Indicators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REACH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UPTAKE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CHANGE IN POLICIES,LAWS, CULTURES/BELIEFS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INTEREST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FF8BDE-0D72-E042-9B4C-02A3220629EB}"/>
              </a:ext>
            </a:extLst>
          </p:cNvPr>
          <p:cNvSpPr txBox="1"/>
          <p:nvPr/>
        </p:nvSpPr>
        <p:spPr>
          <a:xfrm>
            <a:off x="6840433" y="735167"/>
            <a:ext cx="4532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FOLLOW UP AND EVALUATION</a:t>
            </a:r>
          </a:p>
        </p:txBody>
      </p:sp>
      <p:pic>
        <p:nvPicPr>
          <p:cNvPr id="6" name="Gráfico 5" descr="Tendência ascendente">
            <a:extLst>
              <a:ext uri="{FF2B5EF4-FFF2-40B4-BE49-F238E27FC236}">
                <a16:creationId xmlns:a16="http://schemas.microsoft.com/office/drawing/2014/main" id="{39EC746B-4B69-D346-A3A3-69FF47BCE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6171" y="2900708"/>
            <a:ext cx="3499977" cy="34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QUESTIONS?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6F3885-0934-B144-B216-6EE7C072243D}"/>
              </a:ext>
            </a:extLst>
          </p:cNvPr>
          <p:cNvSpPr txBox="1"/>
          <p:nvPr/>
        </p:nvSpPr>
        <p:spPr>
          <a:xfrm>
            <a:off x="2043113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EA67E-BD46-FF48-9CE6-9CC02615D074}"/>
              </a:ext>
            </a:extLst>
          </p:cNvPr>
          <p:cNvSpPr txBox="1"/>
          <p:nvPr/>
        </p:nvSpPr>
        <p:spPr>
          <a:xfrm>
            <a:off x="385763" y="1534542"/>
            <a:ext cx="52720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WHAT IS NEXT: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Discussion on the content guided by Dan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</a:rPr>
              <a:t>Based on your today’s inputs, we will finalize the guide and share with you all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43AB4D-08FB-CC4C-A519-0AE8B05D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FFBFF50-D0D8-0045-9413-83FB93E294AE}"/>
              </a:ext>
            </a:extLst>
          </p:cNvPr>
          <p:cNvSpPr/>
          <p:nvPr/>
        </p:nvSpPr>
        <p:spPr>
          <a:xfrm>
            <a:off x="205482" y="900110"/>
            <a:ext cx="6066732" cy="37288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8AD0D7"/>
                </a:solidFill>
                <a:latin typeface="Avenir Black" panose="02000503020000020003" pitchFamily="2" charset="0"/>
                <a:ea typeface="+mj-ea"/>
                <a:cs typeface="+mj-cs"/>
              </a:rPr>
              <a:t>GUIDE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8AD0D7"/>
                </a:solidFill>
                <a:latin typeface="Avenir Black" panose="02000503020000020003" pitchFamily="2" charset="0"/>
                <a:ea typeface="+mj-ea"/>
                <a:cs typeface="+mj-cs"/>
              </a:rPr>
              <a:t>COMMUNICATING YOUTH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8AD0D7"/>
                </a:solidFill>
                <a:latin typeface="Avenir Black" panose="02000503020000020003" pitchFamily="2" charset="0"/>
                <a:ea typeface="+mj-ea"/>
                <a:cs typeface="+mj-cs"/>
              </a:rPr>
              <a:t>RESEARCH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8AD0D7"/>
                </a:solidFill>
                <a:latin typeface="Avenir Black" panose="02000503020000020003" pitchFamily="2" charset="0"/>
                <a:ea typeface="+mj-ea"/>
                <a:cs typeface="+mj-cs"/>
              </a:rPr>
              <a:t>IN 6 STEPS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58FA83-E206-B341-872E-C4F74DF82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17402" r="27470" b="2"/>
          <a:stretch/>
        </p:blipFill>
        <p:spPr>
          <a:xfrm>
            <a:off x="6416801" y="0"/>
            <a:ext cx="577215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EDF3A33-6B0F-4F4A-B23D-D035127875F7}"/>
              </a:ext>
            </a:extLst>
          </p:cNvPr>
          <p:cNvSpPr/>
          <p:nvPr/>
        </p:nvSpPr>
        <p:spPr>
          <a:xfrm>
            <a:off x="190848" y="4949654"/>
            <a:ext cx="6096000" cy="16522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Maria Paola de Salvo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EasyTelling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Founder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Dan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Moxon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, Director People, Dialogue and Change and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Member of the Pool of European Youth Researchers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5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46E93510-A4D7-9D49-A40E-ED9661ED4E8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THE CHALLENGE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40AED7-5F57-6C40-9873-680C154C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77" y="1273760"/>
            <a:ext cx="8553262" cy="48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46E93510-A4D7-9D49-A40E-ED9661ED4E8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THE GOAL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612679-CB26-F646-8869-53AF3348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52" y="1143000"/>
            <a:ext cx="8572500" cy="4822031"/>
          </a:xfrm>
          <a:prstGeom prst="rect">
            <a:avLst/>
          </a:prstGeom>
        </p:spPr>
      </p:pic>
      <p:sp>
        <p:nvSpPr>
          <p:cNvPr id="7" name="CaixaDeTexto 16">
            <a:extLst>
              <a:ext uri="{FF2B5EF4-FFF2-40B4-BE49-F238E27FC236}">
                <a16:creationId xmlns:a16="http://schemas.microsoft.com/office/drawing/2014/main" id="{5F4B53C2-8600-E542-94AE-BFEFEBA3DD73}"/>
              </a:ext>
            </a:extLst>
          </p:cNvPr>
          <p:cNvSpPr txBox="1"/>
          <p:nvPr/>
        </p:nvSpPr>
        <p:spPr>
          <a:xfrm>
            <a:off x="7917919" y="2422936"/>
            <a:ext cx="3254905" cy="1131079"/>
          </a:xfrm>
          <a:prstGeom prst="rect">
            <a:avLst/>
          </a:prstGeom>
          <a:solidFill>
            <a:schemeClr val="bg1">
              <a:alpha val="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493" rIns="19493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US" sz="2250" b="1" dirty="0">
                <a:solidFill>
                  <a:srgbClr val="0D3D8A"/>
                </a:solidFill>
                <a:latin typeface="Avenir Book" panose="02000503020000020003" pitchFamily="2" charset="0"/>
                <a:cs typeface="Poppins Black" pitchFamily="2" charset="77"/>
              </a:rPr>
              <a:t>HOW CAN WE IMPROVE THE EXCHANGE OF INFO?</a:t>
            </a:r>
          </a:p>
        </p:txBody>
      </p:sp>
    </p:spTree>
    <p:extLst>
      <p:ext uri="{BB962C8B-B14F-4D97-AF65-F5344CB8AC3E}">
        <p14:creationId xmlns:p14="http://schemas.microsoft.com/office/powerpoint/2010/main" val="282361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0" descr="Picture 10">
            <a:extLst>
              <a:ext uri="{FF2B5EF4-FFF2-40B4-BE49-F238E27FC236}">
                <a16:creationId xmlns:a16="http://schemas.microsoft.com/office/drawing/2014/main" id="{9A530928-512D-D144-8438-EF6787C6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5" r="51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CE5CD7F-1134-DE4C-8169-EFD1F2C8C64F}"/>
              </a:ext>
            </a:extLst>
          </p:cNvPr>
          <p:cNvSpPr/>
          <p:nvPr/>
        </p:nvSpPr>
        <p:spPr>
          <a:xfrm>
            <a:off x="2800350" y="2357438"/>
            <a:ext cx="5400675" cy="2471737"/>
          </a:xfrm>
          <a:prstGeom prst="rect">
            <a:avLst/>
          </a:prstGeom>
          <a:solidFill>
            <a:srgbClr val="65C7D0"/>
          </a:solidFill>
          <a:ln>
            <a:solidFill>
              <a:srgbClr val="65C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ABA7159-61A5-5043-B96E-163141EAC741}"/>
              </a:ext>
            </a:extLst>
          </p:cNvPr>
          <p:cNvSpPr/>
          <p:nvPr/>
        </p:nvSpPr>
        <p:spPr>
          <a:xfrm>
            <a:off x="6396037" y="0"/>
            <a:ext cx="5400675" cy="2471737"/>
          </a:xfrm>
          <a:prstGeom prst="rect">
            <a:avLst/>
          </a:prstGeom>
          <a:solidFill>
            <a:srgbClr val="65C7D0"/>
          </a:solidFill>
          <a:ln>
            <a:solidFill>
              <a:srgbClr val="65C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534B52-7AD3-0247-B728-909BDBFC4F6A}"/>
              </a:ext>
            </a:extLst>
          </p:cNvPr>
          <p:cNvSpPr txBox="1"/>
          <p:nvPr/>
        </p:nvSpPr>
        <p:spPr>
          <a:xfrm>
            <a:off x="8935569" y="1192664"/>
            <a:ext cx="3254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YOUTH</a:t>
            </a:r>
          </a:p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POLICY MAKERS </a:t>
            </a:r>
          </a:p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PRACTITIONERS</a:t>
            </a:r>
          </a:p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YOUNG PEOPLE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7AD327-A14A-E34D-94FC-19FEE326E293}"/>
              </a:ext>
            </a:extLst>
          </p:cNvPr>
          <p:cNvSpPr txBox="1"/>
          <p:nvPr/>
        </p:nvSpPr>
        <p:spPr>
          <a:xfrm>
            <a:off x="146772" y="2054439"/>
            <a:ext cx="2882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YOUTH RESEARCHERS 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96C3DAB-5880-F144-A413-CA01FA68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11" y="1616729"/>
            <a:ext cx="6637305" cy="2817906"/>
          </a:xfrm>
          <a:prstGeom prst="rect">
            <a:avLst/>
          </a:prstGeom>
        </p:spPr>
      </p:pic>
      <p:sp>
        <p:nvSpPr>
          <p:cNvPr id="25" name="CaixaDeTexto 16">
            <a:extLst>
              <a:ext uri="{FF2B5EF4-FFF2-40B4-BE49-F238E27FC236}">
                <a16:creationId xmlns:a16="http://schemas.microsoft.com/office/drawing/2014/main" id="{B47D707B-74A6-9E48-84EF-917A5B8235D4}"/>
              </a:ext>
            </a:extLst>
          </p:cNvPr>
          <p:cNvSpPr txBox="1"/>
          <p:nvPr/>
        </p:nvSpPr>
        <p:spPr>
          <a:xfrm>
            <a:off x="4468547" y="4559340"/>
            <a:ext cx="3254905" cy="1107996"/>
          </a:xfrm>
          <a:prstGeom prst="rect">
            <a:avLst/>
          </a:prstGeom>
          <a:solidFill>
            <a:schemeClr val="bg1">
              <a:alpha val="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493" rIns="19493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US" sz="6600" b="1" dirty="0">
                <a:solidFill>
                  <a:schemeClr val="bg1"/>
                </a:solidFill>
                <a:latin typeface="Avenir Black" panose="02000503020000020003" pitchFamily="2" charset="0"/>
                <a:cs typeface="Poppins Black" pitchFamily="2" charset="77"/>
              </a:rPr>
              <a:t>HOW?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66DB1F25-F17C-D641-8357-9E6CB9A60A98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THE GOAL</a:t>
            </a:r>
          </a:p>
        </p:txBody>
      </p:sp>
    </p:spTree>
    <p:extLst>
      <p:ext uri="{BB962C8B-B14F-4D97-AF65-F5344CB8AC3E}">
        <p14:creationId xmlns:p14="http://schemas.microsoft.com/office/powerpoint/2010/main" val="116608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D7DD4EAA-5970-4D4E-AF9A-1714831B3701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THE REQUEST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8A3993-1B85-4F49-9092-542A621E5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52" y="2230640"/>
            <a:ext cx="3289300" cy="3425409"/>
          </a:xfrm>
          <a:prstGeom prst="rect">
            <a:avLst/>
          </a:prstGeom>
        </p:spPr>
      </p:pic>
      <p:pic>
        <p:nvPicPr>
          <p:cNvPr id="9" name="Gráfico 8" descr="Adicionar">
            <a:extLst>
              <a:ext uri="{FF2B5EF4-FFF2-40B4-BE49-F238E27FC236}">
                <a16:creationId xmlns:a16="http://schemas.microsoft.com/office/drawing/2014/main" id="{78BEA47C-AD69-F04C-81CC-E4A041F3A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399" y="3333743"/>
            <a:ext cx="1219201" cy="12192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DC62043-6040-344F-ABE5-95D5CE570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62" y="1331905"/>
            <a:ext cx="5224047" cy="4003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7DF5FB-78F0-43C8-8FB8-49ADA838EA1C}"/>
              </a:ext>
            </a:extLst>
          </p:cNvPr>
          <p:cNvSpPr txBox="1"/>
          <p:nvPr/>
        </p:nvSpPr>
        <p:spPr>
          <a:xfrm>
            <a:off x="547105" y="5333820"/>
            <a:ext cx="463449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dirty="0"/>
              <a:t>and members of the Pool of European Youth Researchers</a:t>
            </a:r>
          </a:p>
        </p:txBody>
      </p:sp>
    </p:spTree>
    <p:extLst>
      <p:ext uri="{BB962C8B-B14F-4D97-AF65-F5344CB8AC3E}">
        <p14:creationId xmlns:p14="http://schemas.microsoft.com/office/powerpoint/2010/main" val="366675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icture 10">
            <a:extLst>
              <a:ext uri="{FF2B5EF4-FFF2-40B4-BE49-F238E27FC236}">
                <a16:creationId xmlns:a16="http://schemas.microsoft.com/office/drawing/2014/main" id="{9A530928-512D-D144-8438-EF6787C6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5" r="51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534B52-7AD3-0247-B728-909BDBFC4F6A}"/>
              </a:ext>
            </a:extLst>
          </p:cNvPr>
          <p:cNvSpPr txBox="1"/>
          <p:nvPr/>
        </p:nvSpPr>
        <p:spPr>
          <a:xfrm>
            <a:off x="8935569" y="1192664"/>
            <a:ext cx="3254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YOUTH</a:t>
            </a:r>
          </a:p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POLICY MAKERS </a:t>
            </a:r>
          </a:p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PRACTITIONERS</a:t>
            </a:r>
          </a:p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YOUNG PEOPLE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7AD327-A14A-E34D-94FC-19FEE326E293}"/>
              </a:ext>
            </a:extLst>
          </p:cNvPr>
          <p:cNvSpPr txBox="1"/>
          <p:nvPr/>
        </p:nvSpPr>
        <p:spPr>
          <a:xfrm>
            <a:off x="146772" y="2054439"/>
            <a:ext cx="2882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venir Heavy" panose="02000503020000020003" pitchFamily="2" charset="0"/>
              </a:rPr>
              <a:t>YOUTH RESEARCHERS </a:t>
            </a:r>
          </a:p>
        </p:txBody>
      </p:sp>
      <p:sp>
        <p:nvSpPr>
          <p:cNvPr id="25" name="CaixaDeTexto 16">
            <a:extLst>
              <a:ext uri="{FF2B5EF4-FFF2-40B4-BE49-F238E27FC236}">
                <a16:creationId xmlns:a16="http://schemas.microsoft.com/office/drawing/2014/main" id="{B47D707B-74A6-9E48-84EF-917A5B8235D4}"/>
              </a:ext>
            </a:extLst>
          </p:cNvPr>
          <p:cNvSpPr txBox="1"/>
          <p:nvPr/>
        </p:nvSpPr>
        <p:spPr>
          <a:xfrm>
            <a:off x="2280356" y="3919985"/>
            <a:ext cx="7817968" cy="2862322"/>
          </a:xfrm>
          <a:prstGeom prst="rect">
            <a:avLst/>
          </a:prstGeom>
          <a:solidFill>
            <a:schemeClr val="bg1">
              <a:alpha val="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493" rIns="19493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Avenir Black" panose="02000503020000020003" pitchFamily="2" charset="0"/>
                <a:cs typeface="Poppins Black" pitchFamily="2" charset="77"/>
              </a:rPr>
              <a:t>A KNOWLEDGE TRANSLATION  GUIDE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66DB1F25-F17C-D641-8357-9E6CB9A60A98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344097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FFBFF50-D0D8-0045-9413-83FB93E294AE}"/>
              </a:ext>
            </a:extLst>
          </p:cNvPr>
          <p:cNvSpPr/>
          <p:nvPr/>
        </p:nvSpPr>
        <p:spPr>
          <a:xfrm>
            <a:off x="148332" y="1957386"/>
            <a:ext cx="6066732" cy="37288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COMMUNICATING YOUTH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RESEARCH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IN 6 STEPS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58FA83-E206-B341-872E-C4F74DF82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2" r="27470" b="2"/>
          <a:stretch/>
        </p:blipFill>
        <p:spPr>
          <a:xfrm>
            <a:off x="6416801" y="0"/>
            <a:ext cx="5772150" cy="6857990"/>
          </a:xfrm>
          <a:prstGeom prst="rect">
            <a:avLst/>
          </a:prstGeom>
        </p:spPr>
      </p:pic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85624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FFBFF50-D0D8-0045-9413-83FB93E294AE}"/>
              </a:ext>
            </a:extLst>
          </p:cNvPr>
          <p:cNvSpPr/>
          <p:nvPr/>
        </p:nvSpPr>
        <p:spPr>
          <a:xfrm>
            <a:off x="148332" y="1957386"/>
            <a:ext cx="6120136" cy="37288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PROPOSED STRUCTURE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(Working in Progress)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7F20074-824A-DC4D-9BE8-25338D4BE3CB}"/>
              </a:ext>
            </a:extLst>
          </p:cNvPr>
          <p:cNvSpPr/>
          <p:nvPr/>
        </p:nvSpPr>
        <p:spPr>
          <a:xfrm>
            <a:off x="0" y="234682"/>
            <a:ext cx="3595105" cy="908318"/>
          </a:xfrm>
          <a:prstGeom prst="roundRect">
            <a:avLst/>
          </a:prstGeom>
          <a:solidFill>
            <a:srgbClr val="8AD0D7"/>
          </a:solidFill>
          <a:ln>
            <a:solidFill>
              <a:srgbClr val="8AD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venir Heavy" panose="02000503020000020003" pitchFamily="2" charset="0"/>
              </a:rPr>
              <a:t>THE SOLUTION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CAB836F-FD50-1449-A0CF-A39A62A1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38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470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Black</vt:lpstr>
      <vt:lpstr>Avenir Book</vt:lpstr>
      <vt:lpstr>Avenir Heavy</vt:lpstr>
      <vt:lpstr>Avenir Roman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Paola de Salvo</dc:creator>
  <cp:lastModifiedBy>Daniel Moxon</cp:lastModifiedBy>
  <cp:revision>16</cp:revision>
  <dcterms:created xsi:type="dcterms:W3CDTF">2020-10-24T17:26:28Z</dcterms:created>
  <dcterms:modified xsi:type="dcterms:W3CDTF">2020-10-26T12:45:24Z</dcterms:modified>
</cp:coreProperties>
</file>