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1625" autoAdjust="0"/>
  </p:normalViewPr>
  <p:slideViewPr>
    <p:cSldViewPr snapToGrid="0">
      <p:cViewPr varScale="1">
        <p:scale>
          <a:sx n="106" d="100"/>
          <a:sy n="106" d="100"/>
        </p:scale>
        <p:origin x="1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8E6A-5BED-4442-980C-E188C795C6E5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671F4-E64F-46CD-9638-DCB92AB8B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1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71F4-E64F-46CD-9638-DCB92AB8BF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0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1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5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6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051C-3FBE-4757-B015-851EA6BFB72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EE870-EEEE-4DD8-9CFE-FC4A3AA19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2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.sagepub.com/books/the-new-production-of-knowled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gentaconnect.com/content/tpp/ep/2020/00000016/00000001/art00003;jsessionid=vlsklvvfwffa.x-ic-live-02" TargetMode="External"/><Relationship Id="rId4" Type="http://schemas.openxmlformats.org/officeDocument/2006/relationships/hyperlink" Target="https://www.researchgate.net/publication/28809106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335134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335134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Production of knowledge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Mode 1 </a:t>
            </a:r>
            <a:r>
              <a:rPr lang="fr-FR" dirty="0"/>
              <a:t>and </a:t>
            </a:r>
            <a:r>
              <a:rPr lang="fr-FR" i="1" dirty="0"/>
              <a:t>Mode 2</a:t>
            </a:r>
            <a:r>
              <a:rPr lang="sr-Latn-RS" i="1" dirty="0"/>
              <a:t> </a:t>
            </a:r>
            <a:r>
              <a:rPr lang="fr-FR" sz="2000" dirty="0"/>
              <a:t>(</a:t>
            </a:r>
            <a:r>
              <a:rPr lang="fr-FR" sz="2000" dirty="0">
                <a:hlinkClick r:id="rId3"/>
              </a:rPr>
              <a:t>Gibbons et al., 1994</a:t>
            </a:r>
            <a:r>
              <a:rPr lang="sr-Latn-RS" sz="2000" dirty="0"/>
              <a:t>; </a:t>
            </a:r>
            <a:r>
              <a:rPr lang="sr-Latn-RS" sz="2000" dirty="0">
                <a:hlinkClick r:id="rId4"/>
              </a:rPr>
              <a:t>Fisher, 2013</a:t>
            </a:r>
            <a:r>
              <a:rPr lang="fr-FR" sz="2000" dirty="0"/>
              <a:t>)</a:t>
            </a:r>
            <a:endParaRPr lang="sr-Latn-RS" sz="2000" dirty="0"/>
          </a:p>
          <a:p>
            <a:r>
              <a:rPr lang="en-GB" dirty="0"/>
              <a:t>Mode 1</a:t>
            </a:r>
            <a:r>
              <a:rPr lang="sr-Latn-RS" dirty="0"/>
              <a:t> </a:t>
            </a:r>
            <a:r>
              <a:rPr lang="sr-Latn-RS" i="1" dirty="0"/>
              <a:t>(hierarchical)</a:t>
            </a:r>
          </a:p>
          <a:p>
            <a:pPr lvl="1"/>
            <a:r>
              <a:rPr lang="sr-Latn-RS" dirty="0"/>
              <a:t>Propositional </a:t>
            </a:r>
            <a:r>
              <a:rPr lang="en-GB" dirty="0"/>
              <a:t>knowledge planned to </a:t>
            </a:r>
            <a:r>
              <a:rPr lang="sr-Latn-RS" dirty="0"/>
              <a:t>improve</a:t>
            </a:r>
            <a:r>
              <a:rPr lang="en-GB" dirty="0"/>
              <a:t> </a:t>
            </a:r>
            <a:r>
              <a:rPr lang="sr-Latn-RS" dirty="0"/>
              <a:t>various </a:t>
            </a:r>
            <a:r>
              <a:rPr lang="en-GB" dirty="0"/>
              <a:t>academic discipline</a:t>
            </a:r>
            <a:r>
              <a:rPr lang="sr-Latn-RS" dirty="0"/>
              <a:t>s</a:t>
            </a:r>
            <a:r>
              <a:rPr lang="en-GB" dirty="0"/>
              <a:t>, developed in universities</a:t>
            </a:r>
            <a:r>
              <a:rPr lang="sr-Latn-RS" dirty="0"/>
              <a:t>/institutes.</a:t>
            </a:r>
          </a:p>
          <a:p>
            <a:r>
              <a:rPr lang="en-GB" dirty="0"/>
              <a:t>Mode 2</a:t>
            </a:r>
            <a:r>
              <a:rPr lang="sr-Latn-RS" dirty="0"/>
              <a:t> </a:t>
            </a:r>
            <a:r>
              <a:rPr lang="sr-Latn-RS" i="1" dirty="0"/>
              <a:t>(open and inclusive – horizontal)</a:t>
            </a:r>
          </a:p>
          <a:p>
            <a:pPr lvl="1"/>
            <a:r>
              <a:rPr lang="en-GB" dirty="0"/>
              <a:t>developed through partnership between </a:t>
            </a:r>
            <a:r>
              <a:rPr lang="sr-Latn-RS" dirty="0"/>
              <a:t>a </a:t>
            </a:r>
            <a:r>
              <a:rPr lang="en-GB" dirty="0"/>
              <a:t>range of stakeholders</a:t>
            </a:r>
            <a:r>
              <a:rPr lang="sr-Latn-RS" dirty="0"/>
              <a:t> </a:t>
            </a:r>
            <a:r>
              <a:rPr lang="en-GB" dirty="0"/>
              <a:t>in a variety of settings</a:t>
            </a:r>
            <a:r>
              <a:rPr lang="sr-Latn-RS" dirty="0"/>
              <a:t>.</a:t>
            </a:r>
          </a:p>
          <a:p>
            <a:pPr lvl="1"/>
            <a:r>
              <a:rPr lang="en-GB" dirty="0"/>
              <a:t>Hybrid Forum</a:t>
            </a:r>
            <a:r>
              <a:rPr lang="sr-Latn-RS" dirty="0"/>
              <a:t> - </a:t>
            </a:r>
            <a:r>
              <a:rPr lang="en-GB" dirty="0" err="1"/>
              <a:t>Th</a:t>
            </a:r>
            <a:r>
              <a:rPr lang="sr-Latn-RS" dirty="0"/>
              <a:t>e</a:t>
            </a:r>
            <a:r>
              <a:rPr lang="en-GB" dirty="0"/>
              <a:t> expert group </a:t>
            </a:r>
            <a:r>
              <a:rPr lang="sr-Latn-RS" dirty="0"/>
              <a:t>with</a:t>
            </a:r>
            <a:r>
              <a:rPr lang="en-GB" dirty="0"/>
              <a:t> </a:t>
            </a:r>
            <a:r>
              <a:rPr lang="sr-Latn-RS" dirty="0"/>
              <a:t>various stakeholders </a:t>
            </a:r>
            <a:r>
              <a:rPr lang="sr-Latn-RS" sz="2000" dirty="0"/>
              <a:t>(</a:t>
            </a:r>
            <a:r>
              <a:rPr lang="sr-Latn-RS" sz="2000" dirty="0">
                <a:hlinkClick r:id="rId5"/>
              </a:rPr>
              <a:t>Décieux, 2020</a:t>
            </a:r>
            <a:r>
              <a:rPr lang="sr-Latn-RS" sz="2000" dirty="0"/>
              <a:t>)</a:t>
            </a:r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The relevance criterion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7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2A02-91C3-054B-A7D9-E22B273D1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4905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K</a:t>
            </a:r>
            <a:r>
              <a:rPr lang="en-GB" b="1" dirty="0" err="1"/>
              <a:t>nowledge</a:t>
            </a:r>
            <a:r>
              <a:rPr lang="en-GB" b="1" dirty="0"/>
              <a:t> </a:t>
            </a:r>
            <a:r>
              <a:rPr lang="sr-Latn-RS" b="1" dirty="0"/>
              <a:t>(</a:t>
            </a:r>
            <a:r>
              <a:rPr lang="en-GB" b="1" dirty="0"/>
              <a:t>co</a:t>
            </a:r>
            <a:r>
              <a:rPr lang="sr-Latn-RS" b="1" dirty="0"/>
              <a:t>)</a:t>
            </a:r>
            <a:r>
              <a:rPr lang="en-GB" b="1" dirty="0"/>
              <a:t>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Models of relations between actors:</a:t>
            </a:r>
            <a:endParaRPr lang="en-GB" b="0" dirty="0">
              <a:effectLst/>
            </a:endParaRPr>
          </a:p>
          <a:p>
            <a:pPr fontAlgn="base"/>
            <a:r>
              <a:rPr lang="en-GB" dirty="0"/>
              <a:t>Atomised actions. Each of the actors act on his own. There are no collaborations. </a:t>
            </a:r>
          </a:p>
          <a:p>
            <a:pPr fontAlgn="base"/>
            <a:r>
              <a:rPr lang="en-GB" dirty="0"/>
              <a:t>Dyadic model (two possible options)</a:t>
            </a:r>
          </a:p>
          <a:p>
            <a:pPr lvl="1" fontAlgn="base"/>
            <a:r>
              <a:rPr lang="en-GB" dirty="0"/>
              <a:t>linear model where researchers produce data and policy makers use it. </a:t>
            </a:r>
          </a:p>
          <a:p>
            <a:pPr lvl="1" fontAlgn="base"/>
            <a:r>
              <a:rPr lang="en-GB" dirty="0"/>
              <a:t>relationship model where researchers and policy makers collaborate </a:t>
            </a:r>
          </a:p>
          <a:p>
            <a:r>
              <a:rPr lang="en-GB" dirty="0"/>
              <a:t>Systems model. Researchers, policy makers and other stakeholders collaborate. </a:t>
            </a:r>
            <a:r>
              <a:rPr lang="en-GB" sz="2000" dirty="0"/>
              <a:t>(</a:t>
            </a:r>
            <a:r>
              <a:rPr lang="en-GB" sz="2000" u="sng" dirty="0">
                <a:hlinkClick r:id="rId2"/>
              </a:rPr>
              <a:t>Best, Holmes, 2010</a:t>
            </a:r>
            <a:r>
              <a:rPr lang="en-GB" sz="2000" dirty="0"/>
              <a:t>)</a:t>
            </a:r>
          </a:p>
          <a:p>
            <a:r>
              <a:rPr lang="en-GB" dirty="0"/>
              <a:t>Institutional systems model – Institutions/bodies that facilitate the process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6680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134"/>
          </a:xfrm>
        </p:spPr>
        <p:txBody>
          <a:bodyPr>
            <a:normAutofit/>
          </a:bodyPr>
          <a:lstStyle/>
          <a:p>
            <a:r>
              <a:rPr lang="sr-Latn-RS" sz="4000" dirty="0"/>
              <a:t>Knowledge to Action – KTA </a:t>
            </a:r>
            <a:r>
              <a:rPr lang="en-GB" sz="3200" dirty="0"/>
              <a:t>(</a:t>
            </a:r>
            <a:r>
              <a:rPr lang="en-GB" sz="3200" u="sng" dirty="0">
                <a:hlinkClick r:id="rId2"/>
              </a:rPr>
              <a:t>Best, Holmes, 2010</a:t>
            </a:r>
            <a:r>
              <a:rPr lang="en-GB" sz="3200" dirty="0"/>
              <a:t>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260"/>
            <a:ext cx="10515600" cy="4845703"/>
          </a:xfrm>
        </p:spPr>
        <p:txBody>
          <a:bodyPr>
            <a:normAutofit fontScale="92500"/>
          </a:bodyPr>
          <a:lstStyle/>
          <a:p>
            <a:pPr fontAlgn="base"/>
            <a:r>
              <a:rPr lang="en-GB" dirty="0"/>
              <a:t>linear model </a:t>
            </a:r>
            <a:endParaRPr lang="sr-Latn-RS" dirty="0"/>
          </a:p>
          <a:p>
            <a:pPr lvl="1" fontAlgn="base"/>
            <a:r>
              <a:rPr lang="en-GB" dirty="0"/>
              <a:t>Dissemination criteria are</a:t>
            </a:r>
            <a:r>
              <a:rPr lang="sr-Latn-RS" dirty="0"/>
              <a:t> </a:t>
            </a:r>
            <a:r>
              <a:rPr lang="en-GB" dirty="0"/>
              <a:t>met</a:t>
            </a:r>
            <a:endParaRPr lang="sr-Latn-RS" dirty="0"/>
          </a:p>
          <a:p>
            <a:pPr lvl="1" fontAlgn="base"/>
            <a:r>
              <a:rPr lang="en-GB" dirty="0"/>
              <a:t>Strong</a:t>
            </a:r>
            <a:r>
              <a:rPr lang="sr-Latn-RS" dirty="0"/>
              <a:t> institutional structure and resources</a:t>
            </a:r>
          </a:p>
          <a:p>
            <a:pPr fontAlgn="base"/>
            <a:r>
              <a:rPr lang="en-GB" dirty="0"/>
              <a:t>relationship model  </a:t>
            </a:r>
            <a:endParaRPr lang="sr-Latn-RS" dirty="0"/>
          </a:p>
          <a:p>
            <a:pPr lvl="1" fontAlgn="base"/>
            <a:r>
              <a:rPr lang="en-GB" dirty="0"/>
              <a:t>local context must be taken into account</a:t>
            </a:r>
            <a:r>
              <a:rPr lang="sr-Latn-RS" dirty="0"/>
              <a:t>. </a:t>
            </a:r>
          </a:p>
          <a:p>
            <a:pPr lvl="1" fontAlgn="base"/>
            <a:r>
              <a:rPr lang="sr-Latn-RS" dirty="0"/>
              <a:t>There is a </a:t>
            </a:r>
            <a:r>
              <a:rPr lang="en-GB" dirty="0"/>
              <a:t>need</a:t>
            </a:r>
            <a:r>
              <a:rPr lang="sr-Latn-RS" dirty="0"/>
              <a:t> of </a:t>
            </a:r>
            <a:r>
              <a:rPr lang="en-GB" dirty="0"/>
              <a:t>systems change to support</a:t>
            </a:r>
            <a:r>
              <a:rPr lang="sr-Latn-RS" dirty="0"/>
              <a:t> </a:t>
            </a:r>
            <a:r>
              <a:rPr lang="en-GB" dirty="0"/>
              <a:t>practitioner change</a:t>
            </a:r>
            <a:r>
              <a:rPr lang="sr-Latn-RS" dirty="0"/>
              <a:t>.</a:t>
            </a:r>
          </a:p>
          <a:p>
            <a:pPr lvl="1" fontAlgn="base"/>
            <a:r>
              <a:rPr lang="sr-Latn-RS" dirty="0"/>
              <a:t>S</a:t>
            </a:r>
            <a:r>
              <a:rPr lang="en-GB" dirty="0" err="1"/>
              <a:t>teady</a:t>
            </a:r>
            <a:r>
              <a:rPr lang="en-GB" dirty="0"/>
              <a:t> research agenda and platform</a:t>
            </a:r>
            <a:endParaRPr lang="sr-Latn-RS" dirty="0"/>
          </a:p>
          <a:p>
            <a:r>
              <a:rPr lang="en-GB" dirty="0"/>
              <a:t>Systems model</a:t>
            </a:r>
            <a:endParaRPr lang="sr-Latn-RS" dirty="0"/>
          </a:p>
          <a:p>
            <a:pPr lvl="1"/>
            <a:r>
              <a:rPr lang="sr-Latn-RS" dirty="0"/>
              <a:t>All stakeholders are active and involved in modeling research aims and solutions </a:t>
            </a:r>
          </a:p>
          <a:p>
            <a:pPr lvl="1"/>
            <a:r>
              <a:rPr lang="sr-Latn-RS" dirty="0"/>
              <a:t>Willing to invest resources.  </a:t>
            </a:r>
          </a:p>
          <a:p>
            <a:r>
              <a:rPr lang="en-GB" dirty="0"/>
              <a:t>Institutional systems model</a:t>
            </a:r>
          </a:p>
          <a:p>
            <a:pPr lvl="1"/>
            <a:r>
              <a:rPr lang="en-GB" dirty="0"/>
              <a:t>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51370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EF49-B9FF-EB48-9A53-C30FE766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Model 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7A21-E5E9-8D40-972E-D81E99BD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b="1" dirty="0"/>
              <a:t>Linear model: </a:t>
            </a:r>
            <a:r>
              <a:rPr lang="en-IE" dirty="0"/>
              <a:t>where researchers produce data and policy makers use it</a:t>
            </a:r>
          </a:p>
          <a:p>
            <a:r>
              <a:rPr lang="en-IE" b="1" dirty="0"/>
              <a:t>Example: </a:t>
            </a:r>
            <a:r>
              <a:rPr lang="en-IE" dirty="0"/>
              <a:t>Youth Wiki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Relationship model: </a:t>
            </a:r>
            <a:r>
              <a:rPr lang="en-IE" dirty="0"/>
              <a:t>where researchers and policy makers collaborate</a:t>
            </a:r>
          </a:p>
          <a:p>
            <a:r>
              <a:rPr lang="en-IE" b="1" dirty="0"/>
              <a:t>Example: </a:t>
            </a:r>
            <a:r>
              <a:rPr lang="en-IE" dirty="0"/>
              <a:t>Drafting of the Belarusian Youth Policy Strategy for 2020-2030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b="1" dirty="0"/>
              <a:t>Systems model: </a:t>
            </a:r>
            <a:r>
              <a:rPr lang="en-IE" dirty="0"/>
              <a:t>Researchers, policy makers and other stakeholders collaborate</a:t>
            </a:r>
          </a:p>
          <a:p>
            <a:r>
              <a:rPr lang="en-IE" b="1" dirty="0"/>
              <a:t>Example: </a:t>
            </a:r>
            <a:r>
              <a:rPr lang="en-IE" dirty="0"/>
              <a:t>EU Youth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3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CF3C-3BAD-9148-BBE2-13AC4C11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/>
              <a:t>Institutional Systems Model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C660-CE2D-4E42-986E-658BBE51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106"/>
            <a:ext cx="10515600" cy="4928770"/>
          </a:xfrm>
        </p:spPr>
        <p:txBody>
          <a:bodyPr>
            <a:normAutofit fontScale="92500"/>
          </a:bodyPr>
          <a:lstStyle/>
          <a:p>
            <a:r>
              <a:rPr lang="en-IE" dirty="0"/>
              <a:t>Hub na nÓg (Youth Hub) is a national centre of excellence and coordination on giving children and young people a voice in decision-making in Ireland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Set up by the Department of Children and Youth Affairs to support implementation of the </a:t>
            </a:r>
            <a:r>
              <a:rPr lang="en-IE" i="1" dirty="0"/>
              <a:t>National Strategy on Children and Young People’s Participation in Decision-Making </a:t>
            </a:r>
            <a:r>
              <a:rPr lang="en-IE" dirty="0"/>
              <a:t>(2015-2020)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Supports Government Departments, State agencies and NGOs to give children and young people a voice in decision-making, e.g. policy</a:t>
            </a:r>
          </a:p>
          <a:p>
            <a:endParaRPr lang="en-IE" dirty="0"/>
          </a:p>
          <a:p>
            <a:r>
              <a:rPr lang="en-IE" dirty="0"/>
              <a:t>Established a panel of youth researchers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6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5F9C-3F3D-484F-AF9C-3F702BD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/>
          <a:lstStyle/>
          <a:p>
            <a:pPr algn="ctr"/>
            <a:r>
              <a:rPr lang="en-IE" b="1" dirty="0"/>
              <a:t>Ireland 2016 Consultations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3F44-B4A2-5945-BEF9-00ECBD1B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82842"/>
            <a:ext cx="10844463" cy="5410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b="1" dirty="0"/>
              <a:t>Policy Issue:</a:t>
            </a:r>
          </a:p>
          <a:p>
            <a:r>
              <a:rPr lang="en-IE" sz="2000" dirty="0"/>
              <a:t>Getting the view of children and young people on how they would like to remember children who died in the 1916 Rising</a:t>
            </a:r>
          </a:p>
          <a:p>
            <a:pPr marL="0" indent="0">
              <a:buNone/>
            </a:pPr>
            <a:endParaRPr lang="en-IE" sz="2000" b="1" dirty="0"/>
          </a:p>
          <a:p>
            <a:pPr marL="0" indent="0">
              <a:buNone/>
            </a:pPr>
            <a:r>
              <a:rPr lang="en-IE" sz="2000" b="1" dirty="0"/>
              <a:t>Strategic Partners:</a:t>
            </a:r>
          </a:p>
          <a:p>
            <a:r>
              <a:rPr lang="en-IE" sz="2000" dirty="0"/>
              <a:t>Department of the Arts, Culture and Heritage </a:t>
            </a:r>
          </a:p>
          <a:p>
            <a:r>
              <a:rPr lang="en-IE" sz="2000" dirty="0"/>
              <a:t>Department of Children and Youth Affairs</a:t>
            </a:r>
          </a:p>
          <a:p>
            <a:r>
              <a:rPr lang="en-IE" sz="2000" dirty="0"/>
              <a:t>Ireland 2016</a:t>
            </a:r>
          </a:p>
          <a:p>
            <a:r>
              <a:rPr lang="en-IE" sz="2000" dirty="0"/>
              <a:t>Office of Public Works</a:t>
            </a:r>
          </a:p>
          <a:p>
            <a:r>
              <a:rPr lang="en-IE" sz="2000" dirty="0" err="1"/>
              <a:t>Áras</a:t>
            </a:r>
            <a:r>
              <a:rPr lang="en-IE" sz="2000" dirty="0"/>
              <a:t> an </a:t>
            </a:r>
            <a:r>
              <a:rPr lang="en-IE" sz="2000" dirty="0" err="1"/>
              <a:t>Úachtarain</a:t>
            </a:r>
            <a:r>
              <a:rPr lang="en-IE" sz="2000" dirty="0"/>
              <a:t> (Residence of the President of Ireland)</a:t>
            </a:r>
          </a:p>
          <a:p>
            <a:r>
              <a:rPr lang="en-IE" sz="2000" dirty="0"/>
              <a:t>Researchers from University College Cork </a:t>
            </a:r>
          </a:p>
          <a:p>
            <a:pPr marL="0" indent="0">
              <a:buNone/>
            </a:pPr>
            <a:endParaRPr lang="en-IE" sz="2000" b="1" dirty="0"/>
          </a:p>
          <a:p>
            <a:pPr marL="0" indent="0">
              <a:buNone/>
            </a:pPr>
            <a:r>
              <a:rPr lang="en-IE" sz="2000" b="1" dirty="0"/>
              <a:t>Methodological Approach:</a:t>
            </a:r>
          </a:p>
          <a:p>
            <a:r>
              <a:rPr lang="en-US" sz="2000" dirty="0"/>
              <a:t>Regional consultations with children (8 -12 years) and young people (13- 17 years)</a:t>
            </a:r>
          </a:p>
        </p:txBody>
      </p:sp>
    </p:spTree>
    <p:extLst>
      <p:ext uri="{BB962C8B-B14F-4D97-AF65-F5344CB8AC3E}">
        <p14:creationId xmlns:p14="http://schemas.microsoft.com/office/powerpoint/2010/main" val="282325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63A8-FA94-0B43-B615-7FDF8393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824"/>
          </a:xfrm>
        </p:spPr>
        <p:txBody>
          <a:bodyPr/>
          <a:lstStyle/>
          <a:p>
            <a:pPr algn="ctr"/>
            <a:r>
              <a:rPr lang="en-IE" b="1" dirty="0"/>
              <a:t>Ireland 2016 Consultations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C9BB-BCA0-9E4F-AABA-2DFFB476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853" y="1371601"/>
            <a:ext cx="4704347" cy="51212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E" sz="8000" b="1" dirty="0"/>
              <a:t>Outcomes:</a:t>
            </a:r>
          </a:p>
          <a:p>
            <a:r>
              <a:rPr lang="en-IE" sz="8000" dirty="0"/>
              <a:t>The report on what children and young people wanted for the future of Ireland was launched at a State Ceremonial event in the presence of the President and Government Ministers</a:t>
            </a:r>
          </a:p>
          <a:p>
            <a:endParaRPr lang="en-IE" sz="8000" dirty="0"/>
          </a:p>
          <a:p>
            <a:r>
              <a:rPr lang="en-IE" sz="8000" dirty="0"/>
              <a:t>The report was buried in a time capsule and a tree was planted in the President’s garden to commemorate the children who died in the 1916 Rising</a:t>
            </a:r>
          </a:p>
          <a:p>
            <a:endParaRPr lang="en-IE" sz="8000" dirty="0"/>
          </a:p>
          <a:p>
            <a:r>
              <a:rPr lang="en-IE" sz="8000" dirty="0"/>
              <a:t>The Department of Children and Youth Affairs and Dublin City Council funded a commemorative play garden, the top idea of children in the consultations</a:t>
            </a:r>
          </a:p>
          <a:p>
            <a:endParaRPr lang="en-IE" sz="8000" dirty="0"/>
          </a:p>
          <a:p>
            <a:r>
              <a:rPr lang="en-IE" sz="8000" dirty="0"/>
              <a:t>Children and young people are on the play garden Steering Committee  </a:t>
            </a:r>
          </a:p>
          <a:p>
            <a:endParaRPr lang="en-US" dirty="0"/>
          </a:p>
        </p:txBody>
      </p:sp>
      <p:pic>
        <p:nvPicPr>
          <p:cNvPr id="4" name="Picture 3" descr="A picture containing small, indoor&#10;&#10;Description automatically generated">
            <a:extLst>
              <a:ext uri="{FF2B5EF4-FFF2-40B4-BE49-F238E27FC236}">
                <a16:creationId xmlns:a16="http://schemas.microsoft.com/office/drawing/2014/main" id="{1829E3D0-6872-1F40-9115-46DAC0A31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0" r="-1" b="5842"/>
          <a:stretch/>
        </p:blipFill>
        <p:spPr>
          <a:xfrm rot="16200000">
            <a:off x="1852525" y="1028439"/>
            <a:ext cx="3882362" cy="54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2DE3-37B3-5641-90DE-6E380493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85"/>
            <a:ext cx="10515600" cy="1582404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/>
              <a:t>The involvement of children in appointing the Ombudsman for Children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BBEB-E970-7440-A91E-5B587E71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947"/>
            <a:ext cx="11097126" cy="52457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4400" b="1" dirty="0"/>
              <a:t>Policy issue:</a:t>
            </a:r>
          </a:p>
          <a:p>
            <a:r>
              <a:rPr lang="en-IE" sz="4400" dirty="0"/>
              <a:t>Ensure the appropriate involvement of children and young people in the appointment of the Ombudsman for Children </a:t>
            </a:r>
          </a:p>
          <a:p>
            <a:pPr marL="0" indent="0">
              <a:buNone/>
            </a:pPr>
            <a:endParaRPr lang="en-IE" sz="4400" b="1" dirty="0"/>
          </a:p>
          <a:p>
            <a:pPr marL="0" indent="0">
              <a:buNone/>
            </a:pPr>
            <a:r>
              <a:rPr lang="en-IE" sz="4400" b="1" dirty="0"/>
              <a:t>Strategic Partners:</a:t>
            </a:r>
          </a:p>
          <a:p>
            <a:r>
              <a:rPr lang="en-IE" sz="4400" dirty="0"/>
              <a:t>Department of Children and Youth Affairs</a:t>
            </a:r>
          </a:p>
          <a:p>
            <a:r>
              <a:rPr lang="en-IE" sz="4400" dirty="0"/>
              <a:t>Public Appointments Service</a:t>
            </a:r>
          </a:p>
          <a:p>
            <a:r>
              <a:rPr lang="en-IE" sz="4400" dirty="0"/>
              <a:t>Office of the Ombudsman for Children (OCO)</a:t>
            </a:r>
          </a:p>
          <a:p>
            <a:r>
              <a:rPr lang="en-IE" sz="4400" dirty="0"/>
              <a:t>Independent Researcher </a:t>
            </a:r>
          </a:p>
          <a:p>
            <a:pPr marL="0" indent="0">
              <a:buNone/>
            </a:pPr>
            <a:endParaRPr lang="en-IE" sz="4400" b="1" dirty="0"/>
          </a:p>
          <a:p>
            <a:pPr marL="0" indent="0">
              <a:buNone/>
            </a:pPr>
            <a:r>
              <a:rPr lang="en-IE" sz="4400" b="1" dirty="0"/>
              <a:t>Methodological Approach:</a:t>
            </a:r>
          </a:p>
          <a:p>
            <a:r>
              <a:rPr lang="en-IE" sz="4400" dirty="0"/>
              <a:t>Consultations with 40 children and 40 young people on the ideal qualities for the post</a:t>
            </a:r>
          </a:p>
          <a:p>
            <a:r>
              <a:rPr lang="en-IE" sz="4400" dirty="0"/>
              <a:t>Selection of a panel of 11 children and young people for the interview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3750-915F-1B43-8862-12076C9A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89"/>
            <a:ext cx="10515600" cy="1196890"/>
          </a:xfrm>
        </p:spPr>
        <p:txBody>
          <a:bodyPr>
            <a:normAutofit/>
          </a:bodyPr>
          <a:lstStyle/>
          <a:p>
            <a:pPr algn="ctr"/>
            <a:r>
              <a:rPr lang="en-IE" sz="3600" b="1" dirty="0"/>
              <a:t>The involvement of children in appointing the Ombudsman for Children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B1DD-D975-8E41-89BD-577D099D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287379"/>
            <a:ext cx="11454063" cy="1864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Outcomes:</a:t>
            </a:r>
          </a:p>
          <a:p>
            <a:r>
              <a:rPr lang="en-US" sz="2200" dirty="0"/>
              <a:t>Children and young people were meaningfully involved in the interview process for the appointment of the Ombudsman for Children </a:t>
            </a:r>
          </a:p>
          <a:p>
            <a:r>
              <a:rPr lang="en-US" sz="2200" dirty="0"/>
              <a:t>The wall of ideas graphic from the consultation workshops hangs on the wall of the Ombudsman for Children Office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57F516-733F-564D-A5F8-EC5DBA21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92" y="3325184"/>
            <a:ext cx="7612857" cy="35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709</Words>
  <Application>Microsoft Macintosh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Production of knowledge </vt:lpstr>
      <vt:lpstr>Knowledge (co)production</vt:lpstr>
      <vt:lpstr>Knowledge to Action – KTA (Best, Holmes, 2010)</vt:lpstr>
      <vt:lpstr>Model Examples </vt:lpstr>
      <vt:lpstr>Institutional Systems Model Example</vt:lpstr>
      <vt:lpstr>Ireland 2016 Consultations</vt:lpstr>
      <vt:lpstr>Ireland 2016 Consultations</vt:lpstr>
      <vt:lpstr>The involvement of children in appointing the Ombudsman for Children</vt:lpstr>
      <vt:lpstr>The involvement of children in appointing the Ombudsman for Children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stanojevic</dc:creator>
  <cp:lastModifiedBy>Sandra Roe</cp:lastModifiedBy>
  <cp:revision>16</cp:revision>
  <dcterms:created xsi:type="dcterms:W3CDTF">2020-10-25T23:09:01Z</dcterms:created>
  <dcterms:modified xsi:type="dcterms:W3CDTF">2020-10-27T14:33:01Z</dcterms:modified>
</cp:coreProperties>
</file>