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sldIdLst>
    <p:sldId id="256" r:id="rId2"/>
    <p:sldId id="269" r:id="rId3"/>
    <p:sldId id="265" r:id="rId4"/>
    <p:sldId id="266" r:id="rId5"/>
    <p:sldId id="268" r:id="rId6"/>
    <p:sldId id="264" r:id="rId7"/>
    <p:sldId id="257" r:id="rId8"/>
    <p:sldId id="258" r:id="rId9"/>
    <p:sldId id="259" r:id="rId10"/>
    <p:sldId id="260" r:id="rId11"/>
    <p:sldId id="270" r:id="rId12"/>
    <p:sldId id="262" r:id="rId13"/>
    <p:sldId id="263"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65"/>
    <p:restoredTop sz="94671"/>
  </p:normalViewPr>
  <p:slideViewPr>
    <p:cSldViewPr snapToGrid="0" snapToObjects="1">
      <p:cViewPr varScale="1">
        <p:scale>
          <a:sx n="91" d="100"/>
          <a:sy n="91"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localhost//Users/Ruta/Downloads/Workbook2_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localhost//Users/Ruta/Downloads/Workbook2_2_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localhost//Users/Ruta/Downloads/Workbook2_2_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[Workbook2_1.xlsx]Sheet1!$G$21</c:f>
              <c:strCache>
                <c:ptCount val="1"/>
                <c:pt idx="0">
                  <c:v>Yes</c:v>
                </c:pt>
              </c:strCache>
            </c:strRef>
          </c:tx>
          <c:spPr>
            <a:solidFill>
              <a:schemeClr val="accent1"/>
            </a:solidFill>
            <a:ln>
              <a:noFill/>
            </a:ln>
            <a:effectLst/>
          </c:spPr>
          <c:invertIfNegative val="0"/>
          <c:dLbls>
            <c:spPr>
              <a:noFill/>
              <a:ln>
                <a:noFill/>
              </a:ln>
              <a:effectLst/>
            </c:spPr>
            <c:txPr>
              <a:bodyPr wrap="square" lIns="38100" tIns="19050" rIns="38100" bIns="19050" anchor="ctr">
                <a:spAutoFit/>
              </a:bodyPr>
              <a:lstStyle/>
              <a:p>
                <a:pPr>
                  <a:defRPr sz="1600" b="1">
                    <a:latin typeface="+mn-lt"/>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[Workbook2_1.xlsx]Sheet1!$F$22:$F$26</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[Workbook2_1.xlsx]Sheet1!$G$22:$G$26</c:f>
              <c:numCache>
                <c:formatCode>General</c:formatCode>
                <c:ptCount val="5"/>
                <c:pt idx="0">
                  <c:v>68.8</c:v>
                </c:pt>
                <c:pt idx="1">
                  <c:v>43.8</c:v>
                </c:pt>
                <c:pt idx="2">
                  <c:v>50.0</c:v>
                </c:pt>
                <c:pt idx="3">
                  <c:v>31.2</c:v>
                </c:pt>
                <c:pt idx="4">
                  <c:v>28.1</c:v>
                </c:pt>
              </c:numCache>
            </c:numRef>
          </c:val>
          <c:extLst xmlns:c16r2="http://schemas.microsoft.com/office/drawing/2015/06/chart">
            <c:ext xmlns:c16="http://schemas.microsoft.com/office/drawing/2014/chart" uri="{C3380CC4-5D6E-409C-BE32-E72D297353CC}">
              <c16:uniqueId val="{00000000-C72B-3C43-BE9A-9C5BDB125D96}"/>
            </c:ext>
          </c:extLst>
        </c:ser>
        <c:ser>
          <c:idx val="1"/>
          <c:order val="1"/>
          <c:tx>
            <c:strRef>
              <c:f>[Workbook2_1.xlsx]Sheet1!$H$21</c:f>
              <c:strCache>
                <c:ptCount val="1"/>
                <c:pt idx="0">
                  <c:v>No</c:v>
                </c:pt>
              </c:strCache>
            </c:strRef>
          </c:tx>
          <c:spPr>
            <a:solidFill>
              <a:schemeClr val="accent2"/>
            </a:solidFill>
            <a:ln>
              <a:noFill/>
            </a:ln>
            <a:effectLst/>
          </c:spPr>
          <c:invertIfNegative val="0"/>
          <c:dLbls>
            <c:spPr>
              <a:noFill/>
              <a:ln>
                <a:noFill/>
              </a:ln>
              <a:effectLst/>
            </c:spPr>
            <c:txPr>
              <a:bodyPr wrap="square" lIns="38100" tIns="19050" rIns="38100" bIns="19050" anchor="ctr">
                <a:spAutoFit/>
              </a:bodyPr>
              <a:lstStyle/>
              <a:p>
                <a:pPr>
                  <a:defRPr sz="1600" b="1">
                    <a:latin typeface="+mn-lt"/>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[Workbook2_1.xlsx]Sheet1!$F$22:$F$26</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[Workbook2_1.xlsx]Sheet1!$H$22:$H$26</c:f>
              <c:numCache>
                <c:formatCode>General</c:formatCode>
                <c:ptCount val="5"/>
                <c:pt idx="0">
                  <c:v>21.8</c:v>
                </c:pt>
                <c:pt idx="1">
                  <c:v>31.2</c:v>
                </c:pt>
                <c:pt idx="2">
                  <c:v>31.2</c:v>
                </c:pt>
                <c:pt idx="3">
                  <c:v>40.6</c:v>
                </c:pt>
                <c:pt idx="4">
                  <c:v>37.5</c:v>
                </c:pt>
              </c:numCache>
            </c:numRef>
          </c:val>
          <c:extLst xmlns:c16r2="http://schemas.microsoft.com/office/drawing/2015/06/chart">
            <c:ext xmlns:c16="http://schemas.microsoft.com/office/drawing/2014/chart" uri="{C3380CC4-5D6E-409C-BE32-E72D297353CC}">
              <c16:uniqueId val="{00000001-C72B-3C43-BE9A-9C5BDB125D96}"/>
            </c:ext>
          </c:extLst>
        </c:ser>
        <c:ser>
          <c:idx val="2"/>
          <c:order val="2"/>
          <c:tx>
            <c:strRef>
              <c:f>[Workbook2_1.xlsx]Sheet1!$I$21</c:f>
              <c:strCache>
                <c:ptCount val="1"/>
                <c:pt idx="0">
                  <c:v>Do not know</c:v>
                </c:pt>
              </c:strCache>
            </c:strRef>
          </c:tx>
          <c:spPr>
            <a:solidFill>
              <a:schemeClr val="accent3"/>
            </a:solidFill>
            <a:ln>
              <a:noFill/>
            </a:ln>
            <a:effectLst/>
          </c:spPr>
          <c:invertIfNegative val="0"/>
          <c:dLbls>
            <c:spPr>
              <a:noFill/>
              <a:ln>
                <a:noFill/>
              </a:ln>
              <a:effectLst/>
            </c:spPr>
            <c:txPr>
              <a:bodyPr wrap="square" lIns="38100" tIns="19050" rIns="38100" bIns="19050" anchor="ctr">
                <a:spAutoFit/>
              </a:bodyPr>
              <a:lstStyle/>
              <a:p>
                <a:pPr>
                  <a:defRPr sz="1600" b="1">
                    <a:latin typeface="+mn-lt"/>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[Workbook2_1.xlsx]Sheet1!$F$22:$F$26</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[Workbook2_1.xlsx]Sheet1!$I$22:$I$26</c:f>
              <c:numCache>
                <c:formatCode>General</c:formatCode>
                <c:ptCount val="5"/>
                <c:pt idx="0">
                  <c:v>9.4</c:v>
                </c:pt>
                <c:pt idx="1">
                  <c:v>25.0</c:v>
                </c:pt>
                <c:pt idx="2">
                  <c:v>18.8</c:v>
                </c:pt>
                <c:pt idx="3">
                  <c:v>28.2</c:v>
                </c:pt>
                <c:pt idx="4">
                  <c:v>34.4</c:v>
                </c:pt>
              </c:numCache>
            </c:numRef>
          </c:val>
          <c:extLst xmlns:c16r2="http://schemas.microsoft.com/office/drawing/2015/06/chart">
            <c:ext xmlns:c16="http://schemas.microsoft.com/office/drawing/2014/chart" uri="{C3380CC4-5D6E-409C-BE32-E72D297353CC}">
              <c16:uniqueId val="{00000002-C72B-3C43-BE9A-9C5BDB125D96}"/>
            </c:ext>
          </c:extLst>
        </c:ser>
        <c:dLbls>
          <c:showLegendKey val="0"/>
          <c:showVal val="0"/>
          <c:showCatName val="0"/>
          <c:showSerName val="0"/>
          <c:showPercent val="0"/>
          <c:showBubbleSize val="0"/>
        </c:dLbls>
        <c:gapWidth val="182"/>
        <c:axId val="-2142122976"/>
        <c:axId val="-2121521728"/>
      </c:barChart>
      <c:catAx>
        <c:axId val="-21421229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sz="1800" b="1"/>
            </a:pPr>
            <a:endParaRPr lang="en-US"/>
          </a:p>
        </c:txPr>
        <c:crossAx val="-2121521728"/>
        <c:crosses val="autoZero"/>
        <c:auto val="1"/>
        <c:lblAlgn val="ctr"/>
        <c:lblOffset val="100"/>
        <c:noMultiLvlLbl val="0"/>
      </c:catAx>
      <c:valAx>
        <c:axId val="-2121521728"/>
        <c:scaling>
          <c:orientation val="minMax"/>
        </c:scaling>
        <c:delete val="0"/>
        <c:axPos val="b"/>
        <c:numFmt formatCode="General" sourceLinked="1"/>
        <c:majorTickMark val="none"/>
        <c:minorTickMark val="none"/>
        <c:tickLblPos val="nextTo"/>
        <c:spPr>
          <a:noFill/>
          <a:ln>
            <a:noFill/>
          </a:ln>
          <a:effectLst/>
        </c:spPr>
        <c:txPr>
          <a:bodyPr rot="-60000000" vert="horz"/>
          <a:lstStyle/>
          <a:p>
            <a:pPr>
              <a:defRPr sz="1400" b="1"/>
            </a:pPr>
            <a:endParaRPr lang="en-US"/>
          </a:p>
        </c:txPr>
        <c:crossAx val="-2142122976"/>
        <c:crosses val="autoZero"/>
        <c:crossBetween val="between"/>
      </c:valAx>
      <c:spPr>
        <a:noFill/>
        <a:ln>
          <a:noFill/>
        </a:ln>
        <a:effectLst/>
      </c:spPr>
    </c:plotArea>
    <c:legend>
      <c:legendPos val="b"/>
      <c:layout/>
      <c:overlay val="0"/>
      <c:spPr>
        <a:noFill/>
        <a:ln>
          <a:noFill/>
        </a:ln>
        <a:effectLst/>
      </c:spPr>
      <c:txPr>
        <a:bodyPr rot="0" vert="horz"/>
        <a:lstStyle/>
        <a:p>
          <a:pPr>
            <a:defRPr sz="1600" b="1">
              <a:latin typeface="+mn-lt"/>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solidFill>
            <a:schemeClr val="tx1"/>
          </a:solidFill>
          <a:latin typeface="+mj-lt"/>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[Workbook2_2_1.xlsx]Sheet1!$G$32</c:f>
              <c:strCache>
                <c:ptCount val="1"/>
                <c:pt idx="0">
                  <c:v>Yes</c:v>
                </c:pt>
              </c:strCache>
            </c:strRef>
          </c:tx>
          <c:spPr>
            <a:solidFill>
              <a:schemeClr val="accent1"/>
            </a:solidFill>
            <a:ln>
              <a:noFill/>
            </a:ln>
            <a:effectLst/>
          </c:spPr>
          <c:invertIfNegative val="0"/>
          <c:dLbls>
            <c:spPr>
              <a:noFill/>
              <a:ln>
                <a:noFill/>
              </a:ln>
              <a:effectLst/>
            </c:spPr>
            <c:txPr>
              <a:bodyPr wrap="square" lIns="38100" tIns="19050" rIns="38100" bIns="19050" anchor="ctr">
                <a:spAutoFit/>
              </a:bodyPr>
              <a:lstStyle/>
              <a:p>
                <a:pPr>
                  <a:defRPr sz="16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[Workbook2_2_1.xlsx]Sheet1!$F$33:$F$37</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[Workbook2_2_1.xlsx]Sheet1!$G$33:$G$37</c:f>
              <c:numCache>
                <c:formatCode>General</c:formatCode>
                <c:ptCount val="5"/>
                <c:pt idx="0">
                  <c:v>71.9</c:v>
                </c:pt>
                <c:pt idx="1">
                  <c:v>53.1</c:v>
                </c:pt>
                <c:pt idx="2">
                  <c:v>68.8</c:v>
                </c:pt>
                <c:pt idx="3">
                  <c:v>51.6</c:v>
                </c:pt>
                <c:pt idx="4">
                  <c:v>33.3</c:v>
                </c:pt>
              </c:numCache>
            </c:numRef>
          </c:val>
          <c:extLst xmlns:c16r2="http://schemas.microsoft.com/office/drawing/2015/06/chart">
            <c:ext xmlns:c16="http://schemas.microsoft.com/office/drawing/2014/chart" uri="{C3380CC4-5D6E-409C-BE32-E72D297353CC}">
              <c16:uniqueId val="{00000000-07BC-C243-B267-A5C6A11C9ED7}"/>
            </c:ext>
          </c:extLst>
        </c:ser>
        <c:ser>
          <c:idx val="1"/>
          <c:order val="1"/>
          <c:tx>
            <c:strRef>
              <c:f>[Workbook2_2_1.xlsx]Sheet1!$H$32</c:f>
              <c:strCache>
                <c:ptCount val="1"/>
                <c:pt idx="0">
                  <c:v>No</c:v>
                </c:pt>
              </c:strCache>
            </c:strRef>
          </c:tx>
          <c:spPr>
            <a:solidFill>
              <a:schemeClr val="accent2"/>
            </a:solidFill>
            <a:ln>
              <a:noFill/>
            </a:ln>
            <a:effectLst/>
          </c:spPr>
          <c:invertIfNegative val="0"/>
          <c:dLbls>
            <c:spPr>
              <a:noFill/>
              <a:ln>
                <a:noFill/>
              </a:ln>
              <a:effectLst/>
            </c:spPr>
            <c:txPr>
              <a:bodyPr wrap="square" lIns="38100" tIns="19050" rIns="38100" bIns="19050" anchor="ctr">
                <a:spAutoFit/>
              </a:bodyPr>
              <a:lstStyle/>
              <a:p>
                <a:pPr>
                  <a:defRPr sz="16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[Workbook2_2_1.xlsx]Sheet1!$F$33:$F$37</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[Workbook2_2_1.xlsx]Sheet1!$H$33:$H$37</c:f>
              <c:numCache>
                <c:formatCode>General</c:formatCode>
                <c:ptCount val="5"/>
                <c:pt idx="0">
                  <c:v>21.9</c:v>
                </c:pt>
                <c:pt idx="1">
                  <c:v>25.0</c:v>
                </c:pt>
                <c:pt idx="2">
                  <c:v>25.0</c:v>
                </c:pt>
                <c:pt idx="3">
                  <c:v>38.7</c:v>
                </c:pt>
                <c:pt idx="4">
                  <c:v>23.4</c:v>
                </c:pt>
              </c:numCache>
            </c:numRef>
          </c:val>
          <c:extLst xmlns:c16r2="http://schemas.microsoft.com/office/drawing/2015/06/chart">
            <c:ext xmlns:c16="http://schemas.microsoft.com/office/drawing/2014/chart" uri="{C3380CC4-5D6E-409C-BE32-E72D297353CC}">
              <c16:uniqueId val="{00000001-07BC-C243-B267-A5C6A11C9ED7}"/>
            </c:ext>
          </c:extLst>
        </c:ser>
        <c:ser>
          <c:idx val="2"/>
          <c:order val="2"/>
          <c:tx>
            <c:strRef>
              <c:f>[Workbook2_2_1.xlsx]Sheet1!$I$32</c:f>
              <c:strCache>
                <c:ptCount val="1"/>
                <c:pt idx="0">
                  <c:v>Do not know</c:v>
                </c:pt>
              </c:strCache>
            </c:strRef>
          </c:tx>
          <c:spPr>
            <a:solidFill>
              <a:schemeClr val="accent3"/>
            </a:solidFill>
            <a:ln>
              <a:noFill/>
            </a:ln>
            <a:effectLst/>
          </c:spPr>
          <c:invertIfNegative val="0"/>
          <c:dLbls>
            <c:spPr>
              <a:noFill/>
              <a:ln>
                <a:noFill/>
              </a:ln>
              <a:effectLst/>
            </c:spPr>
            <c:txPr>
              <a:bodyPr wrap="square" lIns="38100" tIns="19050" rIns="38100" bIns="19050" anchor="ctr">
                <a:spAutoFit/>
              </a:bodyPr>
              <a:lstStyle/>
              <a:p>
                <a:pPr>
                  <a:defRPr sz="16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[Workbook2_2_1.xlsx]Sheet1!$F$33:$F$37</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[Workbook2_2_1.xlsx]Sheet1!$I$33:$I$37</c:f>
              <c:numCache>
                <c:formatCode>General</c:formatCode>
                <c:ptCount val="5"/>
                <c:pt idx="0">
                  <c:v>6.2</c:v>
                </c:pt>
                <c:pt idx="1">
                  <c:v>21.9</c:v>
                </c:pt>
                <c:pt idx="2">
                  <c:v>6.2</c:v>
                </c:pt>
                <c:pt idx="3">
                  <c:v>9.700000000000001</c:v>
                </c:pt>
                <c:pt idx="4">
                  <c:v>43.3</c:v>
                </c:pt>
              </c:numCache>
            </c:numRef>
          </c:val>
          <c:extLst xmlns:c16r2="http://schemas.microsoft.com/office/drawing/2015/06/chart">
            <c:ext xmlns:c16="http://schemas.microsoft.com/office/drawing/2014/chart" uri="{C3380CC4-5D6E-409C-BE32-E72D297353CC}">
              <c16:uniqueId val="{00000002-07BC-C243-B267-A5C6A11C9ED7}"/>
            </c:ext>
          </c:extLst>
        </c:ser>
        <c:dLbls>
          <c:showLegendKey val="0"/>
          <c:showVal val="0"/>
          <c:showCatName val="0"/>
          <c:showSerName val="0"/>
          <c:showPercent val="0"/>
          <c:showBubbleSize val="0"/>
        </c:dLbls>
        <c:gapWidth val="182"/>
        <c:axId val="-2140026160"/>
        <c:axId val="-2139531616"/>
      </c:barChart>
      <c:catAx>
        <c:axId val="-21400261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2139531616"/>
        <c:crosses val="autoZero"/>
        <c:auto val="1"/>
        <c:lblAlgn val="ctr"/>
        <c:lblOffset val="100"/>
        <c:noMultiLvlLbl val="0"/>
      </c:catAx>
      <c:valAx>
        <c:axId val="-21395316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140026160"/>
        <c:crosses val="autoZero"/>
        <c:crossBetween val="between"/>
      </c:valAx>
      <c:spPr>
        <a:noFill/>
        <a:ln w="25400">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[Workbook2_2_1.xlsx]Sheet1!$G$48</c:f>
              <c:strCache>
                <c:ptCount val="1"/>
                <c:pt idx="0">
                  <c:v>Yes</c:v>
                </c:pt>
              </c:strCache>
            </c:strRef>
          </c:tx>
          <c:spPr>
            <a:solidFill>
              <a:schemeClr val="accent1"/>
            </a:solidFill>
            <a:ln>
              <a:noFill/>
            </a:ln>
            <a:effectLst/>
          </c:spPr>
          <c:invertIfNegative val="0"/>
          <c:dLbls>
            <c:spPr>
              <a:noFill/>
              <a:ln>
                <a:noFill/>
              </a:ln>
              <a:effectLst/>
            </c:spPr>
            <c:txPr>
              <a:bodyPr wrap="square" lIns="38100" tIns="19050" rIns="38100" bIns="19050" anchor="ctr">
                <a:spAutoFit/>
              </a:bodyPr>
              <a:lstStyle/>
              <a:p>
                <a:pPr>
                  <a:defRPr sz="16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[Workbook2_2_1.xlsx]Sheet1!$F$49:$F$53</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[Workbook2_2_1.xlsx]Sheet1!$G$49:$G$53</c:f>
              <c:numCache>
                <c:formatCode>General</c:formatCode>
                <c:ptCount val="5"/>
                <c:pt idx="0">
                  <c:v>50.0</c:v>
                </c:pt>
                <c:pt idx="1">
                  <c:v>18.8</c:v>
                </c:pt>
                <c:pt idx="2">
                  <c:v>31.3</c:v>
                </c:pt>
                <c:pt idx="3">
                  <c:v>19.4</c:v>
                </c:pt>
                <c:pt idx="4">
                  <c:v>20.0</c:v>
                </c:pt>
              </c:numCache>
            </c:numRef>
          </c:val>
          <c:extLst xmlns:c16r2="http://schemas.microsoft.com/office/drawing/2015/06/chart">
            <c:ext xmlns:c16="http://schemas.microsoft.com/office/drawing/2014/chart" uri="{C3380CC4-5D6E-409C-BE32-E72D297353CC}">
              <c16:uniqueId val="{00000000-09FB-CA4B-ADDA-E6A52E9DE8F8}"/>
            </c:ext>
          </c:extLst>
        </c:ser>
        <c:ser>
          <c:idx val="1"/>
          <c:order val="1"/>
          <c:tx>
            <c:strRef>
              <c:f>[Workbook2_2_1.xlsx]Sheet1!$H$48</c:f>
              <c:strCache>
                <c:ptCount val="1"/>
                <c:pt idx="0">
                  <c:v>No</c:v>
                </c:pt>
              </c:strCache>
            </c:strRef>
          </c:tx>
          <c:spPr>
            <a:solidFill>
              <a:schemeClr val="accent2"/>
            </a:solidFill>
            <a:ln>
              <a:noFill/>
            </a:ln>
            <a:effectLst/>
          </c:spPr>
          <c:invertIfNegative val="0"/>
          <c:dLbls>
            <c:spPr>
              <a:noFill/>
              <a:ln>
                <a:noFill/>
              </a:ln>
              <a:effectLst/>
            </c:spPr>
            <c:txPr>
              <a:bodyPr wrap="square" lIns="38100" tIns="19050" rIns="38100" bIns="19050" anchor="ctr">
                <a:spAutoFit/>
              </a:bodyPr>
              <a:lstStyle/>
              <a:p>
                <a:pPr>
                  <a:defRPr sz="16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[Workbook2_2_1.xlsx]Sheet1!$F$49:$F$53</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[Workbook2_2_1.xlsx]Sheet1!$H$49:$H$53</c:f>
              <c:numCache>
                <c:formatCode>General</c:formatCode>
                <c:ptCount val="5"/>
                <c:pt idx="0">
                  <c:v>28.1</c:v>
                </c:pt>
                <c:pt idx="1">
                  <c:v>43.7</c:v>
                </c:pt>
                <c:pt idx="2">
                  <c:v>37.5</c:v>
                </c:pt>
                <c:pt idx="3">
                  <c:v>51.6</c:v>
                </c:pt>
                <c:pt idx="4">
                  <c:v>33.3</c:v>
                </c:pt>
              </c:numCache>
            </c:numRef>
          </c:val>
          <c:extLst xmlns:c16r2="http://schemas.microsoft.com/office/drawing/2015/06/chart">
            <c:ext xmlns:c16="http://schemas.microsoft.com/office/drawing/2014/chart" uri="{C3380CC4-5D6E-409C-BE32-E72D297353CC}">
              <c16:uniqueId val="{00000001-09FB-CA4B-ADDA-E6A52E9DE8F8}"/>
            </c:ext>
          </c:extLst>
        </c:ser>
        <c:ser>
          <c:idx val="2"/>
          <c:order val="2"/>
          <c:tx>
            <c:strRef>
              <c:f>[Workbook2_2_1.xlsx]Sheet1!$I$48</c:f>
              <c:strCache>
                <c:ptCount val="1"/>
                <c:pt idx="0">
                  <c:v>Do not know</c:v>
                </c:pt>
              </c:strCache>
            </c:strRef>
          </c:tx>
          <c:spPr>
            <a:solidFill>
              <a:schemeClr val="accent3"/>
            </a:solidFill>
            <a:ln>
              <a:noFill/>
            </a:ln>
            <a:effectLst/>
          </c:spPr>
          <c:invertIfNegative val="0"/>
          <c:dLbls>
            <c:spPr>
              <a:noFill/>
              <a:ln>
                <a:noFill/>
              </a:ln>
              <a:effectLst/>
            </c:spPr>
            <c:txPr>
              <a:bodyPr wrap="square" lIns="38100" tIns="19050" rIns="38100" bIns="19050" anchor="ctr">
                <a:spAutoFit/>
              </a:bodyPr>
              <a:lstStyle/>
              <a:p>
                <a:pPr>
                  <a:defRPr sz="16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[Workbook2_2_1.xlsx]Sheet1!$F$49:$F$53</c:f>
              <c:strCache>
                <c:ptCount val="5"/>
                <c:pt idx="0">
                  <c:v>Policies regarding employment of young people</c:v>
                </c:pt>
                <c:pt idx="1">
                  <c:v>Policies regarding social inclusion of young people</c:v>
                </c:pt>
                <c:pt idx="2">
                  <c:v>Policies regarding education, with a focus on young people</c:v>
                </c:pt>
                <c:pt idx="3">
                  <c:v>Policies regarding youth work including non-formal education</c:v>
                </c:pt>
                <c:pt idx="4">
                  <c:v>Other policy field targeting young people</c:v>
                </c:pt>
              </c:strCache>
            </c:strRef>
          </c:cat>
          <c:val>
            <c:numRef>
              <c:f>[Workbook2_2_1.xlsx]Sheet1!$I$49:$I$53</c:f>
              <c:numCache>
                <c:formatCode>General</c:formatCode>
                <c:ptCount val="5"/>
                <c:pt idx="0">
                  <c:v>21.9</c:v>
                </c:pt>
                <c:pt idx="1">
                  <c:v>37.5</c:v>
                </c:pt>
                <c:pt idx="2">
                  <c:v>31.2</c:v>
                </c:pt>
                <c:pt idx="3">
                  <c:v>29.0</c:v>
                </c:pt>
                <c:pt idx="4">
                  <c:v>46.7</c:v>
                </c:pt>
              </c:numCache>
            </c:numRef>
          </c:val>
          <c:extLst xmlns:c16r2="http://schemas.microsoft.com/office/drawing/2015/06/chart">
            <c:ext xmlns:c16="http://schemas.microsoft.com/office/drawing/2014/chart" uri="{C3380CC4-5D6E-409C-BE32-E72D297353CC}">
              <c16:uniqueId val="{00000002-09FB-CA4B-ADDA-E6A52E9DE8F8}"/>
            </c:ext>
          </c:extLst>
        </c:ser>
        <c:dLbls>
          <c:showLegendKey val="0"/>
          <c:showVal val="0"/>
          <c:showCatName val="0"/>
          <c:showSerName val="0"/>
          <c:showPercent val="0"/>
          <c:showBubbleSize val="0"/>
        </c:dLbls>
        <c:gapWidth val="182"/>
        <c:axId val="-2120741232"/>
        <c:axId val="-2120738304"/>
      </c:barChart>
      <c:catAx>
        <c:axId val="-21207412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just">
              <a:defRPr sz="1800" b="1" i="0" u="none" strike="noStrike" kern="1200" baseline="0">
                <a:solidFill>
                  <a:schemeClr val="tx1"/>
                </a:solidFill>
                <a:latin typeface="+mn-lt"/>
                <a:ea typeface="+mn-ea"/>
                <a:cs typeface="+mn-cs"/>
              </a:defRPr>
            </a:pPr>
            <a:endParaRPr lang="en-US"/>
          </a:p>
        </c:txPr>
        <c:crossAx val="-2120738304"/>
        <c:crosses val="autoZero"/>
        <c:auto val="1"/>
        <c:lblAlgn val="r"/>
        <c:lblOffset val="100"/>
        <c:noMultiLvlLbl val="0"/>
      </c:catAx>
      <c:valAx>
        <c:axId val="-212073830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1207412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DF3A24-5D7A-8E49-9BAA-DAC221717385}" type="datetimeFigureOut">
              <a:rPr lang="en-US" smtClean="0"/>
              <a:t>11/7/19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719A82-B96F-724B-A154-4582C511A9B6}" type="slidenum">
              <a:rPr lang="en-US" smtClean="0"/>
              <a:t>‹#›</a:t>
            </a:fld>
            <a:endParaRPr lang="en-US"/>
          </a:p>
        </p:txBody>
      </p:sp>
    </p:spTree>
    <p:extLst>
      <p:ext uri="{BB962C8B-B14F-4D97-AF65-F5344CB8AC3E}">
        <p14:creationId xmlns:p14="http://schemas.microsoft.com/office/powerpoint/2010/main" val="1082415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19A82-B96F-724B-A154-4582C511A9B6}" type="slidenum">
              <a:rPr lang="en-US" smtClean="0"/>
              <a:t>11</a:t>
            </a:fld>
            <a:endParaRPr lang="en-US"/>
          </a:p>
        </p:txBody>
      </p:sp>
    </p:spTree>
    <p:extLst>
      <p:ext uri="{BB962C8B-B14F-4D97-AF65-F5344CB8AC3E}">
        <p14:creationId xmlns:p14="http://schemas.microsoft.com/office/powerpoint/2010/main" val="1873744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19A82-B96F-724B-A154-4582C511A9B6}" type="slidenum">
              <a:rPr lang="en-US" smtClean="0"/>
              <a:t>13</a:t>
            </a:fld>
            <a:endParaRPr lang="en-US"/>
          </a:p>
        </p:txBody>
      </p:sp>
    </p:spTree>
    <p:extLst>
      <p:ext uri="{BB962C8B-B14F-4D97-AF65-F5344CB8AC3E}">
        <p14:creationId xmlns:p14="http://schemas.microsoft.com/office/powerpoint/2010/main" val="826292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AE7929F-6315-B44F-A074-10B5C77BC34C}" type="datetime1">
              <a:rPr lang="en-US" smtClean="0"/>
              <a:t>11/7/19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903966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DAEEA8-8047-E749-BA99-5E1F6378E2B7}" type="datetime1">
              <a:rPr lang="en-US" smtClean="0"/>
              <a:t>11/7/19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1148154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04BEA1-B949-DA4A-A29C-D3C4C4E7158E}" type="datetime1">
              <a:rPr lang="en-US" smtClean="0"/>
              <a:t>11/7/19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1893827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149581E-B76D-AC45-9CEB-C51F706F060F}" type="datetime1">
              <a:rPr lang="en-US" smtClean="0"/>
              <a:t>11/7/19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166354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546ED0-63C1-224A-93EB-ED9AFFCF25C3}" type="datetime1">
              <a:rPr lang="en-US" smtClean="0"/>
              <a:t>11/7/19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1123769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B50BADD-8216-2542-BDE1-DEB07AE8A5A6}" type="datetime1">
              <a:rPr lang="en-US" smtClean="0"/>
              <a:t>11/7/19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75916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675B18-745C-5A4F-A875-F78718324DB8}" type="datetime1">
              <a:rPr lang="en-US" smtClean="0"/>
              <a:t>11/7/19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318068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235B259-E481-7749-B390-FCC9F712A499}" type="datetime1">
              <a:rPr lang="en-US" smtClean="0"/>
              <a:t>11/7/19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69201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B7093-4B98-C54A-9251-3BF1A911EEBD}" type="datetime1">
              <a:rPr lang="en-US" smtClean="0"/>
              <a:t>11/7/19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2014239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874AA8-175A-0D45-AF1E-4CF71D612E75}" type="datetime1">
              <a:rPr lang="en-US" smtClean="0"/>
              <a:t>11/7/19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392292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2348CD-6AC7-3C48-8CE1-C0B8D760B5ED}" type="datetime1">
              <a:rPr lang="en-US" smtClean="0"/>
              <a:t>11/7/19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8D449-E41A-BE49-8820-4A3E0C4DF3CA}" type="slidenum">
              <a:rPr lang="en-GB" smtClean="0"/>
              <a:t>‹#›</a:t>
            </a:fld>
            <a:endParaRPr lang="en-GB"/>
          </a:p>
        </p:txBody>
      </p:sp>
    </p:spTree>
    <p:extLst>
      <p:ext uri="{BB962C8B-B14F-4D97-AF65-F5344CB8AC3E}">
        <p14:creationId xmlns:p14="http://schemas.microsoft.com/office/powerpoint/2010/main" val="4785788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5E4DDC-7F82-3D47-AF27-D54BF9097006}" type="datetime1">
              <a:rPr lang="en-US" smtClean="0"/>
              <a:t>11/7/19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A8D449-E41A-BE49-8820-4A3E0C4DF3CA}" type="slidenum">
              <a:rPr lang="en-GB" smtClean="0"/>
              <a:t>‹#›</a:t>
            </a:fld>
            <a:endParaRPr lang="en-GB"/>
          </a:p>
        </p:txBody>
      </p:sp>
    </p:spTree>
    <p:extLst>
      <p:ext uri="{BB962C8B-B14F-4D97-AF65-F5344CB8AC3E}">
        <p14:creationId xmlns:p14="http://schemas.microsoft.com/office/powerpoint/2010/main" val="732960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Word_Document3.docx"/><Relationship Id="rId4" Type="http://schemas.openxmlformats.org/officeDocument/2006/relationships/image" Target="../media/image4.e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2.docx"/><Relationship Id="rId4" Type="http://schemas.openxmlformats.org/officeDocument/2006/relationships/image" Target="../media/image3.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20685"/>
            <a:ext cx="9144000" cy="1855368"/>
          </a:xfrm>
        </p:spPr>
        <p:txBody>
          <a:bodyPr/>
          <a:lstStyle/>
          <a:p>
            <a:r>
              <a:rPr lang="en-GB" b="1" dirty="0" smtClean="0">
                <a:solidFill>
                  <a:schemeClr val="accent1">
                    <a:lumMod val="75000"/>
                  </a:schemeClr>
                </a:solidFill>
              </a:rPr>
              <a:t>Youth Policy Evaluation </a:t>
            </a:r>
            <a:r>
              <a:rPr lang="en-GB" b="1" dirty="0" smtClean="0">
                <a:solidFill>
                  <a:schemeClr val="accent1">
                    <a:lumMod val="75000"/>
                  </a:schemeClr>
                </a:solidFill>
              </a:rPr>
              <a:t>review</a:t>
            </a:r>
            <a:endParaRPr lang="en-GB" b="1" dirty="0">
              <a:solidFill>
                <a:schemeClr val="accent1">
                  <a:lumMod val="75000"/>
                </a:schemeClr>
              </a:solidFill>
            </a:endParaRPr>
          </a:p>
        </p:txBody>
      </p:sp>
      <p:sp>
        <p:nvSpPr>
          <p:cNvPr id="3" name="Subtitle 2"/>
          <p:cNvSpPr>
            <a:spLocks noGrp="1"/>
          </p:cNvSpPr>
          <p:nvPr>
            <p:ph type="subTitle" idx="1"/>
          </p:nvPr>
        </p:nvSpPr>
        <p:spPr>
          <a:xfrm>
            <a:off x="1524000" y="4510007"/>
            <a:ext cx="9144000" cy="1317356"/>
          </a:xfrm>
        </p:spPr>
        <p:txBody>
          <a:bodyPr>
            <a:normAutofit fontScale="92500" lnSpcReduction="10000"/>
          </a:bodyPr>
          <a:lstStyle/>
          <a:p>
            <a:r>
              <a:rPr lang="en-GB" sz="3600" dirty="0" smtClean="0"/>
              <a:t>Survey research </a:t>
            </a:r>
            <a:r>
              <a:rPr lang="en-GB" sz="3600" dirty="0" smtClean="0"/>
              <a:t>results, Brussels, 07.11.2018</a:t>
            </a:r>
            <a:endParaRPr lang="en-GB" sz="3600" dirty="0" smtClean="0"/>
          </a:p>
          <a:p>
            <a:endParaRPr lang="en-GB" dirty="0" smtClean="0"/>
          </a:p>
          <a:p>
            <a:r>
              <a:rPr lang="en-GB" dirty="0" err="1" smtClean="0"/>
              <a:t>Dr.</a:t>
            </a:r>
            <a:r>
              <a:rPr lang="en-GB" dirty="0" smtClean="0"/>
              <a:t> </a:t>
            </a:r>
            <a:r>
              <a:rPr lang="en-GB" dirty="0" err="1" smtClean="0"/>
              <a:t>Ruta</a:t>
            </a:r>
            <a:r>
              <a:rPr lang="en-GB" dirty="0" smtClean="0"/>
              <a:t> </a:t>
            </a:r>
            <a:r>
              <a:rPr lang="en-GB" dirty="0" err="1" smtClean="0"/>
              <a:t>Braziene</a:t>
            </a:r>
            <a:endParaRPr lang="en-GB" dirty="0" smtClean="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007697" y="232474"/>
            <a:ext cx="3706586" cy="1828801"/>
          </a:xfrm>
          <a:prstGeom prst="rect">
            <a:avLst/>
          </a:prstGeom>
          <a:noFill/>
          <a:ln>
            <a:noFill/>
          </a:ln>
        </p:spPr>
      </p:pic>
    </p:spTree>
    <p:extLst>
      <p:ext uri="{BB962C8B-B14F-4D97-AF65-F5344CB8AC3E}">
        <p14:creationId xmlns:p14="http://schemas.microsoft.com/office/powerpoint/2010/main" val="1703979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i="1" dirty="0">
                <a:solidFill>
                  <a:schemeClr val="accent1">
                    <a:lumMod val="75000"/>
                  </a:schemeClr>
                </a:solidFill>
                <a:latin typeface="+mn-lt"/>
              </a:rPr>
              <a:t>Impact evaluations </a:t>
            </a:r>
            <a:r>
              <a:rPr lang="en-GB" sz="3600" b="1" dirty="0">
                <a:solidFill>
                  <a:schemeClr val="accent1">
                    <a:lumMod val="75000"/>
                  </a:schemeClr>
                </a:solidFill>
                <a:latin typeface="+mn-lt"/>
              </a:rPr>
              <a:t>of policy interventions by the </a:t>
            </a:r>
            <a:r>
              <a:rPr lang="en-GB" sz="3600" b="1" dirty="0" smtClean="0">
                <a:solidFill>
                  <a:schemeClr val="accent1">
                    <a:lumMod val="75000"/>
                  </a:schemeClr>
                </a:solidFill>
                <a:latin typeface="+mn-lt"/>
              </a:rPr>
              <a:t>youth </a:t>
            </a:r>
            <a:r>
              <a:rPr lang="en-GB" sz="3600" b="1" dirty="0">
                <a:solidFill>
                  <a:schemeClr val="accent1">
                    <a:lumMod val="75000"/>
                  </a:schemeClr>
                </a:solidFill>
                <a:latin typeface="+mn-lt"/>
              </a:rPr>
              <a:t>policy sectors, N=36</a:t>
            </a:r>
            <a:br>
              <a:rPr lang="en-GB" sz="3600" b="1" dirty="0">
                <a:solidFill>
                  <a:schemeClr val="accent1">
                    <a:lumMod val="75000"/>
                  </a:schemeClr>
                </a:solidFill>
                <a:latin typeface="+mn-lt"/>
              </a:rPr>
            </a:br>
            <a:endParaRPr lang="en-GB" sz="3600" b="1" dirty="0">
              <a:solidFill>
                <a:schemeClr val="accent1">
                  <a:lumMod val="75000"/>
                </a:schemeClr>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97486"/>
              </p:ext>
            </p:extLst>
          </p:nvPr>
        </p:nvGraphicFramePr>
        <p:xfrm>
          <a:off x="278969" y="1836511"/>
          <a:ext cx="11074831"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80A8D449-E41A-BE49-8820-4A3E0C4DF3CA}" type="slidenum">
              <a:rPr lang="en-GB" smtClean="0"/>
              <a:t>10</a:t>
            </a:fld>
            <a:endParaRPr lang="en-GB"/>
          </a:p>
        </p:txBody>
      </p:sp>
    </p:spTree>
    <p:extLst>
      <p:ext uri="{BB962C8B-B14F-4D97-AF65-F5344CB8AC3E}">
        <p14:creationId xmlns:p14="http://schemas.microsoft.com/office/powerpoint/2010/main" val="67533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accent1">
                    <a:lumMod val="75000"/>
                  </a:schemeClr>
                </a:solidFill>
                <a:latin typeface="+mn-lt"/>
              </a:rPr>
              <a:t>Main stakeholders involved in youth policy evaluation</a:t>
            </a:r>
            <a:endParaRPr lang="en-US" sz="3600" b="1" dirty="0">
              <a:solidFill>
                <a:schemeClr val="accent1">
                  <a:lumMod val="75000"/>
                </a:schemeClr>
              </a:solidFill>
              <a:latin typeface="+mn-lt"/>
            </a:endParaRPr>
          </a:p>
        </p:txBody>
      </p:sp>
      <p:sp>
        <p:nvSpPr>
          <p:cNvPr id="3" name="Content Placeholder 2"/>
          <p:cNvSpPr>
            <a:spLocks noGrp="1"/>
          </p:cNvSpPr>
          <p:nvPr>
            <p:ph idx="1"/>
          </p:nvPr>
        </p:nvSpPr>
        <p:spPr/>
        <p:txBody>
          <a:bodyPr/>
          <a:lstStyle/>
          <a:p>
            <a:pPr fontAlgn="t"/>
            <a:r>
              <a:rPr lang="en-GB" dirty="0"/>
              <a:t>Governmental level (Ministries, Departments, municipalities, etc.) </a:t>
            </a:r>
          </a:p>
          <a:p>
            <a:pPr fontAlgn="t"/>
            <a:r>
              <a:rPr lang="en-GB" dirty="0"/>
              <a:t>External level (external independent experts)</a:t>
            </a:r>
          </a:p>
          <a:p>
            <a:pPr fontAlgn="t"/>
            <a:r>
              <a:rPr lang="en-GB" dirty="0"/>
              <a:t>National Youth Council and youth NGOs </a:t>
            </a:r>
          </a:p>
          <a:p>
            <a:pPr fontAlgn="t"/>
            <a:r>
              <a:rPr lang="en-GB" dirty="0"/>
              <a:t>Other </a:t>
            </a:r>
            <a:r>
              <a:rPr lang="en-GB" dirty="0" smtClean="0"/>
              <a:t>external </a:t>
            </a:r>
            <a:r>
              <a:rPr lang="en-GB" dirty="0"/>
              <a:t>stakeholders </a:t>
            </a:r>
          </a:p>
        </p:txBody>
      </p:sp>
      <p:sp>
        <p:nvSpPr>
          <p:cNvPr id="4" name="Slide Number Placeholder 3"/>
          <p:cNvSpPr>
            <a:spLocks noGrp="1"/>
          </p:cNvSpPr>
          <p:nvPr>
            <p:ph type="sldNum" sz="quarter" idx="12"/>
          </p:nvPr>
        </p:nvSpPr>
        <p:spPr/>
        <p:txBody>
          <a:bodyPr/>
          <a:lstStyle/>
          <a:p>
            <a:fld id="{80A8D449-E41A-BE49-8820-4A3E0C4DF3CA}" type="slidenum">
              <a:rPr lang="en-GB" smtClean="0"/>
              <a:t>11</a:t>
            </a:fld>
            <a:endParaRPr lang="en-GB"/>
          </a:p>
        </p:txBody>
      </p:sp>
    </p:spTree>
    <p:extLst>
      <p:ext uri="{BB962C8B-B14F-4D97-AF65-F5344CB8AC3E}">
        <p14:creationId xmlns:p14="http://schemas.microsoft.com/office/powerpoint/2010/main" val="1043027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solidFill>
                  <a:schemeClr val="accent1">
                    <a:lumMod val="75000"/>
                  </a:schemeClr>
                </a:solidFill>
                <a:latin typeface="+mn-lt"/>
              </a:rPr>
              <a:t>Integration of youth research and policy evaluation in youth policy making, N=36</a:t>
            </a:r>
          </a:p>
        </p:txBody>
      </p:sp>
      <p:sp>
        <p:nvSpPr>
          <p:cNvPr id="3" name="Content Placeholder 2"/>
          <p:cNvSpPr>
            <a:spLocks noGrp="1"/>
          </p:cNvSpPr>
          <p:nvPr>
            <p:ph idx="1"/>
          </p:nvPr>
        </p:nvSpPr>
        <p:spPr/>
        <p:txBody>
          <a:bodyPr/>
          <a:lstStyle/>
          <a:p>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1860568734"/>
              </p:ext>
            </p:extLst>
          </p:nvPr>
        </p:nvGraphicFramePr>
        <p:xfrm>
          <a:off x="707571" y="1824414"/>
          <a:ext cx="10406743" cy="4471987"/>
        </p:xfrm>
        <a:graphic>
          <a:graphicData uri="http://schemas.openxmlformats.org/presentationml/2006/ole">
            <mc:AlternateContent xmlns:mc="http://schemas.openxmlformats.org/markup-compatibility/2006">
              <mc:Choice xmlns:v="urn:schemas-microsoft-com:vml" Requires="v">
                <p:oleObj spid="_x0000_s3098" name="Document" r:id="rId3" imgW="5943600" imgH="3175000" progId="Word.Document.12">
                  <p:embed/>
                </p:oleObj>
              </mc:Choice>
              <mc:Fallback>
                <p:oleObj name="Document" r:id="rId3" imgW="5943600" imgH="3175000" progId="Word.Document.12">
                  <p:embed/>
                  <p:pic>
                    <p:nvPicPr>
                      <p:cNvPr id="0" name=""/>
                      <p:cNvPicPr/>
                      <p:nvPr/>
                    </p:nvPicPr>
                    <p:blipFill>
                      <a:blip r:embed="rId4"/>
                      <a:stretch>
                        <a:fillRect/>
                      </a:stretch>
                    </p:blipFill>
                    <p:spPr>
                      <a:xfrm>
                        <a:off x="707571" y="1824414"/>
                        <a:ext cx="10406743" cy="4471987"/>
                      </a:xfrm>
                      <a:prstGeom prst="rect">
                        <a:avLst/>
                      </a:prstGeom>
                    </p:spPr>
                  </p:pic>
                </p:oleObj>
              </mc:Fallback>
            </mc:AlternateContent>
          </a:graphicData>
        </a:graphic>
      </p:graphicFrame>
      <p:sp>
        <p:nvSpPr>
          <p:cNvPr id="5" name="Slide Number Placeholder 4"/>
          <p:cNvSpPr>
            <a:spLocks noGrp="1"/>
          </p:cNvSpPr>
          <p:nvPr>
            <p:ph type="sldNum" sz="quarter" idx="12"/>
          </p:nvPr>
        </p:nvSpPr>
        <p:spPr/>
        <p:txBody>
          <a:bodyPr/>
          <a:lstStyle/>
          <a:p>
            <a:fld id="{80A8D449-E41A-BE49-8820-4A3E0C4DF3CA}" type="slidenum">
              <a:rPr lang="en-GB" smtClean="0"/>
              <a:t>12</a:t>
            </a:fld>
            <a:endParaRPr lang="en-GB"/>
          </a:p>
        </p:txBody>
      </p:sp>
    </p:spTree>
    <p:extLst>
      <p:ext uri="{BB962C8B-B14F-4D97-AF65-F5344CB8AC3E}">
        <p14:creationId xmlns:p14="http://schemas.microsoft.com/office/powerpoint/2010/main" val="1434251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lnSpc>
                <a:spcPct val="90000"/>
              </a:lnSpc>
              <a:spcBef>
                <a:spcPct val="0"/>
              </a:spcBef>
            </a:pPr>
            <a:r>
              <a:rPr lang="en-GB" sz="3600" b="1" dirty="0">
                <a:solidFill>
                  <a:schemeClr val="accent1">
                    <a:lumMod val="75000"/>
                  </a:schemeClr>
                </a:solidFill>
                <a:latin typeface="+mn-lt"/>
              </a:rPr>
              <a:t>Main challenges and implications for the future</a:t>
            </a:r>
            <a:br>
              <a:rPr lang="en-GB" sz="3600" b="1" dirty="0">
                <a:solidFill>
                  <a:schemeClr val="accent1">
                    <a:lumMod val="75000"/>
                  </a:schemeClr>
                </a:solidFill>
                <a:latin typeface="+mn-lt"/>
              </a:rPr>
            </a:br>
            <a:endParaRPr lang="en-GB" sz="3600" dirty="0">
              <a:solidFill>
                <a:schemeClr val="accent1">
                  <a:lumMod val="75000"/>
                </a:schemeClr>
              </a:solidFill>
              <a:latin typeface="+mn-lt"/>
            </a:endParaRPr>
          </a:p>
        </p:txBody>
      </p:sp>
      <p:sp>
        <p:nvSpPr>
          <p:cNvPr id="3" name="Content Placeholder 2"/>
          <p:cNvSpPr>
            <a:spLocks noGrp="1"/>
          </p:cNvSpPr>
          <p:nvPr>
            <p:ph idx="1"/>
          </p:nvPr>
        </p:nvSpPr>
        <p:spPr>
          <a:xfrm>
            <a:off x="838200" y="1425844"/>
            <a:ext cx="10515600" cy="4751119"/>
          </a:xfrm>
        </p:spPr>
        <p:txBody>
          <a:bodyPr>
            <a:normAutofit fontScale="92500" lnSpcReduction="20000"/>
          </a:bodyPr>
          <a:lstStyle/>
          <a:p>
            <a:pPr lvl="0" fontAlgn="base"/>
            <a:r>
              <a:rPr lang="en-GB" b="1" dirty="0" smtClean="0">
                <a:solidFill>
                  <a:schemeClr val="accent1">
                    <a:lumMod val="75000"/>
                  </a:schemeClr>
                </a:solidFill>
              </a:rPr>
              <a:t>Lack of interinstitutional </a:t>
            </a:r>
            <a:r>
              <a:rPr lang="en-GB" b="1" dirty="0">
                <a:solidFill>
                  <a:schemeClr val="accent1">
                    <a:lumMod val="75000"/>
                  </a:schemeClr>
                </a:solidFill>
              </a:rPr>
              <a:t>cooperation (taking into account the cross-sectorial nature of the youth </a:t>
            </a:r>
            <a:r>
              <a:rPr lang="en-GB" dirty="0"/>
              <a:t>policy</a:t>
            </a:r>
            <a:r>
              <a:rPr lang="en-GB" dirty="0" smtClean="0"/>
              <a:t>)</a:t>
            </a:r>
          </a:p>
          <a:p>
            <a:pPr fontAlgn="base"/>
            <a:r>
              <a:rPr lang="en-GB" b="1" dirty="0">
                <a:solidFill>
                  <a:schemeClr val="accent1">
                    <a:lumMod val="75000"/>
                  </a:schemeClr>
                </a:solidFill>
              </a:rPr>
              <a:t>There is </a:t>
            </a:r>
            <a:r>
              <a:rPr lang="en-GB" b="1" dirty="0" smtClean="0">
                <a:solidFill>
                  <a:schemeClr val="accent1">
                    <a:lumMod val="75000"/>
                  </a:schemeClr>
                </a:solidFill>
              </a:rPr>
              <a:t>a lack/no </a:t>
            </a:r>
            <a:r>
              <a:rPr lang="en-GB" b="1" dirty="0">
                <a:solidFill>
                  <a:schemeClr val="accent1">
                    <a:lumMod val="75000"/>
                  </a:schemeClr>
                </a:solidFill>
              </a:rPr>
              <a:t>systematic cooperation</a:t>
            </a:r>
            <a:r>
              <a:rPr lang="en-GB" dirty="0"/>
              <a:t> between research, evaluation and further </a:t>
            </a:r>
            <a:r>
              <a:rPr lang="en-GB" dirty="0" smtClean="0"/>
              <a:t>policy-planning and evaluation</a:t>
            </a:r>
          </a:p>
          <a:p>
            <a:pPr fontAlgn="base"/>
            <a:r>
              <a:rPr lang="en-GB" b="1" dirty="0">
                <a:solidFill>
                  <a:schemeClr val="accent1">
                    <a:lumMod val="75000"/>
                  </a:schemeClr>
                </a:solidFill>
              </a:rPr>
              <a:t>Absence of effective monitoring and evaluation </a:t>
            </a:r>
            <a:r>
              <a:rPr lang="en-GB" b="1" dirty="0" smtClean="0">
                <a:solidFill>
                  <a:schemeClr val="accent1">
                    <a:lumMod val="75000"/>
                  </a:schemeClr>
                </a:solidFill>
              </a:rPr>
              <a:t>systems</a:t>
            </a:r>
            <a:endParaRPr lang="en-GB" b="1" dirty="0">
              <a:solidFill>
                <a:schemeClr val="accent1">
                  <a:lumMod val="75000"/>
                </a:schemeClr>
              </a:solidFill>
            </a:endParaRPr>
          </a:p>
          <a:p>
            <a:pPr marL="0" indent="0" fontAlgn="base">
              <a:buNone/>
            </a:pPr>
            <a:r>
              <a:rPr lang="en-GB" dirty="0" smtClean="0"/>
              <a:t>-</a:t>
            </a:r>
            <a:r>
              <a:rPr lang="en-GB" i="1" dirty="0" smtClean="0"/>
              <a:t>Shortages in using existing statistical databases </a:t>
            </a:r>
            <a:r>
              <a:rPr lang="en-GB" i="1" dirty="0"/>
              <a:t>(if they have not been planned for youth policy in advance)</a:t>
            </a:r>
          </a:p>
          <a:p>
            <a:pPr marL="0" lvl="0" indent="0" fontAlgn="base">
              <a:buNone/>
            </a:pPr>
            <a:r>
              <a:rPr lang="en-GB" i="1" dirty="0" smtClean="0"/>
              <a:t> -Data collection shortages/gaps</a:t>
            </a:r>
            <a:endParaRPr lang="en-GB" i="1" dirty="0"/>
          </a:p>
          <a:p>
            <a:pPr marL="0" lvl="0" indent="0" fontAlgn="base">
              <a:buNone/>
            </a:pPr>
            <a:r>
              <a:rPr lang="en-GB" i="1" dirty="0" smtClean="0"/>
              <a:t>-Measuring </a:t>
            </a:r>
            <a:r>
              <a:rPr lang="en-GB" i="1" dirty="0"/>
              <a:t>impact (large no. of variables and long periods of time</a:t>
            </a:r>
            <a:r>
              <a:rPr lang="en-GB" i="1" dirty="0" smtClean="0"/>
              <a:t>)</a:t>
            </a:r>
          </a:p>
          <a:p>
            <a:pPr marL="0" lvl="0" indent="0" fontAlgn="base">
              <a:buNone/>
            </a:pPr>
            <a:r>
              <a:rPr lang="en-GB" i="1" dirty="0" smtClean="0"/>
              <a:t>-Monitoring</a:t>
            </a:r>
            <a:endParaRPr lang="en-GB" i="1" dirty="0"/>
          </a:p>
          <a:p>
            <a:pPr lvl="0" fontAlgn="base"/>
            <a:r>
              <a:rPr lang="en-GB" b="1" dirty="0">
                <a:solidFill>
                  <a:schemeClr val="accent1">
                    <a:lumMod val="75000"/>
                  </a:schemeClr>
                </a:solidFill>
              </a:rPr>
              <a:t>Resources and expertise</a:t>
            </a:r>
          </a:p>
          <a:p>
            <a:pPr lvl="0" fontAlgn="base"/>
            <a:r>
              <a:rPr lang="en-GB" b="1" dirty="0">
                <a:solidFill>
                  <a:schemeClr val="accent1">
                    <a:lumMod val="75000"/>
                  </a:schemeClr>
                </a:solidFill>
              </a:rPr>
              <a:t>Timing of evaluation vs. timing of policy </a:t>
            </a:r>
            <a:r>
              <a:rPr lang="en-GB" b="1" dirty="0" smtClean="0">
                <a:solidFill>
                  <a:schemeClr val="accent1">
                    <a:lumMod val="75000"/>
                  </a:schemeClr>
                </a:solidFill>
              </a:rPr>
              <a:t>making</a:t>
            </a:r>
            <a:endParaRPr lang="en-GB" b="1"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80A8D449-E41A-BE49-8820-4A3E0C4DF3CA}" type="slidenum">
              <a:rPr lang="en-GB" smtClean="0"/>
              <a:t>13</a:t>
            </a:fld>
            <a:endParaRPr lang="en-GB"/>
          </a:p>
        </p:txBody>
      </p:sp>
    </p:spTree>
    <p:extLst>
      <p:ext uri="{BB962C8B-B14F-4D97-AF65-F5344CB8AC3E}">
        <p14:creationId xmlns:p14="http://schemas.microsoft.com/office/powerpoint/2010/main" val="674092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mn-lt"/>
              </a:rPr>
              <a:t>Thank you for attention </a:t>
            </a:r>
            <a:endParaRPr lang="en-US" sz="4000" b="1" dirty="0">
              <a:latin typeface="+mn-lt"/>
            </a:endParaRPr>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80A8D449-E41A-BE49-8820-4A3E0C4DF3CA}" type="slidenum">
              <a:rPr lang="en-GB" smtClean="0"/>
              <a:t>14</a:t>
            </a:fld>
            <a:endParaRPr lang="en-GB"/>
          </a:p>
        </p:txBody>
      </p:sp>
    </p:spTree>
    <p:extLst>
      <p:ext uri="{BB962C8B-B14F-4D97-AF65-F5344CB8AC3E}">
        <p14:creationId xmlns:p14="http://schemas.microsoft.com/office/powerpoint/2010/main" val="155120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accent1">
                    <a:lumMod val="75000"/>
                  </a:schemeClr>
                </a:solidFill>
                <a:latin typeface="+mn-lt"/>
              </a:rPr>
              <a:t>Purpose of the survey</a:t>
            </a:r>
            <a:endParaRPr lang="en-US" sz="3600" b="1" dirty="0">
              <a:solidFill>
                <a:schemeClr val="accent1">
                  <a:lumMod val="75000"/>
                </a:schemeClr>
              </a:solidFill>
              <a:latin typeface="+mn-lt"/>
            </a:endParaRPr>
          </a:p>
        </p:txBody>
      </p:sp>
      <p:sp>
        <p:nvSpPr>
          <p:cNvPr id="3" name="Content Placeholder 2"/>
          <p:cNvSpPr>
            <a:spLocks noGrp="1"/>
          </p:cNvSpPr>
          <p:nvPr>
            <p:ph idx="1"/>
          </p:nvPr>
        </p:nvSpPr>
        <p:spPr/>
        <p:txBody>
          <a:bodyPr>
            <a:normAutofit/>
          </a:bodyPr>
          <a:lstStyle/>
          <a:p>
            <a:r>
              <a:rPr lang="en-GB" sz="3200" dirty="0" smtClean="0"/>
              <a:t>to carry out and </a:t>
            </a:r>
            <a:r>
              <a:rPr lang="en-GB" sz="3200" dirty="0"/>
              <a:t>to provide data and information for an assessment on models of youth policy monitoring and evaluation in Europe, including the practical ways for carrying out youth policy evaluation and approaches that exist across the </a:t>
            </a:r>
            <a:r>
              <a:rPr lang="en-GB" sz="3200" dirty="0" smtClean="0"/>
              <a:t>member states.</a:t>
            </a:r>
            <a:endParaRPr lang="en-US" sz="3200" dirty="0"/>
          </a:p>
        </p:txBody>
      </p:sp>
      <p:sp>
        <p:nvSpPr>
          <p:cNvPr id="4" name="Slide Number Placeholder 3"/>
          <p:cNvSpPr>
            <a:spLocks noGrp="1"/>
          </p:cNvSpPr>
          <p:nvPr>
            <p:ph type="sldNum" sz="quarter" idx="12"/>
          </p:nvPr>
        </p:nvSpPr>
        <p:spPr/>
        <p:txBody>
          <a:bodyPr/>
          <a:lstStyle/>
          <a:p>
            <a:fld id="{80A8D449-E41A-BE49-8820-4A3E0C4DF3CA}" type="slidenum">
              <a:rPr lang="en-GB" smtClean="0"/>
              <a:t>2</a:t>
            </a:fld>
            <a:endParaRPr lang="en-GB"/>
          </a:p>
        </p:txBody>
      </p:sp>
    </p:spTree>
    <p:extLst>
      <p:ext uri="{BB962C8B-B14F-4D97-AF65-F5344CB8AC3E}">
        <p14:creationId xmlns:p14="http://schemas.microsoft.com/office/powerpoint/2010/main" val="881883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solidFill>
                  <a:schemeClr val="accent1">
                    <a:lumMod val="75000"/>
                  </a:schemeClr>
                </a:solidFill>
                <a:latin typeface="+mn-lt"/>
              </a:rPr>
              <a:t>Scope of the research</a:t>
            </a:r>
            <a:endParaRPr lang="en-GB" sz="3600" b="1" dirty="0">
              <a:solidFill>
                <a:schemeClr val="accent1">
                  <a:lumMod val="75000"/>
                </a:schemeClr>
              </a:solidFill>
              <a:latin typeface="+mn-lt"/>
            </a:endParaRPr>
          </a:p>
        </p:txBody>
      </p:sp>
      <p:sp>
        <p:nvSpPr>
          <p:cNvPr id="3" name="Content Placeholder 2"/>
          <p:cNvSpPr>
            <a:spLocks noGrp="1"/>
          </p:cNvSpPr>
          <p:nvPr>
            <p:ph idx="1"/>
          </p:nvPr>
        </p:nvSpPr>
        <p:spPr/>
        <p:txBody>
          <a:bodyPr>
            <a:normAutofit lnSpcReduction="10000"/>
          </a:bodyPr>
          <a:lstStyle/>
          <a:p>
            <a:r>
              <a:rPr lang="en-GB" dirty="0"/>
              <a:t>This overview is based on a</a:t>
            </a:r>
            <a:r>
              <a:rPr lang="en-GB" b="1" dirty="0"/>
              <a:t> survey research of EKCYP members and other stakeholders</a:t>
            </a:r>
            <a:r>
              <a:rPr lang="en-GB" dirty="0"/>
              <a:t> carried out in 32 </a:t>
            </a:r>
            <a:r>
              <a:rPr lang="en-GB" dirty="0" smtClean="0"/>
              <a:t>countries, N=36. </a:t>
            </a:r>
          </a:p>
          <a:p>
            <a:r>
              <a:rPr lang="en-GB" dirty="0" smtClean="0"/>
              <a:t>All </a:t>
            </a:r>
            <a:r>
              <a:rPr lang="en-GB" dirty="0"/>
              <a:t>calculations are carried out using 36 responses. Survey period June 6-20, 2019. </a:t>
            </a:r>
            <a:endParaRPr lang="en-GB" dirty="0" smtClean="0"/>
          </a:p>
          <a:p>
            <a:r>
              <a:rPr lang="en-GB" b="1" dirty="0" smtClean="0">
                <a:solidFill>
                  <a:schemeClr val="accent1">
                    <a:lumMod val="75000"/>
                  </a:schemeClr>
                </a:solidFill>
              </a:rPr>
              <a:t>Countries</a:t>
            </a:r>
            <a:r>
              <a:rPr lang="en-GB" b="1" dirty="0">
                <a:solidFill>
                  <a:schemeClr val="accent1">
                    <a:lumMod val="75000"/>
                  </a:schemeClr>
                </a:solidFill>
              </a:rPr>
              <a:t>: </a:t>
            </a:r>
            <a:r>
              <a:rPr lang="en-GB" i="1" dirty="0"/>
              <a:t>UK, </a:t>
            </a:r>
            <a:r>
              <a:rPr lang="en-GB" i="1" dirty="0" smtClean="0"/>
              <a:t>Liechtenstein</a:t>
            </a:r>
            <a:r>
              <a:rPr lang="en-GB" i="1" dirty="0"/>
              <a:t>, Malta, Lithuania, Luxembourg, Greece, Portugal, The Netherlands, Poland, Slovak Republic, Republic of Serbia, Croatia, Georgia, The Republic of Belarus, Azerbaijan, Finland, Romania, Cyprus, Republic of North Macedonia, Armenia, France, Belgium - French-speaking Community, Sweden, Czech Republic, Bosnia and Herzegovina, Bulgaria, Germany, Greece, </a:t>
            </a:r>
            <a:r>
              <a:rPr lang="en-GB" i="1" dirty="0" smtClean="0"/>
              <a:t>Montenegro, etc</a:t>
            </a:r>
            <a:r>
              <a:rPr lang="en-GB" i="1" dirty="0"/>
              <a:t>.</a:t>
            </a:r>
          </a:p>
          <a:p>
            <a:endParaRPr lang="en-GB" dirty="0"/>
          </a:p>
        </p:txBody>
      </p:sp>
      <p:sp>
        <p:nvSpPr>
          <p:cNvPr id="4" name="Slide Number Placeholder 3"/>
          <p:cNvSpPr>
            <a:spLocks noGrp="1"/>
          </p:cNvSpPr>
          <p:nvPr>
            <p:ph type="sldNum" sz="quarter" idx="12"/>
          </p:nvPr>
        </p:nvSpPr>
        <p:spPr/>
        <p:txBody>
          <a:bodyPr/>
          <a:lstStyle/>
          <a:p>
            <a:fld id="{80A8D449-E41A-BE49-8820-4A3E0C4DF3CA}" type="slidenum">
              <a:rPr lang="en-GB" smtClean="0"/>
              <a:t>3</a:t>
            </a:fld>
            <a:endParaRPr lang="en-GB"/>
          </a:p>
        </p:txBody>
      </p:sp>
    </p:spTree>
    <p:extLst>
      <p:ext uri="{BB962C8B-B14F-4D97-AF65-F5344CB8AC3E}">
        <p14:creationId xmlns:p14="http://schemas.microsoft.com/office/powerpoint/2010/main" val="1129266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solidFill>
                  <a:schemeClr val="accent1">
                    <a:lumMod val="75000"/>
                  </a:schemeClr>
                </a:solidFill>
                <a:latin typeface="+mn-lt"/>
              </a:rPr>
              <a:t>Methodology</a:t>
            </a:r>
            <a:endParaRPr lang="en-GB" sz="3600" b="1" dirty="0">
              <a:solidFill>
                <a:schemeClr val="accent1">
                  <a:lumMod val="75000"/>
                </a:schemeClr>
              </a:solidFill>
              <a:latin typeface="+mn-lt"/>
            </a:endParaRPr>
          </a:p>
        </p:txBody>
      </p:sp>
      <p:sp>
        <p:nvSpPr>
          <p:cNvPr id="3" name="Content Placeholder 2"/>
          <p:cNvSpPr>
            <a:spLocks noGrp="1"/>
          </p:cNvSpPr>
          <p:nvPr>
            <p:ph idx="1"/>
          </p:nvPr>
        </p:nvSpPr>
        <p:spPr/>
        <p:txBody>
          <a:bodyPr>
            <a:normAutofit/>
          </a:bodyPr>
          <a:lstStyle/>
          <a:p>
            <a:r>
              <a:rPr lang="en-GB" b="1" dirty="0">
                <a:solidFill>
                  <a:schemeClr val="accent1">
                    <a:lumMod val="75000"/>
                  </a:schemeClr>
                </a:solidFill>
              </a:rPr>
              <a:t>Framework</a:t>
            </a:r>
            <a:r>
              <a:rPr lang="en-GB" dirty="0">
                <a:solidFill>
                  <a:schemeClr val="accent1">
                    <a:lumMod val="75000"/>
                  </a:schemeClr>
                </a:solidFill>
              </a:rPr>
              <a:t> </a:t>
            </a:r>
            <a:r>
              <a:rPr lang="en-GB" dirty="0"/>
              <a:t>of youth policy monitoring and </a:t>
            </a:r>
            <a:r>
              <a:rPr lang="en-GB" dirty="0" smtClean="0"/>
              <a:t>evaluation, e.g. State </a:t>
            </a:r>
            <a:r>
              <a:rPr lang="en-GB" dirty="0"/>
              <a:t>structures responsible for the youth policy </a:t>
            </a:r>
            <a:r>
              <a:rPr lang="en-GB" dirty="0" smtClean="0"/>
              <a:t>(</a:t>
            </a:r>
            <a:r>
              <a:rPr lang="en-GB" dirty="0"/>
              <a:t>design/coordination/ </a:t>
            </a:r>
            <a:r>
              <a:rPr lang="en-GB" dirty="0" smtClean="0"/>
              <a:t>implementation/evaluation); structures in charge. </a:t>
            </a:r>
          </a:p>
          <a:p>
            <a:r>
              <a:rPr lang="en-GB" b="1" dirty="0">
                <a:solidFill>
                  <a:schemeClr val="accent1">
                    <a:lumMod val="75000"/>
                  </a:schemeClr>
                </a:solidFill>
              </a:rPr>
              <a:t>Main stakeholders </a:t>
            </a:r>
            <a:r>
              <a:rPr lang="en-GB" dirty="0"/>
              <a:t>of Youth policy monitoring and </a:t>
            </a:r>
            <a:r>
              <a:rPr lang="en-GB" dirty="0" smtClean="0"/>
              <a:t>evaluation</a:t>
            </a:r>
            <a:endParaRPr lang="en-GB" dirty="0"/>
          </a:p>
          <a:p>
            <a:r>
              <a:rPr lang="en-GB" b="1" dirty="0">
                <a:solidFill>
                  <a:schemeClr val="accent1">
                    <a:lumMod val="75000"/>
                  </a:schemeClr>
                </a:solidFill>
              </a:rPr>
              <a:t>Objectives and indicators</a:t>
            </a:r>
            <a:r>
              <a:rPr lang="en-GB" dirty="0"/>
              <a:t> of Youth policy monitoring and </a:t>
            </a:r>
            <a:r>
              <a:rPr lang="en-GB" dirty="0" smtClean="0"/>
              <a:t>evaluation</a:t>
            </a:r>
          </a:p>
          <a:p>
            <a:r>
              <a:rPr lang="en-GB" b="1" dirty="0" smtClean="0">
                <a:solidFill>
                  <a:schemeClr val="accent1">
                    <a:lumMod val="75000"/>
                  </a:schemeClr>
                </a:solidFill>
              </a:rPr>
              <a:t>Current </a:t>
            </a:r>
            <a:r>
              <a:rPr lang="en-GB" b="1" dirty="0">
                <a:solidFill>
                  <a:schemeClr val="accent1">
                    <a:lumMod val="75000"/>
                  </a:schemeClr>
                </a:solidFill>
              </a:rPr>
              <a:t>challenges </a:t>
            </a:r>
            <a:r>
              <a:rPr lang="en-GB" dirty="0"/>
              <a:t>for youth policy evaluation and youth policy </a:t>
            </a:r>
            <a:r>
              <a:rPr lang="en-GB" dirty="0" smtClean="0"/>
              <a:t>making</a:t>
            </a:r>
          </a:p>
          <a:p>
            <a:r>
              <a:rPr lang="en-GB" dirty="0"/>
              <a:t>Examples of </a:t>
            </a:r>
            <a:r>
              <a:rPr lang="en-GB" b="1" dirty="0">
                <a:solidFill>
                  <a:schemeClr val="accent1">
                    <a:lumMod val="75000"/>
                  </a:schemeClr>
                </a:solidFill>
              </a:rPr>
              <a:t>good </a:t>
            </a:r>
            <a:r>
              <a:rPr lang="en-GB" b="1" dirty="0" smtClean="0">
                <a:solidFill>
                  <a:schemeClr val="accent1">
                    <a:lumMod val="75000"/>
                  </a:schemeClr>
                </a:solidFill>
              </a:rPr>
              <a:t>practices</a:t>
            </a:r>
            <a:endParaRPr lang="en-GB" b="1" dirty="0">
              <a:solidFill>
                <a:schemeClr val="accent1">
                  <a:lumMod val="75000"/>
                </a:schemeClr>
              </a:solidFill>
            </a:endParaRPr>
          </a:p>
          <a:p>
            <a:r>
              <a:rPr lang="en-GB" b="1" dirty="0">
                <a:solidFill>
                  <a:schemeClr val="accent1">
                    <a:lumMod val="75000"/>
                  </a:schemeClr>
                </a:solidFill>
              </a:rPr>
              <a:t>The survey </a:t>
            </a:r>
            <a:r>
              <a:rPr lang="en-GB" b="1" dirty="0" smtClean="0">
                <a:solidFill>
                  <a:schemeClr val="accent1">
                    <a:lumMod val="75000"/>
                  </a:schemeClr>
                </a:solidFill>
              </a:rPr>
              <a:t>instrument</a:t>
            </a:r>
            <a:r>
              <a:rPr lang="en-GB" dirty="0" smtClean="0"/>
              <a:t>:  </a:t>
            </a:r>
            <a:r>
              <a:rPr lang="en-GB" i="1" dirty="0"/>
              <a:t>closed-ended</a:t>
            </a:r>
            <a:r>
              <a:rPr lang="en-GB" dirty="0"/>
              <a:t> and </a:t>
            </a:r>
            <a:r>
              <a:rPr lang="en-GB" i="1" dirty="0"/>
              <a:t>open-ended</a:t>
            </a:r>
            <a:r>
              <a:rPr lang="en-GB" dirty="0"/>
              <a:t> questions.</a:t>
            </a:r>
            <a:endParaRPr lang="en-GB" dirty="0"/>
          </a:p>
        </p:txBody>
      </p:sp>
      <p:sp>
        <p:nvSpPr>
          <p:cNvPr id="4" name="Slide Number Placeholder 3"/>
          <p:cNvSpPr>
            <a:spLocks noGrp="1"/>
          </p:cNvSpPr>
          <p:nvPr>
            <p:ph type="sldNum" sz="quarter" idx="12"/>
          </p:nvPr>
        </p:nvSpPr>
        <p:spPr/>
        <p:txBody>
          <a:bodyPr/>
          <a:lstStyle/>
          <a:p>
            <a:fld id="{80A8D449-E41A-BE49-8820-4A3E0C4DF3CA}" type="slidenum">
              <a:rPr lang="en-GB" smtClean="0"/>
              <a:t>4</a:t>
            </a:fld>
            <a:endParaRPr lang="en-GB"/>
          </a:p>
        </p:txBody>
      </p:sp>
    </p:spTree>
    <p:extLst>
      <p:ext uri="{BB962C8B-B14F-4D97-AF65-F5344CB8AC3E}">
        <p14:creationId xmlns:p14="http://schemas.microsoft.com/office/powerpoint/2010/main" val="158175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solidFill>
                  <a:schemeClr val="accent1">
                    <a:lumMod val="75000"/>
                  </a:schemeClr>
                </a:solidFill>
                <a:latin typeface="+mn-lt"/>
              </a:rPr>
              <a:t>Structures in </a:t>
            </a:r>
            <a:r>
              <a:rPr lang="en-GB" sz="3600" b="1" dirty="0" smtClean="0">
                <a:solidFill>
                  <a:schemeClr val="accent1">
                    <a:lumMod val="75000"/>
                  </a:schemeClr>
                </a:solidFill>
                <a:latin typeface="+mn-lt"/>
              </a:rPr>
              <a:t>charge </a:t>
            </a:r>
            <a:r>
              <a:rPr lang="en-GB" sz="3600" b="1" dirty="0">
                <a:solidFill>
                  <a:schemeClr val="accent1">
                    <a:lumMod val="75000"/>
                  </a:schemeClr>
                </a:solidFill>
                <a:latin typeface="+mn-lt"/>
              </a:rPr>
              <a:t>of youth research and evaluation of youth policy, N=36</a:t>
            </a:r>
          </a:p>
        </p:txBody>
      </p:sp>
      <p:sp>
        <p:nvSpPr>
          <p:cNvPr id="3" name="Content Placeholder 2"/>
          <p:cNvSpPr>
            <a:spLocks noGrp="1"/>
          </p:cNvSpPr>
          <p:nvPr>
            <p:ph idx="1"/>
          </p:nvPr>
        </p:nvSpPr>
        <p:spPr/>
        <p:txBody>
          <a:bodyPr/>
          <a:lstStyle/>
          <a:p>
            <a:endParaRPr lang="en-GB" dirty="0"/>
          </a:p>
        </p:txBody>
      </p:sp>
      <p:graphicFrame>
        <p:nvGraphicFramePr>
          <p:cNvPr id="5" name="Object 4"/>
          <p:cNvGraphicFramePr>
            <a:graphicFrameLocks noChangeAspect="1"/>
          </p:cNvGraphicFramePr>
          <p:nvPr>
            <p:extLst/>
          </p:nvPr>
        </p:nvGraphicFramePr>
        <p:xfrm>
          <a:off x="838201" y="1690688"/>
          <a:ext cx="10711542" cy="4731883"/>
        </p:xfrm>
        <a:graphic>
          <a:graphicData uri="http://schemas.openxmlformats.org/presentationml/2006/ole">
            <mc:AlternateContent xmlns:mc="http://schemas.openxmlformats.org/markup-compatibility/2006">
              <mc:Choice xmlns:v="urn:schemas-microsoft-com:vml" Requires="v">
                <p:oleObj spid="_x0000_s4110" name="Document" r:id="rId3" imgW="5943600" imgH="2387600" progId="Word.Document.12">
                  <p:embed/>
                </p:oleObj>
              </mc:Choice>
              <mc:Fallback>
                <p:oleObj name="Document" r:id="rId3" imgW="5943600" imgH="2387600" progId="Word.Document.12">
                  <p:embed/>
                  <p:pic>
                    <p:nvPicPr>
                      <p:cNvPr id="0" name=""/>
                      <p:cNvPicPr/>
                      <p:nvPr/>
                    </p:nvPicPr>
                    <p:blipFill>
                      <a:blip r:embed="rId4"/>
                      <a:stretch>
                        <a:fillRect/>
                      </a:stretch>
                    </p:blipFill>
                    <p:spPr>
                      <a:xfrm>
                        <a:off x="838201" y="1690688"/>
                        <a:ext cx="10711542" cy="4731883"/>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fld id="{80A8D449-E41A-BE49-8820-4A3E0C4DF3CA}" type="slidenum">
              <a:rPr lang="en-GB" smtClean="0"/>
              <a:t>5</a:t>
            </a:fld>
            <a:endParaRPr lang="en-GB"/>
          </a:p>
        </p:txBody>
      </p:sp>
    </p:spTree>
    <p:extLst>
      <p:ext uri="{BB962C8B-B14F-4D97-AF65-F5344CB8AC3E}">
        <p14:creationId xmlns:p14="http://schemas.microsoft.com/office/powerpoint/2010/main" val="411996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accent1">
                    <a:lumMod val="75000"/>
                  </a:schemeClr>
                </a:solidFill>
                <a:latin typeface="+mn-lt"/>
              </a:rPr>
              <a:t>Policy documents</a:t>
            </a:r>
            <a:endParaRPr lang="en-GB" b="1" dirty="0">
              <a:solidFill>
                <a:schemeClr val="accent1">
                  <a:lumMod val="75000"/>
                </a:schemeClr>
              </a:solidFill>
              <a:latin typeface="+mn-lt"/>
            </a:endParaRPr>
          </a:p>
        </p:txBody>
      </p:sp>
      <p:sp>
        <p:nvSpPr>
          <p:cNvPr id="3" name="Content Placeholder 2"/>
          <p:cNvSpPr>
            <a:spLocks noGrp="1"/>
          </p:cNvSpPr>
          <p:nvPr>
            <p:ph idx="1"/>
          </p:nvPr>
        </p:nvSpPr>
        <p:spPr/>
        <p:txBody>
          <a:bodyPr>
            <a:normAutofit/>
          </a:bodyPr>
          <a:lstStyle/>
          <a:p>
            <a:r>
              <a:rPr lang="en-GB" sz="3200" dirty="0"/>
              <a:t>Youth </a:t>
            </a:r>
            <a:r>
              <a:rPr lang="en-GB" sz="3200" dirty="0" smtClean="0"/>
              <a:t>Strategy, N=17</a:t>
            </a:r>
            <a:endParaRPr lang="en-GB" sz="3200" dirty="0" smtClean="0"/>
          </a:p>
          <a:p>
            <a:r>
              <a:rPr lang="en-GB" sz="3200" dirty="0" smtClean="0"/>
              <a:t>Youth </a:t>
            </a:r>
            <a:r>
              <a:rPr lang="en-GB" sz="3200" dirty="0" smtClean="0"/>
              <a:t>Law, N=21</a:t>
            </a:r>
            <a:endParaRPr lang="en-GB" sz="3200" dirty="0" smtClean="0"/>
          </a:p>
          <a:p>
            <a:r>
              <a:rPr lang="en-GB" sz="3200" dirty="0" smtClean="0"/>
              <a:t>Youth </a:t>
            </a:r>
            <a:r>
              <a:rPr lang="en-GB" sz="3200" dirty="0" smtClean="0"/>
              <a:t>Programme, N=15</a:t>
            </a:r>
          </a:p>
          <a:p>
            <a:r>
              <a:rPr lang="en-GB" sz="3200" dirty="0" smtClean="0"/>
              <a:t>Youth Plan, </a:t>
            </a:r>
            <a:r>
              <a:rPr lang="en-GB" sz="3200" dirty="0" smtClean="0"/>
              <a:t>N=13</a:t>
            </a:r>
            <a:endParaRPr lang="en-GB" sz="3200" dirty="0" smtClean="0"/>
          </a:p>
          <a:p>
            <a:r>
              <a:rPr lang="en-GB" sz="3200" dirty="0" smtClean="0"/>
              <a:t>Youth </a:t>
            </a:r>
            <a:r>
              <a:rPr lang="en-GB" sz="3200" dirty="0"/>
              <a:t>Guarantee Implementation </a:t>
            </a:r>
            <a:r>
              <a:rPr lang="en-GB" sz="3200" dirty="0" smtClean="0"/>
              <a:t>Plan, N=11</a:t>
            </a:r>
          </a:p>
          <a:p>
            <a:r>
              <a:rPr lang="en-GB" sz="3200" dirty="0" smtClean="0"/>
              <a:t>Another Policy Document N=8</a:t>
            </a:r>
            <a:endParaRPr lang="en-GB" sz="3200" dirty="0"/>
          </a:p>
        </p:txBody>
      </p:sp>
      <p:sp>
        <p:nvSpPr>
          <p:cNvPr id="4" name="Slide Number Placeholder 3"/>
          <p:cNvSpPr>
            <a:spLocks noGrp="1"/>
          </p:cNvSpPr>
          <p:nvPr>
            <p:ph type="sldNum" sz="quarter" idx="12"/>
          </p:nvPr>
        </p:nvSpPr>
        <p:spPr/>
        <p:txBody>
          <a:bodyPr/>
          <a:lstStyle/>
          <a:p>
            <a:fld id="{80A8D449-E41A-BE49-8820-4A3E0C4DF3CA}" type="slidenum">
              <a:rPr lang="en-GB" smtClean="0"/>
              <a:t>6</a:t>
            </a:fld>
            <a:endParaRPr lang="en-GB"/>
          </a:p>
        </p:txBody>
      </p:sp>
    </p:spTree>
    <p:extLst>
      <p:ext uri="{BB962C8B-B14F-4D97-AF65-F5344CB8AC3E}">
        <p14:creationId xmlns:p14="http://schemas.microsoft.com/office/powerpoint/2010/main" val="1274649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a:solidFill>
                  <a:schemeClr val="accent1">
                    <a:lumMod val="75000"/>
                  </a:schemeClr>
                </a:solidFill>
                <a:latin typeface="+mn-lt"/>
              </a:rPr>
              <a:t>Monitoring of implementation or impact evaluations of national youth policy, N=36</a:t>
            </a:r>
            <a:br>
              <a:rPr lang="en-GB" sz="3600" b="1" dirty="0">
                <a:solidFill>
                  <a:schemeClr val="accent1">
                    <a:lumMod val="75000"/>
                  </a:schemeClr>
                </a:solidFill>
                <a:latin typeface="+mn-lt"/>
              </a:rPr>
            </a:br>
            <a:endParaRPr lang="en-GB" sz="3600" b="1" dirty="0">
              <a:solidFill>
                <a:schemeClr val="accent1">
                  <a:lumMod val="75000"/>
                </a:schemeClr>
              </a:solidFill>
              <a:latin typeface="+mn-lt"/>
            </a:endParaRPr>
          </a:p>
        </p:txBody>
      </p:sp>
      <p:sp>
        <p:nvSpPr>
          <p:cNvPr id="3" name="Content Placeholder 2"/>
          <p:cNvSpPr>
            <a:spLocks noGrp="1"/>
          </p:cNvSpPr>
          <p:nvPr>
            <p:ph idx="1"/>
          </p:nvPr>
        </p:nvSpPr>
        <p:spPr/>
        <p:txBody>
          <a:bodyPr/>
          <a:lstStyle/>
          <a:p>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291078411"/>
              </p:ext>
            </p:extLst>
          </p:nvPr>
        </p:nvGraphicFramePr>
        <p:xfrm>
          <a:off x="990600" y="1927225"/>
          <a:ext cx="10428288" cy="4249738"/>
        </p:xfrm>
        <a:graphic>
          <a:graphicData uri="http://schemas.openxmlformats.org/presentationml/2006/ole">
            <mc:AlternateContent xmlns:mc="http://schemas.openxmlformats.org/markup-compatibility/2006">
              <mc:Choice xmlns:v="urn:schemas-microsoft-com:vml" Requires="v">
                <p:oleObj spid="_x0000_s1051" name="Document" r:id="rId3" imgW="5905500" imgH="2120900" progId="Word.Document.12">
                  <p:embed/>
                </p:oleObj>
              </mc:Choice>
              <mc:Fallback>
                <p:oleObj name="Document" r:id="rId3" imgW="5905500" imgH="2120900" progId="Word.Document.12">
                  <p:embed/>
                  <p:pic>
                    <p:nvPicPr>
                      <p:cNvPr id="0" name=""/>
                      <p:cNvPicPr/>
                      <p:nvPr/>
                    </p:nvPicPr>
                    <p:blipFill>
                      <a:blip r:embed="rId4"/>
                      <a:stretch>
                        <a:fillRect/>
                      </a:stretch>
                    </p:blipFill>
                    <p:spPr>
                      <a:xfrm>
                        <a:off x="990600" y="1927225"/>
                        <a:ext cx="10428288" cy="4249738"/>
                      </a:xfrm>
                      <a:prstGeom prst="rect">
                        <a:avLst/>
                      </a:prstGeom>
                    </p:spPr>
                  </p:pic>
                </p:oleObj>
              </mc:Fallback>
            </mc:AlternateContent>
          </a:graphicData>
        </a:graphic>
      </p:graphicFrame>
      <p:sp>
        <p:nvSpPr>
          <p:cNvPr id="5" name="Slide Number Placeholder 4"/>
          <p:cNvSpPr>
            <a:spLocks noGrp="1"/>
          </p:cNvSpPr>
          <p:nvPr>
            <p:ph type="sldNum" sz="quarter" idx="12"/>
          </p:nvPr>
        </p:nvSpPr>
        <p:spPr/>
        <p:txBody>
          <a:bodyPr/>
          <a:lstStyle/>
          <a:p>
            <a:fld id="{80A8D449-E41A-BE49-8820-4A3E0C4DF3CA}" type="slidenum">
              <a:rPr lang="en-GB" smtClean="0"/>
              <a:t>7</a:t>
            </a:fld>
            <a:endParaRPr lang="en-GB"/>
          </a:p>
        </p:txBody>
      </p:sp>
    </p:spTree>
    <p:extLst>
      <p:ext uri="{BB962C8B-B14F-4D97-AF65-F5344CB8AC3E}">
        <p14:creationId xmlns:p14="http://schemas.microsoft.com/office/powerpoint/2010/main" val="202532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GB" sz="3600" b="1" i="1" dirty="0">
                <a:solidFill>
                  <a:schemeClr val="accent1">
                    <a:lumMod val="75000"/>
                  </a:schemeClr>
                </a:solidFill>
                <a:latin typeface="+mn-lt"/>
              </a:rPr>
              <a:t>Ex ante </a:t>
            </a:r>
            <a:r>
              <a:rPr lang="en-GB" sz="3600" b="1" dirty="0">
                <a:solidFill>
                  <a:schemeClr val="accent1">
                    <a:lumMod val="75000"/>
                  </a:schemeClr>
                </a:solidFill>
                <a:latin typeface="+mn-lt"/>
              </a:rPr>
              <a:t>evaluations by the </a:t>
            </a:r>
            <a:r>
              <a:rPr lang="en-GB" sz="3600" b="1" dirty="0" smtClean="0">
                <a:solidFill>
                  <a:schemeClr val="accent1">
                    <a:lumMod val="75000"/>
                  </a:schemeClr>
                </a:solidFill>
                <a:latin typeface="+mn-lt"/>
              </a:rPr>
              <a:t>youth </a:t>
            </a:r>
            <a:r>
              <a:rPr lang="en-GB" sz="3600" b="1" dirty="0">
                <a:solidFill>
                  <a:schemeClr val="accent1">
                    <a:lumMod val="75000"/>
                  </a:schemeClr>
                </a:solidFill>
                <a:latin typeface="+mn-lt"/>
              </a:rPr>
              <a:t>policy sectors, N=36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6890539"/>
              </p:ext>
            </p:extLst>
          </p:nvPr>
        </p:nvGraphicFramePr>
        <p:xfrm>
          <a:off x="838200" y="1690688"/>
          <a:ext cx="10515600" cy="4486275"/>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80A8D449-E41A-BE49-8820-4A3E0C4DF3CA}" type="slidenum">
              <a:rPr lang="en-GB" smtClean="0"/>
              <a:t>8</a:t>
            </a:fld>
            <a:endParaRPr lang="en-GB"/>
          </a:p>
        </p:txBody>
      </p:sp>
    </p:spTree>
    <p:extLst>
      <p:ext uri="{BB962C8B-B14F-4D97-AF65-F5344CB8AC3E}">
        <p14:creationId xmlns:p14="http://schemas.microsoft.com/office/powerpoint/2010/main" val="187105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solidFill>
                  <a:schemeClr val="accent1">
                    <a:lumMod val="75000"/>
                  </a:schemeClr>
                </a:solidFill>
                <a:latin typeface="+mn-lt"/>
              </a:rPr>
              <a:t>Implementation monitoring of policy interventions by the </a:t>
            </a:r>
            <a:r>
              <a:rPr lang="en-GB" sz="3600" b="1" dirty="0" smtClean="0">
                <a:solidFill>
                  <a:schemeClr val="accent1">
                    <a:lumMod val="75000"/>
                  </a:schemeClr>
                </a:solidFill>
                <a:latin typeface="+mn-lt"/>
              </a:rPr>
              <a:t>youth </a:t>
            </a:r>
            <a:r>
              <a:rPr lang="en-GB" sz="3600" b="1" dirty="0">
                <a:solidFill>
                  <a:schemeClr val="accent1">
                    <a:lumMod val="75000"/>
                  </a:schemeClr>
                </a:solidFill>
                <a:latin typeface="+mn-lt"/>
              </a:rPr>
              <a:t>policy sectors, N=36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20583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80A8D449-E41A-BE49-8820-4A3E0C4DF3CA}" type="slidenum">
              <a:rPr lang="en-GB" smtClean="0"/>
              <a:t>9</a:t>
            </a:fld>
            <a:endParaRPr lang="en-GB"/>
          </a:p>
        </p:txBody>
      </p:sp>
    </p:spTree>
    <p:extLst>
      <p:ext uri="{BB962C8B-B14F-4D97-AF65-F5344CB8AC3E}">
        <p14:creationId xmlns:p14="http://schemas.microsoft.com/office/powerpoint/2010/main" val="560133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500</Words>
  <Application>Microsoft Macintosh PowerPoint</Application>
  <PresentationFormat>Widescreen</PresentationFormat>
  <Paragraphs>61</Paragraphs>
  <Slides>14</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20" baseType="lpstr">
      <vt:lpstr>Calibri</vt:lpstr>
      <vt:lpstr>Calibri Light</vt:lpstr>
      <vt:lpstr>Arial</vt:lpstr>
      <vt:lpstr>Office Theme</vt:lpstr>
      <vt:lpstr>Microsoft Word Document</vt:lpstr>
      <vt:lpstr>Document</vt:lpstr>
      <vt:lpstr>Youth Policy Evaluation review</vt:lpstr>
      <vt:lpstr>Purpose of the survey</vt:lpstr>
      <vt:lpstr>Scope of the research</vt:lpstr>
      <vt:lpstr>Methodology</vt:lpstr>
      <vt:lpstr>Structures in charge of youth research and evaluation of youth policy, N=36</vt:lpstr>
      <vt:lpstr>Policy documents</vt:lpstr>
      <vt:lpstr>Monitoring of implementation or impact evaluations of national youth policy, N=36 </vt:lpstr>
      <vt:lpstr>Ex ante evaluations by the youth policy sectors, N=36</vt:lpstr>
      <vt:lpstr>Implementation monitoring of policy interventions by the youth policy sectors, N=36</vt:lpstr>
      <vt:lpstr>Impact evaluations of policy interventions by the youth policy sectors, N=36 </vt:lpstr>
      <vt:lpstr>Main stakeholders involved in youth policy evaluation</vt:lpstr>
      <vt:lpstr>Integration of youth research and policy evaluation in youth policy making, N=36</vt:lpstr>
      <vt:lpstr>Main challenges and implications for the future </vt:lpstr>
      <vt:lpstr>Thank you for attention </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25</cp:revision>
  <dcterms:created xsi:type="dcterms:W3CDTF">2019-11-04T14:17:33Z</dcterms:created>
  <dcterms:modified xsi:type="dcterms:W3CDTF">2019-11-07T12:37:52Z</dcterms:modified>
</cp:coreProperties>
</file>