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68" r:id="rId5"/>
    <p:sldId id="267" r:id="rId6"/>
    <p:sldId id="258" r:id="rId7"/>
    <p:sldId id="260" r:id="rId8"/>
    <p:sldId id="262" r:id="rId9"/>
    <p:sldId id="269" r:id="rId10"/>
    <p:sldId id="27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3" d="100"/>
          <a:sy n="93" d="100"/>
        </p:scale>
        <p:origin x="25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B82A8F-F1EF-46BB-B6C6-643915174534}"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1817866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2A8F-F1EF-46BB-B6C6-643915174534}"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268927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2A8F-F1EF-46BB-B6C6-643915174534}"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66432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2A8F-F1EF-46BB-B6C6-643915174534}"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165289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B82A8F-F1EF-46BB-B6C6-643915174534}"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409572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B82A8F-F1EF-46BB-B6C6-643915174534}"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1939632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B82A8F-F1EF-46BB-B6C6-643915174534}"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1630890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B82A8F-F1EF-46BB-B6C6-643915174534}" type="datetimeFigureOut">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354509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82A8F-F1EF-46BB-B6C6-643915174534}" type="datetimeFigureOut">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3693995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B82A8F-F1EF-46BB-B6C6-643915174534}"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384947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B82A8F-F1EF-46BB-B6C6-643915174534}"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E90C-182E-4028-A798-50F02E73F828}" type="slidenum">
              <a:rPr lang="en-US" smtClean="0"/>
              <a:t>‹#›</a:t>
            </a:fld>
            <a:endParaRPr lang="en-US"/>
          </a:p>
        </p:txBody>
      </p:sp>
    </p:spTree>
    <p:extLst>
      <p:ext uri="{BB962C8B-B14F-4D97-AF65-F5344CB8AC3E}">
        <p14:creationId xmlns:p14="http://schemas.microsoft.com/office/powerpoint/2010/main" val="356226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82A8F-F1EF-46BB-B6C6-643915174534}" type="datetimeFigureOut">
              <a:rPr lang="en-US" smtClean="0"/>
              <a:t>11/6/2019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A2E90C-182E-4028-A798-50F02E73F828}" type="slidenum">
              <a:rPr lang="en-US" smtClean="0"/>
              <a:t>‹#›</a:t>
            </a:fld>
            <a:endParaRPr lang="en-US"/>
          </a:p>
        </p:txBody>
      </p:sp>
    </p:spTree>
    <p:extLst>
      <p:ext uri="{BB962C8B-B14F-4D97-AF65-F5344CB8AC3E}">
        <p14:creationId xmlns:p14="http://schemas.microsoft.com/office/powerpoint/2010/main" val="2867947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649" y="1122363"/>
            <a:ext cx="11071654" cy="2387600"/>
          </a:xfrm>
        </p:spPr>
        <p:txBody>
          <a:bodyPr>
            <a:normAutofit/>
          </a:bodyPr>
          <a:lstStyle/>
          <a:p>
            <a:r>
              <a:rPr lang="en-GB" sz="6600" b="1" i="1" dirty="0">
                <a:solidFill>
                  <a:srgbClr val="0070C0"/>
                </a:solidFill>
              </a:rPr>
              <a:t>Youth Policy Evaluation </a:t>
            </a:r>
            <a:r>
              <a:rPr lang="en-GB" sz="6600" b="1" i="1" dirty="0" smtClean="0">
                <a:solidFill>
                  <a:srgbClr val="0070C0"/>
                </a:solidFill>
              </a:rPr>
              <a:t>Review</a:t>
            </a:r>
            <a:r>
              <a:rPr lang="et-EE" sz="6600" b="1" i="1" dirty="0" smtClean="0">
                <a:solidFill>
                  <a:srgbClr val="0070C0"/>
                </a:solidFill>
              </a:rPr>
              <a:t/>
            </a:r>
            <a:br>
              <a:rPr lang="et-EE" sz="6600" b="1" i="1" dirty="0" smtClean="0">
                <a:solidFill>
                  <a:srgbClr val="0070C0"/>
                </a:solidFill>
              </a:rPr>
            </a:br>
            <a:r>
              <a:rPr lang="et-EE" sz="6600" b="1" i="1" dirty="0" smtClean="0">
                <a:solidFill>
                  <a:srgbClr val="0070C0"/>
                </a:solidFill>
              </a:rPr>
              <a:t>Some conceptual aspects</a:t>
            </a:r>
            <a:endParaRPr lang="en-US" sz="6600" b="1" dirty="0">
              <a:solidFill>
                <a:srgbClr val="0070C0"/>
              </a:solidFill>
            </a:endParaRPr>
          </a:p>
        </p:txBody>
      </p:sp>
      <p:sp>
        <p:nvSpPr>
          <p:cNvPr id="3" name="Subtitle 2"/>
          <p:cNvSpPr>
            <a:spLocks noGrp="1"/>
          </p:cNvSpPr>
          <p:nvPr>
            <p:ph type="subTitle" idx="1"/>
          </p:nvPr>
        </p:nvSpPr>
        <p:spPr/>
        <p:txBody>
          <a:bodyPr>
            <a:normAutofit lnSpcReduction="10000"/>
          </a:bodyPr>
          <a:lstStyle/>
          <a:p>
            <a:endParaRPr lang="et-EE" dirty="0" smtClean="0"/>
          </a:p>
          <a:p>
            <a:endParaRPr lang="et-EE" dirty="0"/>
          </a:p>
          <a:p>
            <a:pPr algn="r"/>
            <a:r>
              <a:rPr lang="et-EE" dirty="0" smtClean="0"/>
              <a:t>Marti Taru </a:t>
            </a:r>
          </a:p>
          <a:p>
            <a:pPr algn="r"/>
            <a:r>
              <a:rPr lang="et-EE" dirty="0" smtClean="0"/>
              <a:t>Brussels, 7.11.2019</a:t>
            </a:r>
            <a:endParaRPr lang="en-US" dirty="0"/>
          </a:p>
        </p:txBody>
      </p:sp>
    </p:spTree>
    <p:extLst>
      <p:ext uri="{BB962C8B-B14F-4D97-AF65-F5344CB8AC3E}">
        <p14:creationId xmlns:p14="http://schemas.microsoft.com/office/powerpoint/2010/main" val="3211311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t-EE" dirty="0" smtClean="0"/>
          </a:p>
          <a:p>
            <a:r>
              <a:rPr lang="et-EE" dirty="0" smtClean="0"/>
              <a:t>What do we mean by „evaluation“ in the youth sector? </a:t>
            </a:r>
          </a:p>
        </p:txBody>
      </p:sp>
    </p:spTree>
    <p:extLst>
      <p:ext uri="{BB962C8B-B14F-4D97-AF65-F5344CB8AC3E}">
        <p14:creationId xmlns:p14="http://schemas.microsoft.com/office/powerpoint/2010/main" val="371765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Evaluation </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GB" dirty="0"/>
              <a:t>…a </a:t>
            </a:r>
            <a:r>
              <a:rPr lang="en-GB" u="sng" dirty="0"/>
              <a:t>social and </a:t>
            </a:r>
            <a:r>
              <a:rPr lang="en-GB" u="sng" dirty="0" err="1"/>
              <a:t>politizised</a:t>
            </a:r>
            <a:r>
              <a:rPr lang="en-GB" u="sng" dirty="0"/>
              <a:t> practice </a:t>
            </a:r>
            <a:r>
              <a:rPr lang="en-GB" dirty="0"/>
              <a:t>nonetheless aspires to some positions of impartiality or fairness, so that evaluation can contribute </a:t>
            </a:r>
            <a:r>
              <a:rPr lang="et-EE" dirty="0" smtClean="0"/>
              <a:t>me</a:t>
            </a:r>
            <a:r>
              <a:rPr lang="en-GB" dirty="0" err="1" smtClean="0"/>
              <a:t>aningfully</a:t>
            </a:r>
            <a:r>
              <a:rPr lang="en-GB" dirty="0" smtClean="0"/>
              <a:t> </a:t>
            </a:r>
            <a:r>
              <a:rPr lang="en-GB" dirty="0"/>
              <a:t>to the well-being of people in that specific context and </a:t>
            </a:r>
            <a:r>
              <a:rPr lang="en-GB" dirty="0" smtClean="0"/>
              <a:t>beyond</a:t>
            </a:r>
            <a:r>
              <a:rPr lang="et-EE" dirty="0" smtClean="0"/>
              <a:t> (p.4)</a:t>
            </a:r>
          </a:p>
          <a:p>
            <a:pPr algn="just"/>
            <a:endParaRPr lang="et-EE" dirty="0"/>
          </a:p>
          <a:p>
            <a:pPr algn="just"/>
            <a:r>
              <a:rPr lang="en-GB" i="1" dirty="0"/>
              <a:t>the </a:t>
            </a:r>
            <a:r>
              <a:rPr lang="en-GB" i="1" u="sng" dirty="0"/>
              <a:t>systematic and objective assessment </a:t>
            </a:r>
            <a:r>
              <a:rPr lang="en-GB" i="1" dirty="0"/>
              <a:t>of an on-going or completed project, programme or policy, its design, implementation and results. The aim is to determine the relevance and fulfilment of objectives, development efficiency, effectiveness, impact and sustainability. An evaluation should provide </a:t>
            </a:r>
            <a:r>
              <a:rPr lang="en-GB" i="1" u="sng" dirty="0"/>
              <a:t>information that is credible </a:t>
            </a:r>
            <a:r>
              <a:rPr lang="en-GB" i="1" dirty="0"/>
              <a:t>and useful, enabling the incorporation of lessons learned into the decision-making process of both recipients and donors. Evaluation also refers to the process of determining the worth or significance of an activity, policy or program, to an assessment, </a:t>
            </a:r>
            <a:r>
              <a:rPr lang="en-GB" i="1" u="sng" dirty="0"/>
              <a:t>as systematic and objective as possible</a:t>
            </a:r>
            <a:r>
              <a:rPr lang="en-GB" i="1" dirty="0"/>
              <a:t>, of a planned, on-going, or completed development </a:t>
            </a:r>
            <a:r>
              <a:rPr lang="en-GB" i="1" dirty="0" smtClean="0"/>
              <a:t>intervention</a:t>
            </a:r>
            <a:r>
              <a:rPr lang="et-EE" i="1" dirty="0" smtClean="0"/>
              <a:t> (p.15)</a:t>
            </a:r>
            <a:endParaRPr lang="en-US" dirty="0"/>
          </a:p>
        </p:txBody>
      </p:sp>
    </p:spTree>
    <p:extLst>
      <p:ext uri="{BB962C8B-B14F-4D97-AF65-F5344CB8AC3E}">
        <p14:creationId xmlns:p14="http://schemas.microsoft.com/office/powerpoint/2010/main" val="1100157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Evaluation research paradigms  </a:t>
            </a:r>
            <a:endParaRPr lang="en-US" dirty="0"/>
          </a:p>
        </p:txBody>
      </p:sp>
      <p:sp>
        <p:nvSpPr>
          <p:cNvPr id="3" name="Content Placeholder 2"/>
          <p:cNvSpPr>
            <a:spLocks noGrp="1"/>
          </p:cNvSpPr>
          <p:nvPr>
            <p:ph idx="1"/>
          </p:nvPr>
        </p:nvSpPr>
        <p:spPr>
          <a:xfrm>
            <a:off x="838200" y="1449859"/>
            <a:ext cx="10515600" cy="4727104"/>
          </a:xfrm>
        </p:spPr>
        <p:txBody>
          <a:bodyPr>
            <a:normAutofit fontScale="85000" lnSpcReduction="10000"/>
          </a:bodyPr>
          <a:lstStyle/>
          <a:p>
            <a:r>
              <a:rPr lang="et-EE" dirty="0" smtClean="0"/>
              <a:t>Positivist</a:t>
            </a:r>
          </a:p>
          <a:p>
            <a:pPr lvl="1"/>
            <a:r>
              <a:rPr lang="et-EE" dirty="0" smtClean="0"/>
              <a:t>social reality exists independent of evaluators opinions, actions. </a:t>
            </a:r>
          </a:p>
          <a:p>
            <a:pPr lvl="1"/>
            <a:r>
              <a:rPr lang="et-EE" dirty="0" smtClean="0"/>
              <a:t>(Evaluation) research goal is to uncover the relationships between independent variables – the intervention – and dependent variables – (intended) societal outcomes. </a:t>
            </a:r>
          </a:p>
          <a:p>
            <a:pPr lvl="2"/>
            <a:r>
              <a:rPr lang="et-EE" dirty="0" smtClean="0"/>
              <a:t>„black box“ models (e.g. instrumental variable method, difference-in-differences)</a:t>
            </a:r>
          </a:p>
          <a:p>
            <a:pPr lvl="2"/>
            <a:r>
              <a:rPr lang="et-EE" dirty="0" smtClean="0"/>
              <a:t>Experimental and quasi-experimental designs </a:t>
            </a:r>
          </a:p>
          <a:p>
            <a:r>
              <a:rPr lang="et-EE" dirty="0" smtClean="0"/>
              <a:t>Social mechanisms</a:t>
            </a:r>
          </a:p>
          <a:p>
            <a:pPr lvl="1"/>
            <a:r>
              <a:rPr lang="et-EE" dirty="0" smtClean="0"/>
              <a:t>Emphasize on uncovering how exactly the outcomes are brought about by the intervention</a:t>
            </a:r>
          </a:p>
          <a:p>
            <a:pPr lvl="2"/>
            <a:r>
              <a:rPr lang="et-EE" dirty="0" smtClean="0"/>
              <a:t>E.g. The YG in Italy brought about reduction in youth unemployment rate through a change in collaboration institutions, where different actors meet </a:t>
            </a:r>
            <a:endParaRPr lang="et-EE" dirty="0" smtClean="0"/>
          </a:p>
          <a:p>
            <a:pPr lvl="1"/>
            <a:r>
              <a:rPr lang="et-EE" dirty="0" smtClean="0"/>
              <a:t>Theory of change and programme theory </a:t>
            </a:r>
            <a:endParaRPr lang="et-EE" dirty="0" smtClean="0"/>
          </a:p>
          <a:p>
            <a:r>
              <a:rPr lang="et-EE" dirty="0" smtClean="0"/>
              <a:t>Constructivist</a:t>
            </a:r>
          </a:p>
          <a:p>
            <a:pPr lvl="1"/>
            <a:r>
              <a:rPr lang="et-EE" dirty="0" smtClean="0"/>
              <a:t>no objective social reality exists, instead there are subjective interpretations, understandings </a:t>
            </a:r>
          </a:p>
          <a:p>
            <a:pPr lvl="1"/>
            <a:r>
              <a:rPr lang="et-EE" dirty="0" smtClean="0"/>
              <a:t>No objective basis for planning and evaluation of goodness of interventions exists </a:t>
            </a:r>
          </a:p>
          <a:p>
            <a:pPr lvl="1"/>
            <a:r>
              <a:rPr lang="et-EE" dirty="0" smtClean="0"/>
              <a:t>Evaluation is based on collating different and differing viewpoints </a:t>
            </a:r>
          </a:p>
        </p:txBody>
      </p:sp>
    </p:spTree>
    <p:extLst>
      <p:ext uri="{BB962C8B-B14F-4D97-AF65-F5344CB8AC3E}">
        <p14:creationId xmlns:p14="http://schemas.microsoft.com/office/powerpoint/2010/main" val="20724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Quality of evidence</a:t>
            </a:r>
            <a:endParaRPr lang="en-US" dirty="0"/>
          </a:p>
        </p:txBody>
      </p:sp>
      <p:pic>
        <p:nvPicPr>
          <p:cNvPr id="4" name="Content Placeholder 3" descr="hierarchy-of-scientific-study-design"/>
          <p:cNvPicPr>
            <a:picLocks noGrp="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510746" y="1690688"/>
            <a:ext cx="5422557" cy="5039523"/>
          </a:xfrm>
          <a:prstGeom prst="rect">
            <a:avLst/>
          </a:prstGeom>
          <a:noFill/>
          <a:ln>
            <a:noFill/>
          </a:ln>
        </p:spPr>
      </p:pic>
      <p:sp>
        <p:nvSpPr>
          <p:cNvPr id="5" name="Content Placeholder 4"/>
          <p:cNvSpPr>
            <a:spLocks noGrp="1"/>
          </p:cNvSpPr>
          <p:nvPr>
            <p:ph sz="half" idx="2"/>
          </p:nvPr>
        </p:nvSpPr>
        <p:spPr>
          <a:xfrm>
            <a:off x="6172199" y="584886"/>
            <a:ext cx="5863281" cy="6137190"/>
          </a:xfrm>
        </p:spPr>
        <p:txBody>
          <a:bodyPr/>
          <a:lstStyle/>
          <a:p>
            <a:r>
              <a:rPr lang="et-EE" dirty="0" smtClean="0"/>
              <a:t>The concept is useful in all paradigms as it describes each piece of evidence</a:t>
            </a:r>
          </a:p>
          <a:p>
            <a:pPr lvl="1"/>
            <a:r>
              <a:rPr lang="et-EE" dirty="0" smtClean="0"/>
              <a:t>Positivist paradigm: absolute criteria for considering a piece of research </a:t>
            </a:r>
            <a:endParaRPr lang="et-EE" dirty="0" smtClean="0"/>
          </a:p>
          <a:p>
            <a:pPr lvl="2"/>
            <a:r>
              <a:rPr lang="et-EE" dirty="0" smtClean="0"/>
              <a:t>Counterfactuals and </a:t>
            </a:r>
            <a:r>
              <a:rPr lang="et-EE" dirty="0" smtClean="0"/>
              <a:t>(quasi)-experimental design</a:t>
            </a:r>
            <a:endParaRPr lang="et-EE" dirty="0" smtClean="0"/>
          </a:p>
          <a:p>
            <a:pPr lvl="1"/>
            <a:r>
              <a:rPr lang="et-EE" dirty="0" smtClean="0"/>
              <a:t>Constructivist paradigm: a feature describing a piece of research </a:t>
            </a:r>
            <a:endParaRPr lang="et-EE" dirty="0"/>
          </a:p>
          <a:p>
            <a:endParaRPr lang="et-EE" dirty="0" smtClean="0"/>
          </a:p>
          <a:p>
            <a:r>
              <a:rPr lang="et-EE" dirty="0" smtClean="0">
                <a:solidFill>
                  <a:schemeClr val="bg1"/>
                </a:solidFill>
              </a:rPr>
              <a:t>Evidence</a:t>
            </a:r>
            <a:br>
              <a:rPr lang="et-EE" dirty="0" smtClean="0">
                <a:solidFill>
                  <a:schemeClr val="bg1"/>
                </a:solidFill>
              </a:rPr>
            </a:br>
            <a:r>
              <a:rPr lang="et-EE" dirty="0" smtClean="0">
                <a:solidFill>
                  <a:schemeClr val="bg1"/>
                </a:solidFill>
              </a:rPr>
              <a:t>gap </a:t>
            </a:r>
            <a:br>
              <a:rPr lang="et-EE" dirty="0" smtClean="0">
                <a:solidFill>
                  <a:schemeClr val="bg1"/>
                </a:solidFill>
              </a:rPr>
            </a:br>
            <a:r>
              <a:rPr lang="et-EE" dirty="0" smtClean="0">
                <a:solidFill>
                  <a:schemeClr val="bg1"/>
                </a:solidFill>
              </a:rPr>
              <a:t>map</a:t>
            </a:r>
            <a:endParaRPr lang="en-US" dirty="0">
              <a:solidFill>
                <a:schemeClr val="bg1"/>
              </a:solidFill>
            </a:endParaRPr>
          </a:p>
        </p:txBody>
      </p:sp>
    </p:spTree>
    <p:extLst>
      <p:ext uri="{BB962C8B-B14F-4D97-AF65-F5344CB8AC3E}">
        <p14:creationId xmlns:p14="http://schemas.microsoft.com/office/powerpoint/2010/main" val="129155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Quality of evidence</a:t>
            </a:r>
            <a:endParaRPr lang="en-US" dirty="0"/>
          </a:p>
        </p:txBody>
      </p:sp>
      <p:pic>
        <p:nvPicPr>
          <p:cNvPr id="4" name="Content Placeholder 3" descr="hierarchy-of-scientific-study-design"/>
          <p:cNvPicPr>
            <a:picLocks noGrp="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510746" y="1690688"/>
            <a:ext cx="5422557" cy="5039523"/>
          </a:xfrm>
          <a:prstGeom prst="rect">
            <a:avLst/>
          </a:prstGeom>
          <a:noFill/>
          <a:ln>
            <a:noFill/>
          </a:ln>
        </p:spPr>
      </p:pic>
      <p:sp>
        <p:nvSpPr>
          <p:cNvPr id="5" name="Content Placeholder 4"/>
          <p:cNvSpPr>
            <a:spLocks noGrp="1"/>
          </p:cNvSpPr>
          <p:nvPr>
            <p:ph sz="half" idx="2"/>
          </p:nvPr>
        </p:nvSpPr>
        <p:spPr>
          <a:xfrm>
            <a:off x="6172199" y="584886"/>
            <a:ext cx="5863281" cy="6137190"/>
          </a:xfrm>
        </p:spPr>
        <p:txBody>
          <a:bodyPr/>
          <a:lstStyle/>
          <a:p>
            <a:r>
              <a:rPr lang="et-EE" dirty="0" smtClean="0"/>
              <a:t>The concept is useful in all paradigms as it describes each piece of evidence</a:t>
            </a:r>
          </a:p>
          <a:p>
            <a:pPr lvl="1"/>
            <a:r>
              <a:rPr lang="et-EE" dirty="0" smtClean="0"/>
              <a:t>Positivist paradigm: absolute criteria for considering a piece of research </a:t>
            </a:r>
            <a:endParaRPr lang="et-EE" dirty="0" smtClean="0"/>
          </a:p>
          <a:p>
            <a:pPr lvl="2"/>
            <a:r>
              <a:rPr lang="et-EE" dirty="0" smtClean="0"/>
              <a:t>Counterfactuals and </a:t>
            </a:r>
            <a:r>
              <a:rPr lang="et-EE" dirty="0" smtClean="0"/>
              <a:t>(quasi)-experimental design</a:t>
            </a:r>
            <a:endParaRPr lang="et-EE" dirty="0" smtClean="0"/>
          </a:p>
          <a:p>
            <a:pPr lvl="1"/>
            <a:r>
              <a:rPr lang="et-EE" dirty="0" smtClean="0"/>
              <a:t>Constructivist paradigm: a feature describing a piece of research </a:t>
            </a:r>
            <a:endParaRPr lang="et-EE" dirty="0"/>
          </a:p>
          <a:p>
            <a:endParaRPr lang="et-EE" dirty="0" smtClean="0"/>
          </a:p>
          <a:p>
            <a:r>
              <a:rPr lang="et-EE" dirty="0" smtClean="0"/>
              <a:t>Evidence</a:t>
            </a:r>
            <a:br>
              <a:rPr lang="et-EE" dirty="0" smtClean="0"/>
            </a:br>
            <a:r>
              <a:rPr lang="et-EE" dirty="0" smtClean="0"/>
              <a:t>gap </a:t>
            </a:r>
            <a:br>
              <a:rPr lang="et-EE" dirty="0" smtClean="0"/>
            </a:br>
            <a:r>
              <a:rPr lang="et-EE" dirty="0" smtClean="0"/>
              <a:t>map</a:t>
            </a:r>
            <a:endParaRPr lang="en-US" dirty="0"/>
          </a:p>
        </p:txBody>
      </p:sp>
      <p:pic>
        <p:nvPicPr>
          <p:cNvPr id="6" name="Picture 5"/>
          <p:cNvPicPr>
            <a:picLocks noChangeAspect="1"/>
          </p:cNvPicPr>
          <p:nvPr/>
        </p:nvPicPr>
        <p:blipFill>
          <a:blip r:embed="rId3"/>
          <a:stretch>
            <a:fillRect/>
          </a:stretch>
        </p:blipFill>
        <p:spPr>
          <a:xfrm>
            <a:off x="7872730" y="3525794"/>
            <a:ext cx="3923854" cy="3204417"/>
          </a:xfrm>
          <a:prstGeom prst="rect">
            <a:avLst/>
          </a:prstGeom>
        </p:spPr>
      </p:pic>
    </p:spTree>
    <p:extLst>
      <p:ext uri="{BB962C8B-B14F-4D97-AF65-F5344CB8AC3E}">
        <p14:creationId xmlns:p14="http://schemas.microsoft.com/office/powerpoint/2010/main" val="4012737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373" y="365125"/>
            <a:ext cx="11574162" cy="1325563"/>
          </a:xfrm>
        </p:spPr>
        <p:txBody>
          <a:bodyPr/>
          <a:lstStyle/>
          <a:p>
            <a:r>
              <a:rPr lang="et-EE" dirty="0" smtClean="0"/>
              <a:t>Types of </a:t>
            </a:r>
            <a:r>
              <a:rPr lang="et-EE" dirty="0" smtClean="0"/>
              <a:t>evaluation; timing in policy cycle</a:t>
            </a:r>
            <a:endParaRPr lang="en-US" dirty="0"/>
          </a:p>
        </p:txBody>
      </p:sp>
      <p:sp>
        <p:nvSpPr>
          <p:cNvPr id="3" name="Content Placeholder 2"/>
          <p:cNvSpPr>
            <a:spLocks noGrp="1"/>
          </p:cNvSpPr>
          <p:nvPr>
            <p:ph idx="1"/>
          </p:nvPr>
        </p:nvSpPr>
        <p:spPr>
          <a:xfrm>
            <a:off x="321275" y="1614616"/>
            <a:ext cx="11508259" cy="5115698"/>
          </a:xfrm>
        </p:spPr>
        <p:txBody>
          <a:bodyPr>
            <a:normAutofit fontScale="92500" lnSpcReduction="10000"/>
          </a:bodyPr>
          <a:lstStyle/>
          <a:p>
            <a:r>
              <a:rPr lang="et-EE" dirty="0" smtClean="0"/>
              <a:t>Prospective / ex ante evaluation</a:t>
            </a:r>
          </a:p>
          <a:p>
            <a:pPr lvl="1"/>
            <a:r>
              <a:rPr lang="et-EE" dirty="0" smtClean="0"/>
              <a:t>The planned impacts of an intervention (reduce unemployment rate, increase civic activism, provide more non-formal learning opportunities, ....) </a:t>
            </a:r>
          </a:p>
          <a:p>
            <a:pPr lvl="2"/>
            <a:r>
              <a:rPr lang="et-EE" dirty="0" smtClean="0"/>
              <a:t>Regulatory Impact Analysis RIA </a:t>
            </a:r>
          </a:p>
          <a:p>
            <a:r>
              <a:rPr lang="et-EE" dirty="0"/>
              <a:t>Formative evaluation </a:t>
            </a:r>
            <a:r>
              <a:rPr lang="et-EE" dirty="0" smtClean="0"/>
              <a:t>/ </a:t>
            </a:r>
            <a:r>
              <a:rPr lang="et-EE" dirty="0"/>
              <a:t>monitoring </a:t>
            </a:r>
          </a:p>
          <a:p>
            <a:pPr lvl="1"/>
            <a:r>
              <a:rPr lang="et-EE" dirty="0"/>
              <a:t>How is </a:t>
            </a:r>
            <a:r>
              <a:rPr lang="et-EE" dirty="0" smtClean="0"/>
              <a:t>it </a:t>
            </a:r>
            <a:r>
              <a:rPr lang="et-EE" dirty="0"/>
              <a:t>going? Can we improve implementation? </a:t>
            </a:r>
          </a:p>
          <a:p>
            <a:pPr lvl="2"/>
            <a:r>
              <a:rPr lang="et-EE" dirty="0"/>
              <a:t>How many people have picked up a service </a:t>
            </a:r>
            <a:endParaRPr lang="et-EE" dirty="0" smtClean="0"/>
          </a:p>
          <a:p>
            <a:pPr lvl="3"/>
            <a:r>
              <a:rPr lang="et-EE" dirty="0" smtClean="0"/>
              <a:t>Counting, indicators and statistics</a:t>
            </a:r>
            <a:endParaRPr lang="et-EE" dirty="0"/>
          </a:p>
          <a:p>
            <a:pPr lvl="2"/>
            <a:r>
              <a:rPr lang="et-EE" dirty="0" smtClean="0"/>
              <a:t>What </a:t>
            </a:r>
            <a:r>
              <a:rPr lang="et-EE" dirty="0"/>
              <a:t>are the challenges for implementing </a:t>
            </a:r>
            <a:r>
              <a:rPr lang="et-EE" dirty="0" smtClean="0"/>
              <a:t>organisations</a:t>
            </a:r>
          </a:p>
          <a:p>
            <a:pPr lvl="3"/>
            <a:r>
              <a:rPr lang="et-EE" dirty="0" smtClean="0"/>
              <a:t>Organisation studies  </a:t>
            </a:r>
            <a:endParaRPr lang="et-EE" dirty="0"/>
          </a:p>
          <a:p>
            <a:r>
              <a:rPr lang="et-EE" dirty="0" smtClean="0"/>
              <a:t>Impact / </a:t>
            </a:r>
            <a:r>
              <a:rPr lang="et-EE" dirty="0" smtClean="0"/>
              <a:t>summative </a:t>
            </a:r>
            <a:r>
              <a:rPr lang="et-EE" dirty="0" smtClean="0"/>
              <a:t>/ retrospective / ex post evaluation </a:t>
            </a:r>
            <a:endParaRPr lang="et-EE" dirty="0" smtClean="0"/>
          </a:p>
          <a:p>
            <a:pPr lvl="1"/>
            <a:r>
              <a:rPr lang="et-EE" dirty="0" smtClean="0"/>
              <a:t>What are the outcomes?</a:t>
            </a:r>
          </a:p>
          <a:p>
            <a:pPr lvl="2"/>
            <a:r>
              <a:rPr lang="et-EE" dirty="0" smtClean="0"/>
              <a:t>When; immediate ... </a:t>
            </a:r>
            <a:r>
              <a:rPr lang="et-EE" dirty="0"/>
              <a:t>long-term </a:t>
            </a:r>
            <a:r>
              <a:rPr lang="et-EE" dirty="0" smtClean="0"/>
              <a:t>outcomes </a:t>
            </a:r>
            <a:r>
              <a:rPr lang="et-EE" dirty="0" smtClean="0"/>
              <a:t>(for youth – in the adulthood?)</a:t>
            </a:r>
            <a:endParaRPr lang="et-EE" dirty="0"/>
          </a:p>
          <a:p>
            <a:pPr lvl="2"/>
            <a:r>
              <a:rPr lang="et-EE" dirty="0" smtClean="0"/>
              <a:t>Intended and unintended outcomes </a:t>
            </a:r>
            <a:r>
              <a:rPr lang="et-EE" dirty="0" smtClean="0"/>
              <a:t>(e.g. stigmatisation)</a:t>
            </a:r>
            <a:endParaRPr lang="et-EE" dirty="0" smtClean="0"/>
          </a:p>
          <a:p>
            <a:pPr lvl="2"/>
            <a:r>
              <a:rPr lang="et-EE" dirty="0" smtClean="0"/>
              <a:t>Costs </a:t>
            </a:r>
            <a:r>
              <a:rPr lang="et-EE" dirty="0" smtClean="0"/>
              <a:t>and benefits of an intervention </a:t>
            </a:r>
            <a:r>
              <a:rPr lang="et-EE" dirty="0" smtClean="0"/>
              <a:t>(costs born by society, benefits for a specific group)</a:t>
            </a:r>
            <a:endParaRPr lang="et-EE" dirty="0" smtClean="0"/>
          </a:p>
        </p:txBody>
      </p:sp>
    </p:spTree>
    <p:extLst>
      <p:ext uri="{BB962C8B-B14F-4D97-AF65-F5344CB8AC3E}">
        <p14:creationId xmlns:p14="http://schemas.microsoft.com/office/powerpoint/2010/main" val="1845386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Knowledge to action </a:t>
            </a:r>
            <a:endParaRPr lang="en-US" dirty="0"/>
          </a:p>
        </p:txBody>
      </p:sp>
      <p:sp>
        <p:nvSpPr>
          <p:cNvPr id="3" name="Content Placeholder 2"/>
          <p:cNvSpPr>
            <a:spLocks noGrp="1"/>
          </p:cNvSpPr>
          <p:nvPr>
            <p:ph idx="1"/>
          </p:nvPr>
        </p:nvSpPr>
        <p:spPr/>
        <p:txBody>
          <a:bodyPr/>
          <a:lstStyle/>
          <a:p>
            <a:r>
              <a:rPr lang="et-EE" dirty="0" smtClean="0"/>
              <a:t>At the level of public policy, youth field is part of public administration</a:t>
            </a:r>
          </a:p>
          <a:p>
            <a:pPr lvl="1"/>
            <a:r>
              <a:rPr lang="et-EE" dirty="0" smtClean="0"/>
              <a:t>Education, employment, health, prevention, participation, youth work, ...</a:t>
            </a:r>
          </a:p>
          <a:p>
            <a:r>
              <a:rPr lang="et-EE" dirty="0" smtClean="0"/>
              <a:t>Policy makers are „bombarded“ by a </a:t>
            </a:r>
            <a:r>
              <a:rPr lang="et-EE" dirty="0" smtClean="0"/>
              <a:t>flows </a:t>
            </a:r>
            <a:r>
              <a:rPr lang="et-EE" dirty="0" smtClean="0"/>
              <a:t>of information </a:t>
            </a:r>
            <a:r>
              <a:rPr lang="et-EE" dirty="0" smtClean="0"/>
              <a:t>and requests from </a:t>
            </a:r>
            <a:r>
              <a:rPr lang="et-EE" dirty="0" smtClean="0"/>
              <a:t>stakeholder groups </a:t>
            </a:r>
          </a:p>
          <a:p>
            <a:r>
              <a:rPr lang="et-EE" dirty="0" smtClean="0"/>
              <a:t>There are legal and institutional restrictions </a:t>
            </a:r>
          </a:p>
          <a:p>
            <a:r>
              <a:rPr lang="et-EE" dirty="0" smtClean="0"/>
              <a:t>Decision-makers’ ability to process information is bounded (bounded rationality) </a:t>
            </a:r>
          </a:p>
          <a:p>
            <a:r>
              <a:rPr lang="et-EE" dirty="0" smtClean="0"/>
              <a:t>Under </a:t>
            </a:r>
            <a:r>
              <a:rPr lang="et-EE" dirty="0" smtClean="0"/>
              <a:t>stable </a:t>
            </a:r>
            <a:r>
              <a:rPr lang="et-EE" dirty="0" smtClean="0"/>
              <a:t>conditions, changes in public </a:t>
            </a:r>
            <a:r>
              <a:rPr lang="et-EE" dirty="0" smtClean="0"/>
              <a:t>policy </a:t>
            </a:r>
            <a:r>
              <a:rPr lang="et-EE" dirty="0" smtClean="0"/>
              <a:t>are </a:t>
            </a:r>
            <a:r>
              <a:rPr lang="et-EE" dirty="0" smtClean="0"/>
              <a:t>incremental; no single piece of information causes abrupt changes</a:t>
            </a:r>
            <a:endParaRPr lang="en-US" dirty="0"/>
          </a:p>
        </p:txBody>
      </p:sp>
    </p:spTree>
    <p:extLst>
      <p:ext uri="{BB962C8B-B14F-4D97-AF65-F5344CB8AC3E}">
        <p14:creationId xmlns:p14="http://schemas.microsoft.com/office/powerpoint/2010/main" val="3724877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Knowledge to action</a:t>
            </a:r>
            <a:endParaRPr lang="en-US" dirty="0"/>
          </a:p>
        </p:txBody>
      </p:sp>
      <p:sp>
        <p:nvSpPr>
          <p:cNvPr id="3" name="Content Placeholder 2"/>
          <p:cNvSpPr>
            <a:spLocks noGrp="1"/>
          </p:cNvSpPr>
          <p:nvPr>
            <p:ph idx="1"/>
          </p:nvPr>
        </p:nvSpPr>
        <p:spPr/>
        <p:txBody>
          <a:bodyPr>
            <a:normAutofit fontScale="92500"/>
          </a:bodyPr>
          <a:lstStyle/>
          <a:p>
            <a:r>
              <a:rPr lang="et-EE" dirty="0" smtClean="0"/>
              <a:t>Linear model: research / evidence has been produced by researchers, in a fairly independent manner, and needs be communicated to policy circles </a:t>
            </a:r>
          </a:p>
          <a:p>
            <a:r>
              <a:rPr lang="et-EE" dirty="0" smtClean="0"/>
              <a:t>Network/relationship model: researchers and policy-makers are connected on a permanent basis and there is more permanent collaboration, exchange of ideas and information between them</a:t>
            </a:r>
            <a:endParaRPr lang="et-EE" dirty="0" smtClean="0"/>
          </a:p>
          <a:p>
            <a:r>
              <a:rPr lang="et-EE" dirty="0" smtClean="0"/>
              <a:t>Researchers </a:t>
            </a:r>
            <a:r>
              <a:rPr lang="et-EE" dirty="0" smtClean="0"/>
              <a:t>wanting to have impact on policy processes ought to act like </a:t>
            </a:r>
            <a:r>
              <a:rPr lang="et-EE" dirty="0" smtClean="0"/>
              <a:t>representatives of any other </a:t>
            </a:r>
            <a:r>
              <a:rPr lang="et-EE" dirty="0" smtClean="0"/>
              <a:t>stakeholder </a:t>
            </a:r>
            <a:r>
              <a:rPr lang="et-EE" dirty="0" smtClean="0"/>
              <a:t>group </a:t>
            </a:r>
            <a:endParaRPr lang="et-EE" dirty="0" smtClean="0"/>
          </a:p>
          <a:p>
            <a:pPr lvl="1"/>
            <a:r>
              <a:rPr lang="et-EE" dirty="0" smtClean="0"/>
              <a:t>Build </a:t>
            </a:r>
            <a:r>
              <a:rPr lang="et-EE" dirty="0" smtClean="0"/>
              <a:t>workings </a:t>
            </a:r>
            <a:r>
              <a:rPr lang="et-EE" dirty="0" smtClean="0"/>
              <a:t>connections with </a:t>
            </a:r>
            <a:r>
              <a:rPr lang="et-EE" dirty="0" smtClean="0"/>
              <a:t>policy-makerss</a:t>
            </a:r>
            <a:endParaRPr lang="et-EE" dirty="0" smtClean="0"/>
          </a:p>
          <a:p>
            <a:pPr lvl="1"/>
            <a:r>
              <a:rPr lang="et-EE" dirty="0" smtClean="0"/>
              <a:t>Familiarise themselves with </a:t>
            </a:r>
            <a:r>
              <a:rPr lang="et-EE" dirty="0" smtClean="0"/>
              <a:t>policy </a:t>
            </a:r>
            <a:r>
              <a:rPr lang="et-EE" dirty="0" smtClean="0"/>
              <a:t>processes </a:t>
            </a:r>
          </a:p>
          <a:p>
            <a:pPr lvl="1"/>
            <a:r>
              <a:rPr lang="et-EE" dirty="0" smtClean="0"/>
              <a:t>Look for opportunities </a:t>
            </a:r>
            <a:r>
              <a:rPr lang="et-EE" dirty="0" smtClean="0"/>
              <a:t>to interfere and </a:t>
            </a:r>
            <a:r>
              <a:rPr lang="et-EE" dirty="0" smtClean="0"/>
              <a:t>have potential inputs </a:t>
            </a:r>
            <a:r>
              <a:rPr lang="et-EE" dirty="0" smtClean="0"/>
              <a:t>ready</a:t>
            </a:r>
          </a:p>
          <a:p>
            <a:pPr lvl="1"/>
            <a:r>
              <a:rPr lang="et-EE" dirty="0" smtClean="0"/>
              <a:t>User-friendly communication format are a must but not enough</a:t>
            </a:r>
            <a:endParaRPr lang="et-EE" dirty="0" smtClean="0"/>
          </a:p>
          <a:p>
            <a:pPr lvl="1"/>
            <a:endParaRPr lang="et-EE" dirty="0" smtClean="0"/>
          </a:p>
        </p:txBody>
      </p:sp>
    </p:spTree>
    <p:extLst>
      <p:ext uri="{BB962C8B-B14F-4D97-AF65-F5344CB8AC3E}">
        <p14:creationId xmlns:p14="http://schemas.microsoft.com/office/powerpoint/2010/main" val="1914126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Policy learning and transfer </a:t>
            </a:r>
            <a:endParaRPr lang="en-US" dirty="0"/>
          </a:p>
        </p:txBody>
      </p:sp>
      <p:sp>
        <p:nvSpPr>
          <p:cNvPr id="3" name="Content Placeholder 2"/>
          <p:cNvSpPr>
            <a:spLocks noGrp="1"/>
          </p:cNvSpPr>
          <p:nvPr>
            <p:ph idx="1"/>
          </p:nvPr>
        </p:nvSpPr>
        <p:spPr/>
        <p:txBody>
          <a:bodyPr>
            <a:normAutofit fontScale="85000" lnSpcReduction="10000"/>
          </a:bodyPr>
          <a:lstStyle/>
          <a:p>
            <a:r>
              <a:rPr lang="en-GB" dirty="0"/>
              <a:t>transferring knowledge about policy interventions, administrative arrangements and institutions in one political setting (now or in the past) </a:t>
            </a:r>
            <a:r>
              <a:rPr lang="en-GB" dirty="0" smtClean="0"/>
              <a:t>for </a:t>
            </a:r>
            <a:r>
              <a:rPr lang="en-GB" dirty="0"/>
              <a:t>developing policies, and related arrangements in another political settings – in another country, in different times, under different socio-economic </a:t>
            </a:r>
            <a:r>
              <a:rPr lang="en-GB" dirty="0" smtClean="0"/>
              <a:t>conditions</a:t>
            </a:r>
            <a:endParaRPr lang="et-EE" dirty="0" smtClean="0"/>
          </a:p>
          <a:p>
            <a:r>
              <a:rPr lang="en-GB" b="1" dirty="0"/>
              <a:t>Policy emulation </a:t>
            </a:r>
            <a:r>
              <a:rPr lang="en-GB" b="1" dirty="0" smtClean="0"/>
              <a:t>model</a:t>
            </a:r>
            <a:r>
              <a:rPr lang="et-EE" dirty="0" smtClean="0"/>
              <a:t>: </a:t>
            </a:r>
            <a:r>
              <a:rPr lang="en-GB" dirty="0" smtClean="0"/>
              <a:t>learning </a:t>
            </a:r>
            <a:r>
              <a:rPr lang="en-GB" dirty="0"/>
              <a:t>from other countries and regions and adopting those practices that are backed by evidence gathered from high quality </a:t>
            </a:r>
            <a:r>
              <a:rPr lang="en-GB" dirty="0" smtClean="0"/>
              <a:t>research</a:t>
            </a:r>
            <a:endParaRPr lang="et-EE" dirty="0" smtClean="0"/>
          </a:p>
          <a:p>
            <a:pPr lvl="1"/>
            <a:r>
              <a:rPr lang="et-EE" dirty="0" smtClean="0"/>
              <a:t>Online databases of interventions in certian sectors </a:t>
            </a:r>
          </a:p>
          <a:p>
            <a:pPr lvl="1"/>
            <a:r>
              <a:rPr lang="et-EE" dirty="0" smtClean="0"/>
              <a:t>Influence of large international organisations like EU, OECD, WB, UN</a:t>
            </a:r>
          </a:p>
          <a:p>
            <a:r>
              <a:rPr lang="en-GB" b="1" dirty="0"/>
              <a:t>Storytelling model</a:t>
            </a:r>
            <a:r>
              <a:rPr lang="en-GB" dirty="0"/>
              <a:t> </a:t>
            </a:r>
            <a:r>
              <a:rPr lang="et-EE" dirty="0" smtClean="0"/>
              <a:t>s</a:t>
            </a:r>
            <a:r>
              <a:rPr lang="en-GB" dirty="0" err="1" smtClean="0"/>
              <a:t>imilar</a:t>
            </a:r>
            <a:r>
              <a:rPr lang="en-GB" dirty="0" smtClean="0"/>
              <a:t> </a:t>
            </a:r>
            <a:r>
              <a:rPr lang="en-GB" dirty="0"/>
              <a:t>to the </a:t>
            </a:r>
            <a:r>
              <a:rPr lang="en-GB" dirty="0" smtClean="0"/>
              <a:t>model </a:t>
            </a:r>
            <a:r>
              <a:rPr lang="et-EE" dirty="0" smtClean="0"/>
              <a:t>above; t</a:t>
            </a:r>
            <a:r>
              <a:rPr lang="en-GB" dirty="0" smtClean="0"/>
              <a:t>he </a:t>
            </a:r>
            <a:r>
              <a:rPr lang="en-GB" dirty="0"/>
              <a:t>difference lies in what is </a:t>
            </a:r>
            <a:r>
              <a:rPr lang="en-GB" dirty="0" smtClean="0"/>
              <a:t>co</a:t>
            </a:r>
            <a:r>
              <a:rPr lang="et-EE" dirty="0" smtClean="0"/>
              <a:t>nsidered as </a:t>
            </a:r>
            <a:r>
              <a:rPr lang="en-GB" dirty="0" smtClean="0"/>
              <a:t>good evidence</a:t>
            </a:r>
            <a:r>
              <a:rPr lang="et-EE" dirty="0" smtClean="0"/>
              <a:t> – less stringent criteria</a:t>
            </a:r>
            <a:r>
              <a:rPr lang="en-GB" dirty="0" smtClean="0"/>
              <a:t>. </a:t>
            </a:r>
            <a:endParaRPr lang="et-EE" dirty="0" smtClean="0"/>
          </a:p>
          <a:p>
            <a:pPr lvl="1"/>
            <a:r>
              <a:rPr lang="et-EE" dirty="0" smtClean="0"/>
              <a:t>Exchange of best practices</a:t>
            </a:r>
          </a:p>
          <a:p>
            <a:r>
              <a:rPr lang="en-GB" b="1" dirty="0"/>
              <a:t>Improvement science </a:t>
            </a:r>
            <a:r>
              <a:rPr lang="en-GB" b="1" dirty="0" smtClean="0"/>
              <a:t>model</a:t>
            </a:r>
            <a:r>
              <a:rPr lang="et-EE" b="1" dirty="0" smtClean="0"/>
              <a:t>: </a:t>
            </a:r>
            <a:r>
              <a:rPr lang="en-GB" dirty="0" smtClean="0"/>
              <a:t>learning </a:t>
            </a:r>
            <a:r>
              <a:rPr lang="en-GB" dirty="0"/>
              <a:t>and borrowing from other </a:t>
            </a:r>
            <a:r>
              <a:rPr lang="en-GB" dirty="0" smtClean="0"/>
              <a:t>sectors</a:t>
            </a:r>
            <a:r>
              <a:rPr lang="et-EE" dirty="0" smtClean="0"/>
              <a:t> and/or scaling up a small initiative. </a:t>
            </a:r>
            <a:endParaRPr lang="en-US" dirty="0"/>
          </a:p>
        </p:txBody>
      </p:sp>
    </p:spTree>
    <p:extLst>
      <p:ext uri="{BB962C8B-B14F-4D97-AF65-F5344CB8AC3E}">
        <p14:creationId xmlns:p14="http://schemas.microsoft.com/office/powerpoint/2010/main" val="113271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704</TotalTime>
  <Words>861</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Youth Policy Evaluation Review Some conceptual aspects</vt:lpstr>
      <vt:lpstr>Evaluation </vt:lpstr>
      <vt:lpstr>Evaluation research paradigms  </vt:lpstr>
      <vt:lpstr>Quality of evidence</vt:lpstr>
      <vt:lpstr>Quality of evidence</vt:lpstr>
      <vt:lpstr>Types of evaluation; timing in policy cycle</vt:lpstr>
      <vt:lpstr>Knowledge to action </vt:lpstr>
      <vt:lpstr>Knowledge to action</vt:lpstr>
      <vt:lpstr>Policy learning and transfer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 Taru</dc:creator>
  <cp:lastModifiedBy>Marti Taru</cp:lastModifiedBy>
  <cp:revision>47</cp:revision>
  <dcterms:created xsi:type="dcterms:W3CDTF">2019-11-05T11:15:59Z</dcterms:created>
  <dcterms:modified xsi:type="dcterms:W3CDTF">2019-11-06T22:56:17Z</dcterms:modified>
</cp:coreProperties>
</file>