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/>
    <p:restoredTop sz="94632"/>
  </p:normalViewPr>
  <p:slideViewPr>
    <p:cSldViewPr snapToGrid="0" snapToObjects="1">
      <p:cViewPr varScale="1">
        <p:scale>
          <a:sx n="104" d="100"/>
          <a:sy n="104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/>
              <a:pPr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6/17/19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6/17/19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3AA9F-0ECF-724E-8312-7F2BBE71E6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400" b="1" dirty="0"/>
              <a:t>EKCYP</a:t>
            </a:r>
            <a:br>
              <a:rPr lang="ro-RO" sz="4400" dirty="0"/>
            </a:br>
            <a:r>
              <a:rPr lang="en-US" sz="3200" b="1" dirty="0"/>
              <a:t>15</a:t>
            </a:r>
            <a:r>
              <a:rPr lang="en-US" sz="3200" b="1" baseline="30000" dirty="0"/>
              <a:t>th</a:t>
            </a:r>
            <a:r>
              <a:rPr lang="en-US" sz="3200" b="1" dirty="0"/>
              <a:t> Annual Meeting of Correspondents</a:t>
            </a:r>
            <a:br>
              <a:rPr lang="en-US" sz="4400" b="1" dirty="0"/>
            </a:br>
            <a:r>
              <a:rPr lang="en-US" sz="44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Youth Policy Evaluation</a:t>
            </a:r>
            <a:r>
              <a:rPr lang="ro-RO" sz="4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endParaRPr lang="en-GB" sz="4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FEE4C-199B-C14C-8998-765CEDE8E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/>
              <a:t>Novi Sad, 2019</a:t>
            </a:r>
          </a:p>
        </p:txBody>
      </p:sp>
    </p:spTree>
    <p:extLst>
      <p:ext uri="{BB962C8B-B14F-4D97-AF65-F5344CB8AC3E}">
        <p14:creationId xmlns:p14="http://schemas.microsoft.com/office/powerpoint/2010/main" val="3116292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C4B81-F0BF-9942-834B-5F47980E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Challenges for the review of youth policy evaluation in Europe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57BF9-BA66-5E40-BCC4-A2925708C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Indicators: deciding on indicators and collecting them</a:t>
            </a:r>
          </a:p>
          <a:p>
            <a:r>
              <a:rPr lang="en-GB" dirty="0"/>
              <a:t>Baseline data for impact evaluation</a:t>
            </a:r>
          </a:p>
          <a:p>
            <a:r>
              <a:rPr lang="en-GB" dirty="0"/>
              <a:t>Definition of youth policy across different policy sectors in order to focus on the youth policy evaluation (not the evaluation of other policy fields)</a:t>
            </a:r>
          </a:p>
          <a:p>
            <a:r>
              <a:rPr lang="en-GB" dirty="0"/>
              <a:t>Identifying good practices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133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1B4D-FFF6-D949-9110-DE3F1A53B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477DE-D696-114C-89B9-5727C1AD5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000" dirty="0"/>
              <a:t>What results do you need from the review of youth policy evaluation in Europe?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How evaluation of youth policy is used? How it should be used?</a:t>
            </a:r>
          </a:p>
          <a:p>
            <a:pPr marL="342900" indent="-342900">
              <a:buFont typeface="+mj-lt"/>
              <a:buAutoNum type="arabicPeriod"/>
            </a:pPr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Which are the good practices of youth policy evaluations? What makes them good practice?</a:t>
            </a:r>
          </a:p>
        </p:txBody>
      </p:sp>
    </p:spTree>
    <p:extLst>
      <p:ext uri="{BB962C8B-B14F-4D97-AF65-F5344CB8AC3E}">
        <p14:creationId xmlns:p14="http://schemas.microsoft.com/office/powerpoint/2010/main" val="324707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DA84-D9E6-1B44-A9CB-2FC155B01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EKCYP</a:t>
            </a:r>
            <a:br>
              <a:rPr lang="en-GB" b="1" dirty="0"/>
            </a:br>
            <a:r>
              <a:rPr lang="en-GB" b="1" dirty="0"/>
              <a:t>14</a:t>
            </a:r>
            <a:r>
              <a:rPr lang="en-GB" b="1" baseline="30000" dirty="0"/>
              <a:t>th</a:t>
            </a:r>
            <a:r>
              <a:rPr lang="en-GB" b="1" dirty="0"/>
              <a:t> Annual Meeting</a:t>
            </a:r>
            <a:r>
              <a:rPr lang="ro-RO" dirty="0"/>
              <a:t> </a:t>
            </a:r>
            <a:br>
              <a:rPr lang="ro-RO" dirty="0"/>
            </a:br>
            <a:r>
              <a:rPr lang="ro-RO" dirty="0" err="1"/>
              <a:t>Chisinau</a:t>
            </a:r>
            <a:r>
              <a:rPr lang="ro-RO" dirty="0"/>
              <a:t>, 2018 </a:t>
            </a:r>
            <a:br>
              <a:rPr lang="ro-RO" dirty="0"/>
            </a:br>
            <a:r>
              <a:rPr lang="ro-RO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TOPICS</a:t>
            </a:r>
            <a:endParaRPr lang="en-GB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62537-B351-3F4F-8A59-586D0ED73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4357" y="803186"/>
            <a:ext cx="6815963" cy="5248622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Monitoring and evaluation framework, tools and target groups</a:t>
            </a:r>
            <a:r>
              <a:rPr lang="ro-RO" sz="2000" dirty="0"/>
              <a:t> </a:t>
            </a:r>
          </a:p>
          <a:p>
            <a:pPr lvl="1"/>
            <a:r>
              <a:rPr lang="en-GB" dirty="0"/>
              <a:t>Legal and/or policy framework</a:t>
            </a:r>
            <a:r>
              <a:rPr lang="ro-RO" dirty="0"/>
              <a:t> </a:t>
            </a:r>
          </a:p>
          <a:p>
            <a:pPr lvl="1"/>
            <a:r>
              <a:rPr lang="ro-RO" dirty="0" err="1"/>
              <a:t>Stakeholders</a:t>
            </a:r>
            <a:r>
              <a:rPr lang="ro-RO" dirty="0"/>
              <a:t>: </a:t>
            </a:r>
            <a:r>
              <a:rPr lang="ro-RO" dirty="0" err="1"/>
              <a:t>institutions</a:t>
            </a:r>
            <a:r>
              <a:rPr lang="ro-RO" dirty="0"/>
              <a:t> </a:t>
            </a:r>
            <a:r>
              <a:rPr lang="ro-RO" dirty="0" err="1"/>
              <a:t>and</a:t>
            </a:r>
            <a:r>
              <a:rPr lang="ro-RO" dirty="0"/>
              <a:t> </a:t>
            </a:r>
            <a:r>
              <a:rPr lang="ro-RO" dirty="0" err="1"/>
              <a:t>the</a:t>
            </a:r>
            <a:r>
              <a:rPr lang="ro-RO" dirty="0"/>
              <a:t> </a:t>
            </a:r>
            <a:r>
              <a:rPr lang="ro-RO" dirty="0" err="1"/>
              <a:t>involvement</a:t>
            </a:r>
            <a:r>
              <a:rPr lang="ro-RO" dirty="0"/>
              <a:t> of </a:t>
            </a:r>
            <a:r>
              <a:rPr lang="ro-RO" dirty="0" err="1"/>
              <a:t>young</a:t>
            </a:r>
            <a:r>
              <a:rPr lang="ro-RO" dirty="0"/>
              <a:t> </a:t>
            </a:r>
            <a:r>
              <a:rPr lang="ro-RO" dirty="0" err="1"/>
              <a:t>people</a:t>
            </a:r>
            <a:endParaRPr lang="ro-RO" dirty="0"/>
          </a:p>
          <a:p>
            <a:pPr lvl="1"/>
            <a:r>
              <a:rPr lang="ro-RO" dirty="0" err="1"/>
              <a:t>Clear</a:t>
            </a:r>
            <a:r>
              <a:rPr lang="ro-RO" dirty="0"/>
              <a:t> </a:t>
            </a:r>
            <a:r>
              <a:rPr lang="ro-RO" dirty="0" err="1"/>
              <a:t>and</a:t>
            </a:r>
            <a:r>
              <a:rPr lang="ro-RO" dirty="0"/>
              <a:t> </a:t>
            </a:r>
            <a:r>
              <a:rPr lang="en-GB" dirty="0"/>
              <a:t>commonly </a:t>
            </a:r>
            <a:r>
              <a:rPr lang="ro-RO" dirty="0"/>
              <a:t> </a:t>
            </a:r>
            <a:r>
              <a:rPr lang="ro-RO" dirty="0" err="1"/>
              <a:t>understood</a:t>
            </a:r>
            <a:r>
              <a:rPr lang="ro-RO" dirty="0"/>
              <a:t> </a:t>
            </a:r>
            <a:r>
              <a:rPr lang="ro-RO" dirty="0" err="1"/>
              <a:t>definitions</a:t>
            </a:r>
            <a:r>
              <a:rPr lang="ro-RO" dirty="0"/>
              <a:t> of monitoring </a:t>
            </a:r>
            <a:r>
              <a:rPr lang="ro-RO" dirty="0" err="1"/>
              <a:t>and</a:t>
            </a:r>
            <a:r>
              <a:rPr lang="ro-RO" dirty="0"/>
              <a:t> </a:t>
            </a:r>
            <a:r>
              <a:rPr lang="ro-RO" dirty="0" err="1"/>
              <a:t>evaluation</a:t>
            </a:r>
            <a:r>
              <a:rPr lang="ro-RO" dirty="0"/>
              <a:t> of </a:t>
            </a:r>
            <a:r>
              <a:rPr lang="ro-RO" dirty="0" err="1"/>
              <a:t>youth</a:t>
            </a:r>
            <a:r>
              <a:rPr lang="ro-RO" dirty="0"/>
              <a:t> </a:t>
            </a:r>
            <a:r>
              <a:rPr lang="ro-RO" dirty="0" err="1"/>
              <a:t>policy</a:t>
            </a:r>
            <a:endParaRPr lang="ro-RO" dirty="0"/>
          </a:p>
          <a:p>
            <a:pPr lvl="1"/>
            <a:r>
              <a:rPr lang="en-GB" dirty="0"/>
              <a:t>When do we monitor and </a:t>
            </a:r>
            <a:r>
              <a:rPr lang="en-GB" dirty="0" err="1"/>
              <a:t>evaluat</a:t>
            </a:r>
            <a:r>
              <a:rPr lang="ro-RO" dirty="0"/>
              <a:t>e?</a:t>
            </a:r>
          </a:p>
          <a:p>
            <a:pPr lvl="1"/>
            <a:r>
              <a:rPr lang="en-GB" dirty="0"/>
              <a:t>Resources allocated</a:t>
            </a:r>
            <a:r>
              <a:rPr lang="ro-RO" dirty="0"/>
              <a:t> </a:t>
            </a:r>
          </a:p>
          <a:p>
            <a:r>
              <a:rPr lang="en-US" sz="2000" dirty="0"/>
              <a:t>Indicators</a:t>
            </a:r>
            <a:endParaRPr lang="en-US" dirty="0"/>
          </a:p>
          <a:p>
            <a:pPr lvl="1"/>
            <a:r>
              <a:rPr lang="en-US" dirty="0"/>
              <a:t>What indicators?</a:t>
            </a:r>
          </a:p>
          <a:p>
            <a:pPr lvl="1"/>
            <a:r>
              <a:rPr lang="en-US" dirty="0"/>
              <a:t>How are they selected</a:t>
            </a:r>
            <a:endParaRPr lang="ro-RO" dirty="0"/>
          </a:p>
          <a:p>
            <a:r>
              <a:rPr lang="en-GB" sz="2000" dirty="0"/>
              <a:t>Models and approaches</a:t>
            </a:r>
            <a:r>
              <a:rPr lang="ro-RO" sz="2000" dirty="0"/>
              <a:t> </a:t>
            </a:r>
          </a:p>
          <a:p>
            <a:pPr lvl="1"/>
            <a:r>
              <a:rPr lang="en-GB" dirty="0"/>
              <a:t>Good practices</a:t>
            </a:r>
          </a:p>
          <a:p>
            <a:pPr lvl="1"/>
            <a:r>
              <a:rPr lang="en-GB" dirty="0"/>
              <a:t>Comparisons &amp; reflection</a:t>
            </a:r>
          </a:p>
        </p:txBody>
      </p:sp>
    </p:spTree>
    <p:extLst>
      <p:ext uri="{BB962C8B-B14F-4D97-AF65-F5344CB8AC3E}">
        <p14:creationId xmlns:p14="http://schemas.microsoft.com/office/powerpoint/2010/main" val="144319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DA84-D9E6-1B44-A9CB-2FC155B01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EKCYP</a:t>
            </a:r>
            <a:br>
              <a:rPr lang="en-GB" b="1" dirty="0"/>
            </a:br>
            <a:r>
              <a:rPr lang="en-GB" b="1" dirty="0"/>
              <a:t>14</a:t>
            </a:r>
            <a:r>
              <a:rPr lang="en-GB" b="1" baseline="30000" dirty="0"/>
              <a:t>th</a:t>
            </a:r>
            <a:r>
              <a:rPr lang="en-GB" b="1" dirty="0"/>
              <a:t> Annual Meeting</a:t>
            </a:r>
            <a:r>
              <a:rPr lang="ro-RO" dirty="0"/>
              <a:t> </a:t>
            </a:r>
            <a:br>
              <a:rPr lang="ro-RO" dirty="0"/>
            </a:br>
            <a:r>
              <a:rPr lang="ro-RO" dirty="0" err="1"/>
              <a:t>Chisinau</a:t>
            </a:r>
            <a:r>
              <a:rPr lang="ro-RO" dirty="0"/>
              <a:t>, 2018 </a:t>
            </a:r>
            <a:br>
              <a:rPr lang="ro-RO" dirty="0"/>
            </a:br>
            <a:r>
              <a:rPr lang="ro-RO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EXAMPLES</a:t>
            </a:r>
            <a:endParaRPr lang="en-GB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62537-B351-3F4F-8A59-586D0ED73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4357" y="803186"/>
            <a:ext cx="6815963" cy="5248622"/>
          </a:xfrm>
        </p:spPr>
        <p:txBody>
          <a:bodyPr>
            <a:normAutofit/>
          </a:bodyPr>
          <a:lstStyle/>
          <a:p>
            <a:r>
              <a:rPr lang="en-GB" sz="2000" i="1" dirty="0"/>
              <a:t>Youth Policy Monitoring and Evaluation in France</a:t>
            </a:r>
            <a:r>
              <a:rPr lang="en-GB" sz="2000" dirty="0"/>
              <a:t> </a:t>
            </a:r>
            <a:r>
              <a:rPr lang="en-GB" sz="1600" dirty="0"/>
              <a:t>– gathering evidence from an experimental fund for youth initiatives by Malika </a:t>
            </a:r>
            <a:r>
              <a:rPr lang="en-GB" sz="1600" dirty="0" err="1"/>
              <a:t>Kacimi</a:t>
            </a:r>
            <a:r>
              <a:rPr lang="en-GB" sz="1600" dirty="0"/>
              <a:t>, INJEP, France</a:t>
            </a:r>
          </a:p>
          <a:p>
            <a:pPr lvl="1"/>
            <a:r>
              <a:rPr lang="en-GB" dirty="0"/>
              <a:t>Discussions on indicators</a:t>
            </a:r>
          </a:p>
          <a:p>
            <a:pPr lvl="1"/>
            <a:endParaRPr lang="en-GB" sz="1400" dirty="0"/>
          </a:p>
          <a:p>
            <a:r>
              <a:rPr lang="en-GB" sz="2000" i="1" dirty="0"/>
              <a:t>Monitoring and Evaluation of Youth Policy Strategy in Armenia</a:t>
            </a:r>
            <a:r>
              <a:rPr lang="en-GB" sz="2000" dirty="0"/>
              <a:t> </a:t>
            </a:r>
            <a:r>
              <a:rPr lang="en-GB" sz="1600" dirty="0"/>
              <a:t>– developing monitoring systems during the evaluation process, by </a:t>
            </a:r>
            <a:r>
              <a:rPr lang="en-GB" sz="1600" dirty="0" err="1"/>
              <a:t>Lilit</a:t>
            </a:r>
            <a:r>
              <a:rPr lang="en-GB" sz="1600" dirty="0"/>
              <a:t> </a:t>
            </a:r>
            <a:r>
              <a:rPr lang="en-GB" sz="1600" dirty="0" err="1"/>
              <a:t>Avdalyan</a:t>
            </a:r>
            <a:r>
              <a:rPr lang="en-GB" sz="1600" dirty="0"/>
              <a:t>, Youth Studies Institute, Armenia</a:t>
            </a:r>
            <a:r>
              <a:rPr lang="ro-RO" sz="1600" dirty="0"/>
              <a:t> </a:t>
            </a:r>
          </a:p>
          <a:p>
            <a:pPr lvl="1"/>
            <a:r>
              <a:rPr lang="en-GB" dirty="0"/>
              <a:t>Discussions on stakeholders and the role of research institutes</a:t>
            </a:r>
          </a:p>
          <a:p>
            <a:pPr lvl="1"/>
            <a:endParaRPr lang="ro-RO" sz="1400" dirty="0"/>
          </a:p>
          <a:p>
            <a:r>
              <a:rPr lang="en-GB" sz="2000" i="1" dirty="0"/>
              <a:t>Monitoring and evaluation of youth policy in Moldova</a:t>
            </a:r>
            <a:r>
              <a:rPr lang="en-GB" sz="2000" dirty="0"/>
              <a:t> </a:t>
            </a:r>
            <a:r>
              <a:rPr lang="en-GB" sz="1600" dirty="0"/>
              <a:t>– challenges experienced by policy-makers by Ion </a:t>
            </a:r>
            <a:r>
              <a:rPr lang="en-GB" sz="1600" dirty="0" err="1"/>
              <a:t>Donea</a:t>
            </a:r>
            <a:r>
              <a:rPr lang="en-GB" sz="1600" dirty="0"/>
              <a:t>, Ministry of Education, Culture and Research, Moldova</a:t>
            </a:r>
            <a:r>
              <a:rPr lang="ro-RO" sz="1600" dirty="0"/>
              <a:t>  </a:t>
            </a:r>
          </a:p>
          <a:p>
            <a:pPr lvl="1"/>
            <a:r>
              <a:rPr lang="ro-RO" dirty="0" err="1"/>
              <a:t>Discussions</a:t>
            </a:r>
            <a:r>
              <a:rPr lang="ro-RO" dirty="0"/>
              <a:t> on </a:t>
            </a:r>
            <a:r>
              <a:rPr lang="ro-RO" dirty="0" err="1"/>
              <a:t>limits</a:t>
            </a:r>
            <a:r>
              <a:rPr lang="ro-RO" dirty="0"/>
              <a:t> (e.g. legal </a:t>
            </a:r>
            <a:r>
              <a:rPr lang="ro-RO" dirty="0" err="1"/>
              <a:t>definition</a:t>
            </a:r>
            <a:r>
              <a:rPr lang="ro-RO" dirty="0"/>
              <a:t> of </a:t>
            </a:r>
            <a:r>
              <a:rPr lang="ro-RO" dirty="0" err="1"/>
              <a:t>youth</a:t>
            </a:r>
            <a:r>
              <a:rPr lang="ro-RO" dirty="0"/>
              <a:t> vs. </a:t>
            </a:r>
            <a:r>
              <a:rPr lang="ro-RO" dirty="0" err="1"/>
              <a:t>statistical</a:t>
            </a:r>
            <a:r>
              <a:rPr lang="ro-RO" dirty="0"/>
              <a:t> data </a:t>
            </a:r>
            <a:r>
              <a:rPr lang="en-GB" dirty="0"/>
              <a:t>available</a:t>
            </a:r>
            <a:r>
              <a:rPr lang="ro-RO" dirty="0"/>
              <a:t> 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576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12644-C7E3-A049-BDD5-44A50041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ED494-6A8F-E540-8A0A-15172CCA7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423" y="803186"/>
            <a:ext cx="6605898" cy="5248622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dirty="0"/>
              <a:t>Track</a:t>
            </a:r>
            <a:r>
              <a:rPr lang="en-GB" altLang="ro-RO" b="1" dirty="0"/>
              <a:t> progress towards </a:t>
            </a:r>
            <a:r>
              <a:rPr lang="en-GB" altLang="ro-RO" dirty="0"/>
              <a:t>the planned </a:t>
            </a:r>
            <a:r>
              <a:rPr lang="en-GB" altLang="ro-RO" b="1" dirty="0"/>
              <a:t>results, </a:t>
            </a:r>
            <a:r>
              <a:rPr lang="en-GB" altLang="ja-JP" dirty="0"/>
              <a:t>showing any time where the policy is / that stakeholders are not “lost in the strategy”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ja-JP" dirty="0"/>
              <a:t>Improve </a:t>
            </a:r>
            <a:r>
              <a:rPr lang="en-GB" altLang="ja-JP" b="1" dirty="0"/>
              <a:t>results-based reporting </a:t>
            </a:r>
            <a:r>
              <a:rPr lang="en-GB" altLang="ja-JP" dirty="0"/>
              <a:t>on achievements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dirty="0"/>
              <a:t>Feeds into evaluation and real-time learning</a:t>
            </a:r>
            <a:endParaRPr lang="en-GB" altLang="ro-RO" b="1" dirty="0"/>
          </a:p>
          <a:p>
            <a:pPr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dirty="0"/>
              <a:t>Checks if </a:t>
            </a:r>
            <a:r>
              <a:rPr lang="en-GB" altLang="ro-RO" b="1" dirty="0"/>
              <a:t>assumptions made and risks</a:t>
            </a:r>
            <a:r>
              <a:rPr lang="en-GB" altLang="ro-RO" dirty="0"/>
              <a:t> identified at the design stage are still valid or need to be reviewed</a:t>
            </a:r>
          </a:p>
          <a:p>
            <a:pPr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dirty="0"/>
              <a:t>Allows policy makers and stakeholders to make </a:t>
            </a:r>
            <a:r>
              <a:rPr lang="en-GB" altLang="ro-RO" b="1" dirty="0"/>
              <a:t>mid-course corrections</a:t>
            </a:r>
          </a:p>
          <a:p>
            <a:pPr>
              <a:spcBef>
                <a:spcPts val="12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ja-JP" dirty="0"/>
              <a:t>Strengthen teamwork and ownership among implementing stakeholders</a:t>
            </a:r>
          </a:p>
        </p:txBody>
      </p:sp>
    </p:spTree>
    <p:extLst>
      <p:ext uri="{BB962C8B-B14F-4D97-AF65-F5344CB8AC3E}">
        <p14:creationId xmlns:p14="http://schemas.microsoft.com/office/powerpoint/2010/main" val="304950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A9B04-91D1-AD47-8D16-FABB7637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B15B6-A399-C342-B9DA-A820EA39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2638" y="803186"/>
            <a:ext cx="6956853" cy="524862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ja-JP" sz="2200" b="1" dirty="0"/>
              <a:t>Systematic impartial assessment </a:t>
            </a:r>
          </a:p>
          <a:p>
            <a:pPr lvl="1"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ja-JP" sz="2000" dirty="0"/>
              <a:t>Ideally external (independent from the policy maker)</a:t>
            </a:r>
          </a:p>
          <a:p>
            <a:pPr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ja-JP" sz="2200" dirty="0"/>
              <a:t>Whether results made a </a:t>
            </a:r>
            <a:r>
              <a:rPr lang="en-US" altLang="ja-JP" sz="2200" b="1" dirty="0"/>
              <a:t>worthwhile contribution </a:t>
            </a:r>
            <a:r>
              <a:rPr lang="en-US" altLang="ja-JP" sz="2200" dirty="0"/>
              <a:t>to priorities, based on criteria:</a:t>
            </a:r>
          </a:p>
          <a:p>
            <a:pPr lvl="1"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CA" altLang="ja-JP" sz="1900" i="1" dirty="0"/>
              <a:t>relevance, efficiency, effectiveness, impact, sustainability</a:t>
            </a:r>
          </a:p>
          <a:p>
            <a:pPr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sz="2200" dirty="0"/>
              <a:t>3 key </a:t>
            </a:r>
            <a:r>
              <a:rPr lang="en-GB" altLang="ro-RO" sz="2200" b="1" dirty="0"/>
              <a:t>functions</a:t>
            </a:r>
            <a:r>
              <a:rPr lang="en-GB" altLang="ro-RO" sz="2200" dirty="0"/>
              <a:t>:			3 </a:t>
            </a:r>
            <a:r>
              <a:rPr lang="en-GB" altLang="ro-RO" sz="2200" b="1" dirty="0"/>
              <a:t>moments</a:t>
            </a:r>
            <a:r>
              <a:rPr lang="en-GB" altLang="ro-RO" sz="2200" dirty="0"/>
              <a:t>:</a:t>
            </a:r>
          </a:p>
          <a:p>
            <a:pPr lvl="1"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sz="1900" i="1" dirty="0"/>
              <a:t>Policy improvement		Ex-ante</a:t>
            </a:r>
          </a:p>
          <a:p>
            <a:pPr lvl="1"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sz="1900" i="1" dirty="0"/>
              <a:t>Accountability			Interim / Formative</a:t>
            </a:r>
          </a:p>
          <a:p>
            <a:pPr lvl="1">
              <a:spcBef>
                <a:spcPct val="200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GB" altLang="ro-RO" sz="1900" i="1" dirty="0"/>
              <a:t>Organisational learning		Ex-post / Impact</a:t>
            </a:r>
            <a:endParaRPr lang="en-GB" sz="1900" i="1" dirty="0"/>
          </a:p>
        </p:txBody>
      </p:sp>
    </p:spTree>
    <p:extLst>
      <p:ext uri="{BB962C8B-B14F-4D97-AF65-F5344CB8AC3E}">
        <p14:creationId xmlns:p14="http://schemas.microsoft.com/office/powerpoint/2010/main" val="3274708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10BCB-2F34-4B4E-9C3A-1A643BB28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purpose and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BDA13-95D8-664E-9010-540626937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427" y="617838"/>
            <a:ext cx="7068065" cy="543397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</a:pPr>
            <a:r>
              <a:rPr lang="en-US" altLang="ro-RO" sz="2000" dirty="0"/>
              <a:t>Whether the policy maker is </a:t>
            </a:r>
            <a:r>
              <a:rPr lang="en-US" altLang="ro-RO" sz="2000" b="1" dirty="0"/>
              <a:t>Doing the Right Things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Relevance/rationale/justification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endParaRPr lang="en-US" altLang="ro-RO" sz="2000" dirty="0"/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</a:pPr>
            <a:r>
              <a:rPr lang="en-US" altLang="ro-RO" sz="2000" dirty="0"/>
              <a:t>Whether the policy maker is </a:t>
            </a:r>
            <a:r>
              <a:rPr lang="en-US" altLang="ro-RO" sz="2000" b="1" dirty="0"/>
              <a:t>Doing it Right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Effectiveness/coherence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Efficiency: optimizing resources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Sustainability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endParaRPr lang="en-US" altLang="ro-RO" sz="2000" dirty="0"/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</a:pPr>
            <a:r>
              <a:rPr lang="en-US" altLang="ro-RO" sz="2000" dirty="0"/>
              <a:t>Whether there are </a:t>
            </a:r>
            <a:r>
              <a:rPr lang="en-US" altLang="ro-RO" sz="2000" b="1" dirty="0"/>
              <a:t>Better Ways of Doing it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Alternatives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Good practices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Lessons learned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endParaRPr lang="en-US" altLang="ro-RO" sz="2000" i="1" dirty="0"/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006699"/>
              </a:buClr>
            </a:pPr>
            <a:r>
              <a:rPr lang="en-US" altLang="ro-RO" sz="2000" dirty="0"/>
              <a:t>Whether </a:t>
            </a:r>
            <a:r>
              <a:rPr lang="en-US" altLang="ro-RO" sz="2000" b="1" dirty="0"/>
              <a:t>results are solving problems: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6699"/>
              </a:buClr>
              <a:buFont typeface="Arial" panose="020B0604020202020204" pitchFamily="34" charset="0"/>
              <a:buChar char="•"/>
            </a:pPr>
            <a:r>
              <a:rPr lang="en-US" altLang="ro-RO" sz="2000" i="1" dirty="0"/>
              <a:t>Impact</a:t>
            </a:r>
          </a:p>
        </p:txBody>
      </p:sp>
    </p:spTree>
    <p:extLst>
      <p:ext uri="{BB962C8B-B14F-4D97-AF65-F5344CB8AC3E}">
        <p14:creationId xmlns:p14="http://schemas.microsoft.com/office/powerpoint/2010/main" val="56797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4E5F-9A98-674C-AE09-464DD1598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</a:t>
            </a:r>
            <a:br>
              <a:rPr lang="en-GB" dirty="0"/>
            </a:br>
            <a:r>
              <a:rPr lang="en-GB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Open questions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941F5-3976-1641-89AE-2CC7D98E0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Objectives and indicators for youth policy monitoring and evaluation:</a:t>
            </a:r>
          </a:p>
          <a:p>
            <a:pPr lvl="1"/>
            <a:r>
              <a:rPr lang="en-GB" dirty="0"/>
              <a:t>Demography</a:t>
            </a:r>
          </a:p>
          <a:p>
            <a:pPr lvl="1"/>
            <a:r>
              <a:rPr lang="en-GB" dirty="0"/>
              <a:t>Youth employment and unemployment</a:t>
            </a:r>
          </a:p>
          <a:p>
            <a:pPr lvl="1"/>
            <a:r>
              <a:rPr lang="en-GB" dirty="0"/>
              <a:t>Forecasting employment issues</a:t>
            </a:r>
          </a:p>
          <a:p>
            <a:pPr lvl="1"/>
            <a:r>
              <a:rPr lang="en-GB" dirty="0"/>
              <a:t>Youth inclusion and exclusion, access to social rights</a:t>
            </a:r>
          </a:p>
          <a:p>
            <a:pPr lvl="1"/>
            <a:r>
              <a:rPr lang="en-GB" dirty="0"/>
              <a:t>School and training participation and out of school activities</a:t>
            </a:r>
          </a:p>
          <a:p>
            <a:pPr lvl="1"/>
            <a:r>
              <a:rPr lang="en-GB" dirty="0"/>
              <a:t>Obstacles to youth participation to social, economical life, to public and civic participation</a:t>
            </a:r>
          </a:p>
          <a:p>
            <a:pPr lvl="1"/>
            <a:r>
              <a:rPr lang="en-GB" dirty="0"/>
              <a:t>Access to information and use of information and IT&amp;C</a:t>
            </a:r>
          </a:p>
          <a:p>
            <a:pPr lvl="1"/>
            <a:r>
              <a:rPr lang="en-GB" dirty="0"/>
              <a:t>Youth health and wellbeing, data on leisure activities</a:t>
            </a:r>
          </a:p>
          <a:p>
            <a:pPr lvl="1"/>
            <a:r>
              <a:rPr lang="en-GB" dirty="0"/>
              <a:t>Mobility of youth</a:t>
            </a:r>
          </a:p>
          <a:p>
            <a:pPr lvl="1"/>
            <a:r>
              <a:rPr lang="en-GB" dirty="0"/>
              <a:t>Volunteering</a:t>
            </a:r>
          </a:p>
          <a:p>
            <a:pPr lvl="1"/>
            <a:r>
              <a:rPr lang="en-GB" dirty="0"/>
              <a:t>Justice – indicators related to youth access to justice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48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4E5F-9A98-674C-AE09-464DD1598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</a:t>
            </a:r>
            <a:br>
              <a:rPr lang="en-GB" dirty="0"/>
            </a:br>
            <a:r>
              <a:rPr lang="en-GB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Open questions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941F5-3976-1641-89AE-2CC7D98E0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779" y="716692"/>
            <a:ext cx="7006281" cy="548576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Main stakeholders involved in youth policy evaluation :</a:t>
            </a:r>
          </a:p>
          <a:p>
            <a:pPr lvl="1"/>
            <a:r>
              <a:rPr lang="en-GB" dirty="0"/>
              <a:t>State bodies</a:t>
            </a:r>
          </a:p>
          <a:p>
            <a:pPr lvl="1"/>
            <a:r>
              <a:rPr lang="en-GB" dirty="0"/>
              <a:t>International organizations (</a:t>
            </a:r>
            <a:r>
              <a:rPr lang="en-GB" dirty="0" err="1"/>
              <a:t>CoE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Youth non-governmental organizations</a:t>
            </a:r>
          </a:p>
          <a:p>
            <a:pPr lvl="1"/>
            <a:r>
              <a:rPr lang="en-GB" dirty="0"/>
              <a:t>Umbrella youth NGOs</a:t>
            </a:r>
          </a:p>
          <a:p>
            <a:pPr lvl="1"/>
            <a:r>
              <a:rPr lang="en-GB" dirty="0"/>
              <a:t>National Youth Council</a:t>
            </a:r>
          </a:p>
          <a:p>
            <a:pPr lvl="1"/>
            <a:r>
              <a:rPr lang="en-GB" dirty="0"/>
              <a:t>Researchers, experts</a:t>
            </a:r>
          </a:p>
          <a:p>
            <a:pPr lvl="1"/>
            <a:r>
              <a:rPr lang="en-GB" dirty="0"/>
              <a:t>Research institutions (institutes)</a:t>
            </a:r>
          </a:p>
          <a:p>
            <a:pPr lvl="1"/>
            <a:r>
              <a:rPr lang="en-GB" dirty="0"/>
              <a:t>Dedicated committees, observatories etc.</a:t>
            </a:r>
          </a:p>
          <a:p>
            <a:pPr lvl="1"/>
            <a:r>
              <a:rPr lang="en-GB" dirty="0"/>
              <a:t>Universities</a:t>
            </a:r>
          </a:p>
          <a:p>
            <a:pPr lvl="1"/>
            <a:r>
              <a:rPr lang="en-GB" dirty="0"/>
              <a:t>Local and regional authorities</a:t>
            </a:r>
          </a:p>
          <a:p>
            <a:pPr lvl="1"/>
            <a:r>
              <a:rPr lang="en-GB" dirty="0"/>
              <a:t>Sports federations and other sports organisations or institutions</a:t>
            </a:r>
          </a:p>
          <a:p>
            <a:r>
              <a:rPr lang="en-GB" dirty="0"/>
              <a:t>Young peoples involvement</a:t>
            </a:r>
          </a:p>
          <a:p>
            <a:pPr lvl="1"/>
            <a:r>
              <a:rPr lang="en-GB" dirty="0"/>
              <a:t>Through the youth NGOs and the National Youth Council</a:t>
            </a:r>
          </a:p>
          <a:p>
            <a:pPr lvl="1"/>
            <a:r>
              <a:rPr lang="en-GB" dirty="0"/>
              <a:t>National Youth Conferences </a:t>
            </a:r>
          </a:p>
          <a:p>
            <a:pPr lvl="1"/>
            <a:r>
              <a:rPr lang="en-GB" dirty="0"/>
              <a:t>The Structured Dialogue (Dialogue with Young People)</a:t>
            </a:r>
          </a:p>
        </p:txBody>
      </p:sp>
    </p:spTree>
    <p:extLst>
      <p:ext uri="{BB962C8B-B14F-4D97-AF65-F5344CB8AC3E}">
        <p14:creationId xmlns:p14="http://schemas.microsoft.com/office/powerpoint/2010/main" val="335061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4E5F-9A98-674C-AE09-464DD1598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</a:t>
            </a:r>
            <a:br>
              <a:rPr lang="en-GB" dirty="0"/>
            </a:br>
            <a:r>
              <a:rPr lang="en-GB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Open questions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941F5-3976-1641-89AE-2CC7D98E0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779" y="407773"/>
            <a:ext cx="7006281" cy="5993027"/>
          </a:xfrm>
        </p:spPr>
        <p:txBody>
          <a:bodyPr>
            <a:normAutofit/>
          </a:bodyPr>
          <a:lstStyle/>
          <a:p>
            <a:r>
              <a:rPr lang="en-GB" dirty="0"/>
              <a:t>Good practices proposed by respondents to the survey:</a:t>
            </a:r>
          </a:p>
          <a:p>
            <a:pPr lvl="1"/>
            <a:r>
              <a:rPr lang="en-GB" dirty="0"/>
              <a:t>Armenia, Belarus, Belgium, Croatia, Cyprus,  Finland,  France, Luxemburg, North Macedonia, Netherlands, Portugal,  Romania, Serbia, Sweden, Ukraine</a:t>
            </a:r>
          </a:p>
          <a:p>
            <a:r>
              <a:rPr lang="en-GB" dirty="0"/>
              <a:t>Challenges:</a:t>
            </a:r>
          </a:p>
          <a:p>
            <a:pPr lvl="1"/>
            <a:r>
              <a:rPr lang="en-GB" dirty="0"/>
              <a:t>Interinstitutional cooperation (taking into account the cross-sectorial nature of the youth policy)</a:t>
            </a:r>
          </a:p>
          <a:p>
            <a:pPr lvl="1"/>
            <a:r>
              <a:rPr lang="en-GB" dirty="0"/>
              <a:t>Using statistical data (if they have not been planned for youth policy in advance)</a:t>
            </a:r>
          </a:p>
          <a:p>
            <a:pPr lvl="1"/>
            <a:r>
              <a:rPr lang="en-GB" dirty="0"/>
              <a:t>Improving data collection</a:t>
            </a:r>
          </a:p>
          <a:p>
            <a:pPr lvl="1"/>
            <a:r>
              <a:rPr lang="en-GB" dirty="0"/>
              <a:t>There is no systematic cooperation between research, evaluation and further policy-planning</a:t>
            </a:r>
          </a:p>
          <a:p>
            <a:pPr lvl="1"/>
            <a:r>
              <a:rPr lang="en-GB" dirty="0"/>
              <a:t>Measuring impact (large no. of variables and long periods of time)</a:t>
            </a:r>
          </a:p>
          <a:p>
            <a:pPr lvl="1"/>
            <a:r>
              <a:rPr lang="en-GB" dirty="0"/>
              <a:t>Resources and expertise</a:t>
            </a:r>
          </a:p>
          <a:p>
            <a:pPr lvl="1"/>
            <a:r>
              <a:rPr lang="en-GB" dirty="0"/>
              <a:t>Timing of evaluation vs. timing of policy making</a:t>
            </a:r>
          </a:p>
          <a:p>
            <a:pPr lvl="1"/>
            <a:r>
              <a:rPr lang="en-GB" dirty="0"/>
              <a:t>Absence of effective monitoring and evaluation systems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79998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397</TotalTime>
  <Words>724</Words>
  <Application>Microsoft Macintosh PowerPoint</Application>
  <PresentationFormat>Widescreen</PresentationFormat>
  <Paragraphs>109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 Light</vt:lpstr>
      <vt:lpstr>Rockwell</vt:lpstr>
      <vt:lpstr>Wingdings</vt:lpstr>
      <vt:lpstr>Atlas</vt:lpstr>
      <vt:lpstr>EKCYP 15th Annual Meeting of Correspondents Youth Policy Evaluation </vt:lpstr>
      <vt:lpstr>EKCYP 14th Annual Meeting  Chisinau, 2018  TOPICS</vt:lpstr>
      <vt:lpstr>EKCYP 14th Annual Meeting  Chisinau, 2018  EXAMPLES</vt:lpstr>
      <vt:lpstr>Monitoring</vt:lpstr>
      <vt:lpstr>Evaluation</vt:lpstr>
      <vt:lpstr>Evaluation purpose and results</vt:lpstr>
      <vt:lpstr>Survey results Open questions (1)</vt:lpstr>
      <vt:lpstr>Survey results Open questions (2)</vt:lpstr>
      <vt:lpstr>Survey results Open questions (3)</vt:lpstr>
      <vt:lpstr>Challenges for the review of youth policy evaluation in Europe </vt:lpstr>
      <vt:lpstr>Group discussions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EKCYP 15th Annual Meeting of Correspondents Youth Policy Evaluation </dc:title>
  <dc:creator>Microsoft Office User</dc:creator>
  <cp:lastModifiedBy>Microsoft Office User</cp:lastModifiedBy>
  <cp:revision>11</cp:revision>
  <dcterms:created xsi:type="dcterms:W3CDTF">2019-06-17T12:55:19Z</dcterms:created>
  <dcterms:modified xsi:type="dcterms:W3CDTF">2019-06-17T19:38:31Z</dcterms:modified>
</cp:coreProperties>
</file>