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8" r:id="rId3"/>
    <p:sldId id="258" r:id="rId4"/>
    <p:sldId id="259" r:id="rId5"/>
    <p:sldId id="262" r:id="rId6"/>
    <p:sldId id="263" r:id="rId7"/>
    <p:sldId id="264" r:id="rId8"/>
    <p:sldId id="265" r:id="rId9"/>
    <p:sldId id="266" r:id="rId10"/>
    <p:sldId id="267"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44"/>
    <p:restoredTop sz="86501"/>
  </p:normalViewPr>
  <p:slideViewPr>
    <p:cSldViewPr snapToGrid="0" snapToObjects="1">
      <p:cViewPr varScale="1">
        <p:scale>
          <a:sx n="82" d="100"/>
          <a:sy n="82" d="100"/>
        </p:scale>
        <p:origin x="368"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localhost//Users/Ruta/Desktop/Novi%20Sad.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localhost//Users/Ruta/Desktop/Novi%20Sad.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localhost//Users/Ruta/Desktop/Novi%20Sad.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localhost//Users/Ruta/Desktop/Novi%20Sad.xlsx" TargetMode="External"/></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file://localhost//Users/Ruta/Desktop/Novi%20Sad.xlsx"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file://localhost//Users/Ruta/Desktop/Novi%20Sad.xlsx" TargetMode="External"/></Relationships>
</file>

<file path=ppt/charts/_rels/chart7.xml.rels><?xml version="1.0" encoding="UTF-8" standalone="yes"?>
<Relationships xmlns="http://schemas.openxmlformats.org/package/2006/relationships"><Relationship Id="rId1" Type="http://schemas.microsoft.com/office/2011/relationships/chartStyle" Target="style7.xml"/><Relationship Id="rId2" Type="http://schemas.microsoft.com/office/2011/relationships/chartColorStyle" Target="colors7.xml"/><Relationship Id="rId3" Type="http://schemas.openxmlformats.org/officeDocument/2006/relationships/oleObject" Target="file://localhost//Users/Ruta/Desktop/Novi%20Sad.xlsx" TargetMode="External"/></Relationships>
</file>

<file path=ppt/charts/_rels/chart8.xml.rels><?xml version="1.0" encoding="UTF-8" standalone="yes"?>
<Relationships xmlns="http://schemas.openxmlformats.org/package/2006/relationships"><Relationship Id="rId1" Type="http://schemas.microsoft.com/office/2011/relationships/chartStyle" Target="style8.xml"/><Relationship Id="rId2" Type="http://schemas.microsoft.com/office/2011/relationships/chartColorStyle" Target="colors8.xml"/><Relationship Id="rId3" Type="http://schemas.openxmlformats.org/officeDocument/2006/relationships/oleObject" Target="file://localhost//Users/Ruta/Desktop/Novi%20Sa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Sheet1!$E$15:$E$16</c:f>
              <c:strCache>
                <c:ptCount val="2"/>
                <c:pt idx="0">
                  <c:v>Yes, there is one or more permanent government body responsible for youth policy </c:v>
                </c:pt>
                <c:pt idx="1">
                  <c:v>Yes, there is one or more temporary government body responsible for youth policy</c:v>
                </c:pt>
              </c:strCache>
            </c:strRef>
          </c:cat>
          <c:val>
            <c:numRef>
              <c:f>Sheet1!$F$15:$F$16</c:f>
              <c:numCache>
                <c:formatCode>General</c:formatCode>
                <c:ptCount val="2"/>
                <c:pt idx="0">
                  <c:v>31.0</c:v>
                </c:pt>
                <c:pt idx="1">
                  <c:v>1.0</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Sheet1!$J$32:$J$37</c:f>
              <c:strCache>
                <c:ptCount val="6"/>
                <c:pt idx="0">
                  <c:v>Another policy document </c:v>
                </c:pt>
                <c:pt idx="1">
                  <c:v>Youth Guarantee Implementation Plan</c:v>
                </c:pt>
                <c:pt idx="2">
                  <c:v>Youth Plan (Implementation Plan)</c:v>
                </c:pt>
                <c:pt idx="3">
                  <c:v>Youth Programme</c:v>
                </c:pt>
                <c:pt idx="4">
                  <c:v>Youth Law</c:v>
                </c:pt>
                <c:pt idx="5">
                  <c:v>Youth Strategy</c:v>
                </c:pt>
              </c:strCache>
            </c:strRef>
          </c:cat>
          <c:val>
            <c:numRef>
              <c:f>Sheet1!$K$32:$K$37</c:f>
              <c:numCache>
                <c:formatCode>General</c:formatCode>
                <c:ptCount val="6"/>
                <c:pt idx="0">
                  <c:v>7.0</c:v>
                </c:pt>
                <c:pt idx="1">
                  <c:v>9.0</c:v>
                </c:pt>
                <c:pt idx="2">
                  <c:v>12.0</c:v>
                </c:pt>
                <c:pt idx="3">
                  <c:v>14.0</c:v>
                </c:pt>
                <c:pt idx="4">
                  <c:v>15.0</c:v>
                </c:pt>
                <c:pt idx="5">
                  <c:v>19.0</c:v>
                </c:pt>
              </c:numCache>
            </c:numRef>
          </c:val>
        </c:ser>
        <c:dLbls>
          <c:showLegendKey val="0"/>
          <c:showVal val="0"/>
          <c:showCatName val="0"/>
          <c:showSerName val="0"/>
          <c:showPercent val="0"/>
          <c:showBubbleSize val="0"/>
        </c:dLbls>
        <c:gapWidth val="182"/>
        <c:axId val="-2144765424"/>
        <c:axId val="-2144770336"/>
      </c:barChart>
      <c:catAx>
        <c:axId val="-21447654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crossAx val="-2144770336"/>
        <c:crosses val="autoZero"/>
        <c:auto val="1"/>
        <c:lblAlgn val="ctr"/>
        <c:lblOffset val="100"/>
        <c:noMultiLvlLbl val="0"/>
      </c:catAx>
      <c:valAx>
        <c:axId val="-21447703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4765424"/>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Sheet1!$F$48</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Sheet1!$E$49:$E$52</c:f>
              <c:strCache>
                <c:ptCount val="4"/>
                <c:pt idx="0">
                  <c:v>Ex ante evaluation has been carried out at least once</c:v>
                </c:pt>
                <c:pt idx="1">
                  <c:v>Monitoring has been carried out at least once</c:v>
                </c:pt>
                <c:pt idx="2">
                  <c:v>At least one impact evaluation has been carried out</c:v>
                </c:pt>
                <c:pt idx="3">
                  <c:v>At least one general evaluation of the policy implementation has been carried out, covering at least one of the following evaluation criteria: relevance of the policy, effectiveness, efficiency or sustainability</c:v>
                </c:pt>
              </c:strCache>
            </c:strRef>
          </c:cat>
          <c:val>
            <c:numRef>
              <c:f>Sheet1!$F$49:$F$52</c:f>
              <c:numCache>
                <c:formatCode>General</c:formatCode>
                <c:ptCount val="4"/>
                <c:pt idx="0">
                  <c:v>11.0</c:v>
                </c:pt>
                <c:pt idx="1">
                  <c:v>17.0</c:v>
                </c:pt>
                <c:pt idx="2">
                  <c:v>10.0</c:v>
                </c:pt>
                <c:pt idx="3">
                  <c:v>13.0</c:v>
                </c:pt>
              </c:numCache>
            </c:numRef>
          </c:val>
        </c:ser>
        <c:ser>
          <c:idx val="1"/>
          <c:order val="1"/>
          <c:tx>
            <c:strRef>
              <c:f>Sheet1!$G$48</c:f>
              <c:strCache>
                <c:ptCount val="1"/>
                <c:pt idx="0">
                  <c:v>No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Sheet1!$E$49:$E$52</c:f>
              <c:strCache>
                <c:ptCount val="4"/>
                <c:pt idx="0">
                  <c:v>Ex ante evaluation has been carried out at least once</c:v>
                </c:pt>
                <c:pt idx="1">
                  <c:v>Monitoring has been carried out at least once</c:v>
                </c:pt>
                <c:pt idx="2">
                  <c:v>At least one impact evaluation has been carried out</c:v>
                </c:pt>
                <c:pt idx="3">
                  <c:v>At least one general evaluation of the policy implementation has been carried out, covering at least one of the following evaluation criteria: relevance of the policy, effectiveness, efficiency or sustainability</c:v>
                </c:pt>
              </c:strCache>
            </c:strRef>
          </c:cat>
          <c:val>
            <c:numRef>
              <c:f>Sheet1!$G$49:$G$52</c:f>
              <c:numCache>
                <c:formatCode>General</c:formatCode>
                <c:ptCount val="4"/>
                <c:pt idx="0">
                  <c:v>9.0</c:v>
                </c:pt>
                <c:pt idx="1">
                  <c:v>5.0</c:v>
                </c:pt>
                <c:pt idx="2">
                  <c:v>9.0</c:v>
                </c:pt>
                <c:pt idx="3">
                  <c:v>9.0</c:v>
                </c:pt>
              </c:numCache>
            </c:numRef>
          </c:val>
        </c:ser>
        <c:ser>
          <c:idx val="2"/>
          <c:order val="2"/>
          <c:tx>
            <c:strRef>
              <c:f>Sheet1!$H$48</c:f>
              <c:strCache>
                <c:ptCount val="1"/>
                <c:pt idx="0">
                  <c:v>Do not know</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Sheet1!$E$49:$E$52</c:f>
              <c:strCache>
                <c:ptCount val="4"/>
                <c:pt idx="0">
                  <c:v>Ex ante evaluation has been carried out at least once</c:v>
                </c:pt>
                <c:pt idx="1">
                  <c:v>Monitoring has been carried out at least once</c:v>
                </c:pt>
                <c:pt idx="2">
                  <c:v>At least one impact evaluation has been carried out</c:v>
                </c:pt>
                <c:pt idx="3">
                  <c:v>At least one general evaluation of the policy implementation has been carried out, covering at least one of the following evaluation criteria: relevance of the policy, effectiveness, efficiency or sustainability</c:v>
                </c:pt>
              </c:strCache>
            </c:strRef>
          </c:cat>
          <c:val>
            <c:numRef>
              <c:f>Sheet1!$H$49:$H$52</c:f>
              <c:numCache>
                <c:formatCode>General</c:formatCode>
                <c:ptCount val="4"/>
                <c:pt idx="0">
                  <c:v>6.0</c:v>
                </c:pt>
                <c:pt idx="1">
                  <c:v>3.0</c:v>
                </c:pt>
                <c:pt idx="2">
                  <c:v>6.0</c:v>
                </c:pt>
                <c:pt idx="3">
                  <c:v>5.0</c:v>
                </c:pt>
              </c:numCache>
            </c:numRef>
          </c:val>
        </c:ser>
        <c:dLbls>
          <c:showLegendKey val="0"/>
          <c:showVal val="0"/>
          <c:showCatName val="0"/>
          <c:showSerName val="0"/>
          <c:showPercent val="0"/>
          <c:showBubbleSize val="0"/>
        </c:dLbls>
        <c:gapWidth val="182"/>
        <c:axId val="-2144827808"/>
        <c:axId val="-2144835040"/>
      </c:barChart>
      <c:catAx>
        <c:axId val="-2144827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144835040"/>
        <c:crosses val="autoZero"/>
        <c:auto val="1"/>
        <c:lblAlgn val="ctr"/>
        <c:lblOffset val="100"/>
        <c:noMultiLvlLbl val="0"/>
      </c:catAx>
      <c:valAx>
        <c:axId val="-2144835040"/>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4827808"/>
        <c:crosses val="autoZero"/>
        <c:crossBetween val="between"/>
      </c:valAx>
      <c:spPr>
        <a:noFill/>
        <a:ln w="25400">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Sheet1!$F$67</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Sheet1!$E$68:$E$72</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Sheet1!$F$68:$F$72</c:f>
              <c:numCache>
                <c:formatCode>General</c:formatCode>
                <c:ptCount val="5"/>
                <c:pt idx="0">
                  <c:v>19.0</c:v>
                </c:pt>
                <c:pt idx="1">
                  <c:v>12.0</c:v>
                </c:pt>
                <c:pt idx="2">
                  <c:v>14.0</c:v>
                </c:pt>
                <c:pt idx="3">
                  <c:v>8.0</c:v>
                </c:pt>
                <c:pt idx="4">
                  <c:v>9.0</c:v>
                </c:pt>
              </c:numCache>
            </c:numRef>
          </c:val>
        </c:ser>
        <c:ser>
          <c:idx val="1"/>
          <c:order val="1"/>
          <c:tx>
            <c:strRef>
              <c:f>Sheet1!$G$67</c:f>
              <c:strCache>
                <c:ptCount val="1"/>
                <c:pt idx="0">
                  <c:v>No, none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Sheet1!$E$68:$E$72</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Sheet1!$G$68:$G$72</c:f>
              <c:numCache>
                <c:formatCode>General</c:formatCode>
                <c:ptCount val="5"/>
                <c:pt idx="0">
                  <c:v>6.0</c:v>
                </c:pt>
                <c:pt idx="1">
                  <c:v>8.0</c:v>
                </c:pt>
                <c:pt idx="2">
                  <c:v>8.0</c:v>
                </c:pt>
                <c:pt idx="3">
                  <c:v>11.0</c:v>
                </c:pt>
                <c:pt idx="4">
                  <c:v>9.0</c:v>
                </c:pt>
              </c:numCache>
            </c:numRef>
          </c:val>
        </c:ser>
        <c:ser>
          <c:idx val="2"/>
          <c:order val="2"/>
          <c:tx>
            <c:strRef>
              <c:f>Sheet1!$H$67</c:f>
              <c:strCache>
                <c:ptCount val="1"/>
                <c:pt idx="0">
                  <c:v>Do not know</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Sheet1!$E$68:$E$72</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Sheet1!$H$68:$H$72</c:f>
              <c:numCache>
                <c:formatCode>General</c:formatCode>
                <c:ptCount val="5"/>
                <c:pt idx="0">
                  <c:v>3.0</c:v>
                </c:pt>
                <c:pt idx="1">
                  <c:v>8.0</c:v>
                </c:pt>
                <c:pt idx="2">
                  <c:v>6.0</c:v>
                </c:pt>
                <c:pt idx="3">
                  <c:v>9.0</c:v>
                </c:pt>
                <c:pt idx="4">
                  <c:v>10.0</c:v>
                </c:pt>
              </c:numCache>
            </c:numRef>
          </c:val>
        </c:ser>
        <c:dLbls>
          <c:showLegendKey val="0"/>
          <c:showVal val="0"/>
          <c:showCatName val="0"/>
          <c:showSerName val="0"/>
          <c:showPercent val="0"/>
          <c:showBubbleSize val="0"/>
        </c:dLbls>
        <c:gapWidth val="182"/>
        <c:axId val="-2144925472"/>
        <c:axId val="-2144932048"/>
      </c:barChart>
      <c:catAx>
        <c:axId val="-2144925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144932048"/>
        <c:crosses val="autoZero"/>
        <c:auto val="1"/>
        <c:lblAlgn val="ctr"/>
        <c:lblOffset val="100"/>
        <c:noMultiLvlLbl val="0"/>
      </c:catAx>
      <c:valAx>
        <c:axId val="-2144932048"/>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49254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Sheet1!$F$89</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Sheet1!$E$90:$E$94</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Sheet1!$F$90:$F$94</c:f>
              <c:numCache>
                <c:formatCode>General</c:formatCode>
                <c:ptCount val="5"/>
                <c:pt idx="0">
                  <c:v>22.0</c:v>
                </c:pt>
                <c:pt idx="1">
                  <c:v>15.0</c:v>
                </c:pt>
                <c:pt idx="2">
                  <c:v>20.0</c:v>
                </c:pt>
                <c:pt idx="3">
                  <c:v>14.0</c:v>
                </c:pt>
                <c:pt idx="4">
                  <c:v>10.0</c:v>
                </c:pt>
              </c:numCache>
            </c:numRef>
          </c:val>
        </c:ser>
        <c:ser>
          <c:idx val="1"/>
          <c:order val="1"/>
          <c:tx>
            <c:strRef>
              <c:f>Sheet1!$G$89</c:f>
              <c:strCache>
                <c:ptCount val="1"/>
                <c:pt idx="0">
                  <c:v>No, none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Sheet1!$E$90:$E$94</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Sheet1!$G$90:$G$94</c:f>
              <c:numCache>
                <c:formatCode>General</c:formatCode>
                <c:ptCount val="5"/>
                <c:pt idx="0">
                  <c:v>4.0</c:v>
                </c:pt>
                <c:pt idx="1">
                  <c:v>6.0</c:v>
                </c:pt>
                <c:pt idx="2">
                  <c:v>6.0</c:v>
                </c:pt>
                <c:pt idx="3">
                  <c:v>10.0</c:v>
                </c:pt>
                <c:pt idx="4">
                  <c:v>5.0</c:v>
                </c:pt>
              </c:numCache>
            </c:numRef>
          </c:val>
        </c:ser>
        <c:ser>
          <c:idx val="2"/>
          <c:order val="2"/>
          <c:tx>
            <c:strRef>
              <c:f>Sheet1!$H$89</c:f>
              <c:strCache>
                <c:ptCount val="1"/>
                <c:pt idx="0">
                  <c:v>Do not know</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Sheet1!$E$90:$E$94</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Sheet1!$H$90:$H$94</c:f>
              <c:numCache>
                <c:formatCode>General</c:formatCode>
                <c:ptCount val="5"/>
                <c:pt idx="0">
                  <c:v>2.0</c:v>
                </c:pt>
                <c:pt idx="1">
                  <c:v>7.0</c:v>
                </c:pt>
                <c:pt idx="2">
                  <c:v>2.0</c:v>
                </c:pt>
                <c:pt idx="3">
                  <c:v>3.0</c:v>
                </c:pt>
                <c:pt idx="4">
                  <c:v>11.0</c:v>
                </c:pt>
              </c:numCache>
            </c:numRef>
          </c:val>
        </c:ser>
        <c:dLbls>
          <c:showLegendKey val="0"/>
          <c:showVal val="0"/>
          <c:showCatName val="0"/>
          <c:showSerName val="0"/>
          <c:showPercent val="0"/>
          <c:showBubbleSize val="0"/>
        </c:dLbls>
        <c:gapWidth val="182"/>
        <c:axId val="-2145083504"/>
        <c:axId val="-2145090224"/>
      </c:barChart>
      <c:catAx>
        <c:axId val="-2145083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145090224"/>
        <c:crosses val="autoZero"/>
        <c:auto val="1"/>
        <c:lblAlgn val="ctr"/>
        <c:lblOffset val="100"/>
        <c:noMultiLvlLbl val="0"/>
      </c:catAx>
      <c:valAx>
        <c:axId val="-2145090224"/>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1450835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Sheet1!$F$107</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Sheet1!$E$108:$E$112</c:f>
              <c:strCache>
                <c:ptCount val="5"/>
                <c:pt idx="0">
                  <c:v>Policies regarding youth work, including non-formal education</c:v>
                </c:pt>
                <c:pt idx="1">
                  <c:v>Policies regarding social inclusion of young people</c:v>
                </c:pt>
                <c:pt idx="2">
                  <c:v>Policies regarding employment of young people</c:v>
                </c:pt>
                <c:pt idx="3">
                  <c:v>Policies regarding education, with a focus on young people</c:v>
                </c:pt>
                <c:pt idx="4">
                  <c:v>Other policy field targeting young people</c:v>
                </c:pt>
              </c:strCache>
            </c:strRef>
          </c:cat>
          <c:val>
            <c:numRef>
              <c:f>Sheet1!$F$108:$F$112</c:f>
              <c:numCache>
                <c:formatCode>General</c:formatCode>
                <c:ptCount val="5"/>
                <c:pt idx="0">
                  <c:v>5.0</c:v>
                </c:pt>
                <c:pt idx="1">
                  <c:v>5.0</c:v>
                </c:pt>
                <c:pt idx="2">
                  <c:v>14.0</c:v>
                </c:pt>
                <c:pt idx="3">
                  <c:v>8.0</c:v>
                </c:pt>
                <c:pt idx="4">
                  <c:v>5.0</c:v>
                </c:pt>
              </c:numCache>
            </c:numRef>
          </c:val>
        </c:ser>
        <c:ser>
          <c:idx val="1"/>
          <c:order val="1"/>
          <c:tx>
            <c:strRef>
              <c:f>Sheet1!$G$107</c:f>
              <c:strCache>
                <c:ptCount val="1"/>
                <c:pt idx="0">
                  <c:v>No, none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Sheet1!$E$108:$E$112</c:f>
              <c:strCache>
                <c:ptCount val="5"/>
                <c:pt idx="0">
                  <c:v>Policies regarding youth work, including non-formal education</c:v>
                </c:pt>
                <c:pt idx="1">
                  <c:v>Policies regarding social inclusion of young people</c:v>
                </c:pt>
                <c:pt idx="2">
                  <c:v>Policies regarding employment of young people</c:v>
                </c:pt>
                <c:pt idx="3">
                  <c:v>Policies regarding education, with a focus on young people</c:v>
                </c:pt>
                <c:pt idx="4">
                  <c:v>Other policy field targeting young people</c:v>
                </c:pt>
              </c:strCache>
            </c:strRef>
          </c:cat>
          <c:val>
            <c:numRef>
              <c:f>Sheet1!$G$108:$G$112</c:f>
              <c:numCache>
                <c:formatCode>General</c:formatCode>
                <c:ptCount val="5"/>
                <c:pt idx="0">
                  <c:v>15.0</c:v>
                </c:pt>
                <c:pt idx="1">
                  <c:v>12.0</c:v>
                </c:pt>
                <c:pt idx="2">
                  <c:v>8.0</c:v>
                </c:pt>
                <c:pt idx="3">
                  <c:v>11.0</c:v>
                </c:pt>
                <c:pt idx="4">
                  <c:v>9.0</c:v>
                </c:pt>
              </c:numCache>
            </c:numRef>
          </c:val>
        </c:ser>
        <c:ser>
          <c:idx val="2"/>
          <c:order val="2"/>
          <c:tx>
            <c:strRef>
              <c:f>Sheet1!$H$107</c:f>
              <c:strCache>
                <c:ptCount val="1"/>
                <c:pt idx="0">
                  <c:v>Do not know</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Sheet1!$E$108:$E$112</c:f>
              <c:strCache>
                <c:ptCount val="5"/>
                <c:pt idx="0">
                  <c:v>Policies regarding youth work, including non-formal education</c:v>
                </c:pt>
                <c:pt idx="1">
                  <c:v>Policies regarding social inclusion of young people</c:v>
                </c:pt>
                <c:pt idx="2">
                  <c:v>Policies regarding employment of young people</c:v>
                </c:pt>
                <c:pt idx="3">
                  <c:v>Policies regarding education, with a focus on young people</c:v>
                </c:pt>
                <c:pt idx="4">
                  <c:v>Other policy field targeting young people</c:v>
                </c:pt>
              </c:strCache>
            </c:strRef>
          </c:cat>
          <c:val>
            <c:numRef>
              <c:f>Sheet1!$H$108:$H$112</c:f>
              <c:numCache>
                <c:formatCode>General</c:formatCode>
                <c:ptCount val="5"/>
                <c:pt idx="0">
                  <c:v>8.0</c:v>
                </c:pt>
                <c:pt idx="1">
                  <c:v>12.0</c:v>
                </c:pt>
                <c:pt idx="2">
                  <c:v>7.0</c:v>
                </c:pt>
                <c:pt idx="3">
                  <c:v>10.0</c:v>
                </c:pt>
                <c:pt idx="4">
                  <c:v>13.0</c:v>
                </c:pt>
              </c:numCache>
            </c:numRef>
          </c:val>
        </c:ser>
        <c:dLbls>
          <c:showLegendKey val="0"/>
          <c:showVal val="0"/>
          <c:showCatName val="0"/>
          <c:showSerName val="0"/>
          <c:showPercent val="0"/>
          <c:showBubbleSize val="0"/>
        </c:dLbls>
        <c:gapWidth val="182"/>
        <c:axId val="2110035456"/>
        <c:axId val="2110280928"/>
      </c:barChart>
      <c:catAx>
        <c:axId val="2110035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110280928"/>
        <c:crosses val="autoZero"/>
        <c:auto val="1"/>
        <c:lblAlgn val="ctr"/>
        <c:lblOffset val="100"/>
        <c:noMultiLvlLbl val="0"/>
      </c:catAx>
      <c:valAx>
        <c:axId val="2110280928"/>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0035456"/>
        <c:crosses val="autoZero"/>
        <c:crossBetween val="between"/>
      </c:valAx>
      <c:spPr>
        <a:noFill/>
        <a:ln w="25400">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Sheet1!$F$150:$F$156</c:f>
              <c:strCache>
                <c:ptCount val="7"/>
                <c:pt idx="0">
                  <c:v>Other organizational form (please specify)</c:v>
                </c:pt>
                <c:pt idx="1">
                  <c:v>Not answered to question</c:v>
                </c:pt>
                <c:pt idx="2">
                  <c:v>There is a dedicated public research institute</c:v>
                </c:pt>
                <c:pt idx="3">
                  <c:v>There are one or several universities or university departments</c:v>
                </c:pt>
                <c:pt idx="4">
                  <c:v>There is an administrative structure subordinated or part of the main institution in charge of the youth policy</c:v>
                </c:pt>
                <c:pt idx="5">
                  <c:v>There are only private structures (think thanks, other civil society organisations etc.)</c:v>
                </c:pt>
                <c:pt idx="6">
                  <c:v>No structure in charge of youth research and evaluation of youth policy</c:v>
                </c:pt>
              </c:strCache>
            </c:strRef>
          </c:cat>
          <c:val>
            <c:numRef>
              <c:f>Sheet1!$G$150:$G$156</c:f>
              <c:numCache>
                <c:formatCode>General</c:formatCode>
                <c:ptCount val="7"/>
                <c:pt idx="0">
                  <c:v>5.0</c:v>
                </c:pt>
                <c:pt idx="1">
                  <c:v>5.0</c:v>
                </c:pt>
                <c:pt idx="2">
                  <c:v>8.0</c:v>
                </c:pt>
                <c:pt idx="3">
                  <c:v>4.0</c:v>
                </c:pt>
                <c:pt idx="4">
                  <c:v>6.0</c:v>
                </c:pt>
                <c:pt idx="5">
                  <c:v>3.0</c:v>
                </c:pt>
                <c:pt idx="6">
                  <c:v>3.0</c:v>
                </c:pt>
              </c:numCache>
            </c:numRef>
          </c:val>
        </c:ser>
        <c:dLbls>
          <c:showLegendKey val="0"/>
          <c:showVal val="0"/>
          <c:showCatName val="0"/>
          <c:showSerName val="0"/>
          <c:showPercent val="0"/>
          <c:showBubbleSize val="0"/>
        </c:dLbls>
        <c:gapWidth val="182"/>
        <c:axId val="-2145161280"/>
        <c:axId val="-2145165456"/>
      </c:barChart>
      <c:catAx>
        <c:axId val="-21451612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145165456"/>
        <c:crosses val="autoZero"/>
        <c:auto val="1"/>
        <c:lblAlgn val="ctr"/>
        <c:lblOffset val="100"/>
        <c:noMultiLvlLbl val="0"/>
      </c:catAx>
      <c:valAx>
        <c:axId val="-2145165456"/>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5161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Sheet1!$F$165:$F$170</c:f>
              <c:strCache>
                <c:ptCount val="6"/>
                <c:pt idx="0">
                  <c:v>Evaluation is conducted in order to document the implementation of the youth policy or most of the youth policies</c:v>
                </c:pt>
                <c:pt idx="1">
                  <c:v>Evaluation of former policies is conducted before planning a new one, in order to support the choice of a policy option</c:v>
                </c:pt>
                <c:pt idx="2">
                  <c:v>No integration of youth research and policy evaluation to youth policy making</c:v>
                </c:pt>
                <c:pt idx="3">
                  <c:v>Not answered to question</c:v>
                </c:pt>
                <c:pt idx="4">
                  <c:v>Existing research results is sporadically used to support the decision-making process</c:v>
                </c:pt>
                <c:pt idx="5">
                  <c:v>Existing systematic and regular research on the situation of youth are used to support the decision-making process</c:v>
                </c:pt>
              </c:strCache>
            </c:strRef>
          </c:cat>
          <c:val>
            <c:numRef>
              <c:f>Sheet1!$G$165:$G$170</c:f>
              <c:numCache>
                <c:formatCode>General</c:formatCode>
                <c:ptCount val="6"/>
                <c:pt idx="0">
                  <c:v>4.0</c:v>
                </c:pt>
                <c:pt idx="1">
                  <c:v>3.0</c:v>
                </c:pt>
                <c:pt idx="2">
                  <c:v>2.0</c:v>
                </c:pt>
                <c:pt idx="3">
                  <c:v>7.0</c:v>
                </c:pt>
                <c:pt idx="4">
                  <c:v>9.0</c:v>
                </c:pt>
                <c:pt idx="5">
                  <c:v>9.0</c:v>
                </c:pt>
              </c:numCache>
            </c:numRef>
          </c:val>
        </c:ser>
        <c:dLbls>
          <c:showLegendKey val="0"/>
          <c:showVal val="0"/>
          <c:showCatName val="0"/>
          <c:showSerName val="0"/>
          <c:showPercent val="0"/>
          <c:showBubbleSize val="0"/>
        </c:dLbls>
        <c:gapWidth val="182"/>
        <c:axId val="-2145238288"/>
        <c:axId val="-2145235264"/>
      </c:barChart>
      <c:catAx>
        <c:axId val="-21452382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145235264"/>
        <c:crosses val="autoZero"/>
        <c:auto val="1"/>
        <c:lblAlgn val="ctr"/>
        <c:lblOffset val="100"/>
        <c:noMultiLvlLbl val="0"/>
      </c:catAx>
      <c:valAx>
        <c:axId val="-2145235264"/>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52382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1F2DED-A9CC-3641-97C2-4B9B25B8FFCD}" type="datetimeFigureOut">
              <a:rPr lang="en-GB" smtClean="0"/>
              <a:t>18/06/2019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B7DD95-2E53-0041-B4EF-09BE98CF0854}" type="slidenum">
              <a:rPr lang="en-GB" smtClean="0"/>
              <a:t>‹#›</a:t>
            </a:fld>
            <a:endParaRPr lang="en-GB"/>
          </a:p>
        </p:txBody>
      </p:sp>
    </p:spTree>
    <p:extLst>
      <p:ext uri="{BB962C8B-B14F-4D97-AF65-F5344CB8AC3E}">
        <p14:creationId xmlns:p14="http://schemas.microsoft.com/office/powerpoint/2010/main" val="391068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0E0492-F7F3-524A-A881-5E45FE38878E}"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171985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0E0492-F7F3-524A-A881-5E45FE38878E}"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21583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0E0492-F7F3-524A-A881-5E45FE38878E}"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431351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0E0492-F7F3-524A-A881-5E45FE38878E}"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411935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0E0492-F7F3-524A-A881-5E45FE38878E}" type="datetimeFigureOut">
              <a:rPr lang="en-GB" smtClean="0"/>
              <a:t>18/06/2019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206363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0E0492-F7F3-524A-A881-5E45FE38878E}"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1623436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0E0492-F7F3-524A-A881-5E45FE38878E}" type="datetimeFigureOut">
              <a:rPr lang="en-GB" smtClean="0"/>
              <a:t>18/06/2019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131291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0E0492-F7F3-524A-A881-5E45FE38878E}" type="datetimeFigureOut">
              <a:rPr lang="en-GB" smtClean="0"/>
              <a:t>18/06/2019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772083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E0492-F7F3-524A-A881-5E45FE38878E}" type="datetimeFigureOut">
              <a:rPr lang="en-GB" smtClean="0"/>
              <a:t>18/06/2019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1309575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0E0492-F7F3-524A-A881-5E45FE38878E}"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481480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0E0492-F7F3-524A-A881-5E45FE38878E}" type="datetimeFigureOut">
              <a:rPr lang="en-GB" smtClean="0"/>
              <a:t>18/06/2019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C19841-4F5C-9649-A344-A9159A09128B}" type="slidenum">
              <a:rPr lang="en-GB" smtClean="0"/>
              <a:t>‹#›</a:t>
            </a:fld>
            <a:endParaRPr lang="en-GB"/>
          </a:p>
        </p:txBody>
      </p:sp>
    </p:spTree>
    <p:extLst>
      <p:ext uri="{BB962C8B-B14F-4D97-AF65-F5344CB8AC3E}">
        <p14:creationId xmlns:p14="http://schemas.microsoft.com/office/powerpoint/2010/main" val="5172386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E0492-F7F3-524A-A881-5E45FE38878E}" type="datetimeFigureOut">
              <a:rPr lang="en-GB" smtClean="0"/>
              <a:t>18/06/2019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C19841-4F5C-9649-A344-A9159A09128B}" type="slidenum">
              <a:rPr lang="en-GB" smtClean="0"/>
              <a:t>‹#›</a:t>
            </a:fld>
            <a:endParaRPr lang="en-GB"/>
          </a:p>
        </p:txBody>
      </p:sp>
    </p:spTree>
    <p:extLst>
      <p:ext uri="{BB962C8B-B14F-4D97-AF65-F5344CB8AC3E}">
        <p14:creationId xmlns:p14="http://schemas.microsoft.com/office/powerpoint/2010/main" val="1985186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pollmill.com/f/youth-policy-evaluation-mtfslr3/entries/283346/text_results" TargetMode="External"/><Relationship Id="rId3"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1">
              <a:lumMod val="40000"/>
              <a:lumOff val="60000"/>
            </a:schemeClr>
          </a:solidFill>
        </p:spPr>
        <p:txBody>
          <a:bodyPr>
            <a:normAutofit fontScale="90000"/>
          </a:bodyPr>
          <a:lstStyle/>
          <a:p>
            <a:r>
              <a:rPr lang="en-GB" b="1" dirty="0" smtClean="0">
                <a:solidFill>
                  <a:schemeClr val="accent1">
                    <a:lumMod val="75000"/>
                  </a:schemeClr>
                </a:solidFill>
              </a:rPr>
              <a:t>Youth Policy Evaluation Survey</a:t>
            </a:r>
            <a:r>
              <a:rPr lang="en-GB" sz="3200" dirty="0" smtClean="0">
                <a:solidFill>
                  <a:schemeClr val="accent1">
                    <a:lumMod val="75000"/>
                  </a:schemeClr>
                </a:solidFill>
              </a:rPr>
              <a:t/>
            </a:r>
            <a:br>
              <a:rPr lang="en-GB" sz="3200" dirty="0" smtClean="0">
                <a:solidFill>
                  <a:schemeClr val="accent1">
                    <a:lumMod val="75000"/>
                  </a:schemeClr>
                </a:solidFill>
              </a:rPr>
            </a:br>
            <a:r>
              <a:rPr lang="en-GB" sz="3200" dirty="0" smtClean="0">
                <a:solidFill>
                  <a:schemeClr val="accent1">
                    <a:lumMod val="75000"/>
                  </a:schemeClr>
                </a:solidFill>
              </a:rPr>
              <a:t/>
            </a:r>
            <a:br>
              <a:rPr lang="en-GB" sz="3200" dirty="0" smtClean="0">
                <a:solidFill>
                  <a:schemeClr val="accent1">
                    <a:lumMod val="75000"/>
                  </a:schemeClr>
                </a:solidFill>
              </a:rPr>
            </a:br>
            <a:r>
              <a:rPr lang="en-GB" sz="3200" dirty="0" smtClean="0">
                <a:solidFill>
                  <a:schemeClr val="accent1">
                    <a:lumMod val="50000"/>
                  </a:schemeClr>
                </a:solidFill>
              </a:rPr>
              <a:t>(</a:t>
            </a:r>
            <a:r>
              <a:rPr lang="en-GB" sz="3200" dirty="0" smtClean="0"/>
              <a:t>Preliminary results)</a:t>
            </a:r>
            <a:br>
              <a:rPr lang="en-GB" sz="3200" dirty="0" smtClean="0"/>
            </a:br>
            <a:r>
              <a:rPr lang="en-GB" sz="3200" dirty="0"/>
              <a:t/>
            </a:r>
            <a:br>
              <a:rPr lang="en-GB" sz="3200" dirty="0"/>
            </a:br>
            <a:endParaRPr lang="en-GB" sz="3200" dirty="0">
              <a:solidFill>
                <a:schemeClr val="accent1">
                  <a:lumMod val="75000"/>
                </a:schemeClr>
              </a:solidFill>
            </a:endParaRPr>
          </a:p>
        </p:txBody>
      </p:sp>
      <p:sp>
        <p:nvSpPr>
          <p:cNvPr id="3" name="Subtitle 2"/>
          <p:cNvSpPr>
            <a:spLocks noGrp="1"/>
          </p:cNvSpPr>
          <p:nvPr>
            <p:ph type="subTitle" idx="1"/>
          </p:nvPr>
        </p:nvSpPr>
        <p:spPr>
          <a:xfrm>
            <a:off x="1524000" y="3874769"/>
            <a:ext cx="9144000" cy="2355549"/>
          </a:xfrm>
          <a:solidFill>
            <a:schemeClr val="accent1">
              <a:lumMod val="40000"/>
              <a:lumOff val="60000"/>
            </a:schemeClr>
          </a:solidFill>
        </p:spPr>
        <p:txBody>
          <a:bodyPr/>
          <a:lstStyle/>
          <a:p>
            <a:endParaRPr lang="en-GB" dirty="0"/>
          </a:p>
          <a:p>
            <a:r>
              <a:rPr lang="en-US" sz="3600" b="1" dirty="0"/>
              <a:t>EKCYP</a:t>
            </a:r>
            <a:r>
              <a:rPr lang="ro-RO" sz="3600" dirty="0"/>
              <a:t/>
            </a:r>
            <a:br>
              <a:rPr lang="ro-RO" sz="3600" dirty="0"/>
            </a:br>
            <a:r>
              <a:rPr lang="en-US" b="1" dirty="0"/>
              <a:t>15</a:t>
            </a:r>
            <a:r>
              <a:rPr lang="en-US" b="1" baseline="30000" dirty="0"/>
              <a:t>th</a:t>
            </a:r>
            <a:r>
              <a:rPr lang="en-US" b="1" dirty="0"/>
              <a:t> Annual Meeting of </a:t>
            </a:r>
            <a:r>
              <a:rPr lang="en-US" b="1" dirty="0" smtClean="0"/>
              <a:t>Correspondents, Novi Sad, Serbia, 18-19, June, 2019</a:t>
            </a:r>
            <a:endParaRPr lang="en-GB" dirty="0" smtClean="0"/>
          </a:p>
          <a:p>
            <a:r>
              <a:rPr lang="en-GB" dirty="0" err="1" smtClean="0"/>
              <a:t>Dr.</a:t>
            </a:r>
            <a:r>
              <a:rPr lang="en-GB" dirty="0" smtClean="0"/>
              <a:t> Ruta BRAZIENE, </a:t>
            </a:r>
            <a:r>
              <a:rPr lang="en-GB" dirty="0" err="1" smtClean="0"/>
              <a:t>ruta.braziene@gmail.com</a:t>
            </a:r>
            <a:endParaRPr lang="en-GB" dirty="0"/>
          </a:p>
        </p:txBody>
      </p:sp>
    </p:spTree>
    <p:extLst>
      <p:ext uri="{BB962C8B-B14F-4D97-AF65-F5344CB8AC3E}">
        <p14:creationId xmlns:p14="http://schemas.microsoft.com/office/powerpoint/2010/main" val="1969805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chemeClr val="accent1">
                    <a:lumMod val="75000"/>
                  </a:schemeClr>
                </a:solidFill>
              </a:rPr>
              <a:t>How is youth research and policy evaluation integrated in youth policy making in your </a:t>
            </a:r>
            <a:r>
              <a:rPr lang="en-GB" sz="3200" b="1" smtClean="0">
                <a:solidFill>
                  <a:schemeClr val="accent1">
                    <a:lumMod val="75000"/>
                  </a:schemeClr>
                </a:solidFill>
              </a:rPr>
              <a:t>country</a:t>
            </a:r>
            <a:r>
              <a:rPr lang="en-GB" sz="3200" b="1">
                <a:solidFill>
                  <a:schemeClr val="accent1">
                    <a:lumMod val="75000"/>
                  </a:schemeClr>
                </a:solidFill>
              </a:rPr>
              <a:t>?, N=32</a:t>
            </a:r>
            <a:endParaRPr lang="en-GB" sz="3200" b="1"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3416632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832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lumMod val="75000"/>
                  </a:schemeClr>
                </a:solidFill>
              </a:rPr>
              <a:t>Thank you for attention!</a:t>
            </a:r>
            <a:endParaRPr lang="en-US" b="1" dirty="0">
              <a:solidFill>
                <a:schemeClr val="accent1">
                  <a:lumMod val="75000"/>
                </a:schemeClr>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06096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half" idx="1"/>
          </p:nvPr>
        </p:nvSpPr>
        <p:spPr>
          <a:xfrm>
            <a:off x="838200" y="1825625"/>
            <a:ext cx="3687305" cy="4351338"/>
          </a:xfrm>
          <a:solidFill>
            <a:schemeClr val="accent1">
              <a:lumMod val="40000"/>
              <a:lumOff val="60000"/>
            </a:schemeClr>
          </a:solidFill>
        </p:spPr>
        <p:txBody>
          <a:bodyPr>
            <a:normAutofit lnSpcReduction="10000"/>
          </a:bodyPr>
          <a:lstStyle/>
          <a:p>
            <a:r>
              <a:rPr lang="en-GB" b="1" u="sng" dirty="0" smtClean="0">
                <a:solidFill>
                  <a:schemeClr val="accent1">
                    <a:lumMod val="50000"/>
                  </a:schemeClr>
                </a:solidFill>
              </a:rPr>
              <a:t>Survey period:</a:t>
            </a:r>
          </a:p>
          <a:p>
            <a:r>
              <a:rPr lang="en-GB" dirty="0" smtClean="0"/>
              <a:t>May 23, 2019-June 10, 2019</a:t>
            </a:r>
            <a:endParaRPr lang="en-GB" dirty="0"/>
          </a:p>
          <a:p>
            <a:endParaRPr lang="en-GB" dirty="0" smtClean="0"/>
          </a:p>
          <a:p>
            <a:endParaRPr lang="en-GB" dirty="0" smtClean="0"/>
          </a:p>
          <a:p>
            <a:r>
              <a:rPr lang="en-GB" dirty="0" smtClean="0"/>
              <a:t>37 responses</a:t>
            </a:r>
            <a:endParaRPr lang="en-GB" dirty="0"/>
          </a:p>
        </p:txBody>
      </p:sp>
      <p:sp>
        <p:nvSpPr>
          <p:cNvPr id="4" name="Content Placeholder 3"/>
          <p:cNvSpPr>
            <a:spLocks noGrp="1"/>
          </p:cNvSpPr>
          <p:nvPr>
            <p:ph sz="half" idx="2"/>
          </p:nvPr>
        </p:nvSpPr>
        <p:spPr>
          <a:xfrm>
            <a:off x="4695986" y="1825625"/>
            <a:ext cx="6657814" cy="4351338"/>
          </a:xfrm>
          <a:solidFill>
            <a:schemeClr val="accent1">
              <a:lumMod val="40000"/>
              <a:lumOff val="60000"/>
            </a:schemeClr>
          </a:solidFill>
        </p:spPr>
        <p:txBody>
          <a:bodyPr>
            <a:normAutofit lnSpcReduction="10000"/>
          </a:bodyPr>
          <a:lstStyle/>
          <a:p>
            <a:r>
              <a:rPr lang="en-GB" b="1" u="sng" dirty="0" smtClean="0">
                <a:solidFill>
                  <a:schemeClr val="accent1">
                    <a:lumMod val="50000"/>
                  </a:schemeClr>
                </a:solidFill>
              </a:rPr>
              <a:t>Countries:</a:t>
            </a:r>
          </a:p>
          <a:p>
            <a:r>
              <a:rPr lang="en-GB" dirty="0"/>
              <a:t>UK, Principality of Liechtenstein, Malta, Lithuania, Luxembourg, Greece, Portugal, The Netherlands, Poland, Slovak Republic, Republic of Serbia, Croatia, Georgia, The Republic of Belarus, Azerbaijan, Finland, Romania, Cyprus, Republic of North Macedonia, Armenia, France, Belgium - French-speaking Community, Sweden, Czech Republic, Bosnia and Herzegovina, Bulgaria, Germany, Greece, Montenegro</a:t>
            </a:r>
          </a:p>
          <a:p>
            <a:endParaRPr lang="en-GB" b="1" u="sng" dirty="0">
              <a:solidFill>
                <a:schemeClr val="accent1">
                  <a:lumMod val="50000"/>
                </a:schemeClr>
              </a:solidFill>
            </a:endParaRPr>
          </a:p>
        </p:txBody>
      </p:sp>
    </p:spTree>
    <p:extLst>
      <p:ext uri="{BB962C8B-B14F-4D97-AF65-F5344CB8AC3E}">
        <p14:creationId xmlns:p14="http://schemas.microsoft.com/office/powerpoint/2010/main" val="1641386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600" b="1" dirty="0" smtClean="0">
                <a:solidFill>
                  <a:schemeClr val="accent1">
                    <a:lumMod val="75000"/>
                  </a:schemeClr>
                </a:solidFill>
              </a:rPr>
              <a:t>Presence of a </a:t>
            </a:r>
            <a:r>
              <a:rPr lang="en-US" sz="3600" b="1" dirty="0">
                <a:solidFill>
                  <a:schemeClr val="accent1">
                    <a:lumMod val="75000"/>
                  </a:schemeClr>
                </a:solidFill>
              </a:rPr>
              <a:t>body for the </a:t>
            </a:r>
            <a:r>
              <a:rPr lang="en-US" sz="3600" b="1" u="sng" dirty="0">
                <a:solidFill>
                  <a:schemeClr val="accent1">
                    <a:lumMod val="75000"/>
                  </a:schemeClr>
                </a:solidFill>
              </a:rPr>
              <a:t>design/coordination/ implementation</a:t>
            </a:r>
            <a:r>
              <a:rPr lang="en-US" sz="3600" b="1" dirty="0">
                <a:solidFill>
                  <a:schemeClr val="accent1">
                    <a:lumMod val="75000"/>
                  </a:schemeClr>
                </a:solidFill>
              </a:rPr>
              <a:t> of government policies for </a:t>
            </a:r>
            <a:r>
              <a:rPr lang="en-US" sz="3600" b="1" dirty="0" smtClean="0">
                <a:solidFill>
                  <a:schemeClr val="accent1">
                    <a:lumMod val="75000"/>
                  </a:schemeClr>
                </a:solidFill>
              </a:rPr>
              <a:t>youth, </a:t>
            </a:r>
            <a:r>
              <a:rPr lang="en-GB" sz="3600" b="1" dirty="0">
                <a:solidFill>
                  <a:schemeClr val="accent1">
                    <a:lumMod val="75000"/>
                  </a:schemeClr>
                </a:solidFill>
              </a:rPr>
              <a:t>N=32</a:t>
            </a:r>
            <a:endParaRPr lang="en-GB" sz="3600"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8149212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0016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1">
                    <a:lumMod val="75000"/>
                  </a:schemeClr>
                </a:solidFill>
                <a:hlinkClick r:id="rId2"/>
              </a:rPr>
              <a:t>What type of youth policy document(s) are there in your country?  </a:t>
            </a:r>
            <a:r>
              <a:rPr lang="en-GB" sz="3200" b="1" dirty="0">
                <a:solidFill>
                  <a:schemeClr val="accent1">
                    <a:lumMod val="75000"/>
                  </a:schemeClr>
                </a:solidFill>
              </a:rPr>
              <a:t>N=32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756866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62568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8726"/>
          </a:xfrm>
        </p:spPr>
        <p:txBody>
          <a:bodyPr>
            <a:noAutofit/>
          </a:bodyPr>
          <a:lstStyle/>
          <a:p>
            <a:r>
              <a:rPr lang="en-GB" sz="3200" b="1" dirty="0">
                <a:solidFill>
                  <a:schemeClr val="accent1">
                    <a:lumMod val="75000"/>
                  </a:schemeClr>
                </a:solidFill>
              </a:rPr>
              <a:t>Have monitoring of implementation or impact evaluations of national youth policy been conducted in your country? </a:t>
            </a:r>
            <a:r>
              <a:rPr lang="en-GB" sz="3200" b="1" dirty="0" smtClean="0">
                <a:solidFill>
                  <a:schemeClr val="accent1">
                    <a:lumMod val="75000"/>
                  </a:schemeClr>
                </a:solidFill>
              </a:rPr>
              <a:t>, N=32</a:t>
            </a:r>
            <a:endParaRPr lang="en-GB" sz="3200" b="1"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2860847"/>
              </p:ext>
            </p:extLst>
          </p:nvPr>
        </p:nvGraphicFramePr>
        <p:xfrm>
          <a:off x="838200" y="1503336"/>
          <a:ext cx="10515600" cy="46736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17486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solidFill>
                  <a:schemeClr val="accent1">
                    <a:lumMod val="75000"/>
                  </a:schemeClr>
                </a:solidFill>
              </a:rPr>
              <a:t>Have ex ante evaluation been carried out in your country in the following youth policy sectors</a:t>
            </a:r>
            <a:r>
              <a:rPr lang="en-GB" sz="3200" b="1" dirty="0" smtClean="0">
                <a:solidFill>
                  <a:schemeClr val="accent1">
                    <a:lumMod val="75000"/>
                  </a:schemeClr>
                </a:solidFill>
              </a:rPr>
              <a:t>?, </a:t>
            </a:r>
            <a:r>
              <a:rPr lang="en-GB" sz="3200" b="1" dirty="0">
                <a:solidFill>
                  <a:schemeClr val="accent1">
                    <a:lumMod val="75000"/>
                  </a:schemeClr>
                </a:solidFill>
              </a:rPr>
              <a:t>N=32</a:t>
            </a:r>
            <a:endParaRPr lang="en-GB" sz="3200"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236466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36935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solidFill>
                  <a:schemeClr val="accent1">
                    <a:lumMod val="75000"/>
                  </a:schemeClr>
                </a:solidFill>
              </a:rPr>
              <a:t>Have implementation monitoring been carried out in your country in the following youth policy sectors? </a:t>
            </a:r>
            <a:r>
              <a:rPr lang="en-GB" sz="3200" b="1" dirty="0" smtClean="0">
                <a:solidFill>
                  <a:schemeClr val="accent1">
                    <a:lumMod val="75000"/>
                  </a:schemeClr>
                </a:solidFill>
              </a:rPr>
              <a:t>, </a:t>
            </a:r>
            <a:r>
              <a:rPr lang="en-GB" sz="3200" b="1" dirty="0">
                <a:solidFill>
                  <a:schemeClr val="accent1">
                    <a:lumMod val="75000"/>
                  </a:schemeClr>
                </a:solidFill>
              </a:rPr>
              <a:t>N=32</a:t>
            </a:r>
            <a:endParaRPr lang="en-GB" sz="3200"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310771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713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solidFill>
                  <a:schemeClr val="accent1">
                    <a:lumMod val="75000"/>
                  </a:schemeClr>
                </a:solidFill>
              </a:rPr>
              <a:t>Have impact evaluations of policy interventions been carried out in your country in the following youth policy sectors</a:t>
            </a:r>
            <a:r>
              <a:rPr lang="en-US" sz="3200" b="1" dirty="0" smtClean="0">
                <a:solidFill>
                  <a:schemeClr val="accent1">
                    <a:lumMod val="75000"/>
                  </a:schemeClr>
                </a:solidFill>
              </a:rPr>
              <a:t>?, </a:t>
            </a:r>
            <a:r>
              <a:rPr lang="en-GB" sz="3200" b="1" dirty="0">
                <a:solidFill>
                  <a:schemeClr val="accent1">
                    <a:lumMod val="75000"/>
                  </a:schemeClr>
                </a:solidFill>
              </a:rPr>
              <a:t>N=32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60105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1729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2231"/>
          </a:xfrm>
        </p:spPr>
        <p:txBody>
          <a:bodyPr>
            <a:normAutofit fontScale="90000"/>
          </a:bodyPr>
          <a:lstStyle/>
          <a:p>
            <a:r>
              <a:rPr lang="en-GB" sz="3200" b="1" dirty="0" smtClean="0">
                <a:solidFill>
                  <a:schemeClr val="accent1">
                    <a:lumMod val="75000"/>
                  </a:schemeClr>
                </a:solidFill>
              </a:rPr>
              <a:t>Is there any structure in charge of youth research and evaluation of youth policy in your country?, </a:t>
            </a:r>
            <a:r>
              <a:rPr lang="en-GB" sz="3200" b="1" dirty="0">
                <a:solidFill>
                  <a:schemeClr val="accent1">
                    <a:lumMod val="75000"/>
                  </a:schemeClr>
                </a:solidFill>
              </a:rPr>
              <a:t>N=32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7341995"/>
              </p:ext>
            </p:extLst>
          </p:nvPr>
        </p:nvGraphicFramePr>
        <p:xfrm>
          <a:off x="666427" y="1317356"/>
          <a:ext cx="11019295" cy="48596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80433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1015</TotalTime>
  <Words>239</Words>
  <Application>Microsoft Macintosh PowerPoint</Application>
  <PresentationFormat>Widescreen</PresentationFormat>
  <Paragraphs>20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Calibri Light</vt:lpstr>
      <vt:lpstr>Arial</vt:lpstr>
      <vt:lpstr>Office Theme</vt:lpstr>
      <vt:lpstr>Youth Policy Evaluation Survey  (Preliminary results)  </vt:lpstr>
      <vt:lpstr>PowerPoint Presentation</vt:lpstr>
      <vt:lpstr>Presence of a body for the design/coordination/ implementation of government policies for youth, N=32</vt:lpstr>
      <vt:lpstr>What type of youth policy document(s) are there in your country?  N=32</vt:lpstr>
      <vt:lpstr>Have monitoring of implementation or impact evaluations of national youth policy been conducted in your country? , N=32</vt:lpstr>
      <vt:lpstr>Have ex ante evaluation been carried out in your country in the following youth policy sectors?, N=32</vt:lpstr>
      <vt:lpstr>Have implementation monitoring been carried out in your country in the following youth policy sectors? , N=32</vt:lpstr>
      <vt:lpstr>Have impact evaluations of policy interventions been carried out in your country in the following youth policy sectors?, N=32</vt:lpstr>
      <vt:lpstr>Is there any structure in charge of youth research and evaluation of youth policy in your country?, N=32</vt:lpstr>
      <vt:lpstr>How is youth research and policy evaluation integrated in youth policy making in your country?, N=32</vt:lpstr>
      <vt:lpstr>Thank you for attention!</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23</cp:revision>
  <dcterms:created xsi:type="dcterms:W3CDTF">2019-06-12T12:41:56Z</dcterms:created>
  <dcterms:modified xsi:type="dcterms:W3CDTF">2019-06-18T07:16:08Z</dcterms:modified>
</cp:coreProperties>
</file>