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9"/>
  </p:notesMasterIdLst>
  <p:handoutMasterIdLst>
    <p:handoutMasterId r:id="rId20"/>
  </p:handoutMasterIdLst>
  <p:sldIdLst>
    <p:sldId id="280" r:id="rId2"/>
    <p:sldId id="278" r:id="rId3"/>
    <p:sldId id="284" r:id="rId4"/>
    <p:sldId id="298" r:id="rId5"/>
    <p:sldId id="285" r:id="rId6"/>
    <p:sldId id="286" r:id="rId7"/>
    <p:sldId id="287" r:id="rId8"/>
    <p:sldId id="288" r:id="rId9"/>
    <p:sldId id="289" r:id="rId10"/>
    <p:sldId id="290" r:id="rId11"/>
    <p:sldId id="291" r:id="rId12"/>
    <p:sldId id="292" r:id="rId13"/>
    <p:sldId id="293" r:id="rId14"/>
    <p:sldId id="295" r:id="rId15"/>
    <p:sldId id="296" r:id="rId16"/>
    <p:sldId id="297" r:id="rId17"/>
    <p:sldId id="282" r:id="rId1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6D8E7C-021E-4748-AF07-0B36384E4B5A}">
          <p14:sldIdLst>
            <p14:sldId id="280"/>
            <p14:sldId id="278"/>
            <p14:sldId id="284"/>
            <p14:sldId id="298"/>
            <p14:sldId id="285"/>
            <p14:sldId id="286"/>
            <p14:sldId id="287"/>
            <p14:sldId id="288"/>
            <p14:sldId id="289"/>
            <p14:sldId id="290"/>
            <p14:sldId id="291"/>
            <p14:sldId id="292"/>
            <p14:sldId id="293"/>
            <p14:sldId id="295"/>
            <p14:sldId id="296"/>
            <p14:sldId id="297"/>
            <p14:sldId id="282"/>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Jonusaite" initials=""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68AB"/>
    <a:srgbClr val="F47C64"/>
    <a:srgbClr val="00ABBC"/>
    <a:srgbClr val="FFDD00"/>
    <a:srgbClr val="00AAEF"/>
    <a:srgbClr val="763AFE"/>
    <a:srgbClr val="FF878A"/>
    <a:srgbClr val="00AEEF"/>
    <a:srgbClr val="28B0CC"/>
    <a:srgbClr val="E250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8" autoAdjust="0"/>
    <p:restoredTop sz="94639" autoAdjust="0"/>
  </p:normalViewPr>
  <p:slideViewPr>
    <p:cSldViewPr snapToGrid="0" snapToObjects="1">
      <p:cViewPr>
        <p:scale>
          <a:sx n="60" d="100"/>
          <a:sy n="60" d="100"/>
        </p:scale>
        <p:origin x="-1600" y="-184"/>
      </p:cViewPr>
      <p:guideLst>
        <p:guide orient="horz" pos="2160"/>
        <p:guide pos="2880"/>
      </p:guideLst>
    </p:cSldViewPr>
  </p:slideViewPr>
  <p:outlineViewPr>
    <p:cViewPr>
      <p:scale>
        <a:sx n="33" d="100"/>
        <a:sy n="33" d="100"/>
      </p:scale>
      <p:origin x="0" y="540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2F1068-2433-0345-A5CE-9978D17269F0}" type="datetimeFigureOut">
              <a:rPr lang="fr-FR" smtClean="0"/>
              <a:t>19/06/2019</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9BC9EF-B439-7246-ADC7-06561BF48736}" type="slidenum">
              <a:rPr lang="fr-FR" smtClean="0"/>
              <a:t>‹#›</a:t>
            </a:fld>
            <a:endParaRPr lang="fr-FR" dirty="0"/>
          </a:p>
        </p:txBody>
      </p:sp>
    </p:spTree>
    <p:extLst>
      <p:ext uri="{BB962C8B-B14F-4D97-AF65-F5344CB8AC3E}">
        <p14:creationId xmlns:p14="http://schemas.microsoft.com/office/powerpoint/2010/main" val="3082551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4746C0-5763-294E-B248-637A66A494C3}" type="datetimeFigureOut">
              <a:rPr lang="fr-FR" smtClean="0"/>
              <a:t>19/06/2019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9332CB-D6EF-3B44-8B6E-EEC9EEA43D64}" type="slidenum">
              <a:rPr lang="fr-FR" smtClean="0"/>
              <a:t>‹#›</a:t>
            </a:fld>
            <a:endParaRPr lang="fr-FR"/>
          </a:p>
        </p:txBody>
      </p:sp>
    </p:spTree>
    <p:extLst>
      <p:ext uri="{BB962C8B-B14F-4D97-AF65-F5344CB8AC3E}">
        <p14:creationId xmlns:p14="http://schemas.microsoft.com/office/powerpoint/2010/main" val="24580493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C0F8DAA-4A21-2142-B40E-E219373A3D17}" type="datetimeFigureOut">
              <a:rPr lang="fr-FR" smtClean="0"/>
              <a:t>19/06/2019</a:t>
            </a:fld>
            <a:endParaRPr lang="fr-FR" dirty="0"/>
          </a:p>
        </p:txBody>
      </p:sp>
      <p:sp>
        <p:nvSpPr>
          <p:cNvPr id="19" name="Footer Placeholder 18"/>
          <p:cNvSpPr>
            <a:spLocks noGrp="1"/>
          </p:cNvSpPr>
          <p:nvPr>
            <p:ph type="ftr" sz="quarter" idx="11"/>
          </p:nvPr>
        </p:nvSpPr>
        <p:spPr/>
        <p:txBody>
          <a:bodyPr/>
          <a:lstStyle/>
          <a:p>
            <a:endParaRPr lang="fr-FR" dirty="0"/>
          </a:p>
        </p:txBody>
      </p:sp>
      <p:sp>
        <p:nvSpPr>
          <p:cNvPr id="27" name="Slide Number Placeholder 26"/>
          <p:cNvSpPr>
            <a:spLocks noGrp="1"/>
          </p:cNvSpPr>
          <p:nvPr>
            <p:ph type="sldNum" sz="quarter" idx="12"/>
          </p:nvPr>
        </p:nvSpPr>
        <p:spPr/>
        <p:txBody>
          <a:bodyPr/>
          <a:lstStyle/>
          <a:p>
            <a:fld id="{834107B7-1113-E343-A701-665A6631387C}" type="slidenum">
              <a:rPr lang="fr-FR" smtClean="0"/>
              <a:pPr/>
              <a:t>‹#›</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0F8DAA-4A21-2142-B40E-E219373A3D17}" type="datetimeFigureOut">
              <a:rPr lang="fr-FR" smtClean="0"/>
              <a:t>19/06/2019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834107B7-1113-E343-A701-665A6631387C}" type="slidenum">
              <a:rPr lang="fr-FR" smtClean="0"/>
              <a:pPr/>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0F8DAA-4A21-2142-B40E-E219373A3D17}" type="datetimeFigureOut">
              <a:rPr lang="fr-FR" smtClean="0"/>
              <a:t>19/06/2019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834107B7-1113-E343-A701-665A6631387C}" type="slidenum">
              <a:rPr lang="fr-FR" smtClean="0"/>
              <a:pPr/>
              <a:t>‹#›</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ening and Ending ">
    <p:spTree>
      <p:nvGrpSpPr>
        <p:cNvPr id="1" name=""/>
        <p:cNvGrpSpPr/>
        <p:nvPr/>
      </p:nvGrpSpPr>
      <p:grpSpPr>
        <a:xfrm>
          <a:off x="0" y="0"/>
          <a:ext cx="0" cy="0"/>
          <a:chOff x="0" y="0"/>
          <a:chExt cx="0" cy="0"/>
        </a:xfrm>
      </p:grpSpPr>
      <p:sp>
        <p:nvSpPr>
          <p:cNvPr id="8" name="Espace réservé de la date 3"/>
          <p:cNvSpPr>
            <a:spLocks noGrp="1"/>
          </p:cNvSpPr>
          <p:nvPr>
            <p:ph type="dt" sz="half" idx="10"/>
          </p:nvPr>
        </p:nvSpPr>
        <p:spPr>
          <a:xfrm>
            <a:off x="457200" y="6356350"/>
            <a:ext cx="2133600" cy="365125"/>
          </a:xfrm>
        </p:spPr>
        <p:txBody>
          <a:bodyPr/>
          <a:lstStyle/>
          <a:p>
            <a:fld id="{5C0F8DAA-4A21-2142-B40E-E219373A3D17}" type="datetimeFigureOut">
              <a:rPr lang="fr-FR" smtClean="0"/>
              <a:t>19/06/2019</a:t>
            </a:fld>
            <a:endParaRPr lang="fr-FR" dirty="0"/>
          </a:p>
        </p:txBody>
      </p:sp>
      <p:sp>
        <p:nvSpPr>
          <p:cNvPr id="9" name="Espace réservé du pied de page 4"/>
          <p:cNvSpPr>
            <a:spLocks noGrp="1"/>
          </p:cNvSpPr>
          <p:nvPr>
            <p:ph type="ftr" sz="quarter" idx="11"/>
          </p:nvPr>
        </p:nvSpPr>
        <p:spPr>
          <a:xfrm>
            <a:off x="3124200" y="6356350"/>
            <a:ext cx="2895600" cy="365125"/>
          </a:xfrm>
        </p:spPr>
        <p:txBody>
          <a:bodyPr/>
          <a:lstStyle/>
          <a:p>
            <a:endParaRPr lang="fr-FR" dirty="0"/>
          </a:p>
        </p:txBody>
      </p:sp>
      <p:sp>
        <p:nvSpPr>
          <p:cNvPr id="10" name="Espace réservé du numéro de diapositive 5"/>
          <p:cNvSpPr>
            <a:spLocks noGrp="1"/>
          </p:cNvSpPr>
          <p:nvPr>
            <p:ph type="sldNum" sz="quarter" idx="12"/>
          </p:nvPr>
        </p:nvSpPr>
        <p:spPr>
          <a:xfrm>
            <a:off x="7010400" y="6492875"/>
            <a:ext cx="2133600" cy="365125"/>
          </a:xfrm>
        </p:spPr>
        <p:txBody>
          <a:bodyPr/>
          <a:lstStyle/>
          <a:p>
            <a:fld id="{834107B7-1113-E343-A701-665A6631387C}" type="slidenum">
              <a:rPr lang="fr-FR" smtClean="0"/>
              <a:t>‹#›</a:t>
            </a:fld>
            <a:endParaRPr lang="fr-FR" dirty="0"/>
          </a:p>
        </p:txBody>
      </p:sp>
      <p:sp>
        <p:nvSpPr>
          <p:cNvPr id="11" name="Espace réservé de la date 3"/>
          <p:cNvSpPr txBox="1">
            <a:spLocks/>
          </p:cNvSpPr>
          <p:nvPr userDrawn="1"/>
        </p:nvSpPr>
        <p:spPr>
          <a:xfrm>
            <a:off x="38224" y="6500384"/>
            <a:ext cx="21336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p>
        </p:txBody>
      </p:sp>
      <p:pic>
        <p:nvPicPr>
          <p:cNvPr id="13" name="Picture 12" descr="LOGO_white_invers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3096" y="1878289"/>
            <a:ext cx="2737809" cy="3101423"/>
          </a:xfrm>
          <a:prstGeom prst="rect">
            <a:avLst/>
          </a:prstGeom>
        </p:spPr>
      </p:pic>
    </p:spTree>
    <p:extLst>
      <p:ext uri="{BB962C8B-B14F-4D97-AF65-F5344CB8AC3E}">
        <p14:creationId xmlns:p14="http://schemas.microsoft.com/office/powerpoint/2010/main" val="2346449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II">
    <p:spTree>
      <p:nvGrpSpPr>
        <p:cNvPr id="1" name=""/>
        <p:cNvGrpSpPr/>
        <p:nvPr/>
      </p:nvGrpSpPr>
      <p:grpSpPr>
        <a:xfrm>
          <a:off x="0" y="0"/>
          <a:ext cx="0" cy="0"/>
          <a:chOff x="0" y="0"/>
          <a:chExt cx="0" cy="0"/>
        </a:xfrm>
      </p:grpSpPr>
      <p:sp>
        <p:nvSpPr>
          <p:cNvPr id="8" name="Espace réservé de la date 3"/>
          <p:cNvSpPr>
            <a:spLocks noGrp="1"/>
          </p:cNvSpPr>
          <p:nvPr>
            <p:ph type="dt" sz="half" idx="10"/>
          </p:nvPr>
        </p:nvSpPr>
        <p:spPr>
          <a:xfrm>
            <a:off x="457200" y="6356350"/>
            <a:ext cx="2133600" cy="365125"/>
          </a:xfrm>
        </p:spPr>
        <p:txBody>
          <a:bodyPr/>
          <a:lstStyle/>
          <a:p>
            <a:fld id="{5C0F8DAA-4A21-2142-B40E-E219373A3D17}" type="datetimeFigureOut">
              <a:rPr lang="fr-FR" smtClean="0"/>
              <a:t>19/06/2019</a:t>
            </a:fld>
            <a:endParaRPr lang="fr-FR" dirty="0"/>
          </a:p>
        </p:txBody>
      </p:sp>
      <p:sp>
        <p:nvSpPr>
          <p:cNvPr id="9" name="Espace réservé du pied de page 4"/>
          <p:cNvSpPr>
            <a:spLocks noGrp="1"/>
          </p:cNvSpPr>
          <p:nvPr>
            <p:ph type="ftr" sz="quarter" idx="11"/>
          </p:nvPr>
        </p:nvSpPr>
        <p:spPr>
          <a:xfrm>
            <a:off x="3124200" y="6356350"/>
            <a:ext cx="2895600" cy="365125"/>
          </a:xfrm>
        </p:spPr>
        <p:txBody>
          <a:bodyPr/>
          <a:lstStyle/>
          <a:p>
            <a:endParaRPr lang="fr-FR" dirty="0"/>
          </a:p>
        </p:txBody>
      </p:sp>
      <p:sp>
        <p:nvSpPr>
          <p:cNvPr id="10" name="Espace réservé du numéro de diapositive 5"/>
          <p:cNvSpPr>
            <a:spLocks noGrp="1"/>
          </p:cNvSpPr>
          <p:nvPr>
            <p:ph type="sldNum" sz="quarter" idx="12"/>
          </p:nvPr>
        </p:nvSpPr>
        <p:spPr>
          <a:xfrm>
            <a:off x="7010400" y="6492875"/>
            <a:ext cx="2133600" cy="365125"/>
          </a:xfrm>
        </p:spPr>
        <p:txBody>
          <a:bodyPr/>
          <a:lstStyle/>
          <a:p>
            <a:fld id="{834107B7-1113-E343-A701-665A6631387C}" type="slidenum">
              <a:rPr lang="fr-FR" smtClean="0"/>
              <a:t>‹#›</a:t>
            </a:fld>
            <a:endParaRPr lang="fr-FR" dirty="0"/>
          </a:p>
        </p:txBody>
      </p:sp>
      <p:sp>
        <p:nvSpPr>
          <p:cNvPr id="11" name="Espace réservé de la date 3"/>
          <p:cNvSpPr txBox="1">
            <a:spLocks/>
          </p:cNvSpPr>
          <p:nvPr userDrawn="1"/>
        </p:nvSpPr>
        <p:spPr>
          <a:xfrm>
            <a:off x="38224" y="6500384"/>
            <a:ext cx="21336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p>
        </p:txBody>
      </p:sp>
      <p:sp>
        <p:nvSpPr>
          <p:cNvPr id="12" name="Titre 1"/>
          <p:cNvSpPr>
            <a:spLocks noGrp="1"/>
          </p:cNvSpPr>
          <p:nvPr>
            <p:ph type="ctrTitle" hasCustomPrompt="1"/>
          </p:nvPr>
        </p:nvSpPr>
        <p:spPr>
          <a:xfrm>
            <a:off x="1207034" y="766846"/>
            <a:ext cx="6729932" cy="855015"/>
          </a:xfrm>
          <a:prstGeom prst="rect">
            <a:avLst/>
          </a:prstGeom>
        </p:spPr>
        <p:txBody>
          <a:bodyPr/>
          <a:lstStyle>
            <a:lvl1pPr algn="ctr">
              <a:defRPr sz="5400" b="0" i="0" spc="0" baseline="0">
                <a:solidFill>
                  <a:schemeClr val="bg1"/>
                </a:solidFill>
                <a:latin typeface="Montserrat ExtraBold"/>
                <a:cs typeface="Montserrat ExtraBold"/>
              </a:defRPr>
            </a:lvl1pPr>
          </a:lstStyle>
          <a:p>
            <a:r>
              <a:rPr lang="fr-FR" dirty="0" smtClean="0"/>
              <a:t>TITLE</a:t>
            </a:r>
            <a:endParaRPr lang="fr-FR" dirty="0"/>
          </a:p>
        </p:txBody>
      </p:sp>
      <p:pic>
        <p:nvPicPr>
          <p:cNvPr id="15" name="Picture 14" descr="LOGO_white_invers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390" y="5541778"/>
            <a:ext cx="1067977" cy="1209817"/>
          </a:xfrm>
          <a:prstGeom prst="rect">
            <a:avLst/>
          </a:prstGeom>
        </p:spPr>
      </p:pic>
    </p:spTree>
    <p:extLst>
      <p:ext uri="{BB962C8B-B14F-4D97-AF65-F5344CB8AC3E}">
        <p14:creationId xmlns:p14="http://schemas.microsoft.com/office/powerpoint/2010/main" val="1643653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III">
    <p:spTree>
      <p:nvGrpSpPr>
        <p:cNvPr id="1" name=""/>
        <p:cNvGrpSpPr/>
        <p:nvPr/>
      </p:nvGrpSpPr>
      <p:grpSpPr>
        <a:xfrm>
          <a:off x="0" y="0"/>
          <a:ext cx="0" cy="0"/>
          <a:chOff x="0" y="0"/>
          <a:chExt cx="0" cy="0"/>
        </a:xfrm>
      </p:grpSpPr>
      <p:sp>
        <p:nvSpPr>
          <p:cNvPr id="8" name="Espace réservé de la date 3"/>
          <p:cNvSpPr>
            <a:spLocks noGrp="1"/>
          </p:cNvSpPr>
          <p:nvPr>
            <p:ph type="dt" sz="half" idx="10"/>
          </p:nvPr>
        </p:nvSpPr>
        <p:spPr>
          <a:xfrm>
            <a:off x="457200" y="6356350"/>
            <a:ext cx="2133600" cy="365125"/>
          </a:xfrm>
        </p:spPr>
        <p:txBody>
          <a:bodyPr/>
          <a:lstStyle/>
          <a:p>
            <a:fld id="{5C0F8DAA-4A21-2142-B40E-E219373A3D17}" type="datetimeFigureOut">
              <a:rPr lang="fr-FR" smtClean="0"/>
              <a:t>19/06/2019</a:t>
            </a:fld>
            <a:endParaRPr lang="fr-FR" dirty="0"/>
          </a:p>
        </p:txBody>
      </p:sp>
      <p:sp>
        <p:nvSpPr>
          <p:cNvPr id="9" name="Espace réservé du pied de page 4"/>
          <p:cNvSpPr>
            <a:spLocks noGrp="1"/>
          </p:cNvSpPr>
          <p:nvPr>
            <p:ph type="ftr" sz="quarter" idx="11"/>
          </p:nvPr>
        </p:nvSpPr>
        <p:spPr>
          <a:xfrm>
            <a:off x="3124200" y="6356350"/>
            <a:ext cx="2895600" cy="365125"/>
          </a:xfrm>
        </p:spPr>
        <p:txBody>
          <a:bodyPr/>
          <a:lstStyle/>
          <a:p>
            <a:endParaRPr lang="fr-FR" dirty="0"/>
          </a:p>
        </p:txBody>
      </p:sp>
      <p:sp>
        <p:nvSpPr>
          <p:cNvPr id="10" name="Espace réservé du numéro de diapositive 5"/>
          <p:cNvSpPr>
            <a:spLocks noGrp="1"/>
          </p:cNvSpPr>
          <p:nvPr>
            <p:ph type="sldNum" sz="quarter" idx="12"/>
          </p:nvPr>
        </p:nvSpPr>
        <p:spPr>
          <a:xfrm>
            <a:off x="7010400" y="6492875"/>
            <a:ext cx="2133600" cy="365125"/>
          </a:xfrm>
        </p:spPr>
        <p:txBody>
          <a:bodyPr/>
          <a:lstStyle/>
          <a:p>
            <a:fld id="{834107B7-1113-E343-A701-665A6631387C}" type="slidenum">
              <a:rPr lang="fr-FR" smtClean="0"/>
              <a:t>‹#›</a:t>
            </a:fld>
            <a:endParaRPr lang="fr-FR" dirty="0"/>
          </a:p>
        </p:txBody>
      </p:sp>
      <p:sp>
        <p:nvSpPr>
          <p:cNvPr id="11" name="Espace réservé de la date 3"/>
          <p:cNvSpPr txBox="1">
            <a:spLocks/>
          </p:cNvSpPr>
          <p:nvPr userDrawn="1"/>
        </p:nvSpPr>
        <p:spPr>
          <a:xfrm>
            <a:off x="38224" y="6500384"/>
            <a:ext cx="21336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p>
        </p:txBody>
      </p:sp>
      <p:sp>
        <p:nvSpPr>
          <p:cNvPr id="12" name="Titre 1"/>
          <p:cNvSpPr>
            <a:spLocks noGrp="1"/>
          </p:cNvSpPr>
          <p:nvPr>
            <p:ph type="ctrTitle" hasCustomPrompt="1"/>
          </p:nvPr>
        </p:nvSpPr>
        <p:spPr>
          <a:xfrm>
            <a:off x="1207034" y="766846"/>
            <a:ext cx="6729932" cy="855015"/>
          </a:xfrm>
          <a:prstGeom prst="rect">
            <a:avLst/>
          </a:prstGeom>
        </p:spPr>
        <p:txBody>
          <a:bodyPr/>
          <a:lstStyle>
            <a:lvl1pPr algn="ctr">
              <a:defRPr sz="5400" b="0" i="0" spc="0" baseline="0">
                <a:solidFill>
                  <a:schemeClr val="bg1"/>
                </a:solidFill>
                <a:latin typeface="Montserrat ExtraBold"/>
                <a:cs typeface="Montserrat ExtraBold"/>
              </a:defRPr>
            </a:lvl1pPr>
          </a:lstStyle>
          <a:p>
            <a:r>
              <a:rPr lang="fr-FR" dirty="0" smtClean="0"/>
              <a:t>TITLE</a:t>
            </a:r>
            <a:endParaRPr lang="fr-FR" dirty="0"/>
          </a:p>
        </p:txBody>
      </p:sp>
      <p:pic>
        <p:nvPicPr>
          <p:cNvPr id="14" name="Picture 13" descr="LOGO_white_invers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390" y="5541778"/>
            <a:ext cx="1067977" cy="1209817"/>
          </a:xfrm>
          <a:prstGeom prst="rect">
            <a:avLst/>
          </a:prstGeom>
        </p:spPr>
      </p:pic>
    </p:spTree>
    <p:extLst>
      <p:ext uri="{BB962C8B-B14F-4D97-AF65-F5344CB8AC3E}">
        <p14:creationId xmlns:p14="http://schemas.microsoft.com/office/powerpoint/2010/main" val="2783511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IV">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5C0F8DAA-4A21-2142-B40E-E219373A3D17}" type="datetimeFigureOut">
              <a:rPr lang="fr-FR" smtClean="0"/>
              <a:t>19/06/2019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4107B7-1113-E343-A701-665A6631387C}" type="slidenum">
              <a:rPr lang="fr-FR" smtClean="0"/>
              <a:t>‹#›</a:t>
            </a:fld>
            <a:endParaRPr lang="fr-FR" dirty="0"/>
          </a:p>
        </p:txBody>
      </p:sp>
      <p:sp>
        <p:nvSpPr>
          <p:cNvPr id="7" name="Espace réservé de la date 3"/>
          <p:cNvSpPr txBox="1">
            <a:spLocks/>
          </p:cNvSpPr>
          <p:nvPr userDrawn="1"/>
        </p:nvSpPr>
        <p:spPr>
          <a:xfrm>
            <a:off x="38224" y="6500384"/>
            <a:ext cx="21336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p>
        </p:txBody>
      </p:sp>
      <p:sp>
        <p:nvSpPr>
          <p:cNvPr id="8" name="Titre 1"/>
          <p:cNvSpPr>
            <a:spLocks noGrp="1"/>
          </p:cNvSpPr>
          <p:nvPr>
            <p:ph type="ctrTitle" hasCustomPrompt="1"/>
          </p:nvPr>
        </p:nvSpPr>
        <p:spPr>
          <a:xfrm>
            <a:off x="1207034" y="766846"/>
            <a:ext cx="6729932" cy="855015"/>
          </a:xfrm>
          <a:prstGeom prst="rect">
            <a:avLst/>
          </a:prstGeom>
        </p:spPr>
        <p:txBody>
          <a:bodyPr/>
          <a:lstStyle>
            <a:lvl1pPr algn="ctr">
              <a:defRPr sz="5400" b="0" i="0" spc="0" baseline="0">
                <a:solidFill>
                  <a:schemeClr val="bg1"/>
                </a:solidFill>
                <a:latin typeface="Montserrat ExtraBold"/>
                <a:cs typeface="Montserrat ExtraBold"/>
              </a:defRPr>
            </a:lvl1pPr>
          </a:lstStyle>
          <a:p>
            <a:r>
              <a:rPr lang="fr-FR" dirty="0" smtClean="0"/>
              <a:t>TITLE</a:t>
            </a:r>
            <a:endParaRPr lang="fr-FR" dirty="0"/>
          </a:p>
        </p:txBody>
      </p:sp>
      <p:pic>
        <p:nvPicPr>
          <p:cNvPr id="10" name="Picture 9" descr="LOGO_white_invers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390" y="5541778"/>
            <a:ext cx="1067977" cy="1209817"/>
          </a:xfrm>
          <a:prstGeom prst="rect">
            <a:avLst/>
          </a:prstGeom>
        </p:spPr>
      </p:pic>
    </p:spTree>
    <p:extLst>
      <p:ext uri="{BB962C8B-B14F-4D97-AF65-F5344CB8AC3E}">
        <p14:creationId xmlns:p14="http://schemas.microsoft.com/office/powerpoint/2010/main" val="8506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A32E88-0CB3-4F0A-86EF-E1CF4DA37AC8}" type="datetimeFigureOut">
              <a:rPr lang="en-GB" smtClean="0"/>
              <a:t>19/06/2019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7B9438-D77A-408F-864E-838BA6A77F29}"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C0F8DAA-4A21-2142-B40E-E219373A3D17}" type="datetimeFigureOut">
              <a:rPr lang="fr-FR" smtClean="0"/>
              <a:t>19/06/2019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834107B7-1113-E343-A701-665A6631387C}" type="slidenum">
              <a:rPr lang="fr-FR" smtClean="0"/>
              <a:pPr/>
              <a:t>‹#›</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C0F8DAA-4A21-2142-B40E-E219373A3D17}" type="datetimeFigureOut">
              <a:rPr lang="fr-FR" smtClean="0"/>
              <a:t>19/06/2019</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834107B7-1113-E343-A701-665A6631387C}" type="slidenum">
              <a:rPr lang="fr-FR" smtClean="0"/>
              <a:pPr/>
              <a:t>‹#›</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C0F8DAA-4A21-2142-B40E-E219373A3D17}" type="datetimeFigureOut">
              <a:rPr lang="fr-FR" smtClean="0"/>
              <a:t>19/06/2019</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834107B7-1113-E343-A701-665A6631387C}" type="slidenum">
              <a:rPr lang="fr-FR" smtClean="0"/>
              <a:pPr/>
              <a:t>‹#›</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C0F8DAA-4A21-2142-B40E-E219373A3D17}" type="datetimeFigureOut">
              <a:rPr lang="fr-FR" smtClean="0"/>
              <a:t>19/06/2019</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834107B7-1113-E343-A701-665A6631387C}" type="slidenum">
              <a:rPr lang="fr-FR" smtClean="0"/>
              <a:pPr/>
              <a:t>‹#›</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F8DAA-4A21-2142-B40E-E219373A3D17}" type="datetimeFigureOut">
              <a:rPr lang="fr-FR" smtClean="0"/>
              <a:t>19/06/2019</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834107B7-1113-E343-A701-665A6631387C}" type="slidenum">
              <a:rPr lang="fr-FR" smtClean="0"/>
              <a:pPr/>
              <a:t>‹#›</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C0F8DAA-4A21-2142-B40E-E219373A3D17}" type="datetimeFigureOut">
              <a:rPr lang="fr-FR" smtClean="0"/>
              <a:t>19/06/2019</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834107B7-1113-E343-A701-665A6631387C}" type="slidenum">
              <a:rPr lang="fr-FR" smtClean="0"/>
              <a:pPr/>
              <a:t>‹#›</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C0F8DAA-4A21-2142-B40E-E219373A3D17}" type="datetimeFigureOut">
              <a:rPr lang="fr-FR" smtClean="0"/>
              <a:t>19/06/2019</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a:xfrm>
            <a:off x="8077200" y="6356350"/>
            <a:ext cx="609600" cy="365125"/>
          </a:xfrm>
        </p:spPr>
        <p:txBody>
          <a:bodyPr/>
          <a:lstStyle/>
          <a:p>
            <a:fld id="{834107B7-1113-E343-A701-665A6631387C}" type="slidenum">
              <a:rPr lang="fr-FR" smtClean="0"/>
              <a:pPr/>
              <a:t>‹#›</a:t>
            </a:fld>
            <a:endParaRPr lang="fr-FR"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C0F8DAA-4A21-2142-B40E-E219373A3D17}" type="datetimeFigureOut">
              <a:rPr lang="fr-FR" smtClean="0"/>
              <a:t>19/06/2019</a:t>
            </a:fld>
            <a:endParaRPr lang="fr-FR"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34107B7-1113-E343-A701-665A6631387C}" type="slidenum">
              <a:rPr lang="fr-FR" smtClean="0"/>
              <a:pPr/>
              <a:t>‹#›</a:t>
            </a:fld>
            <a:endParaRPr lang="fr-FR"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77" r:id="rId12"/>
    <p:sldLayoutId id="2147483678" r:id="rId13"/>
    <p:sldLayoutId id="2147483679" r:id="rId14"/>
    <p:sldLayoutId id="2147483649" r:id="rId15"/>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7.png" descr="Macintosh HD:Users:Rita:Desktop:PastedGraphic-8.png"/>
          <p:cNvPicPr>
            <a:picLocks noGrp="1"/>
          </p:cNvPicPr>
          <p:nvPr>
            <p:ph idx="1"/>
          </p:nvPr>
        </p:nvPicPr>
        <p:blipFill>
          <a:blip r:embed="rId2"/>
          <a:srcRect/>
          <a:stretch>
            <a:fillRect/>
          </a:stretch>
        </p:blipFill>
        <p:spPr>
          <a:xfrm>
            <a:off x="561350" y="407963"/>
            <a:ext cx="7977740" cy="4181158"/>
          </a:xfrm>
          <a:prstGeom prst="rect">
            <a:avLst/>
          </a:prstGeom>
          <a:ln/>
        </p:spPr>
      </p:pic>
      <p:sp>
        <p:nvSpPr>
          <p:cNvPr id="6" name="Title 1"/>
          <p:cNvSpPr txBox="1">
            <a:spLocks/>
          </p:cNvSpPr>
          <p:nvPr/>
        </p:nvSpPr>
        <p:spPr>
          <a:xfrm>
            <a:off x="851026" y="4589121"/>
            <a:ext cx="7300981" cy="19655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smtClean="0">
                <a:solidFill>
                  <a:schemeClr val="accent5">
                    <a:lumMod val="75000"/>
                  </a:schemeClr>
                </a:solidFill>
              </a:rPr>
              <a:t>TEN YEARS OF BOOSTING</a:t>
            </a:r>
            <a:br>
              <a:rPr lang="en-GB" sz="2400" b="1" dirty="0" smtClean="0">
                <a:solidFill>
                  <a:schemeClr val="accent5">
                    <a:lumMod val="75000"/>
                  </a:schemeClr>
                </a:solidFill>
              </a:rPr>
            </a:br>
            <a:r>
              <a:rPr lang="en-GB" sz="2400" b="1" dirty="0" smtClean="0">
                <a:solidFill>
                  <a:schemeClr val="accent5">
                    <a:lumMod val="75000"/>
                  </a:schemeClr>
                </a:solidFill>
              </a:rPr>
              <a:t>VIBRANT YOUTHFUL CITIES</a:t>
            </a:r>
          </a:p>
          <a:p>
            <a:endParaRPr lang="en-GB" sz="2800" b="1" dirty="0" smtClean="0">
              <a:solidFill>
                <a:schemeClr val="accent5">
                  <a:lumMod val="75000"/>
                </a:schemeClr>
              </a:solidFill>
            </a:endParaRPr>
          </a:p>
          <a:p>
            <a:r>
              <a:rPr lang="en-GB" sz="1800" dirty="0"/>
              <a:t>Lana Pasic</a:t>
            </a:r>
          </a:p>
          <a:p>
            <a:r>
              <a:rPr lang="en-GB" sz="1800" dirty="0"/>
              <a:t>Independent Research and Evaluation </a:t>
            </a:r>
            <a:r>
              <a:rPr lang="en-GB" sz="1800" dirty="0" smtClean="0"/>
              <a:t>Consultant</a:t>
            </a:r>
          </a:p>
          <a:p>
            <a:r>
              <a:rPr lang="en-GB" sz="1800" dirty="0"/>
              <a:t>Pool of European Youth Researchers (PEYR)</a:t>
            </a:r>
          </a:p>
        </p:txBody>
      </p:sp>
    </p:spTree>
    <p:extLst>
      <p:ext uri="{BB962C8B-B14F-4D97-AF65-F5344CB8AC3E}">
        <p14:creationId xmlns:p14="http://schemas.microsoft.com/office/powerpoint/2010/main" val="3857668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28B0CC"/>
                </a:solidFill>
                <a:latin typeface="Montserrat ExtraBold"/>
                <a:cs typeface="Montserrat ExtraBold"/>
              </a:rPr>
              <a:t>4. Championing diversity and inclusion</a:t>
            </a:r>
          </a:p>
        </p:txBody>
      </p:sp>
      <p:sp>
        <p:nvSpPr>
          <p:cNvPr id="4" name="Content Placeholder 3"/>
          <p:cNvSpPr>
            <a:spLocks noGrp="1"/>
          </p:cNvSpPr>
          <p:nvPr>
            <p:ph idx="1"/>
          </p:nvPr>
        </p:nvSpPr>
        <p:spPr>
          <a:xfrm>
            <a:off x="457200" y="2207084"/>
            <a:ext cx="8229600" cy="4389120"/>
          </a:xfrm>
        </p:spPr>
        <p:txBody>
          <a:bodyPr/>
          <a:lstStyle/>
          <a:p>
            <a:pPr marL="0" indent="0" algn="ctr">
              <a:buNone/>
            </a:pPr>
            <a:r>
              <a:rPr lang="en-GB" sz="2800" b="1" i="1" dirty="0">
                <a:solidFill>
                  <a:schemeClr val="accent5"/>
                </a:solidFill>
              </a:rPr>
              <a:t>“We managed to bring new faces in the youth sector. Youth sector was represented by people who were in the youth sector for ten years, but the EYC was a change to support new organisations and bring new people into the sector</a:t>
            </a:r>
            <a:r>
              <a:rPr lang="en-GB" sz="2800" b="1" i="1" dirty="0" smtClean="0">
                <a:solidFill>
                  <a:schemeClr val="accent5"/>
                </a:solidFill>
              </a:rPr>
              <a:t>”</a:t>
            </a:r>
          </a:p>
          <a:p>
            <a:pPr marL="0" indent="0">
              <a:buNone/>
            </a:pPr>
            <a:endParaRPr lang="en-GB" sz="2000" b="1" i="1" dirty="0">
              <a:solidFill>
                <a:schemeClr val="accent5"/>
              </a:solidFill>
            </a:endParaRPr>
          </a:p>
          <a:p>
            <a:pPr marL="0" indent="0" algn="r">
              <a:buNone/>
            </a:pPr>
            <a:r>
              <a:rPr lang="en-GB" sz="2000" b="1" i="1" dirty="0" smtClean="0">
                <a:solidFill>
                  <a:schemeClr val="accent5"/>
                </a:solidFill>
              </a:rPr>
              <a:t>- </a:t>
            </a:r>
            <a:r>
              <a:rPr lang="en-GB" sz="2000" b="1" i="1" dirty="0">
                <a:solidFill>
                  <a:schemeClr val="accent5"/>
                </a:solidFill>
              </a:rPr>
              <a:t>member of the organising team, Varna EYC 2017, Bulgaria. </a:t>
            </a:r>
          </a:p>
          <a:p>
            <a:pPr marL="0" indent="0">
              <a:buNone/>
            </a:pPr>
            <a:endParaRPr lang="en-GB" dirty="0"/>
          </a:p>
        </p:txBody>
      </p:sp>
    </p:spTree>
    <p:extLst>
      <p:ext uri="{BB962C8B-B14F-4D97-AF65-F5344CB8AC3E}">
        <p14:creationId xmlns:p14="http://schemas.microsoft.com/office/powerpoint/2010/main" val="3175966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446" y="923453"/>
            <a:ext cx="8229600" cy="670138"/>
          </a:xfrm>
        </p:spPr>
        <p:txBody>
          <a:bodyPr/>
          <a:lstStyle/>
          <a:p>
            <a:r>
              <a:rPr lang="en-GB" sz="3600" b="1" dirty="0">
                <a:solidFill>
                  <a:srgbClr val="28B0CC"/>
                </a:solidFill>
                <a:latin typeface="Montserrat ExtraBold"/>
                <a:cs typeface="Montserrat ExtraBold"/>
              </a:rPr>
              <a:t>5. Increasing opportunities</a:t>
            </a:r>
          </a:p>
        </p:txBody>
      </p:sp>
      <p:sp>
        <p:nvSpPr>
          <p:cNvPr id="3" name="Content Placeholder 2"/>
          <p:cNvSpPr>
            <a:spLocks noGrp="1"/>
          </p:cNvSpPr>
          <p:nvPr>
            <p:ph idx="1"/>
          </p:nvPr>
        </p:nvSpPr>
        <p:spPr>
          <a:xfrm>
            <a:off x="457200" y="2198031"/>
            <a:ext cx="8229600" cy="4389120"/>
          </a:xfrm>
        </p:spPr>
        <p:txBody>
          <a:bodyPr/>
          <a:lstStyle/>
          <a:p>
            <a:r>
              <a:rPr lang="en-GB" b="1" dirty="0">
                <a:solidFill>
                  <a:schemeClr val="accent5">
                    <a:lumMod val="75000"/>
                  </a:schemeClr>
                </a:solidFill>
              </a:rPr>
              <a:t>Increasing funding opportunities</a:t>
            </a:r>
          </a:p>
          <a:p>
            <a:pPr marL="0" indent="0">
              <a:buNone/>
            </a:pPr>
            <a:r>
              <a:rPr lang="en-GB" dirty="0"/>
              <a:t>More than 50,000,000 EUR have been invested in youth in different Capitals as a part of the initiative!</a:t>
            </a:r>
          </a:p>
          <a:p>
            <a:endParaRPr lang="en-GB" dirty="0"/>
          </a:p>
          <a:p>
            <a:r>
              <a:rPr lang="en-GB" b="1" dirty="0">
                <a:solidFill>
                  <a:schemeClr val="accent5">
                    <a:lumMod val="75000"/>
                  </a:schemeClr>
                </a:solidFill>
              </a:rPr>
              <a:t>Increased number of youth-oriented activities</a:t>
            </a:r>
          </a:p>
          <a:p>
            <a:pPr marL="0" indent="0">
              <a:buNone/>
            </a:pPr>
            <a:r>
              <a:rPr lang="en-GB" dirty="0"/>
              <a:t>Since 2009, more than 8,000 events and activities have taken place across the European Youth Capitals!</a:t>
            </a:r>
          </a:p>
          <a:p>
            <a:endParaRPr lang="en-GB" dirty="0"/>
          </a:p>
          <a:p>
            <a:endParaRPr lang="en-GB" dirty="0"/>
          </a:p>
        </p:txBody>
      </p:sp>
    </p:spTree>
    <p:extLst>
      <p:ext uri="{BB962C8B-B14F-4D97-AF65-F5344CB8AC3E}">
        <p14:creationId xmlns:p14="http://schemas.microsoft.com/office/powerpoint/2010/main" val="398174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80704" y="1979236"/>
            <a:ext cx="8673173" cy="4086584"/>
          </a:xfrm>
          <a:prstGeom prst="rect">
            <a:avLst/>
          </a:prstGeom>
        </p:spPr>
      </p:pic>
      <p:sp>
        <p:nvSpPr>
          <p:cNvPr id="6" name="Title 1"/>
          <p:cNvSpPr txBox="1">
            <a:spLocks/>
          </p:cNvSpPr>
          <p:nvPr/>
        </p:nvSpPr>
        <p:spPr>
          <a:xfrm>
            <a:off x="124562" y="929654"/>
            <a:ext cx="8894875" cy="690812"/>
          </a:xfrm>
          <a:prstGeom prst="rect">
            <a:avLst/>
          </a:prstGeom>
        </p:spPr>
        <p:txBody>
          <a:bodyPr vert="horz" lIns="0" rIns="0" bIns="0" anchor="b">
            <a:normAutofit fontScale="97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2400" b="1" dirty="0" smtClean="0">
                <a:solidFill>
                  <a:srgbClr val="28B0CC"/>
                </a:solidFill>
              </a:rPr>
              <a:t>Perception of opportunities available for youth </a:t>
            </a:r>
          </a:p>
          <a:p>
            <a:pPr algn="ctr"/>
            <a:r>
              <a:rPr lang="en-US" sz="2400" b="1" dirty="0" smtClean="0">
                <a:solidFill>
                  <a:srgbClr val="28B0CC"/>
                </a:solidFill>
              </a:rPr>
              <a:t>before and after the EYC title</a:t>
            </a:r>
            <a:r>
              <a:rPr lang="en-US" sz="2400" b="1" dirty="0" smtClean="0"/>
              <a:t> </a:t>
            </a:r>
            <a:r>
              <a:rPr lang="en-US" sz="2400" dirty="0" smtClean="0"/>
              <a:t> </a:t>
            </a:r>
            <a:endParaRPr lang="en-US" sz="2400" dirty="0"/>
          </a:p>
        </p:txBody>
      </p:sp>
    </p:spTree>
    <p:extLst>
      <p:ext uri="{BB962C8B-B14F-4D97-AF65-F5344CB8AC3E}">
        <p14:creationId xmlns:p14="http://schemas.microsoft.com/office/powerpoint/2010/main" val="3984468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6805"/>
            <a:ext cx="8229600" cy="1143000"/>
          </a:xfrm>
        </p:spPr>
        <p:txBody>
          <a:bodyPr>
            <a:normAutofit/>
          </a:bodyPr>
          <a:lstStyle/>
          <a:p>
            <a:pPr algn="ctr"/>
            <a:r>
              <a:rPr lang="en-GB" sz="3600" b="1" dirty="0">
                <a:solidFill>
                  <a:srgbClr val="28B0CC"/>
                </a:solidFill>
                <a:latin typeface="Montserrat ExtraBold"/>
                <a:cs typeface="Montserrat ExtraBold"/>
              </a:rPr>
              <a:t>6. Boosting the local economy  </a:t>
            </a:r>
          </a:p>
        </p:txBody>
      </p:sp>
      <p:sp>
        <p:nvSpPr>
          <p:cNvPr id="3" name="Content Placeholder 2"/>
          <p:cNvSpPr>
            <a:spLocks noGrp="1"/>
          </p:cNvSpPr>
          <p:nvPr>
            <p:ph idx="1"/>
          </p:nvPr>
        </p:nvSpPr>
        <p:spPr/>
        <p:txBody>
          <a:bodyPr>
            <a:normAutofit/>
          </a:bodyPr>
          <a:lstStyle/>
          <a:p>
            <a:pPr marL="0" indent="0" algn="just">
              <a:buNone/>
            </a:pPr>
            <a:r>
              <a:rPr lang="en-GB" sz="2800" dirty="0"/>
              <a:t>In all the former Capitals, the investment of </a:t>
            </a:r>
            <a:r>
              <a:rPr lang="en-GB" sz="2800" b="1" dirty="0"/>
              <a:t>the municipality in the EYC initiative and in young people has proven to be beneficial and has brought revenues in various ways. </a:t>
            </a:r>
          </a:p>
          <a:p>
            <a:pPr marL="0" indent="0" algn="just">
              <a:buNone/>
            </a:pPr>
            <a:endParaRPr lang="en-GB" sz="2800" b="1" dirty="0"/>
          </a:p>
          <a:p>
            <a:pPr marL="0" indent="0" algn="just">
              <a:buNone/>
            </a:pPr>
            <a:r>
              <a:rPr lang="en-GB" sz="2800" dirty="0"/>
              <a:t>The title continues to bring economic benefits to the Capitals, as the cities remain to be seen as youth-friendly places, attracting large numbers of young people to visit them.</a:t>
            </a:r>
          </a:p>
        </p:txBody>
      </p:sp>
    </p:spTree>
    <p:extLst>
      <p:ext uri="{BB962C8B-B14F-4D97-AF65-F5344CB8AC3E}">
        <p14:creationId xmlns:p14="http://schemas.microsoft.com/office/powerpoint/2010/main" val="1932374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062" y="887239"/>
            <a:ext cx="7998737" cy="715405"/>
          </a:xfrm>
        </p:spPr>
        <p:txBody>
          <a:bodyPr>
            <a:normAutofit/>
          </a:bodyPr>
          <a:lstStyle/>
          <a:p>
            <a:r>
              <a:rPr lang="en-GB" sz="4000" b="1" dirty="0">
                <a:solidFill>
                  <a:srgbClr val="28B0CC"/>
                </a:solidFill>
                <a:latin typeface="Montserrat ExtraBold"/>
                <a:cs typeface="Montserrat ExtraBold"/>
              </a:rPr>
              <a:t>7</a:t>
            </a:r>
            <a:r>
              <a:rPr lang="en-GB" sz="4000" b="1" dirty="0">
                <a:solidFill>
                  <a:srgbClr val="28B0CC"/>
                </a:solidFill>
                <a:latin typeface="Montserrat ExtraBold"/>
                <a:cs typeface="Montserrat ExtraBold"/>
              </a:rPr>
              <a:t>. </a:t>
            </a:r>
            <a:r>
              <a:rPr lang="en-GB" sz="4000" b="1" dirty="0">
                <a:solidFill>
                  <a:srgbClr val="28B0CC"/>
                </a:solidFill>
                <a:latin typeface="Montserrat ExtraBold"/>
                <a:cs typeface="Montserrat ExtraBold"/>
              </a:rPr>
              <a:t>Developing spaces for youth</a:t>
            </a:r>
          </a:p>
        </p:txBody>
      </p:sp>
      <p:pic>
        <p:nvPicPr>
          <p:cNvPr id="4" name="Content Placeholder 3"/>
          <p:cNvPicPr>
            <a:picLocks noGrp="1" noChangeAspect="1"/>
          </p:cNvPicPr>
          <p:nvPr>
            <p:ph idx="1"/>
          </p:nvPr>
        </p:nvPicPr>
        <p:blipFill>
          <a:blip r:embed="rId2"/>
          <a:stretch>
            <a:fillRect/>
          </a:stretch>
        </p:blipFill>
        <p:spPr>
          <a:xfrm>
            <a:off x="1308478" y="1745040"/>
            <a:ext cx="6527043" cy="4389437"/>
          </a:xfrm>
          <a:prstGeom prst="rect">
            <a:avLst/>
          </a:prstGeom>
        </p:spPr>
      </p:pic>
    </p:spTree>
    <p:extLst>
      <p:ext uri="{BB962C8B-B14F-4D97-AF65-F5344CB8AC3E}">
        <p14:creationId xmlns:p14="http://schemas.microsoft.com/office/powerpoint/2010/main" val="881274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stretch>
            <a:fillRect/>
          </a:stretch>
        </p:blipFill>
        <p:spPr>
          <a:xfrm>
            <a:off x="226533" y="1267485"/>
            <a:ext cx="8771535" cy="4927539"/>
          </a:xfrm>
          <a:prstGeom prst="rect">
            <a:avLst/>
          </a:prstGeom>
        </p:spPr>
      </p:pic>
    </p:spTree>
    <p:extLst>
      <p:ext uri="{BB962C8B-B14F-4D97-AF65-F5344CB8AC3E}">
        <p14:creationId xmlns:p14="http://schemas.microsoft.com/office/powerpoint/2010/main" val="2781477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GB" b="1" dirty="0">
                <a:solidFill>
                  <a:schemeClr val="accent5">
                    <a:lumMod val="75000"/>
                  </a:schemeClr>
                </a:solidFill>
              </a:rPr>
              <a:t>Creating stronger links across the country</a:t>
            </a:r>
          </a:p>
          <a:p>
            <a:pPr marL="0" indent="0">
              <a:buNone/>
            </a:pPr>
            <a:r>
              <a:rPr lang="en-GB" dirty="0"/>
              <a:t>The Capitals have included surrounding municipalities in their activities, they brought important national events to the cities, and the national Youth Capital titles were awarded both in the awarded in the countries within and outside the cities holding the EYC title. </a:t>
            </a:r>
          </a:p>
          <a:p>
            <a:pPr marL="0" indent="0">
              <a:buNone/>
            </a:pPr>
            <a:endParaRPr lang="en-GB" dirty="0"/>
          </a:p>
          <a:p>
            <a:r>
              <a:rPr lang="en-GB" b="1" dirty="0">
                <a:solidFill>
                  <a:schemeClr val="accent5">
                    <a:lumMod val="75000"/>
                  </a:schemeClr>
                </a:solidFill>
              </a:rPr>
              <a:t>Building a European-wide network</a:t>
            </a:r>
          </a:p>
          <a:p>
            <a:pPr marL="0" indent="0">
              <a:buNone/>
            </a:pPr>
            <a:r>
              <a:rPr lang="en-GB" dirty="0"/>
              <a:t>Capitals are actively cooperating through various projects and exchanges with cities across Europe, as well as through the Network of European Youth Capitals, an informal body created in 2012 in Braga.</a:t>
            </a:r>
          </a:p>
          <a:p>
            <a:endParaRPr lang="en-GB" dirty="0"/>
          </a:p>
        </p:txBody>
      </p:sp>
      <p:sp>
        <p:nvSpPr>
          <p:cNvPr id="4" name="Title 1"/>
          <p:cNvSpPr>
            <a:spLocks noGrp="1"/>
          </p:cNvSpPr>
          <p:nvPr>
            <p:ph type="title"/>
          </p:nvPr>
        </p:nvSpPr>
        <p:spPr>
          <a:xfrm>
            <a:off x="1109049" y="719658"/>
            <a:ext cx="7192978" cy="751619"/>
          </a:xfrm>
        </p:spPr>
        <p:txBody>
          <a:bodyPr/>
          <a:lstStyle/>
          <a:p>
            <a:r>
              <a:rPr lang="en-GB" sz="3600" b="1" dirty="0">
                <a:solidFill>
                  <a:srgbClr val="28B0CC"/>
                </a:solidFill>
                <a:latin typeface="Montserrat ExtraBold"/>
                <a:cs typeface="Montserrat ExtraBold"/>
              </a:rPr>
              <a:t>8. Outside of the city walls</a:t>
            </a:r>
          </a:p>
        </p:txBody>
      </p:sp>
    </p:spTree>
    <p:extLst>
      <p:ext uri="{BB962C8B-B14F-4D97-AF65-F5344CB8AC3E}">
        <p14:creationId xmlns:p14="http://schemas.microsoft.com/office/powerpoint/2010/main" val="2515677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1428486"/>
            <a:ext cx="8229600" cy="4389120"/>
          </a:xfrm>
        </p:spPr>
        <p:txBody>
          <a:bodyPr>
            <a:normAutofit lnSpcReduction="10000"/>
          </a:bodyPr>
          <a:lstStyle/>
          <a:p>
            <a:pPr marL="0" indent="0" algn="ctr">
              <a:buNone/>
            </a:pPr>
            <a:r>
              <a:rPr lang="en-GB" sz="4000" b="1" dirty="0" smtClean="0">
                <a:solidFill>
                  <a:schemeClr val="accent2">
                    <a:lumMod val="75000"/>
                  </a:schemeClr>
                </a:solidFill>
              </a:rPr>
              <a:t>THE NEXT TEN YEARS OF THE EUROPEAN YOUTH CAPITAL TITLE…</a:t>
            </a:r>
            <a:br>
              <a:rPr lang="en-GB" sz="4000" b="1" dirty="0" smtClean="0">
                <a:solidFill>
                  <a:schemeClr val="accent2">
                    <a:lumMod val="75000"/>
                  </a:schemeClr>
                </a:solidFill>
              </a:rPr>
            </a:br>
            <a:endParaRPr lang="en-GB" sz="4000" b="1" dirty="0" smtClean="0">
              <a:solidFill>
                <a:schemeClr val="accent2">
                  <a:lumMod val="75000"/>
                </a:schemeClr>
              </a:solidFill>
            </a:endParaRPr>
          </a:p>
          <a:p>
            <a:pPr marL="0" indent="0" algn="ctr">
              <a:buNone/>
            </a:pPr>
            <a:r>
              <a:rPr lang="en-GB" sz="4000" b="1" dirty="0" smtClean="0">
                <a:solidFill>
                  <a:schemeClr val="accent2">
                    <a:lumMod val="75000"/>
                  </a:schemeClr>
                </a:solidFill>
              </a:rPr>
              <a:t/>
            </a:r>
            <a:br>
              <a:rPr lang="en-GB" sz="4000" b="1" dirty="0" smtClean="0">
                <a:solidFill>
                  <a:schemeClr val="accent2">
                    <a:lumMod val="75000"/>
                  </a:schemeClr>
                </a:solidFill>
              </a:rPr>
            </a:br>
            <a:r>
              <a:rPr lang="en-GB" sz="4000" b="1" dirty="0" smtClean="0">
                <a:solidFill>
                  <a:schemeClr val="accent2">
                    <a:lumMod val="75000"/>
                  </a:schemeClr>
                </a:solidFill>
              </a:rPr>
              <a:t>EYC 2019 - NOVI SAD</a:t>
            </a:r>
          </a:p>
          <a:p>
            <a:pPr marL="0" indent="0" algn="ctr">
              <a:buNone/>
            </a:pPr>
            <a:r>
              <a:rPr lang="en-GB" sz="4000" b="1" dirty="0" smtClean="0">
                <a:solidFill>
                  <a:schemeClr val="accent2">
                    <a:lumMod val="75000"/>
                  </a:schemeClr>
                </a:solidFill>
              </a:rPr>
              <a:t>OPENS 2019</a:t>
            </a:r>
            <a:endParaRPr lang="en-US" sz="4000" dirty="0">
              <a:solidFill>
                <a:schemeClr val="accent2">
                  <a:lumMod val="75000"/>
                </a:schemeClr>
              </a:solidFill>
            </a:endParaRPr>
          </a:p>
        </p:txBody>
      </p:sp>
    </p:spTree>
    <p:extLst>
      <p:ext uri="{BB962C8B-B14F-4D97-AF65-F5344CB8AC3E}">
        <p14:creationId xmlns:p14="http://schemas.microsoft.com/office/powerpoint/2010/main" val="3052439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07259486"/>
              </p:ext>
            </p:extLst>
          </p:nvPr>
        </p:nvGraphicFramePr>
        <p:xfrm>
          <a:off x="479834" y="791863"/>
          <a:ext cx="8410947" cy="5699832"/>
        </p:xfrm>
        <a:graphic>
          <a:graphicData uri="http://schemas.openxmlformats.org/drawingml/2006/table">
            <a:tbl>
              <a:tblPr firstRow="1" firstCol="1" bandRow="1">
                <a:tableStyleId>{3C2FFA5D-87B4-456A-9821-1D502468CF0F}</a:tableStyleId>
              </a:tblPr>
              <a:tblGrid>
                <a:gridCol w="2905024"/>
                <a:gridCol w="5505923"/>
              </a:tblGrid>
              <a:tr h="423424">
                <a:tc gridSpan="2">
                  <a:txBody>
                    <a:bodyPr/>
                    <a:lstStyle/>
                    <a:p>
                      <a:pPr algn="ctr" fontAlgn="base">
                        <a:lnSpc>
                          <a:spcPts val="1350"/>
                        </a:lnSpc>
                        <a:spcAft>
                          <a:spcPts val="300"/>
                        </a:spcAft>
                      </a:pPr>
                      <a:r>
                        <a:rPr lang="en-GB" sz="1600" dirty="0">
                          <a:effectLst/>
                        </a:rPr>
                        <a:t>European Youth Capitals</a:t>
                      </a:r>
                      <a:endParaRPr lang="en-GB" sz="1600" b="1" dirty="0">
                        <a:solidFill>
                          <a:schemeClr val="tx2">
                            <a:lumMod val="75000"/>
                          </a:schemeClr>
                        </a:solidFill>
                        <a:effectLst/>
                        <a:latin typeface="Calibri"/>
                        <a:ea typeface="Calibri"/>
                        <a:cs typeface="Times New Roman"/>
                      </a:endParaRPr>
                    </a:p>
                  </a:txBody>
                  <a:tcPr marL="68580" marR="68580" marT="0" marB="0" anchor="ctr"/>
                </a:tc>
                <a:tc hMerge="1">
                  <a:txBody>
                    <a:bodyPr/>
                    <a:lstStyle/>
                    <a:p>
                      <a:endParaRPr lang="en-GB"/>
                    </a:p>
                  </a:txBody>
                  <a:tcPr/>
                </a:tc>
              </a:tr>
              <a:tr h="423424">
                <a:tc>
                  <a:txBody>
                    <a:bodyPr/>
                    <a:lstStyle/>
                    <a:p>
                      <a:pPr algn="ctr" fontAlgn="base">
                        <a:lnSpc>
                          <a:spcPts val="1350"/>
                        </a:lnSpc>
                        <a:spcAft>
                          <a:spcPts val="300"/>
                        </a:spcAft>
                      </a:pPr>
                      <a:r>
                        <a:rPr lang="en-GB" sz="1600" dirty="0">
                          <a:effectLst/>
                        </a:rPr>
                        <a:t>2009</a:t>
                      </a:r>
                      <a:endParaRPr lang="en-GB" sz="1600" b="1" dirty="0">
                        <a:solidFill>
                          <a:schemeClr val="tx2">
                            <a:lumMod val="75000"/>
                          </a:schemeClr>
                        </a:solidFill>
                        <a:effectLst/>
                        <a:latin typeface="Calibri"/>
                        <a:ea typeface="Calibri"/>
                        <a:cs typeface="Times New Roman"/>
                      </a:endParaRPr>
                    </a:p>
                  </a:txBody>
                  <a:tcPr marL="68580" marR="68580" marT="0" marB="0" anchor="ctr"/>
                </a:tc>
                <a:tc>
                  <a:txBody>
                    <a:bodyPr/>
                    <a:lstStyle/>
                    <a:p>
                      <a:pPr algn="ctr" fontAlgn="base">
                        <a:lnSpc>
                          <a:spcPts val="1350"/>
                        </a:lnSpc>
                        <a:spcAft>
                          <a:spcPts val="300"/>
                        </a:spcAft>
                      </a:pPr>
                      <a:r>
                        <a:rPr lang="en-GB" sz="1600" dirty="0" smtClean="0">
                          <a:effectLst/>
                        </a:rPr>
                        <a:t>Rotterdam</a:t>
                      </a:r>
                      <a:r>
                        <a:rPr lang="en-GB" sz="1600" dirty="0">
                          <a:effectLst/>
                        </a:rPr>
                        <a:t>, Netherlands</a:t>
                      </a:r>
                      <a:endParaRPr lang="en-GB" sz="1600" b="1" dirty="0">
                        <a:solidFill>
                          <a:schemeClr val="tx2">
                            <a:lumMod val="75000"/>
                          </a:schemeClr>
                        </a:solidFill>
                        <a:effectLst/>
                        <a:latin typeface="Calibri"/>
                        <a:ea typeface="Calibri"/>
                        <a:cs typeface="Times New Roman"/>
                      </a:endParaRPr>
                    </a:p>
                  </a:txBody>
                  <a:tcPr marL="68580" marR="68580" marT="0" marB="0" anchor="ctr"/>
                </a:tc>
              </a:tr>
              <a:tr h="423424">
                <a:tc>
                  <a:txBody>
                    <a:bodyPr/>
                    <a:lstStyle/>
                    <a:p>
                      <a:pPr algn="ctr" fontAlgn="base">
                        <a:lnSpc>
                          <a:spcPts val="1350"/>
                        </a:lnSpc>
                        <a:spcAft>
                          <a:spcPts val="300"/>
                        </a:spcAft>
                      </a:pPr>
                      <a:r>
                        <a:rPr lang="en-GB" sz="1600" dirty="0">
                          <a:effectLst/>
                        </a:rPr>
                        <a:t>2010</a:t>
                      </a:r>
                      <a:endParaRPr lang="en-GB" sz="1600" b="1" dirty="0">
                        <a:solidFill>
                          <a:schemeClr val="tx2">
                            <a:lumMod val="75000"/>
                          </a:schemeClr>
                        </a:solidFill>
                        <a:effectLst/>
                        <a:latin typeface="Calibri"/>
                        <a:ea typeface="Calibri"/>
                        <a:cs typeface="Times New Roman"/>
                      </a:endParaRPr>
                    </a:p>
                  </a:txBody>
                  <a:tcPr marL="68580" marR="68580" marT="0" marB="0" anchor="ctr"/>
                </a:tc>
                <a:tc>
                  <a:txBody>
                    <a:bodyPr/>
                    <a:lstStyle/>
                    <a:p>
                      <a:pPr algn="ctr" fontAlgn="base">
                        <a:lnSpc>
                          <a:spcPts val="1350"/>
                        </a:lnSpc>
                        <a:spcAft>
                          <a:spcPts val="300"/>
                        </a:spcAft>
                      </a:pPr>
                      <a:r>
                        <a:rPr lang="en-GB" sz="1600" dirty="0">
                          <a:effectLst/>
                        </a:rPr>
                        <a:t>Torino, Italy </a:t>
                      </a:r>
                      <a:endParaRPr lang="en-GB" sz="1600" b="1" dirty="0">
                        <a:solidFill>
                          <a:schemeClr val="tx2">
                            <a:lumMod val="75000"/>
                          </a:schemeClr>
                        </a:solidFill>
                        <a:effectLst/>
                        <a:latin typeface="Calibri"/>
                        <a:ea typeface="Calibri"/>
                        <a:cs typeface="Times New Roman"/>
                      </a:endParaRPr>
                    </a:p>
                  </a:txBody>
                  <a:tcPr marL="68580" marR="68580" marT="0" marB="0" anchor="ctr"/>
                </a:tc>
              </a:tr>
              <a:tr h="423424">
                <a:tc>
                  <a:txBody>
                    <a:bodyPr/>
                    <a:lstStyle/>
                    <a:p>
                      <a:pPr algn="ctr" fontAlgn="base">
                        <a:lnSpc>
                          <a:spcPts val="1350"/>
                        </a:lnSpc>
                        <a:spcAft>
                          <a:spcPts val="300"/>
                        </a:spcAft>
                      </a:pPr>
                      <a:r>
                        <a:rPr lang="en-GB" sz="1600" dirty="0">
                          <a:effectLst/>
                        </a:rPr>
                        <a:t>2011</a:t>
                      </a:r>
                      <a:endParaRPr lang="en-GB" sz="1600" b="1" dirty="0">
                        <a:solidFill>
                          <a:schemeClr val="tx2">
                            <a:lumMod val="75000"/>
                          </a:schemeClr>
                        </a:solidFill>
                        <a:effectLst/>
                        <a:latin typeface="Calibri"/>
                        <a:ea typeface="Calibri"/>
                        <a:cs typeface="Times New Roman"/>
                      </a:endParaRPr>
                    </a:p>
                  </a:txBody>
                  <a:tcPr marL="68580" marR="68580" marT="0" marB="0" anchor="ctr"/>
                </a:tc>
                <a:tc>
                  <a:txBody>
                    <a:bodyPr/>
                    <a:lstStyle/>
                    <a:p>
                      <a:pPr algn="ctr" fontAlgn="base">
                        <a:lnSpc>
                          <a:spcPts val="1350"/>
                        </a:lnSpc>
                        <a:spcAft>
                          <a:spcPts val="300"/>
                        </a:spcAft>
                      </a:pPr>
                      <a:r>
                        <a:rPr lang="en-GB" sz="1600" dirty="0">
                          <a:effectLst/>
                        </a:rPr>
                        <a:t>Antwerp, Belgium</a:t>
                      </a:r>
                      <a:endParaRPr lang="en-GB" sz="1600" b="1" dirty="0">
                        <a:solidFill>
                          <a:schemeClr val="tx2">
                            <a:lumMod val="75000"/>
                          </a:schemeClr>
                        </a:solidFill>
                        <a:effectLst/>
                        <a:latin typeface="Calibri"/>
                        <a:ea typeface="Calibri"/>
                        <a:cs typeface="Times New Roman"/>
                      </a:endParaRPr>
                    </a:p>
                  </a:txBody>
                  <a:tcPr marL="68580" marR="68580" marT="0" marB="0" anchor="ctr"/>
                </a:tc>
              </a:tr>
              <a:tr h="423424">
                <a:tc>
                  <a:txBody>
                    <a:bodyPr/>
                    <a:lstStyle/>
                    <a:p>
                      <a:pPr algn="ctr" fontAlgn="base">
                        <a:lnSpc>
                          <a:spcPts val="1350"/>
                        </a:lnSpc>
                        <a:spcAft>
                          <a:spcPts val="300"/>
                        </a:spcAft>
                      </a:pPr>
                      <a:r>
                        <a:rPr lang="en-GB" sz="1600" dirty="0">
                          <a:effectLst/>
                        </a:rPr>
                        <a:t>2012</a:t>
                      </a:r>
                      <a:endParaRPr lang="en-GB" sz="1600" b="1" dirty="0">
                        <a:solidFill>
                          <a:schemeClr val="tx2">
                            <a:lumMod val="75000"/>
                          </a:schemeClr>
                        </a:solidFill>
                        <a:effectLst/>
                        <a:latin typeface="Calibri"/>
                        <a:ea typeface="Calibri"/>
                        <a:cs typeface="Times New Roman"/>
                      </a:endParaRPr>
                    </a:p>
                  </a:txBody>
                  <a:tcPr marL="68580" marR="68580" marT="0" marB="0" anchor="ctr"/>
                </a:tc>
                <a:tc>
                  <a:txBody>
                    <a:bodyPr/>
                    <a:lstStyle/>
                    <a:p>
                      <a:pPr algn="ctr" fontAlgn="base">
                        <a:lnSpc>
                          <a:spcPts val="1350"/>
                        </a:lnSpc>
                        <a:spcAft>
                          <a:spcPts val="300"/>
                        </a:spcAft>
                      </a:pPr>
                      <a:r>
                        <a:rPr lang="en-GB" sz="1600" dirty="0">
                          <a:effectLst/>
                        </a:rPr>
                        <a:t>Braga, Portugal</a:t>
                      </a:r>
                      <a:endParaRPr lang="en-GB" sz="1600" b="1" dirty="0">
                        <a:solidFill>
                          <a:schemeClr val="tx2">
                            <a:lumMod val="75000"/>
                          </a:schemeClr>
                        </a:solidFill>
                        <a:effectLst/>
                        <a:latin typeface="Calibri"/>
                        <a:ea typeface="Calibri"/>
                        <a:cs typeface="Times New Roman"/>
                      </a:endParaRPr>
                    </a:p>
                  </a:txBody>
                  <a:tcPr marL="68580" marR="68580" marT="0" marB="0" anchor="ctr"/>
                </a:tc>
              </a:tr>
              <a:tr h="0">
                <a:tc>
                  <a:txBody>
                    <a:bodyPr/>
                    <a:lstStyle/>
                    <a:p>
                      <a:pPr algn="ctr" fontAlgn="base">
                        <a:lnSpc>
                          <a:spcPts val="1350"/>
                        </a:lnSpc>
                        <a:spcAft>
                          <a:spcPts val="300"/>
                        </a:spcAft>
                      </a:pPr>
                      <a:endParaRPr lang="en-GB" sz="1600" dirty="0" smtClean="0">
                        <a:effectLst/>
                      </a:endParaRPr>
                    </a:p>
                    <a:p>
                      <a:pPr algn="ctr" fontAlgn="base">
                        <a:lnSpc>
                          <a:spcPts val="1350"/>
                        </a:lnSpc>
                        <a:spcAft>
                          <a:spcPts val="300"/>
                        </a:spcAft>
                      </a:pPr>
                      <a:r>
                        <a:rPr lang="en-GB" sz="1600" dirty="0" smtClean="0">
                          <a:effectLst/>
                        </a:rPr>
                        <a:t>2013</a:t>
                      </a:r>
                      <a:endParaRPr lang="en-GB" sz="1600" b="1" dirty="0">
                        <a:solidFill>
                          <a:schemeClr val="tx2">
                            <a:lumMod val="75000"/>
                          </a:schemeClr>
                        </a:solidFill>
                        <a:effectLst/>
                        <a:latin typeface="Calibri"/>
                        <a:cs typeface="Times New Roman"/>
                      </a:endParaRPr>
                    </a:p>
                    <a:p>
                      <a:pPr algn="ctr" fontAlgn="base">
                        <a:lnSpc>
                          <a:spcPts val="1350"/>
                        </a:lnSpc>
                        <a:spcAft>
                          <a:spcPts val="300"/>
                        </a:spcAft>
                      </a:pPr>
                      <a:endParaRPr lang="en-GB" sz="1600" dirty="0" smtClean="0">
                        <a:effectLst/>
                      </a:endParaRPr>
                    </a:p>
                  </a:txBody>
                  <a:tcPr marL="68580" marR="68580" marT="0" marB="0" anchor="ctr"/>
                </a:tc>
                <a:tc>
                  <a:txBody>
                    <a:bodyPr/>
                    <a:lstStyle/>
                    <a:p>
                      <a:pPr algn="ctr" fontAlgn="base">
                        <a:lnSpc>
                          <a:spcPts val="1350"/>
                        </a:lnSpc>
                        <a:spcAft>
                          <a:spcPts val="300"/>
                        </a:spcAft>
                      </a:pPr>
                      <a:r>
                        <a:rPr lang="en-GB" sz="1600" dirty="0">
                          <a:effectLst/>
                        </a:rPr>
                        <a:t>Maribor, Slovenia</a:t>
                      </a:r>
                      <a:endParaRPr lang="en-GB" sz="1600" b="1" dirty="0">
                        <a:solidFill>
                          <a:schemeClr val="tx2">
                            <a:lumMod val="75000"/>
                          </a:schemeClr>
                        </a:solidFill>
                        <a:effectLst/>
                        <a:latin typeface="Calibri"/>
                        <a:ea typeface="Calibri"/>
                        <a:cs typeface="Times New Roman"/>
                      </a:endParaRPr>
                    </a:p>
                  </a:txBody>
                  <a:tcPr marL="68580" marR="68580" marT="0" marB="0" anchor="ctr"/>
                </a:tc>
              </a:tr>
              <a:tr h="423424">
                <a:tc>
                  <a:txBody>
                    <a:bodyPr/>
                    <a:lstStyle/>
                    <a:p>
                      <a:pPr algn="ctr" fontAlgn="base">
                        <a:lnSpc>
                          <a:spcPts val="1350"/>
                        </a:lnSpc>
                        <a:spcAft>
                          <a:spcPts val="300"/>
                        </a:spcAft>
                      </a:pPr>
                      <a:r>
                        <a:rPr lang="en-GB" sz="1600" dirty="0">
                          <a:effectLst/>
                        </a:rPr>
                        <a:t>2014</a:t>
                      </a:r>
                      <a:endParaRPr lang="en-GB" sz="1600" b="1" dirty="0">
                        <a:solidFill>
                          <a:schemeClr val="tx2">
                            <a:lumMod val="75000"/>
                          </a:schemeClr>
                        </a:solidFill>
                        <a:effectLst/>
                        <a:latin typeface="Calibri"/>
                        <a:ea typeface="Calibri"/>
                        <a:cs typeface="Times New Roman"/>
                      </a:endParaRPr>
                    </a:p>
                  </a:txBody>
                  <a:tcPr marL="68580" marR="68580" marT="0" marB="0" anchor="ctr"/>
                </a:tc>
                <a:tc>
                  <a:txBody>
                    <a:bodyPr/>
                    <a:lstStyle/>
                    <a:p>
                      <a:pPr algn="ctr" fontAlgn="base">
                        <a:lnSpc>
                          <a:spcPts val="1350"/>
                        </a:lnSpc>
                        <a:spcAft>
                          <a:spcPts val="300"/>
                        </a:spcAft>
                      </a:pPr>
                      <a:r>
                        <a:rPr lang="en-GB" sz="1600" dirty="0">
                          <a:effectLst/>
                        </a:rPr>
                        <a:t>Thessaloniki, Greece</a:t>
                      </a:r>
                      <a:endParaRPr lang="en-GB" sz="1600" b="1" dirty="0">
                        <a:solidFill>
                          <a:schemeClr val="tx2">
                            <a:lumMod val="75000"/>
                          </a:schemeClr>
                        </a:solidFill>
                        <a:effectLst/>
                        <a:latin typeface="Calibri"/>
                        <a:ea typeface="Calibri"/>
                        <a:cs typeface="Times New Roman"/>
                      </a:endParaRPr>
                    </a:p>
                  </a:txBody>
                  <a:tcPr marL="68580" marR="68580" marT="0" marB="0" anchor="ctr"/>
                </a:tc>
              </a:tr>
              <a:tr h="423424">
                <a:tc>
                  <a:txBody>
                    <a:bodyPr/>
                    <a:lstStyle/>
                    <a:p>
                      <a:pPr algn="ctr" fontAlgn="base">
                        <a:lnSpc>
                          <a:spcPts val="1350"/>
                        </a:lnSpc>
                        <a:spcAft>
                          <a:spcPts val="300"/>
                        </a:spcAft>
                      </a:pPr>
                      <a:r>
                        <a:rPr lang="en-GB" sz="1600" dirty="0">
                          <a:effectLst/>
                        </a:rPr>
                        <a:t>2015</a:t>
                      </a:r>
                      <a:endParaRPr lang="en-GB" sz="1600" b="1" dirty="0">
                        <a:solidFill>
                          <a:schemeClr val="tx2">
                            <a:lumMod val="75000"/>
                          </a:schemeClr>
                        </a:solidFill>
                        <a:effectLst/>
                        <a:latin typeface="Calibri"/>
                        <a:ea typeface="Calibri"/>
                        <a:cs typeface="Times New Roman"/>
                      </a:endParaRPr>
                    </a:p>
                  </a:txBody>
                  <a:tcPr marL="68580" marR="68580" marT="0" marB="0" anchor="ctr"/>
                </a:tc>
                <a:tc>
                  <a:txBody>
                    <a:bodyPr/>
                    <a:lstStyle/>
                    <a:p>
                      <a:pPr algn="ctr" fontAlgn="base">
                        <a:lnSpc>
                          <a:spcPts val="1350"/>
                        </a:lnSpc>
                        <a:spcAft>
                          <a:spcPts val="300"/>
                        </a:spcAft>
                      </a:pPr>
                      <a:r>
                        <a:rPr lang="en-GB" sz="1600" dirty="0">
                          <a:effectLst/>
                        </a:rPr>
                        <a:t>Cluj-Napoca, Romania</a:t>
                      </a:r>
                      <a:endParaRPr lang="en-GB" sz="1600" b="1" dirty="0">
                        <a:solidFill>
                          <a:schemeClr val="tx2">
                            <a:lumMod val="75000"/>
                          </a:schemeClr>
                        </a:solidFill>
                        <a:effectLst/>
                        <a:latin typeface="Calibri"/>
                        <a:ea typeface="Calibri"/>
                        <a:cs typeface="Times New Roman"/>
                      </a:endParaRPr>
                    </a:p>
                  </a:txBody>
                  <a:tcPr marL="68580" marR="68580" marT="0" marB="0" anchor="ctr"/>
                </a:tc>
              </a:tr>
              <a:tr h="423424">
                <a:tc>
                  <a:txBody>
                    <a:bodyPr/>
                    <a:lstStyle/>
                    <a:p>
                      <a:pPr algn="ctr" fontAlgn="base">
                        <a:lnSpc>
                          <a:spcPts val="1350"/>
                        </a:lnSpc>
                        <a:spcAft>
                          <a:spcPts val="300"/>
                        </a:spcAft>
                      </a:pPr>
                      <a:r>
                        <a:rPr lang="en-GB" sz="1600" dirty="0">
                          <a:effectLst/>
                        </a:rPr>
                        <a:t>2016</a:t>
                      </a:r>
                      <a:endParaRPr lang="en-GB" sz="1600" b="1" dirty="0">
                        <a:solidFill>
                          <a:schemeClr val="tx2">
                            <a:lumMod val="75000"/>
                          </a:schemeClr>
                        </a:solidFill>
                        <a:effectLst/>
                        <a:latin typeface="Calibri"/>
                        <a:ea typeface="Calibri"/>
                        <a:cs typeface="Times New Roman"/>
                      </a:endParaRPr>
                    </a:p>
                  </a:txBody>
                  <a:tcPr marL="68580" marR="68580" marT="0" marB="0" anchor="ctr"/>
                </a:tc>
                <a:tc>
                  <a:txBody>
                    <a:bodyPr/>
                    <a:lstStyle/>
                    <a:p>
                      <a:pPr algn="ctr" fontAlgn="base">
                        <a:lnSpc>
                          <a:spcPts val="1350"/>
                        </a:lnSpc>
                        <a:spcAft>
                          <a:spcPts val="300"/>
                        </a:spcAft>
                      </a:pPr>
                      <a:r>
                        <a:rPr lang="en-GB" sz="1600" dirty="0" err="1">
                          <a:effectLst/>
                        </a:rPr>
                        <a:t>Ganja</a:t>
                      </a:r>
                      <a:r>
                        <a:rPr lang="en-GB" sz="1600" dirty="0">
                          <a:effectLst/>
                        </a:rPr>
                        <a:t>, Azerbaijan</a:t>
                      </a:r>
                      <a:endParaRPr lang="en-GB" sz="1600" b="1" dirty="0">
                        <a:solidFill>
                          <a:schemeClr val="tx2">
                            <a:lumMod val="75000"/>
                          </a:schemeClr>
                        </a:solidFill>
                        <a:effectLst/>
                        <a:latin typeface="Calibri"/>
                        <a:ea typeface="Calibri"/>
                        <a:cs typeface="Times New Roman"/>
                      </a:endParaRPr>
                    </a:p>
                  </a:txBody>
                  <a:tcPr marL="68580" marR="68580" marT="0" marB="0" anchor="ctr"/>
                </a:tc>
              </a:tr>
              <a:tr h="423424">
                <a:tc>
                  <a:txBody>
                    <a:bodyPr/>
                    <a:lstStyle/>
                    <a:p>
                      <a:pPr algn="ctr" fontAlgn="base">
                        <a:lnSpc>
                          <a:spcPts val="1350"/>
                        </a:lnSpc>
                        <a:spcAft>
                          <a:spcPts val="300"/>
                        </a:spcAft>
                      </a:pPr>
                      <a:r>
                        <a:rPr lang="en-GB" sz="1600" dirty="0">
                          <a:effectLst/>
                        </a:rPr>
                        <a:t>2017</a:t>
                      </a:r>
                      <a:endParaRPr lang="en-GB" sz="1600" b="1" dirty="0">
                        <a:solidFill>
                          <a:schemeClr val="tx2">
                            <a:lumMod val="75000"/>
                          </a:schemeClr>
                        </a:solidFill>
                        <a:effectLst/>
                        <a:latin typeface="Calibri"/>
                        <a:ea typeface="Calibri"/>
                        <a:cs typeface="Times New Roman"/>
                      </a:endParaRPr>
                    </a:p>
                  </a:txBody>
                  <a:tcPr marL="68580" marR="68580" marT="0" marB="0" anchor="ctr"/>
                </a:tc>
                <a:tc>
                  <a:txBody>
                    <a:bodyPr/>
                    <a:lstStyle/>
                    <a:p>
                      <a:pPr algn="ctr" fontAlgn="base">
                        <a:lnSpc>
                          <a:spcPts val="1350"/>
                        </a:lnSpc>
                        <a:spcAft>
                          <a:spcPts val="300"/>
                        </a:spcAft>
                      </a:pPr>
                      <a:r>
                        <a:rPr lang="en-GB" sz="1600" dirty="0">
                          <a:effectLst/>
                        </a:rPr>
                        <a:t>Varna, Bulgaria</a:t>
                      </a:r>
                      <a:endParaRPr lang="en-GB" sz="1600" b="1" dirty="0">
                        <a:solidFill>
                          <a:schemeClr val="tx2">
                            <a:lumMod val="75000"/>
                          </a:schemeClr>
                        </a:solidFill>
                        <a:effectLst/>
                        <a:latin typeface="Calibri"/>
                        <a:ea typeface="Calibri"/>
                        <a:cs typeface="Times New Roman"/>
                      </a:endParaRPr>
                    </a:p>
                  </a:txBody>
                  <a:tcPr marL="68580" marR="68580" marT="0" marB="0" anchor="ctr"/>
                </a:tc>
              </a:tr>
              <a:tr h="423424">
                <a:tc>
                  <a:txBody>
                    <a:bodyPr/>
                    <a:lstStyle/>
                    <a:p>
                      <a:pPr algn="ctr" fontAlgn="base">
                        <a:lnSpc>
                          <a:spcPts val="1350"/>
                        </a:lnSpc>
                        <a:spcAft>
                          <a:spcPts val="300"/>
                        </a:spcAft>
                      </a:pPr>
                      <a:r>
                        <a:rPr lang="en-GB" sz="1600" dirty="0">
                          <a:effectLst/>
                        </a:rPr>
                        <a:t>2018</a:t>
                      </a:r>
                      <a:endParaRPr lang="en-GB" sz="1600" b="1" dirty="0">
                        <a:solidFill>
                          <a:schemeClr val="tx2">
                            <a:lumMod val="75000"/>
                          </a:schemeClr>
                        </a:solidFill>
                        <a:effectLst/>
                        <a:latin typeface="Calibri"/>
                        <a:ea typeface="Calibri"/>
                        <a:cs typeface="Times New Roman"/>
                      </a:endParaRPr>
                    </a:p>
                  </a:txBody>
                  <a:tcPr marL="68580" marR="68580" marT="0" marB="0" anchor="ctr"/>
                </a:tc>
                <a:tc>
                  <a:txBody>
                    <a:bodyPr/>
                    <a:lstStyle/>
                    <a:p>
                      <a:pPr algn="ctr" fontAlgn="base">
                        <a:lnSpc>
                          <a:spcPts val="1350"/>
                        </a:lnSpc>
                        <a:spcAft>
                          <a:spcPts val="300"/>
                        </a:spcAft>
                      </a:pPr>
                      <a:r>
                        <a:rPr lang="en-GB" sz="1600" dirty="0" err="1">
                          <a:effectLst/>
                        </a:rPr>
                        <a:t>Cascais</a:t>
                      </a:r>
                      <a:r>
                        <a:rPr lang="en-GB" sz="1600" dirty="0">
                          <a:effectLst/>
                        </a:rPr>
                        <a:t>, Portugal</a:t>
                      </a:r>
                      <a:endParaRPr lang="en-GB" sz="1600" b="1" dirty="0">
                        <a:solidFill>
                          <a:schemeClr val="tx2">
                            <a:lumMod val="75000"/>
                          </a:schemeClr>
                        </a:solidFill>
                        <a:effectLst/>
                        <a:latin typeface="Calibri"/>
                        <a:ea typeface="Calibri"/>
                        <a:cs typeface="Times New Roman"/>
                      </a:endParaRPr>
                    </a:p>
                  </a:txBody>
                  <a:tcPr marL="68580" marR="68580" marT="0" marB="0" anchor="ctr"/>
                </a:tc>
              </a:tr>
              <a:tr h="423424">
                <a:tc>
                  <a:txBody>
                    <a:bodyPr/>
                    <a:lstStyle/>
                    <a:p>
                      <a:pPr algn="ctr" fontAlgn="base">
                        <a:lnSpc>
                          <a:spcPts val="1350"/>
                        </a:lnSpc>
                        <a:spcAft>
                          <a:spcPts val="300"/>
                        </a:spcAft>
                      </a:pPr>
                      <a:r>
                        <a:rPr lang="en-GB" sz="1600" dirty="0">
                          <a:effectLst/>
                        </a:rPr>
                        <a:t>2019</a:t>
                      </a:r>
                      <a:endParaRPr lang="en-GB" sz="1600" b="1" dirty="0">
                        <a:solidFill>
                          <a:schemeClr val="tx2">
                            <a:lumMod val="75000"/>
                          </a:schemeClr>
                        </a:solidFill>
                        <a:effectLst/>
                        <a:latin typeface="Calibri"/>
                        <a:ea typeface="Calibri"/>
                        <a:cs typeface="Times New Roman"/>
                      </a:endParaRPr>
                    </a:p>
                  </a:txBody>
                  <a:tcPr marL="68580" marR="68580" marT="0" marB="0" anchor="ctr"/>
                </a:tc>
                <a:tc>
                  <a:txBody>
                    <a:bodyPr/>
                    <a:lstStyle/>
                    <a:p>
                      <a:pPr algn="ctr" fontAlgn="base">
                        <a:lnSpc>
                          <a:spcPts val="1350"/>
                        </a:lnSpc>
                        <a:spcAft>
                          <a:spcPts val="300"/>
                        </a:spcAft>
                      </a:pPr>
                      <a:r>
                        <a:rPr lang="en-GB" sz="1600" dirty="0">
                          <a:effectLst/>
                        </a:rPr>
                        <a:t>Novi Sad, Serbia</a:t>
                      </a:r>
                      <a:endParaRPr lang="en-GB" sz="1600" b="1" dirty="0">
                        <a:solidFill>
                          <a:schemeClr val="tx2">
                            <a:lumMod val="75000"/>
                          </a:schemeClr>
                        </a:solidFill>
                        <a:effectLst/>
                        <a:latin typeface="Calibri"/>
                        <a:ea typeface="Calibri"/>
                        <a:cs typeface="Times New Roman"/>
                      </a:endParaRPr>
                    </a:p>
                  </a:txBody>
                  <a:tcPr marL="68580" marR="68580" marT="0" marB="0" anchor="ctr"/>
                </a:tc>
              </a:tr>
              <a:tr h="423424">
                <a:tc>
                  <a:txBody>
                    <a:bodyPr/>
                    <a:lstStyle/>
                    <a:p>
                      <a:pPr algn="ctr" fontAlgn="base">
                        <a:lnSpc>
                          <a:spcPts val="1350"/>
                        </a:lnSpc>
                        <a:spcAft>
                          <a:spcPts val="300"/>
                        </a:spcAft>
                      </a:pPr>
                      <a:r>
                        <a:rPr lang="en-GB" sz="1600" dirty="0">
                          <a:effectLst/>
                        </a:rPr>
                        <a:t>2020</a:t>
                      </a:r>
                      <a:endParaRPr lang="en-GB" sz="1600" b="1" dirty="0">
                        <a:solidFill>
                          <a:schemeClr val="tx2">
                            <a:lumMod val="75000"/>
                          </a:schemeClr>
                        </a:solidFill>
                        <a:effectLst/>
                        <a:latin typeface="Calibri"/>
                        <a:ea typeface="Calibri"/>
                        <a:cs typeface="Times New Roman"/>
                      </a:endParaRPr>
                    </a:p>
                  </a:txBody>
                  <a:tcPr marL="68580" marR="68580" marT="0" marB="0" anchor="ctr"/>
                </a:tc>
                <a:tc>
                  <a:txBody>
                    <a:bodyPr/>
                    <a:lstStyle/>
                    <a:p>
                      <a:pPr algn="ctr" fontAlgn="base">
                        <a:lnSpc>
                          <a:spcPts val="1350"/>
                        </a:lnSpc>
                        <a:spcAft>
                          <a:spcPts val="300"/>
                        </a:spcAft>
                      </a:pPr>
                      <a:r>
                        <a:rPr lang="en-GB" sz="1600" dirty="0">
                          <a:effectLst/>
                        </a:rPr>
                        <a:t>Amiens, France</a:t>
                      </a:r>
                      <a:endParaRPr lang="en-GB" sz="1600" b="1" dirty="0">
                        <a:solidFill>
                          <a:schemeClr val="tx2">
                            <a:lumMod val="75000"/>
                          </a:schemeClr>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147406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000" b="1" dirty="0">
                <a:solidFill>
                  <a:schemeClr val="accent4"/>
                </a:solidFill>
              </a:rPr>
              <a:t>A decade of European Youth Capitals - evaluating the impact</a:t>
            </a:r>
            <a:endParaRPr lang="en-GB" sz="4000" dirty="0"/>
          </a:p>
        </p:txBody>
      </p:sp>
      <p:sp>
        <p:nvSpPr>
          <p:cNvPr id="3" name="Content Placeholder 2"/>
          <p:cNvSpPr>
            <a:spLocks noGrp="1"/>
          </p:cNvSpPr>
          <p:nvPr>
            <p:ph idx="1"/>
          </p:nvPr>
        </p:nvSpPr>
        <p:spPr/>
        <p:txBody>
          <a:bodyPr>
            <a:normAutofit/>
          </a:bodyPr>
          <a:lstStyle/>
          <a:p>
            <a:endParaRPr lang="en-GB" b="1" dirty="0" smtClean="0">
              <a:solidFill>
                <a:schemeClr val="accent2">
                  <a:lumMod val="75000"/>
                </a:schemeClr>
              </a:solidFill>
            </a:endParaRPr>
          </a:p>
          <a:p>
            <a:r>
              <a:rPr lang="en-GB" b="1" dirty="0" smtClean="0">
                <a:solidFill>
                  <a:schemeClr val="accent2">
                    <a:lumMod val="75000"/>
                  </a:schemeClr>
                </a:solidFill>
              </a:rPr>
              <a:t>Evaluation </a:t>
            </a:r>
            <a:r>
              <a:rPr lang="en-GB" b="1" dirty="0">
                <a:solidFill>
                  <a:schemeClr val="accent2">
                    <a:lumMod val="75000"/>
                  </a:schemeClr>
                </a:solidFill>
              </a:rPr>
              <a:t>as means of analysing the impact of the initiative, shaping the knowledge on youth and learning for </a:t>
            </a:r>
            <a:r>
              <a:rPr lang="en-GB" b="1" dirty="0" smtClean="0">
                <a:solidFill>
                  <a:schemeClr val="accent2">
                    <a:lumMod val="75000"/>
                  </a:schemeClr>
                </a:solidFill>
              </a:rPr>
              <a:t>the future</a:t>
            </a:r>
            <a:endParaRPr lang="en-GB" b="1" dirty="0">
              <a:solidFill>
                <a:schemeClr val="accent2">
                  <a:lumMod val="75000"/>
                </a:schemeClr>
              </a:solidFill>
            </a:endParaRPr>
          </a:p>
          <a:p>
            <a:r>
              <a:rPr lang="en-GB" b="1" dirty="0">
                <a:solidFill>
                  <a:schemeClr val="accent2">
                    <a:lumMod val="75000"/>
                  </a:schemeClr>
                </a:solidFill>
              </a:rPr>
              <a:t>Evidence-based </a:t>
            </a:r>
            <a:r>
              <a:rPr lang="en-GB" b="1" dirty="0" smtClean="0">
                <a:solidFill>
                  <a:schemeClr val="accent2">
                    <a:lumMod val="75000"/>
                  </a:schemeClr>
                </a:solidFill>
              </a:rPr>
              <a:t>assessment &amp; comparative study</a:t>
            </a:r>
            <a:endParaRPr lang="en-GB" b="1" dirty="0">
              <a:solidFill>
                <a:schemeClr val="accent2">
                  <a:lumMod val="75000"/>
                </a:schemeClr>
              </a:solidFill>
            </a:endParaRPr>
          </a:p>
          <a:p>
            <a:r>
              <a:rPr lang="en-GB" b="1" dirty="0">
                <a:solidFill>
                  <a:schemeClr val="accent2">
                    <a:lumMod val="75000"/>
                  </a:schemeClr>
                </a:solidFill>
              </a:rPr>
              <a:t>Desk review</a:t>
            </a:r>
          </a:p>
          <a:p>
            <a:r>
              <a:rPr lang="en-GB" b="1" dirty="0">
                <a:solidFill>
                  <a:schemeClr val="accent2">
                    <a:lumMod val="75000"/>
                  </a:schemeClr>
                </a:solidFill>
              </a:rPr>
              <a:t>Online survey</a:t>
            </a:r>
          </a:p>
          <a:p>
            <a:r>
              <a:rPr lang="en-GB" b="1" dirty="0">
                <a:solidFill>
                  <a:schemeClr val="accent2">
                    <a:lumMod val="75000"/>
                  </a:schemeClr>
                </a:solidFill>
              </a:rPr>
              <a:t>39 interviews in 10 Capitals</a:t>
            </a:r>
          </a:p>
          <a:p>
            <a:r>
              <a:rPr lang="en-GB" b="1" dirty="0">
                <a:solidFill>
                  <a:schemeClr val="accent2">
                    <a:lumMod val="75000"/>
                  </a:schemeClr>
                </a:solidFill>
              </a:rPr>
              <a:t>8 focus groups in 6 capitals with 49 participants</a:t>
            </a:r>
          </a:p>
          <a:p>
            <a:endParaRPr lang="en-GB" dirty="0"/>
          </a:p>
        </p:txBody>
      </p:sp>
    </p:spTree>
    <p:extLst>
      <p:ext uri="{BB962C8B-B14F-4D97-AF65-F5344CB8AC3E}">
        <p14:creationId xmlns:p14="http://schemas.microsoft.com/office/powerpoint/2010/main" val="3609494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b="1" dirty="0">
              <a:solidFill>
                <a:schemeClr val="accent2">
                  <a:lumMod val="75000"/>
                </a:schemeClr>
              </a:solidFill>
            </a:endParaRPr>
          </a:p>
          <a:p>
            <a:r>
              <a:rPr lang="en-GB" b="1" dirty="0" smtClean="0">
                <a:solidFill>
                  <a:schemeClr val="accent2">
                    <a:lumMod val="75000"/>
                  </a:schemeClr>
                </a:solidFill>
              </a:rPr>
              <a:t>Internal report - recommendations</a:t>
            </a:r>
          </a:p>
          <a:p>
            <a:r>
              <a:rPr lang="en-GB" b="1" dirty="0" smtClean="0">
                <a:solidFill>
                  <a:schemeClr val="accent2">
                    <a:lumMod val="75000"/>
                  </a:schemeClr>
                </a:solidFill>
              </a:rPr>
              <a:t>External report – publication</a:t>
            </a:r>
          </a:p>
          <a:p>
            <a:endParaRPr lang="en-GB" b="1" dirty="0">
              <a:solidFill>
                <a:schemeClr val="accent2">
                  <a:lumMod val="75000"/>
                </a:schemeClr>
              </a:solidFill>
            </a:endParaRPr>
          </a:p>
          <a:p>
            <a:r>
              <a:rPr lang="en-GB" b="1" dirty="0" smtClean="0">
                <a:solidFill>
                  <a:schemeClr val="accent2">
                    <a:lumMod val="75000"/>
                  </a:schemeClr>
                </a:solidFill>
              </a:rPr>
              <a:t>Need for common indicators and reports</a:t>
            </a:r>
          </a:p>
          <a:p>
            <a:r>
              <a:rPr lang="en-GB" b="1" dirty="0" smtClean="0">
                <a:solidFill>
                  <a:schemeClr val="accent2">
                    <a:lumMod val="75000"/>
                  </a:schemeClr>
                </a:solidFill>
              </a:rPr>
              <a:t>Setting goals and targets</a:t>
            </a:r>
          </a:p>
          <a:p>
            <a:r>
              <a:rPr lang="en-GB" b="1" dirty="0" smtClean="0">
                <a:solidFill>
                  <a:schemeClr val="accent2">
                    <a:lumMod val="75000"/>
                  </a:schemeClr>
                </a:solidFill>
              </a:rPr>
              <a:t>Managing the expectations</a:t>
            </a:r>
          </a:p>
          <a:p>
            <a:endParaRPr lang="en-GB" b="1" dirty="0">
              <a:solidFill>
                <a:schemeClr val="accent2">
                  <a:lumMod val="75000"/>
                </a:schemeClr>
              </a:solidFill>
            </a:endParaRPr>
          </a:p>
          <a:p>
            <a:endParaRPr lang="en-GB" dirty="0" smtClean="0"/>
          </a:p>
          <a:p>
            <a:endParaRPr lang="en-GB" dirty="0"/>
          </a:p>
        </p:txBody>
      </p:sp>
      <p:sp>
        <p:nvSpPr>
          <p:cNvPr id="4" name="Title 1"/>
          <p:cNvSpPr>
            <a:spLocks noGrp="1"/>
          </p:cNvSpPr>
          <p:nvPr>
            <p:ph type="title"/>
          </p:nvPr>
        </p:nvSpPr>
        <p:spPr/>
        <p:txBody>
          <a:bodyPr>
            <a:noAutofit/>
          </a:bodyPr>
          <a:lstStyle/>
          <a:p>
            <a:pPr algn="ctr"/>
            <a:r>
              <a:rPr lang="en-GB" sz="4000" b="1" dirty="0">
                <a:solidFill>
                  <a:schemeClr val="accent4"/>
                </a:solidFill>
              </a:rPr>
              <a:t>A decade of European Youth Capitals - evaluating the impact</a:t>
            </a:r>
            <a:endParaRPr lang="en-GB" sz="4000" dirty="0"/>
          </a:p>
        </p:txBody>
      </p:sp>
    </p:spTree>
    <p:extLst>
      <p:ext uri="{BB962C8B-B14F-4D97-AF65-F5344CB8AC3E}">
        <p14:creationId xmlns:p14="http://schemas.microsoft.com/office/powerpoint/2010/main" val="3217071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6"/>
          <p:cNvGraphicFramePr>
            <a:graphicFrameLocks/>
          </p:cNvGraphicFramePr>
          <p:nvPr>
            <p:extLst>
              <p:ext uri="{D42A27DB-BD31-4B8C-83A1-F6EECF244321}">
                <p14:modId xmlns:p14="http://schemas.microsoft.com/office/powerpoint/2010/main" val="1869121901"/>
              </p:ext>
            </p:extLst>
          </p:nvPr>
        </p:nvGraphicFramePr>
        <p:xfrm>
          <a:off x="407406" y="1539088"/>
          <a:ext cx="8365400" cy="4427718"/>
        </p:xfrm>
        <a:graphic>
          <a:graphicData uri="http://schemas.openxmlformats.org/drawingml/2006/table">
            <a:tbl>
              <a:tblPr firstRow="1" bandRow="1">
                <a:tableStyleId>{284E427A-3D55-4303-BF80-6455036E1DE7}</a:tableStyleId>
              </a:tblPr>
              <a:tblGrid>
                <a:gridCol w="4182700"/>
                <a:gridCol w="4182700"/>
              </a:tblGrid>
              <a:tr h="999807">
                <a:tc>
                  <a:txBody>
                    <a:bodyPr/>
                    <a:lstStyle/>
                    <a:p>
                      <a:pPr algn="ctr"/>
                      <a:r>
                        <a:rPr lang="en-GB" dirty="0" smtClean="0">
                          <a:solidFill>
                            <a:schemeClr val="tx1"/>
                          </a:solidFill>
                        </a:rPr>
                        <a:t>1. Encouraging youth participation</a:t>
                      </a:r>
                      <a:endParaRPr lang="en-GB" b="1" dirty="0">
                        <a:solidFill>
                          <a:schemeClr val="tx1"/>
                        </a:solidFill>
                      </a:endParaRPr>
                    </a:p>
                  </a:txBody>
                  <a:tcPr anchor="ctr"/>
                </a:tc>
                <a:tc>
                  <a:txBody>
                    <a:bodyPr/>
                    <a:lstStyle/>
                    <a:p>
                      <a:pPr algn="ctr"/>
                      <a:r>
                        <a:rPr lang="en-GB" dirty="0" smtClean="0">
                          <a:solidFill>
                            <a:schemeClr val="tx1"/>
                          </a:solidFill>
                        </a:rPr>
                        <a:t>5. Increasing opportunities for youth</a:t>
                      </a:r>
                      <a:endParaRPr lang="en-GB" b="1" dirty="0">
                        <a:solidFill>
                          <a:schemeClr val="tx1"/>
                        </a:solidFill>
                      </a:endParaRPr>
                    </a:p>
                  </a:txBody>
                  <a:tcPr anchor="ctr"/>
                </a:tc>
              </a:tr>
              <a:tr h="1428297">
                <a:tc>
                  <a:txBody>
                    <a:bodyPr/>
                    <a:lstStyle/>
                    <a:p>
                      <a:pPr algn="ctr"/>
                      <a:r>
                        <a:rPr kumimoji="0" lang="en-GB" b="1" kern="1200" dirty="0" smtClean="0">
                          <a:solidFill>
                            <a:schemeClr val="tx1"/>
                          </a:solidFill>
                          <a:latin typeface="+mn-lt"/>
                          <a:ea typeface="+mn-ea"/>
                          <a:cs typeface="+mn-cs"/>
                        </a:rPr>
                        <a:t>2. Empowering youth and strengthening youth organisations</a:t>
                      </a:r>
                      <a:endParaRPr kumimoji="0" lang="en-GB" b="1" kern="1200" dirty="0">
                        <a:solidFill>
                          <a:schemeClr val="tx1"/>
                        </a:solidFill>
                        <a:latin typeface="+mn-lt"/>
                        <a:ea typeface="+mn-ea"/>
                        <a:cs typeface="+mn-cs"/>
                      </a:endParaRPr>
                    </a:p>
                  </a:txBody>
                  <a:tcPr anchor="ctr"/>
                </a:tc>
                <a:tc>
                  <a:txBody>
                    <a:bodyPr/>
                    <a:lstStyle/>
                    <a:p>
                      <a:pPr algn="ctr"/>
                      <a:r>
                        <a:rPr kumimoji="0" lang="en-GB" b="1" kern="1200" dirty="0" smtClean="0">
                          <a:solidFill>
                            <a:schemeClr val="tx1"/>
                          </a:solidFill>
                          <a:latin typeface="+mn-lt"/>
                          <a:ea typeface="+mn-ea"/>
                          <a:cs typeface="+mn-cs"/>
                        </a:rPr>
                        <a:t>6. Boosting the local economy</a:t>
                      </a:r>
                      <a:endParaRPr kumimoji="0" lang="en-GB" b="1" kern="1200" dirty="0">
                        <a:solidFill>
                          <a:schemeClr val="tx1"/>
                        </a:solidFill>
                        <a:latin typeface="+mn-lt"/>
                        <a:ea typeface="+mn-ea"/>
                        <a:cs typeface="+mn-cs"/>
                      </a:endParaRPr>
                    </a:p>
                  </a:txBody>
                  <a:tcPr anchor="ctr"/>
                </a:tc>
              </a:tr>
              <a:tr h="999807">
                <a:tc>
                  <a:txBody>
                    <a:bodyPr/>
                    <a:lstStyle/>
                    <a:p>
                      <a:pPr algn="ctr"/>
                      <a:r>
                        <a:rPr kumimoji="0" lang="en-GB" b="1" kern="1200" dirty="0" smtClean="0">
                          <a:solidFill>
                            <a:schemeClr val="tx1"/>
                          </a:solidFill>
                          <a:latin typeface="+mn-lt"/>
                          <a:ea typeface="+mn-ea"/>
                          <a:cs typeface="+mn-cs"/>
                        </a:rPr>
                        <a:t>3. Fostering European identity</a:t>
                      </a:r>
                      <a:endParaRPr kumimoji="0" lang="en-GB" b="1" kern="1200" dirty="0">
                        <a:solidFill>
                          <a:schemeClr val="tx1"/>
                        </a:solidFill>
                        <a:latin typeface="+mn-lt"/>
                        <a:ea typeface="+mn-ea"/>
                        <a:cs typeface="+mn-cs"/>
                      </a:endParaRPr>
                    </a:p>
                  </a:txBody>
                  <a:tcPr anchor="ctr"/>
                </a:tc>
                <a:tc>
                  <a:txBody>
                    <a:bodyPr/>
                    <a:lstStyle/>
                    <a:p>
                      <a:pPr algn="ctr"/>
                      <a:r>
                        <a:rPr kumimoji="0" lang="en-GB" b="1" kern="1200" dirty="0" smtClean="0">
                          <a:solidFill>
                            <a:schemeClr val="tx1"/>
                          </a:solidFill>
                          <a:latin typeface="+mn-lt"/>
                          <a:ea typeface="+mn-ea"/>
                          <a:cs typeface="+mn-cs"/>
                        </a:rPr>
                        <a:t>7. Developing spaces for youth</a:t>
                      </a:r>
                      <a:endParaRPr kumimoji="0" lang="en-GB" b="1" kern="1200" dirty="0">
                        <a:solidFill>
                          <a:schemeClr val="tx1"/>
                        </a:solidFill>
                        <a:latin typeface="+mn-lt"/>
                        <a:ea typeface="+mn-ea"/>
                        <a:cs typeface="+mn-cs"/>
                      </a:endParaRPr>
                    </a:p>
                  </a:txBody>
                  <a:tcPr anchor="ctr"/>
                </a:tc>
              </a:tr>
              <a:tr h="999807">
                <a:tc>
                  <a:txBody>
                    <a:bodyPr/>
                    <a:lstStyle/>
                    <a:p>
                      <a:pPr algn="ctr"/>
                      <a:r>
                        <a:rPr kumimoji="0" lang="en-GB" b="1" kern="1200" dirty="0" smtClean="0">
                          <a:solidFill>
                            <a:schemeClr val="tx1"/>
                          </a:solidFill>
                          <a:latin typeface="+mn-lt"/>
                          <a:ea typeface="+mn-ea"/>
                          <a:cs typeface="+mn-cs"/>
                        </a:rPr>
                        <a:t>4. Championing diversity and inclusion</a:t>
                      </a:r>
                      <a:endParaRPr kumimoji="0" lang="en-GB" b="1" kern="1200" dirty="0">
                        <a:solidFill>
                          <a:schemeClr val="tx1"/>
                        </a:solidFill>
                        <a:latin typeface="+mn-lt"/>
                        <a:ea typeface="+mn-ea"/>
                        <a:cs typeface="+mn-cs"/>
                      </a:endParaRPr>
                    </a:p>
                  </a:txBody>
                  <a:tcPr anchor="ctr"/>
                </a:tc>
                <a:tc>
                  <a:txBody>
                    <a:bodyPr/>
                    <a:lstStyle/>
                    <a:p>
                      <a:pPr algn="ctr"/>
                      <a:r>
                        <a:rPr kumimoji="0" lang="en-GB" b="1" kern="1200" dirty="0" smtClean="0">
                          <a:solidFill>
                            <a:schemeClr val="tx1"/>
                          </a:solidFill>
                          <a:latin typeface="+mn-lt"/>
                          <a:ea typeface="+mn-ea"/>
                          <a:cs typeface="+mn-cs"/>
                        </a:rPr>
                        <a:t>8. Impact outside of the city walls</a:t>
                      </a:r>
                      <a:endParaRPr kumimoji="0" lang="en-GB" b="1" kern="1200" dirty="0">
                        <a:solidFill>
                          <a:schemeClr val="tx1"/>
                        </a:solidFill>
                        <a:latin typeface="+mn-lt"/>
                        <a:ea typeface="+mn-ea"/>
                        <a:cs typeface="+mn-cs"/>
                      </a:endParaRPr>
                    </a:p>
                  </a:txBody>
                  <a:tcPr anchor="ctr"/>
                </a:tc>
              </a:tr>
            </a:tbl>
          </a:graphicData>
        </a:graphic>
      </p:graphicFrame>
      <p:sp>
        <p:nvSpPr>
          <p:cNvPr id="3" name="Title 1"/>
          <p:cNvSpPr txBox="1">
            <a:spLocks/>
          </p:cNvSpPr>
          <p:nvPr/>
        </p:nvSpPr>
        <p:spPr>
          <a:xfrm>
            <a:off x="407406" y="430325"/>
            <a:ext cx="8229600" cy="824317"/>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GB" sz="4000" b="1" dirty="0" smtClean="0">
                <a:solidFill>
                  <a:schemeClr val="accent4"/>
                </a:solidFill>
              </a:rPr>
              <a:t>Mapping the benefits</a:t>
            </a:r>
            <a:endParaRPr lang="en-GB" sz="4000" dirty="0"/>
          </a:p>
        </p:txBody>
      </p:sp>
    </p:spTree>
    <p:extLst>
      <p:ext uri="{BB962C8B-B14F-4D97-AF65-F5344CB8AC3E}">
        <p14:creationId xmlns:p14="http://schemas.microsoft.com/office/powerpoint/2010/main" val="918072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863" y="2018922"/>
            <a:ext cx="8229600" cy="4486747"/>
          </a:xfrm>
        </p:spPr>
        <p:txBody>
          <a:bodyPr>
            <a:normAutofit fontScale="55000" lnSpcReduction="20000"/>
          </a:bodyPr>
          <a:lstStyle/>
          <a:p>
            <a:r>
              <a:rPr lang="en-GB" sz="3200" b="1" dirty="0">
                <a:solidFill>
                  <a:schemeClr val="accent5">
                    <a:lumMod val="75000"/>
                  </a:schemeClr>
                </a:solidFill>
              </a:rPr>
              <a:t>Co-decision-making and participation structures </a:t>
            </a:r>
          </a:p>
          <a:p>
            <a:endParaRPr lang="en-GB" sz="3200" b="1" dirty="0">
              <a:solidFill>
                <a:schemeClr val="accent5">
                  <a:lumMod val="75000"/>
                </a:schemeClr>
              </a:solidFill>
            </a:endParaRPr>
          </a:p>
          <a:p>
            <a:r>
              <a:rPr lang="en-GB" sz="3200" b="1" dirty="0">
                <a:solidFill>
                  <a:schemeClr val="accent5">
                    <a:lumMod val="75000"/>
                  </a:schemeClr>
                </a:solidFill>
              </a:rPr>
              <a:t>Young people as policy-makers: participatory policy development</a:t>
            </a:r>
          </a:p>
          <a:p>
            <a:pPr marL="0" indent="0">
              <a:buNone/>
            </a:pPr>
            <a:endParaRPr lang="en-GB" sz="3200" b="1" dirty="0">
              <a:solidFill>
                <a:schemeClr val="accent5">
                  <a:lumMod val="75000"/>
                </a:schemeClr>
              </a:solidFill>
            </a:endParaRPr>
          </a:p>
          <a:p>
            <a:pPr marL="0" indent="0" algn="ctr">
              <a:buNone/>
            </a:pPr>
            <a:r>
              <a:rPr lang="en-GB" sz="2800" b="1" i="1" dirty="0">
                <a:solidFill>
                  <a:schemeClr val="accent4"/>
                </a:solidFill>
              </a:rPr>
              <a:t>“It is important to think long-term, not just to work during the year of the title, but to use the title to improve youth sector as a whole, advance youth participation and strengthen the networks created during the year” - </a:t>
            </a:r>
            <a:r>
              <a:rPr lang="en-GB" sz="2800" b="1" dirty="0">
                <a:solidFill>
                  <a:schemeClr val="accent4"/>
                </a:solidFill>
              </a:rPr>
              <a:t>Member of the youth organisation, Maribor (2013), Slovenia.</a:t>
            </a:r>
          </a:p>
          <a:p>
            <a:endParaRPr lang="en-GB" sz="3200" b="1" dirty="0">
              <a:solidFill>
                <a:schemeClr val="accent5">
                  <a:lumMod val="75000"/>
                </a:schemeClr>
              </a:solidFill>
            </a:endParaRPr>
          </a:p>
          <a:p>
            <a:r>
              <a:rPr lang="en-GB" sz="3200" b="1" dirty="0">
                <a:solidFill>
                  <a:schemeClr val="accent5">
                    <a:lumMod val="75000"/>
                  </a:schemeClr>
                </a:solidFill>
              </a:rPr>
              <a:t>Innovation in decision-making: participatory budgeting for youth</a:t>
            </a:r>
          </a:p>
          <a:p>
            <a:pPr marL="0" indent="0">
              <a:buNone/>
            </a:pPr>
            <a:endParaRPr lang="en-GB" sz="3200" b="1" dirty="0">
              <a:solidFill>
                <a:schemeClr val="accent5">
                  <a:lumMod val="75000"/>
                </a:schemeClr>
              </a:solidFill>
            </a:endParaRPr>
          </a:p>
          <a:p>
            <a:r>
              <a:rPr lang="en-GB" sz="3200" b="1" dirty="0">
                <a:solidFill>
                  <a:schemeClr val="accent5">
                    <a:lumMod val="75000"/>
                  </a:schemeClr>
                </a:solidFill>
              </a:rPr>
              <a:t> Active citizenship: promoting youth volunteering </a:t>
            </a:r>
            <a:endParaRPr lang="en-GB" sz="3200" b="1" dirty="0" smtClean="0">
              <a:solidFill>
                <a:schemeClr val="accent5">
                  <a:lumMod val="75000"/>
                </a:schemeClr>
              </a:solidFill>
            </a:endParaRPr>
          </a:p>
          <a:p>
            <a:endParaRPr lang="en-GB" sz="3200" b="1" i="1" dirty="0">
              <a:solidFill>
                <a:schemeClr val="accent5">
                  <a:lumMod val="75000"/>
                </a:schemeClr>
              </a:solidFill>
            </a:endParaRPr>
          </a:p>
          <a:p>
            <a:pPr marL="0" indent="0" algn="ctr">
              <a:buNone/>
            </a:pPr>
            <a:r>
              <a:rPr lang="en-GB" sz="2900" b="1" i="1" dirty="0">
                <a:solidFill>
                  <a:schemeClr val="accent4"/>
                </a:solidFill>
              </a:rPr>
              <a:t>MORE </a:t>
            </a:r>
            <a:r>
              <a:rPr lang="en-GB" sz="2900" b="1" i="1" dirty="0">
                <a:solidFill>
                  <a:schemeClr val="accent4"/>
                </a:solidFill>
              </a:rPr>
              <a:t>THAN 10,000 </a:t>
            </a:r>
            <a:r>
              <a:rPr lang="en-GB" sz="2900" b="1" i="1" dirty="0">
                <a:solidFill>
                  <a:schemeClr val="accent4"/>
                </a:solidFill>
              </a:rPr>
              <a:t>VOLUNTEERS ENGAGED </a:t>
            </a:r>
            <a:r>
              <a:rPr lang="en-GB" sz="2900" b="1" i="1" dirty="0">
                <a:solidFill>
                  <a:schemeClr val="accent4"/>
                </a:solidFill>
              </a:rPr>
              <a:t>IN VARIOUS ACTIVITIES!</a:t>
            </a:r>
            <a:br>
              <a:rPr lang="en-GB" sz="2900" b="1" i="1" dirty="0">
                <a:solidFill>
                  <a:schemeClr val="accent4"/>
                </a:solidFill>
              </a:rPr>
            </a:br>
            <a:r>
              <a:rPr lang="en-GB" sz="2900" b="1" i="1" dirty="0">
                <a:solidFill>
                  <a:schemeClr val="accent4"/>
                </a:solidFill>
              </a:rPr>
              <a:t/>
            </a:r>
            <a:br>
              <a:rPr lang="en-GB" sz="2900" b="1" i="1" dirty="0">
                <a:solidFill>
                  <a:schemeClr val="accent4"/>
                </a:solidFill>
              </a:rPr>
            </a:br>
            <a:endParaRPr lang="en-GB" sz="2900" b="1" i="1" dirty="0">
              <a:solidFill>
                <a:schemeClr val="accent4"/>
              </a:solidFill>
            </a:endParaRPr>
          </a:p>
        </p:txBody>
      </p:sp>
      <p:sp>
        <p:nvSpPr>
          <p:cNvPr id="4" name="Subtitle 2"/>
          <p:cNvSpPr txBox="1">
            <a:spLocks/>
          </p:cNvSpPr>
          <p:nvPr/>
        </p:nvSpPr>
        <p:spPr>
          <a:xfrm>
            <a:off x="477863" y="728331"/>
            <a:ext cx="8208936" cy="628316"/>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GB" sz="3600" b="1" dirty="0" smtClean="0">
                <a:solidFill>
                  <a:srgbClr val="28B0CC"/>
                </a:solidFill>
                <a:latin typeface="Montserrat ExtraBold"/>
                <a:ea typeface="+mj-ea"/>
                <a:cs typeface="Montserrat ExtraBold"/>
              </a:rPr>
              <a:t>1. Encouraging youth participation</a:t>
            </a:r>
            <a:endParaRPr lang="en-US" dirty="0"/>
          </a:p>
        </p:txBody>
      </p:sp>
    </p:spTree>
    <p:extLst>
      <p:ext uri="{BB962C8B-B14F-4D97-AF65-F5344CB8AC3E}">
        <p14:creationId xmlns:p14="http://schemas.microsoft.com/office/powerpoint/2010/main" val="3173034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34567" y="935374"/>
            <a:ext cx="8475151" cy="5429212"/>
          </a:xfrm>
          <a:prstGeom prst="rect">
            <a:avLst/>
          </a:prstGeom>
        </p:spPr>
      </p:pic>
    </p:spTree>
    <p:extLst>
      <p:ext uri="{BB962C8B-B14F-4D97-AF65-F5344CB8AC3E}">
        <p14:creationId xmlns:p14="http://schemas.microsoft.com/office/powerpoint/2010/main" val="3044232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627" y="2468880"/>
            <a:ext cx="8333715" cy="3977187"/>
          </a:xfrm>
        </p:spPr>
        <p:txBody>
          <a:bodyPr/>
          <a:lstStyle/>
          <a:p>
            <a:r>
              <a:rPr lang="en-GB" sz="2800" dirty="0"/>
              <a:t>Young people developing their skills and knowledge</a:t>
            </a:r>
          </a:p>
          <a:p>
            <a:r>
              <a:rPr lang="en-GB" sz="2800" dirty="0"/>
              <a:t>Strengthening youth organisations: increased cooperation between youth organisations</a:t>
            </a:r>
          </a:p>
          <a:p>
            <a:r>
              <a:rPr lang="en-GB" sz="2800" dirty="0"/>
              <a:t>Improving youth organisations’ capacity to apply for funding</a:t>
            </a:r>
          </a:p>
          <a:p>
            <a:pPr marL="0" indent="0">
              <a:buNone/>
            </a:pPr>
            <a:endParaRPr lang="en-GB" dirty="0"/>
          </a:p>
        </p:txBody>
      </p:sp>
      <p:sp>
        <p:nvSpPr>
          <p:cNvPr id="4" name="Title 4"/>
          <p:cNvSpPr>
            <a:spLocks noGrp="1"/>
          </p:cNvSpPr>
          <p:nvPr>
            <p:ph type="title"/>
          </p:nvPr>
        </p:nvSpPr>
        <p:spPr/>
        <p:txBody>
          <a:bodyPr>
            <a:normAutofit fontScale="90000"/>
          </a:bodyPr>
          <a:lstStyle/>
          <a:p>
            <a:pPr algn="ctr"/>
            <a:r>
              <a:rPr lang="en-GB" sz="4000" b="1" dirty="0" smtClean="0">
                <a:solidFill>
                  <a:srgbClr val="28B0CC"/>
                </a:solidFill>
                <a:latin typeface="Montserrat ExtraBold"/>
                <a:cs typeface="Montserrat ExtraBold"/>
              </a:rPr>
              <a:t>2. Empowering </a:t>
            </a:r>
            <a:r>
              <a:rPr lang="en-GB" sz="4000" b="1" dirty="0">
                <a:solidFill>
                  <a:srgbClr val="28B0CC"/>
                </a:solidFill>
                <a:latin typeface="Montserrat ExtraBold"/>
                <a:cs typeface="Montserrat ExtraBold"/>
              </a:rPr>
              <a:t>youth and strengthening youth organisations</a:t>
            </a:r>
          </a:p>
        </p:txBody>
      </p:sp>
    </p:spTree>
    <p:extLst>
      <p:ext uri="{BB962C8B-B14F-4D97-AF65-F5344CB8AC3E}">
        <p14:creationId xmlns:p14="http://schemas.microsoft.com/office/powerpoint/2010/main" val="1363470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825" y="387217"/>
            <a:ext cx="8229600" cy="1143000"/>
          </a:xfrm>
        </p:spPr>
        <p:txBody>
          <a:bodyPr>
            <a:normAutofit/>
          </a:bodyPr>
          <a:lstStyle/>
          <a:p>
            <a:pPr algn="ctr"/>
            <a:r>
              <a:rPr lang="en-GB" sz="3600" b="1" dirty="0">
                <a:solidFill>
                  <a:srgbClr val="28B0CC"/>
                </a:solidFill>
                <a:latin typeface="Montserrat ExtraBold"/>
                <a:cs typeface="Montserrat ExtraBold"/>
              </a:rPr>
              <a:t>3. Fostering European identity</a:t>
            </a:r>
          </a:p>
        </p:txBody>
      </p:sp>
      <p:sp>
        <p:nvSpPr>
          <p:cNvPr id="3" name="Content Placeholder 2"/>
          <p:cNvSpPr>
            <a:spLocks noGrp="1"/>
          </p:cNvSpPr>
          <p:nvPr>
            <p:ph idx="1"/>
          </p:nvPr>
        </p:nvSpPr>
        <p:spPr/>
        <p:txBody>
          <a:bodyPr>
            <a:normAutofit lnSpcReduction="10000"/>
          </a:bodyPr>
          <a:lstStyle/>
          <a:p>
            <a:pPr marL="0" indent="0" algn="just">
              <a:buFontTx/>
              <a:buNone/>
            </a:pPr>
            <a:r>
              <a:rPr lang="en-GB" b="1" i="1" dirty="0">
                <a:solidFill>
                  <a:schemeClr val="accent5"/>
                </a:solidFill>
              </a:rPr>
              <a:t>“</a:t>
            </a:r>
            <a:r>
              <a:rPr lang="en-GB" sz="2800" b="1" i="1" dirty="0">
                <a:solidFill>
                  <a:schemeClr val="accent5"/>
                </a:solidFill>
              </a:rPr>
              <a:t>The EYC promoted the cooperation across Europe not only with other EYC cities but with most of the European countries via Erasmus + actions, the special promotion of Thessaloniki as a youth destination in the Balkan countries and the links with the young community people from the network of Thessaloniki’s sister cities”</a:t>
            </a:r>
          </a:p>
          <a:p>
            <a:pPr marL="0" indent="0" algn="just">
              <a:buFontTx/>
              <a:buNone/>
            </a:pPr>
            <a:endParaRPr lang="en-GB" sz="2800" b="1" i="1" dirty="0">
              <a:solidFill>
                <a:schemeClr val="accent5"/>
              </a:solidFill>
            </a:endParaRPr>
          </a:p>
          <a:p>
            <a:pPr marL="0" indent="0" algn="r">
              <a:buFontTx/>
              <a:buNone/>
            </a:pPr>
            <a:r>
              <a:rPr lang="en-GB" sz="2400" b="1" i="1" dirty="0">
                <a:solidFill>
                  <a:schemeClr val="accent5"/>
                </a:solidFill>
              </a:rPr>
              <a:t>- Member of the youth organisation, Thessaloniki (2014), Greece.</a:t>
            </a:r>
          </a:p>
          <a:p>
            <a:endParaRPr lang="en-GB" dirty="0"/>
          </a:p>
        </p:txBody>
      </p:sp>
    </p:spTree>
    <p:extLst>
      <p:ext uri="{BB962C8B-B14F-4D97-AF65-F5344CB8AC3E}">
        <p14:creationId xmlns:p14="http://schemas.microsoft.com/office/powerpoint/2010/main" val="35624995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emplate>
  <TotalTime>4335</TotalTime>
  <Words>706</Words>
  <Application>Microsoft Office PowerPoint</Application>
  <PresentationFormat>On-screen Show (4:3)</PresentationFormat>
  <Paragraphs>103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PowerPoint Presentation</vt:lpstr>
      <vt:lpstr>PowerPoint Presentation</vt:lpstr>
      <vt:lpstr>A decade of European Youth Capitals - evaluating the impact</vt:lpstr>
      <vt:lpstr>A decade of European Youth Capitals - evaluating the impact</vt:lpstr>
      <vt:lpstr>PowerPoint Presentation</vt:lpstr>
      <vt:lpstr>PowerPoint Presentation</vt:lpstr>
      <vt:lpstr>PowerPoint Presentation</vt:lpstr>
      <vt:lpstr>2. Empowering youth and strengthening youth organisations</vt:lpstr>
      <vt:lpstr>3. Fostering European identity</vt:lpstr>
      <vt:lpstr>4. Championing diversity and inclusion</vt:lpstr>
      <vt:lpstr>5. Increasing opportunities</vt:lpstr>
      <vt:lpstr>PowerPoint Presentation</vt:lpstr>
      <vt:lpstr>6. Boosting the local economy  </vt:lpstr>
      <vt:lpstr>7. Developing spaces for youth</vt:lpstr>
      <vt:lpstr>PowerPoint Presentation</vt:lpstr>
      <vt:lpstr>8. Outside of the city walls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Ines Abbas</dc:creator>
  <cp:lastModifiedBy>Lana Pasic</cp:lastModifiedBy>
  <cp:revision>280</cp:revision>
  <dcterms:created xsi:type="dcterms:W3CDTF">2016-05-26T12:17:54Z</dcterms:created>
  <dcterms:modified xsi:type="dcterms:W3CDTF">2019-06-19T04:50:03Z</dcterms:modified>
</cp:coreProperties>
</file>