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4/26/20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o-RO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o-RO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4/26/20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4/26/20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o-R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o-RO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o-RO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4/26/20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o-RO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4/26/20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onsilium.europa.eu/en/meetings/eycs/2019/11/21-22/" TargetMode="External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Research Study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4705" y="2441333"/>
            <a:ext cx="6629400" cy="2004901"/>
          </a:xfrm>
        </p:spPr>
        <p:txBody>
          <a:bodyPr/>
          <a:lstStyle/>
          <a:p>
            <a:r>
              <a:rPr lang="en-US" sz="2800" dirty="0" smtClean="0"/>
              <a:t>Social Inclusion, </a:t>
            </a:r>
            <a:r>
              <a:rPr lang="en-US" sz="2800" dirty="0" err="1" smtClean="0"/>
              <a:t>DigitaliSation</a:t>
            </a:r>
            <a:r>
              <a:rPr lang="en-US" sz="2800" dirty="0" smtClean="0"/>
              <a:t> and </a:t>
            </a:r>
            <a:r>
              <a:rPr lang="en-US" sz="2800" dirty="0" err="1" smtClean="0"/>
              <a:t>YouNg</a:t>
            </a:r>
            <a:r>
              <a:rPr lang="en-US" sz="2800" dirty="0" smtClean="0"/>
              <a:t> People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1755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Policies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EU Policy: </a:t>
            </a:r>
            <a:r>
              <a:rPr lang="en-GB" sz="2000" b="1" dirty="0"/>
              <a:t>the digitisation agenda</a:t>
            </a:r>
            <a:r>
              <a:rPr lang="en-GB" sz="2000" dirty="0"/>
              <a:t> which, at times, refers to young people but not through a separate agenda for all its citizens </a:t>
            </a:r>
            <a:r>
              <a:rPr lang="en-GB" sz="2000" dirty="0" smtClean="0"/>
              <a:t>&amp;  </a:t>
            </a:r>
            <a:r>
              <a:rPr lang="en-GB" sz="2000" b="1" dirty="0"/>
              <a:t>the youth policy agenda</a:t>
            </a:r>
            <a:r>
              <a:rPr lang="en-GB" sz="2000" dirty="0"/>
              <a:t> that is currently focused on promoting the digital tools.</a:t>
            </a:r>
            <a:r>
              <a:rPr lang="en-US" sz="2000" dirty="0"/>
              <a:t> 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GB" sz="2000" b="1" dirty="0"/>
              <a:t>Digital Agenda for </a:t>
            </a:r>
            <a:r>
              <a:rPr lang="en-GB" sz="2000" b="1" dirty="0" err="1" smtClean="0"/>
              <a:t>Europe</a:t>
            </a:r>
            <a:r>
              <a:rPr lang="en-GB" sz="2000" dirty="0" err="1" smtClean="0"/>
              <a:t>,</a:t>
            </a:r>
            <a:r>
              <a:rPr lang="en-GB" sz="2000" b="1" dirty="0" err="1" smtClean="0"/>
              <a:t>Digital</a:t>
            </a:r>
            <a:r>
              <a:rPr lang="en-GB" sz="2000" b="1" dirty="0" smtClean="0"/>
              <a:t> </a:t>
            </a:r>
            <a:r>
              <a:rPr lang="en-GB" sz="2000" b="1" dirty="0"/>
              <a:t>Single Market for </a:t>
            </a:r>
            <a:r>
              <a:rPr lang="en-GB" sz="2000" b="1" dirty="0" smtClean="0"/>
              <a:t>Europe</a:t>
            </a:r>
            <a:r>
              <a:rPr lang="en-GB" sz="2000" dirty="0" smtClean="0"/>
              <a:t>, </a:t>
            </a:r>
            <a:r>
              <a:rPr lang="en-GB" sz="2000" b="1" dirty="0" smtClean="0"/>
              <a:t>Europe </a:t>
            </a:r>
            <a:r>
              <a:rPr lang="en-GB" sz="2000" b="1" dirty="0"/>
              <a:t>fit for the digital age</a:t>
            </a:r>
            <a:r>
              <a:rPr lang="en-GB" sz="2000" dirty="0"/>
              <a:t> </a:t>
            </a:r>
            <a:r>
              <a:rPr lang="en-GB" sz="2000" dirty="0"/>
              <a:t> </a:t>
            </a:r>
            <a:r>
              <a:rPr lang="en-GB" sz="2000" dirty="0" smtClean="0"/>
              <a:t>- rather focus on infrastructure; ICT &amp; Digital Skills</a:t>
            </a:r>
          </a:p>
          <a:p>
            <a:pPr algn="just">
              <a:lnSpc>
                <a:spcPct val="150000"/>
              </a:lnSpc>
            </a:pPr>
            <a:r>
              <a:rPr lang="en-GB" sz="2000" dirty="0"/>
              <a:t>Council of Europe has extensively worked on ensuring a safer Internet for children and young people.</a:t>
            </a:r>
            <a:r>
              <a:rPr lang="en-US" sz="2000" dirty="0"/>
              <a:t> 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GB" sz="2000" dirty="0"/>
              <a:t>The Recommendation of the Council of Europe on the access of young people from disadvantaged neighbourhoods to social </a:t>
            </a:r>
            <a:r>
              <a:rPr lang="en-GB" sz="2000" dirty="0" smtClean="0"/>
              <a:t>rights</a:t>
            </a:r>
            <a:r>
              <a:rPr lang="en-US" sz="2000" dirty="0" smtClean="0"/>
              <a:t> (2015) – including access to information and technology </a:t>
            </a:r>
            <a:endParaRPr lang="en-GB" sz="2000" dirty="0" smtClean="0"/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7486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38 answers from 23 countries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State and non-state actors </a:t>
            </a:r>
          </a:p>
          <a:p>
            <a:pPr algn="just">
              <a:lnSpc>
                <a:spcPct val="150000"/>
              </a:lnSpc>
            </a:pPr>
            <a:r>
              <a:rPr lang="en-GB" dirty="0"/>
              <a:t>E</a:t>
            </a:r>
            <a:r>
              <a:rPr lang="en-GB" dirty="0" smtClean="0"/>
              <a:t>fforts </a:t>
            </a:r>
            <a:r>
              <a:rPr lang="en-GB" dirty="0"/>
              <a:t>taken by various </a:t>
            </a:r>
            <a:r>
              <a:rPr lang="en-GB" dirty="0" smtClean="0"/>
              <a:t>governments: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1. to </a:t>
            </a:r>
            <a:r>
              <a:rPr lang="en-GB" dirty="0"/>
              <a:t>advance digital agenda and promote digital skills, particularly in formal education </a:t>
            </a:r>
            <a:endParaRPr lang="en-GB" dirty="0" smtClean="0"/>
          </a:p>
          <a:p>
            <a:pPr algn="just">
              <a:lnSpc>
                <a:spcPct val="150000"/>
              </a:lnSpc>
            </a:pPr>
            <a:r>
              <a:rPr lang="en-GB" dirty="0" smtClean="0"/>
              <a:t>2. </a:t>
            </a:r>
            <a:r>
              <a:rPr lang="en-GB" dirty="0"/>
              <a:t>to support infrastructure development </a:t>
            </a:r>
            <a:endParaRPr lang="en-GB" dirty="0" smtClean="0"/>
          </a:p>
          <a:p>
            <a:pPr algn="just">
              <a:lnSpc>
                <a:spcPct val="150000"/>
              </a:lnSpc>
            </a:pPr>
            <a:r>
              <a:rPr lang="en-GB" dirty="0" smtClean="0"/>
              <a:t>3. and </a:t>
            </a:r>
            <a:r>
              <a:rPr lang="en-GB" dirty="0"/>
              <a:t>ensure schools’ access to the </a:t>
            </a:r>
            <a:r>
              <a:rPr lang="en-GB" dirty="0" smtClean="0"/>
              <a:t>Internet</a:t>
            </a:r>
            <a:endParaRPr lang="en-GB" dirty="0"/>
          </a:p>
          <a:p>
            <a:pPr algn="just">
              <a:lnSpc>
                <a:spcPct val="150000"/>
              </a:lnSpc>
            </a:pPr>
            <a:r>
              <a:rPr lang="en-GB" dirty="0" smtClean="0"/>
              <a:t>4. as </a:t>
            </a:r>
            <a:r>
              <a:rPr lang="en-GB" dirty="0"/>
              <a:t>well as to develop public digital services.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84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GB" sz="4000" b="1" dirty="0"/>
              <a:t>Albania &amp; Estonia </a:t>
            </a:r>
            <a:r>
              <a:rPr lang="en-GB" sz="4000" b="1" dirty="0" smtClean="0"/>
              <a:t> </a:t>
            </a:r>
            <a:r>
              <a:rPr lang="en-GB" sz="4000" dirty="0" smtClean="0"/>
              <a:t>- defined </a:t>
            </a:r>
            <a:r>
              <a:rPr lang="en-GB" sz="4000" dirty="0"/>
              <a:t>national policies and initiatives addressing digitalization and connections with young people’s skills, inclusion or online </a:t>
            </a:r>
            <a:r>
              <a:rPr lang="en-GB" sz="4000" dirty="0" smtClean="0"/>
              <a:t>safety</a:t>
            </a:r>
          </a:p>
          <a:p>
            <a:pPr algn="just">
              <a:lnSpc>
                <a:spcPct val="170000"/>
              </a:lnSpc>
            </a:pPr>
            <a:r>
              <a:rPr lang="en-GB" sz="4000" b="1" dirty="0"/>
              <a:t>Croatia and Germany</a:t>
            </a:r>
            <a:r>
              <a:rPr lang="en-GB" sz="4000" b="1" dirty="0" smtClean="0"/>
              <a:t> </a:t>
            </a:r>
            <a:r>
              <a:rPr lang="en-GB" sz="4000" dirty="0" smtClean="0"/>
              <a:t>–digitalisation </a:t>
            </a:r>
            <a:r>
              <a:rPr lang="en-GB" sz="4000" dirty="0"/>
              <a:t>mainly resides with the formal education system linking IT, STEM and </a:t>
            </a:r>
            <a:r>
              <a:rPr lang="en-GB" sz="4000" dirty="0" smtClean="0"/>
              <a:t>digitalisation. </a:t>
            </a:r>
          </a:p>
          <a:p>
            <a:pPr algn="just">
              <a:lnSpc>
                <a:spcPct val="170000"/>
              </a:lnSpc>
            </a:pPr>
            <a:r>
              <a:rPr lang="en-GB" sz="4000" b="1" dirty="0"/>
              <a:t>Greece, Estonia, Ireland, Malta and </a:t>
            </a:r>
            <a:r>
              <a:rPr lang="en-GB" sz="4000" b="1" dirty="0" smtClean="0"/>
              <a:t>Serbia</a:t>
            </a:r>
            <a:r>
              <a:rPr lang="en-GB" sz="4000" dirty="0" smtClean="0"/>
              <a:t> - recently </a:t>
            </a:r>
            <a:r>
              <a:rPr lang="en-GB" sz="4000" dirty="0"/>
              <a:t>adopted National Youth Strategies there are references to digitalisation and inclusion of young people, even if they are not shaped as separate </a:t>
            </a:r>
            <a:r>
              <a:rPr lang="en-GB" sz="4000" dirty="0" smtClean="0"/>
              <a:t>pillars. </a:t>
            </a:r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281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sz="2000" dirty="0"/>
              <a:t>online tools that allow for more transparent and faster approaches that could foster the social inclusion of young people - from the online platforms that monitor and support young people </a:t>
            </a:r>
            <a:endParaRPr lang="en-GB" sz="2000" dirty="0" smtClean="0"/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A.  the </a:t>
            </a:r>
            <a:r>
              <a:rPr lang="en-GB" sz="2000" b="1" dirty="0"/>
              <a:t>Estonian</a:t>
            </a:r>
            <a:r>
              <a:rPr lang="en-GB" sz="2000" dirty="0"/>
              <a:t> tool that monitors young people at risk of exclusion and provides early intervention measures</a:t>
            </a:r>
            <a:r>
              <a:rPr lang="en-GB" sz="2000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B. participation </a:t>
            </a:r>
            <a:r>
              <a:rPr lang="en-GB" sz="2000" dirty="0"/>
              <a:t>platforms for young people and youth organisations (</a:t>
            </a:r>
            <a:r>
              <a:rPr lang="en-GB" sz="2000" b="1" dirty="0"/>
              <a:t>Greece</a:t>
            </a:r>
            <a:r>
              <a:rPr lang="en-GB" sz="2000" dirty="0"/>
              <a:t>) </a:t>
            </a:r>
            <a:endParaRPr lang="en-GB" sz="2000" dirty="0" smtClean="0"/>
          </a:p>
          <a:p>
            <a:pPr algn="just">
              <a:lnSpc>
                <a:spcPct val="150000"/>
              </a:lnSpc>
            </a:pPr>
            <a:r>
              <a:rPr lang="en-GB" sz="2000" dirty="0" smtClean="0"/>
              <a:t>C. overall </a:t>
            </a:r>
            <a:r>
              <a:rPr lang="en-GB" sz="2000" dirty="0"/>
              <a:t>monitoring related to the process of digitization (</a:t>
            </a:r>
            <a:r>
              <a:rPr lang="en-GB" sz="2000" b="1" dirty="0"/>
              <a:t>Austria</a:t>
            </a:r>
            <a:r>
              <a:rPr lang="en-GB" sz="2000" dirty="0"/>
              <a:t>).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20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? 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16" b="7716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9229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digital age does not have the same set of benefits for all young </a:t>
            </a:r>
            <a:r>
              <a:rPr lang="en-GB" dirty="0" smtClean="0"/>
              <a:t>people;   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We’re all far behind offering young people the equal participation opportunities; 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Young people &amp; all citizens as beneficiaries? </a:t>
            </a:r>
            <a:endParaRPr lang="en-GB" dirty="0"/>
          </a:p>
          <a:p>
            <a:pPr algn="just">
              <a:lnSpc>
                <a:spcPct val="150000"/>
              </a:lnSpc>
            </a:pPr>
            <a:r>
              <a:rPr lang="en-GB" dirty="0"/>
              <a:t>T</a:t>
            </a:r>
            <a:r>
              <a:rPr lang="en-GB" dirty="0" smtClean="0"/>
              <a:t>hank you, Youth NGOS &amp; Youth Networks for the results of your work! – Next level?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With and for young people! </a:t>
            </a:r>
          </a:p>
          <a:p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8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Inclusion and </a:t>
            </a:r>
            <a:r>
              <a:rPr lang="en-US" dirty="0" err="1" smtClean="0"/>
              <a:t>Digitalisation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GB" sz="2000" dirty="0"/>
              <a:t>In order to support the social inclusion, young people’s participation in social, economic and political life should be promoted, based on the equality of rights, equity and dignity. </a:t>
            </a:r>
            <a:endParaRPr lang="en-GB" sz="2000" dirty="0" smtClean="0"/>
          </a:p>
          <a:p>
            <a:pPr algn="just">
              <a:lnSpc>
                <a:spcPct val="150000"/>
              </a:lnSpc>
              <a:buFont typeface="Arial"/>
              <a:buChar char="•"/>
            </a:pPr>
            <a:endParaRPr lang="en-GB" sz="2000" dirty="0" smtClean="0"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GB" sz="2000" dirty="0"/>
              <a:t>What about young people with fewer opportunities/ young people at risk of exclusion</a:t>
            </a:r>
            <a:r>
              <a:rPr lang="en-GB" sz="2000" dirty="0" smtClean="0"/>
              <a:t>? - Certain </a:t>
            </a:r>
            <a:r>
              <a:rPr lang="en-GB" sz="2000" dirty="0"/>
              <a:t>groups of young people face multidimensional barriers or disadvantages, encompassing political, social, cultural and economic dimensions. </a:t>
            </a:r>
            <a:endParaRPr lang="en-GB" sz="2000" dirty="0" smtClean="0"/>
          </a:p>
          <a:p>
            <a:pPr algn="just">
              <a:lnSpc>
                <a:spcPct val="150000"/>
              </a:lnSpc>
              <a:buFont typeface="Arial"/>
              <a:buChar char="•"/>
            </a:pPr>
            <a:endParaRPr lang="en-GB" sz="2000" dirty="0" smtClean="0"/>
          </a:p>
          <a:p>
            <a:pPr algn="just">
              <a:lnSpc>
                <a:spcPct val="150000"/>
              </a:lnSpc>
              <a:buFont typeface="Arial"/>
              <a:buChar char="•"/>
            </a:pPr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60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and Objective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en-GB" sz="2000" b="1" dirty="0" smtClean="0"/>
              <a:t>Purpose</a:t>
            </a:r>
            <a:r>
              <a:rPr lang="en-GB" sz="2000" dirty="0" smtClean="0"/>
              <a:t>: to </a:t>
            </a:r>
            <a:r>
              <a:rPr lang="en-GB" sz="2000" dirty="0"/>
              <a:t>explore the intersection of these two </a:t>
            </a:r>
            <a:r>
              <a:rPr lang="en-GB" sz="2000" dirty="0" smtClean="0"/>
              <a:t>themes by: </a:t>
            </a:r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GB" sz="2000" dirty="0" smtClean="0"/>
              <a:t>Examine Concepts &amp; Understandings </a:t>
            </a:r>
            <a:r>
              <a:rPr lang="en-GB" sz="2000" dirty="0"/>
              <a:t>of social inclusion and exclusion </a:t>
            </a:r>
            <a:endParaRPr lang="en-GB" sz="2000" dirty="0" smtClean="0"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GB" sz="2000" dirty="0" smtClean="0"/>
              <a:t>Look </a:t>
            </a:r>
            <a:r>
              <a:rPr lang="en-GB" sz="2000" dirty="0"/>
              <a:t>at the existing digital knowledge and opportunities, including the digital youth work. </a:t>
            </a:r>
            <a:endParaRPr lang="en-GB" sz="2000" dirty="0" smtClean="0"/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xamine </a:t>
            </a:r>
            <a:r>
              <a:rPr lang="en-GB" sz="2000" dirty="0"/>
              <a:t>the existing legal frameworks in a comparative </a:t>
            </a:r>
            <a:r>
              <a:rPr lang="en-GB" sz="2000" dirty="0" smtClean="0"/>
              <a:t>way</a:t>
            </a:r>
          </a:p>
          <a:p>
            <a:pPr algn="just">
              <a:lnSpc>
                <a:spcPct val="150000"/>
              </a:lnSpc>
              <a:buFont typeface="Arial"/>
              <a:buChar char="•"/>
            </a:pPr>
            <a:endParaRPr lang="en-GB" sz="2000" dirty="0" smtClean="0"/>
          </a:p>
          <a:p>
            <a:pPr marL="114300" indent="0" algn="just">
              <a:lnSpc>
                <a:spcPct val="150000"/>
              </a:lnSpc>
              <a:buNone/>
            </a:pPr>
            <a:r>
              <a:rPr lang="en-GB" sz="2000" b="1" dirty="0"/>
              <a:t>O</a:t>
            </a:r>
            <a:r>
              <a:rPr lang="en-GB" sz="2000" b="1" dirty="0" smtClean="0"/>
              <a:t>bjective</a:t>
            </a:r>
            <a:r>
              <a:rPr lang="en-GB" sz="2000" dirty="0" smtClean="0"/>
              <a:t> </a:t>
            </a:r>
            <a:r>
              <a:rPr lang="en-GB" sz="2000" dirty="0"/>
              <a:t>of the study is also to explore the ways in which we can utilise the opportunities of new digital reality towards promoting social inclusion.</a:t>
            </a:r>
            <a:endParaRPr lang="en-US" sz="2000" dirty="0"/>
          </a:p>
          <a:p>
            <a:pPr algn="just">
              <a:lnSpc>
                <a:spcPct val="150000"/>
              </a:lnSpc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986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353" y="2337802"/>
            <a:ext cx="4044950" cy="30289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b="1" dirty="0" smtClean="0"/>
              <a:t>Social Inclusion </a:t>
            </a:r>
            <a:r>
              <a:rPr lang="en-US" dirty="0" smtClean="0"/>
              <a:t>– and the ‘safety nets’ – digital inclusion – another safety net? </a:t>
            </a:r>
          </a:p>
          <a:p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b="1" dirty="0" smtClean="0"/>
          </a:p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r>
              <a:rPr lang="en-US" b="1" dirty="0" err="1"/>
              <a:t>Digitalisation</a:t>
            </a:r>
            <a:r>
              <a:rPr lang="en-US" b="1" dirty="0"/>
              <a:t> </a:t>
            </a:r>
          </a:p>
          <a:p>
            <a:pPr>
              <a:buFont typeface="Wingdings" charset="2"/>
              <a:buChar char="ü"/>
            </a:pPr>
            <a:r>
              <a:rPr lang="en-US" dirty="0"/>
              <a:t>a new landscape for inequalities?; </a:t>
            </a:r>
          </a:p>
          <a:p>
            <a:pPr>
              <a:buFont typeface="Wingdings" charset="2"/>
              <a:buChar char="ü"/>
            </a:pPr>
            <a:r>
              <a:rPr lang="en-US" dirty="0"/>
              <a:t>promotes or inhibits social inclusion? </a:t>
            </a:r>
          </a:p>
          <a:p>
            <a:pPr marL="11430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– Intersection?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725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000" dirty="0" smtClean="0"/>
              <a:t>Overall question: </a:t>
            </a:r>
            <a:r>
              <a:rPr lang="en-GB" sz="2000" b="1" i="1" dirty="0"/>
              <a:t>: “What is the intersection between social inclusion and digitalisation?”</a:t>
            </a:r>
            <a:r>
              <a:rPr lang="en-GB" sz="2000" dirty="0"/>
              <a:t> </a:t>
            </a:r>
            <a:endParaRPr lang="en-GB" sz="2000" dirty="0" smtClean="0"/>
          </a:p>
          <a:p>
            <a:endParaRPr lang="en-GB" sz="2000" dirty="0" smtClean="0"/>
          </a:p>
          <a:p>
            <a:pPr marL="114300" indent="0">
              <a:buNone/>
            </a:pPr>
            <a:r>
              <a:rPr lang="en-GB" sz="2000" b="1" dirty="0" smtClean="0"/>
              <a:t>Objectives: </a:t>
            </a:r>
          </a:p>
          <a:p>
            <a:pPr lvl="0"/>
            <a:r>
              <a:rPr lang="en-GB" sz="2000" dirty="0"/>
              <a:t>To offer a general review of the European youth policy focusing on social inclusion and </a:t>
            </a:r>
            <a:r>
              <a:rPr lang="en-GB" sz="2000" dirty="0" smtClean="0"/>
              <a:t>digitalisation.  </a:t>
            </a:r>
          </a:p>
          <a:p>
            <a:pPr lvl="0"/>
            <a:r>
              <a:rPr lang="en-GB" sz="2000" dirty="0" smtClean="0"/>
              <a:t>To </a:t>
            </a:r>
            <a:r>
              <a:rPr lang="en-GB" sz="2000" dirty="0"/>
              <a:t>present existing practices, based on a brief analysis of the cross-national </a:t>
            </a:r>
            <a:r>
              <a:rPr lang="en-GB" sz="2000" dirty="0" smtClean="0"/>
              <a:t>examples </a:t>
            </a:r>
            <a:endParaRPr lang="en-US" sz="2000" dirty="0"/>
          </a:p>
          <a:p>
            <a:pPr lvl="0"/>
            <a:r>
              <a:rPr lang="en-GB" sz="2000" dirty="0"/>
              <a:t> To develop a set of risks and </a:t>
            </a:r>
            <a:r>
              <a:rPr lang="en-GB" sz="2000" dirty="0" smtClean="0"/>
              <a:t>opportunities. </a:t>
            </a:r>
          </a:p>
          <a:p>
            <a:pPr marL="114300" lvl="0" indent="0">
              <a:buNone/>
            </a:pPr>
            <a:endParaRPr lang="en-GB" sz="2000" dirty="0" smtClean="0"/>
          </a:p>
          <a:p>
            <a:pPr marL="114300" lvl="0" indent="0">
              <a:buNone/>
            </a:pPr>
            <a:r>
              <a:rPr lang="en-GB" sz="2000" b="1" dirty="0" smtClean="0"/>
              <a:t>Data collection:</a:t>
            </a:r>
          </a:p>
          <a:p>
            <a:pPr marL="114300" lvl="0" indent="0">
              <a:buNone/>
            </a:pPr>
            <a:r>
              <a:rPr lang="en-GB" sz="2000" dirty="0" smtClean="0"/>
              <a:t>1. Desk review &amp; 2. Online questionnaire (23 countries) </a:t>
            </a:r>
          </a:p>
          <a:p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837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31" b="12631"/>
          <a:stretch>
            <a:fillRect/>
          </a:stretch>
        </p:blipFill>
        <p:spPr bwMode="auto">
          <a:xfrm>
            <a:off x="1856974" y="280897"/>
            <a:ext cx="4698317" cy="2333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28" y="2980178"/>
            <a:ext cx="8552430" cy="16887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021" y="4865668"/>
            <a:ext cx="6691487" cy="1758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109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Digitalisation</a:t>
            </a:r>
            <a:r>
              <a:rPr lang="en-US" dirty="0" smtClean="0"/>
              <a:t> for ALL?!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87" y="1752600"/>
            <a:ext cx="7329890" cy="40895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8318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 to Internet vs. Use of Internet?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GB" sz="2000" dirty="0" smtClean="0"/>
          </a:p>
          <a:p>
            <a:pPr algn="just">
              <a:buFont typeface="Wingdings" charset="2"/>
              <a:buChar char="u"/>
            </a:pPr>
            <a:r>
              <a:rPr lang="en-GB" sz="2000" dirty="0"/>
              <a:t>1% of young people have never accessed the Internet, while 95% use it daily and 89% prefer to use mobile devices as access points.</a:t>
            </a:r>
            <a:r>
              <a:rPr lang="en-US" sz="2000" dirty="0"/>
              <a:t> </a:t>
            </a:r>
            <a:endParaRPr lang="en-US" sz="2000" dirty="0" smtClean="0"/>
          </a:p>
          <a:p>
            <a:pPr algn="just">
              <a:buFont typeface="Wingdings" charset="2"/>
              <a:buChar char="u"/>
            </a:pPr>
            <a:endParaRPr lang="en-GB" sz="2000" dirty="0"/>
          </a:p>
          <a:p>
            <a:pPr algn="just">
              <a:buFont typeface="Wingdings" charset="2"/>
              <a:buChar char="u"/>
            </a:pPr>
            <a:r>
              <a:rPr lang="en-GB" sz="2000" dirty="0" err="1" smtClean="0"/>
              <a:t>VIth</a:t>
            </a:r>
            <a:r>
              <a:rPr lang="en-GB" sz="2000" dirty="0" smtClean="0"/>
              <a:t> </a:t>
            </a:r>
            <a:r>
              <a:rPr lang="en-GB" sz="2000" dirty="0"/>
              <a:t>cycle of Structured </a:t>
            </a:r>
            <a:r>
              <a:rPr lang="en-GB" sz="2000" dirty="0" smtClean="0"/>
              <a:t>Dialogue: </a:t>
            </a:r>
            <a:r>
              <a:rPr lang="en-GB" sz="2000" baseline="30000" dirty="0" smtClean="0"/>
              <a:t> </a:t>
            </a:r>
            <a:r>
              <a:rPr lang="en-GB" sz="2000" dirty="0" smtClean="0"/>
              <a:t>indicates </a:t>
            </a:r>
            <a:r>
              <a:rPr lang="en-GB" sz="2000" dirty="0"/>
              <a:t>that there are distinct differences in the way young people from minority backgrounds engage with online tools and sources of information, compared to those from majority backgrounds</a:t>
            </a:r>
            <a:r>
              <a:rPr lang="en-GB" sz="2000" dirty="0" smtClean="0"/>
              <a:t>.</a:t>
            </a:r>
          </a:p>
          <a:p>
            <a:pPr algn="just">
              <a:buFont typeface="Wingdings" charset="2"/>
              <a:buChar char="u"/>
            </a:pPr>
            <a:r>
              <a:rPr lang="en-GB" sz="2000" dirty="0" smtClean="0"/>
              <a:t>Young </a:t>
            </a:r>
            <a:r>
              <a:rPr lang="en-GB" sz="2000" dirty="0"/>
              <a:t>people from minority backgrounds</a:t>
            </a:r>
            <a:r>
              <a:rPr lang="en-GB" sz="2000" baseline="30000" dirty="0"/>
              <a:t> </a:t>
            </a:r>
            <a:r>
              <a:rPr lang="en-GB" sz="2000" baseline="30000" dirty="0"/>
              <a:t> </a:t>
            </a:r>
            <a:r>
              <a:rPr lang="en-GB" sz="2000" dirty="0" smtClean="0"/>
              <a:t>found </a:t>
            </a:r>
            <a:r>
              <a:rPr lang="en-GB" sz="2000" dirty="0"/>
              <a:t>social media and general Internet searches more important for accessing </a:t>
            </a:r>
            <a:r>
              <a:rPr lang="en-GB" sz="2000" dirty="0" smtClean="0"/>
              <a:t>truthful </a:t>
            </a:r>
            <a:r>
              <a:rPr lang="en-GB" sz="2000" dirty="0"/>
              <a:t>information than young people from non-minority backgrounds.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0982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&amp; Smart Youth Work?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653" y="1877819"/>
            <a:ext cx="8229600" cy="4373563"/>
          </a:xfrm>
        </p:spPr>
        <p:txBody>
          <a:bodyPr/>
          <a:lstStyle/>
          <a:p>
            <a:r>
              <a:rPr lang="en-GB" sz="2000" dirty="0">
                <a:hlinkClick r:id="rId2"/>
              </a:rPr>
              <a:t>Conclusions on Digital Youth Work</a:t>
            </a:r>
            <a:r>
              <a:rPr lang="en-GB" sz="2000" dirty="0"/>
              <a:t> (Council of the European Union, 2019</a:t>
            </a:r>
            <a:r>
              <a:rPr lang="en-GB" sz="2000" dirty="0" smtClean="0"/>
              <a:t>)</a:t>
            </a:r>
            <a:r>
              <a:rPr lang="en-GB" sz="2000" dirty="0"/>
              <a:t> </a:t>
            </a:r>
            <a:r>
              <a:rPr lang="en-GB" sz="2000" dirty="0" smtClean="0"/>
              <a:t>– Digital youth work = Priority.</a:t>
            </a:r>
          </a:p>
          <a:p>
            <a:endParaRPr lang="en-GB" sz="2000" dirty="0" smtClean="0"/>
          </a:p>
          <a:p>
            <a:r>
              <a:rPr lang="en-GB" sz="2000" dirty="0" smtClean="0"/>
              <a:t>New/different approach in youth work? Different outcomes?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219" y="3268004"/>
            <a:ext cx="6035040" cy="3393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6733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46</TotalTime>
  <Words>810</Words>
  <Application>Microsoft Macintosh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Apothecary</vt:lpstr>
      <vt:lpstr>Social Inclusion, DigitaliSation and YouNg People </vt:lpstr>
      <vt:lpstr>Social Inclusion and Digitalisation? </vt:lpstr>
      <vt:lpstr>Purpose and Objective </vt:lpstr>
      <vt:lpstr>Concepts – Intersection? </vt:lpstr>
      <vt:lpstr>Methodology </vt:lpstr>
      <vt:lpstr>PowerPoint Presentation</vt:lpstr>
      <vt:lpstr>Digitalisation for ALL?!</vt:lpstr>
      <vt:lpstr>Access to Internet vs. Use of Internet? </vt:lpstr>
      <vt:lpstr>Digital &amp; Smart Youth Work? </vt:lpstr>
      <vt:lpstr>Relevant Policies </vt:lpstr>
      <vt:lpstr>National Policies</vt:lpstr>
      <vt:lpstr>Examples</vt:lpstr>
      <vt:lpstr>Other practices</vt:lpstr>
      <vt:lpstr>? </vt:lpstr>
      <vt:lpstr>Conclusions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Inclusion, Digitalisaion and YouNg People </dc:title>
  <dc:creator>MacBookAir</dc:creator>
  <cp:lastModifiedBy>MacBookAir</cp:lastModifiedBy>
  <cp:revision>9</cp:revision>
  <dcterms:created xsi:type="dcterms:W3CDTF">2020-04-26T10:29:21Z</dcterms:created>
  <dcterms:modified xsi:type="dcterms:W3CDTF">2020-04-26T11:15:23Z</dcterms:modified>
</cp:coreProperties>
</file>