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57" r:id="rId3"/>
    <p:sldId id="258" r:id="rId4"/>
    <p:sldId id="271" r:id="rId5"/>
    <p:sldId id="272" r:id="rId6"/>
    <p:sldId id="300" r:id="rId7"/>
    <p:sldId id="274" r:id="rId8"/>
    <p:sldId id="275" r:id="rId9"/>
    <p:sldId id="283" r:id="rId10"/>
    <p:sldId id="284" r:id="rId11"/>
    <p:sldId id="281" r:id="rId12"/>
    <p:sldId id="308" r:id="rId13"/>
    <p:sldId id="277" r:id="rId14"/>
    <p:sldId id="278" r:id="rId15"/>
    <p:sldId id="279" r:id="rId16"/>
    <p:sldId id="280" r:id="rId17"/>
    <p:sldId id="286" r:id="rId18"/>
    <p:sldId id="292" r:id="rId19"/>
    <p:sldId id="305" r:id="rId20"/>
    <p:sldId id="301" r:id="rId21"/>
    <p:sldId id="302" r:id="rId22"/>
    <p:sldId id="303" r:id="rId23"/>
    <p:sldId id="304" r:id="rId24"/>
    <p:sldId id="294" r:id="rId25"/>
    <p:sldId id="306" r:id="rId26"/>
    <p:sldId id="295" r:id="rId27"/>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1" autoAdjust="0"/>
    <p:restoredTop sz="94624" autoAdjust="0"/>
  </p:normalViewPr>
  <p:slideViewPr>
    <p:cSldViewPr snapToGrid="0">
      <p:cViewPr>
        <p:scale>
          <a:sx n="66" d="100"/>
          <a:sy n="66" d="100"/>
        </p:scale>
        <p:origin x="-1229" y="-4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6316D477-EB45-4AF6-9E1E-903965E54802}" type="datetimeFigureOut">
              <a:rPr lang="en-US" smtClean="0"/>
              <a:t>3/26/2019</a:t>
            </a:fld>
            <a:endParaRPr lang="en-US"/>
          </a:p>
        </p:txBody>
      </p:sp>
      <p:sp>
        <p:nvSpPr>
          <p:cNvPr id="4" name="Footer Placeholder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C462FF46-E01D-4D0A-8469-F00274DD9B90}" type="slidenum">
              <a:rPr lang="en-US" smtClean="0"/>
              <a:t>‹#›</a:t>
            </a:fld>
            <a:endParaRPr lang="en-US"/>
          </a:p>
        </p:txBody>
      </p:sp>
    </p:spTree>
    <p:extLst>
      <p:ext uri="{BB962C8B-B14F-4D97-AF65-F5344CB8AC3E}">
        <p14:creationId xmlns:p14="http://schemas.microsoft.com/office/powerpoint/2010/main" val="3170804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7C299DEC-310D-451D-A8C3-78F5248A0F2D}" type="datetimeFigureOut">
              <a:rPr lang="en-GB" smtClean="0"/>
              <a:pPr/>
              <a:t>26/03/2019</a:t>
            </a:fld>
            <a:endParaRPr lang="en-GB"/>
          </a:p>
        </p:txBody>
      </p:sp>
      <p:sp>
        <p:nvSpPr>
          <p:cNvPr id="4" name="Slide Image Placeholder 3"/>
          <p:cNvSpPr>
            <a:spLocks noGrp="1" noRot="1" noChangeAspect="1"/>
          </p:cNvSpPr>
          <p:nvPr>
            <p:ph type="sldImg" idx="2"/>
          </p:nvPr>
        </p:nvSpPr>
        <p:spPr>
          <a:xfrm>
            <a:off x="79375" y="739775"/>
            <a:ext cx="6583363"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D6268E6D-2134-48FC-B83E-2C81023930B6}" type="slidenum">
              <a:rPr lang="en-GB" smtClean="0"/>
              <a:pPr/>
              <a:t>‹#›</a:t>
            </a:fld>
            <a:endParaRPr lang="en-GB"/>
          </a:p>
        </p:txBody>
      </p:sp>
    </p:spTree>
    <p:extLst>
      <p:ext uri="{BB962C8B-B14F-4D97-AF65-F5344CB8AC3E}">
        <p14:creationId xmlns:p14="http://schemas.microsoft.com/office/powerpoint/2010/main" val="824353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268E6D-2134-48FC-B83E-2C81023930B6}" type="slidenum">
              <a:rPr lang="en-GB" smtClean="0"/>
              <a:pPr/>
              <a:t>10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ian kuvan paikkamerkki 1"/>
          <p:cNvSpPr>
            <a:spLocks noGrp="1" noRot="1" noChangeAspect="1" noTextEdit="1"/>
          </p:cNvSpPr>
          <p:nvPr>
            <p:ph type="sldImg"/>
          </p:nvPr>
        </p:nvSpPr>
        <p:spPr bwMode="auto">
          <a:xfrm>
            <a:off x="79375" y="739775"/>
            <a:ext cx="6583363"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Dian numeron paikkamerkki 3"/>
          <p:cNvSpPr>
            <a:spLocks noGrp="1"/>
          </p:cNvSpPr>
          <p:nvPr>
            <p:ph type="sldNum" sz="quarter" idx="5"/>
          </p:nvPr>
        </p:nvSpPr>
        <p:spPr/>
        <p:txBody>
          <a:bodyPr/>
          <a:lstStyle/>
          <a:p>
            <a:pPr>
              <a:defRPr/>
            </a:pPr>
            <a:fld id="{5F70B26D-0A8A-4866-B08C-DFBFA7D8152E}" type="slidenum">
              <a:rPr lang="fi-FI" smtClean="0"/>
              <a:pPr>
                <a:defRPr/>
              </a:pPr>
              <a:t>22</a:t>
            </a:fld>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5EC3A46-8FA6-4482-8D75-AC4AE2EFE5C7}" type="datetimeFigureOut">
              <a:rPr lang="en-IE" smtClean="0"/>
              <a:pPr/>
              <a:t>26/03/2019</a:t>
            </a:fld>
            <a:endParaRPr lang="en-IE" dirty="0"/>
          </a:p>
        </p:txBody>
      </p:sp>
      <p:sp>
        <p:nvSpPr>
          <p:cNvPr id="19" name="Footer Placeholder 18"/>
          <p:cNvSpPr>
            <a:spLocks noGrp="1"/>
          </p:cNvSpPr>
          <p:nvPr>
            <p:ph type="ftr" sz="quarter" idx="11"/>
          </p:nvPr>
        </p:nvSpPr>
        <p:spPr/>
        <p:txBody>
          <a:bodyPr/>
          <a:lstStyle/>
          <a:p>
            <a:endParaRPr lang="en-IE" dirty="0"/>
          </a:p>
        </p:txBody>
      </p:sp>
      <p:sp>
        <p:nvSpPr>
          <p:cNvPr id="27" name="Slide Number Placeholder 26"/>
          <p:cNvSpPr>
            <a:spLocks noGrp="1"/>
          </p:cNvSpPr>
          <p:nvPr>
            <p:ph type="sldNum" sz="quarter" idx="12"/>
          </p:nvPr>
        </p:nvSpPr>
        <p:spPr/>
        <p:txBody>
          <a:bodyPr/>
          <a:lstStyle/>
          <a:p>
            <a:fld id="{376D66E8-AFED-48A1-B3A8-B149F17A931A}" type="slidenum">
              <a:rPr lang="en-IE" smtClean="0"/>
              <a:pPr/>
              <a:t>‹#›</a:t>
            </a:fld>
            <a:endParaRPr lang="en-IE"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EC3A46-8FA6-4482-8D75-AC4AE2EFE5C7}" type="datetimeFigureOut">
              <a:rPr lang="en-IE" smtClean="0"/>
              <a:pPr/>
              <a:t>26/03/2019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76D66E8-AFED-48A1-B3A8-B149F17A931A}" type="slidenum">
              <a:rPr lang="en-IE" smtClean="0"/>
              <a:pPr/>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EC3A46-8FA6-4482-8D75-AC4AE2EFE5C7}" type="datetimeFigureOut">
              <a:rPr lang="en-IE" smtClean="0"/>
              <a:pPr/>
              <a:t>26/03/2019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76D66E8-AFED-48A1-B3A8-B149F17A931A}" type="slidenum">
              <a:rPr lang="en-IE" smtClean="0"/>
              <a:pPr/>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EC3A46-8FA6-4482-8D75-AC4AE2EFE5C7}" type="datetimeFigureOut">
              <a:rPr lang="en-IE" smtClean="0"/>
              <a:pPr/>
              <a:t>26/03/2019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76D66E8-AFED-48A1-B3A8-B149F17A931A}" type="slidenum">
              <a:rPr lang="en-IE" smtClean="0"/>
              <a:pPr/>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5EC3A46-8FA6-4482-8D75-AC4AE2EFE5C7}" type="datetimeFigureOut">
              <a:rPr lang="en-IE" smtClean="0"/>
              <a:pPr/>
              <a:t>26/03/2019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76D66E8-AFED-48A1-B3A8-B149F17A931A}" type="slidenum">
              <a:rPr lang="en-IE" smtClean="0"/>
              <a:pPr/>
              <a:t>‹#›</a:t>
            </a:fld>
            <a:endParaRPr lang="en-IE"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EC3A46-8FA6-4482-8D75-AC4AE2EFE5C7}" type="datetimeFigureOut">
              <a:rPr lang="en-IE" smtClean="0"/>
              <a:pPr/>
              <a:t>26/03/2019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376D66E8-AFED-48A1-B3A8-B149F17A931A}" type="slidenum">
              <a:rPr lang="en-IE" smtClean="0"/>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5EC3A46-8FA6-4482-8D75-AC4AE2EFE5C7}" type="datetimeFigureOut">
              <a:rPr lang="en-IE" smtClean="0"/>
              <a:pPr/>
              <a:t>26/03/2019</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376D66E8-AFED-48A1-B3A8-B149F17A931A}" type="slidenum">
              <a:rPr lang="en-IE" smtClean="0"/>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EC3A46-8FA6-4482-8D75-AC4AE2EFE5C7}" type="datetimeFigureOut">
              <a:rPr lang="en-IE" smtClean="0"/>
              <a:pPr/>
              <a:t>26/03/2019</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376D66E8-AFED-48A1-B3A8-B149F17A931A}" type="slidenum">
              <a:rPr lang="en-IE" smtClean="0"/>
              <a:pPr/>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C3A46-8FA6-4482-8D75-AC4AE2EFE5C7}" type="datetimeFigureOut">
              <a:rPr lang="en-IE" smtClean="0"/>
              <a:pPr/>
              <a:t>26/03/2019</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376D66E8-AFED-48A1-B3A8-B149F17A931A}" type="slidenum">
              <a:rPr lang="en-IE" smtClean="0"/>
              <a:pPr/>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EC3A46-8FA6-4482-8D75-AC4AE2EFE5C7}" type="datetimeFigureOut">
              <a:rPr lang="en-IE" smtClean="0"/>
              <a:pPr/>
              <a:t>26/03/2019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376D66E8-AFED-48A1-B3A8-B149F17A931A}" type="slidenum">
              <a:rPr lang="en-IE" smtClean="0"/>
              <a:pPr/>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5EC3A46-8FA6-4482-8D75-AC4AE2EFE5C7}" type="datetimeFigureOut">
              <a:rPr lang="en-IE" smtClean="0"/>
              <a:pPr/>
              <a:t>26/03/2019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a:xfrm>
            <a:off x="10769600" y="6356351"/>
            <a:ext cx="812800" cy="365125"/>
          </a:xfrm>
        </p:spPr>
        <p:txBody>
          <a:bodyPr/>
          <a:lstStyle/>
          <a:p>
            <a:fld id="{376D66E8-AFED-48A1-B3A8-B149F17A931A}" type="slidenum">
              <a:rPr lang="en-IE" smtClean="0"/>
              <a:pPr/>
              <a:t>‹#›</a:t>
            </a:fld>
            <a:endParaRPr lang="en-IE"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5EC3A46-8FA6-4482-8D75-AC4AE2EFE5C7}" type="datetimeFigureOut">
              <a:rPr lang="en-IE" smtClean="0"/>
              <a:pPr/>
              <a:t>26/03/2019</a:t>
            </a:fld>
            <a:endParaRPr lang="en-IE"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76D66E8-AFED-48A1-B3A8-B149F17A931A}" type="slidenum">
              <a:rPr lang="en-IE" smtClean="0"/>
              <a:pPr/>
              <a:t>‹#›</a:t>
            </a:fld>
            <a:endParaRPr lang="en-IE"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jp-eu.coe.int/en/web/youth-partnership/related-publication"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1957" y="555585"/>
            <a:ext cx="8621486" cy="1057573"/>
          </a:xfrm>
        </p:spPr>
        <p:txBody>
          <a:bodyPr>
            <a:noAutofit/>
          </a:bodyPr>
          <a:lstStyle/>
          <a:p>
            <a:pPr algn="ctr"/>
            <a:r>
              <a:rPr lang="en-IE" sz="3600" b="1" dirty="0" smtClean="0">
                <a:solidFill>
                  <a:schemeClr val="accent1"/>
                </a:solidFill>
                <a:cs typeface="Arial" pitchFamily="34" charset="0"/>
              </a:rPr>
              <a:t>Mapping </a:t>
            </a:r>
            <a:r>
              <a:rPr lang="en-IE" sz="3600" b="1" dirty="0">
                <a:solidFill>
                  <a:schemeClr val="accent1"/>
                </a:solidFill>
                <a:cs typeface="Arial" pitchFamily="34" charset="0"/>
              </a:rPr>
              <a:t>Educational </a:t>
            </a:r>
            <a:r>
              <a:rPr lang="en-IE" sz="3600" b="1" dirty="0" smtClean="0">
                <a:solidFill>
                  <a:schemeClr val="accent1"/>
                </a:solidFill>
                <a:cs typeface="Arial" pitchFamily="34" charset="0"/>
              </a:rPr>
              <a:t>and </a:t>
            </a:r>
            <a:br>
              <a:rPr lang="en-IE" sz="3600" b="1" dirty="0" smtClean="0">
                <a:solidFill>
                  <a:schemeClr val="accent1"/>
                </a:solidFill>
                <a:cs typeface="Arial" pitchFamily="34" charset="0"/>
              </a:rPr>
            </a:br>
            <a:r>
              <a:rPr lang="en-IE" sz="3600" b="1" dirty="0" smtClean="0">
                <a:solidFill>
                  <a:schemeClr val="accent1"/>
                </a:solidFill>
                <a:cs typeface="Arial" pitchFamily="34" charset="0"/>
              </a:rPr>
              <a:t>Career Paths of </a:t>
            </a:r>
            <a:r>
              <a:rPr lang="en-IE" sz="3600" b="1" dirty="0">
                <a:solidFill>
                  <a:schemeClr val="accent1"/>
                </a:solidFill>
                <a:cs typeface="Arial" pitchFamily="34" charset="0"/>
              </a:rPr>
              <a:t>Youth </a:t>
            </a:r>
            <a:r>
              <a:rPr lang="en-IE" sz="3600" b="1" dirty="0" smtClean="0">
                <a:solidFill>
                  <a:schemeClr val="accent1"/>
                </a:solidFill>
                <a:cs typeface="Arial" pitchFamily="34" charset="0"/>
              </a:rPr>
              <a:t>Workers</a:t>
            </a:r>
            <a:endParaRPr lang="en-IE" sz="3600" b="1" dirty="0">
              <a:solidFill>
                <a:schemeClr val="accent1"/>
              </a:solidFill>
              <a:cs typeface="Arial" pitchFamily="34" charset="0"/>
            </a:endParaRPr>
          </a:p>
        </p:txBody>
      </p:sp>
      <p:sp>
        <p:nvSpPr>
          <p:cNvPr id="8" name="Content Placeholder 7"/>
          <p:cNvSpPr>
            <a:spLocks noGrp="1"/>
          </p:cNvSpPr>
          <p:nvPr>
            <p:ph sz="half" idx="1"/>
          </p:nvPr>
        </p:nvSpPr>
        <p:spPr>
          <a:xfrm>
            <a:off x="324091" y="3555999"/>
            <a:ext cx="3530279" cy="2627085"/>
          </a:xfrm>
        </p:spPr>
        <p:txBody>
          <a:bodyPr>
            <a:normAutofit fontScale="92500" lnSpcReduction="10000"/>
          </a:bodyPr>
          <a:lstStyle/>
          <a:p>
            <a:pPr marL="0" indent="0" algn="ctr">
              <a:buNone/>
            </a:pPr>
            <a:r>
              <a:rPr lang="en-IE" sz="3200" dirty="0">
                <a:solidFill>
                  <a:schemeClr val="accent1"/>
                </a:solidFill>
                <a:latin typeface="+mj-lt"/>
                <a:cs typeface="Arial" pitchFamily="34" charset="0"/>
              </a:rPr>
              <a:t>Marta </a:t>
            </a:r>
            <a:r>
              <a:rPr lang="en-US" sz="3200" dirty="0" err="1">
                <a:solidFill>
                  <a:schemeClr val="accent1"/>
                </a:solidFill>
                <a:latin typeface="+mj-lt"/>
                <a:cs typeface="Arial" pitchFamily="34" charset="0"/>
              </a:rPr>
              <a:t>Mędlińska</a:t>
            </a:r>
            <a:endParaRPr lang="en-US" sz="3200" dirty="0">
              <a:solidFill>
                <a:schemeClr val="accent1"/>
              </a:solidFill>
              <a:latin typeface="+mj-lt"/>
              <a:cs typeface="Arial" pitchFamily="34" charset="0"/>
            </a:endParaRPr>
          </a:p>
          <a:p>
            <a:pPr marL="0" indent="0" algn="ctr">
              <a:buNone/>
            </a:pPr>
            <a:r>
              <a:rPr lang="en-IE" sz="3200" dirty="0" smtClean="0">
                <a:solidFill>
                  <a:schemeClr val="accent1"/>
                </a:solidFill>
                <a:latin typeface="+mj-lt"/>
                <a:cs typeface="Arial" pitchFamily="34" charset="0"/>
              </a:rPr>
              <a:t> and Tanya </a:t>
            </a:r>
            <a:r>
              <a:rPr lang="en-IE" sz="3200" dirty="0">
                <a:solidFill>
                  <a:schemeClr val="accent1"/>
                </a:solidFill>
                <a:latin typeface="+mj-lt"/>
                <a:cs typeface="Arial" pitchFamily="34" charset="0"/>
              </a:rPr>
              <a:t>Basarab</a:t>
            </a:r>
          </a:p>
          <a:p>
            <a:pPr marL="0" indent="0" algn="ctr">
              <a:buNone/>
            </a:pPr>
            <a:r>
              <a:rPr lang="en-IE" sz="2000" dirty="0" smtClean="0">
                <a:solidFill>
                  <a:schemeClr val="accent1"/>
                </a:solidFill>
                <a:latin typeface="+mj-lt"/>
                <a:cs typeface="Arial" pitchFamily="34" charset="0"/>
              </a:rPr>
              <a:t>EU-CoE youth partnership</a:t>
            </a:r>
          </a:p>
          <a:p>
            <a:pPr marL="0" indent="0" algn="ctr">
              <a:buNone/>
            </a:pPr>
            <a:endParaRPr lang="en-IE" sz="2000" dirty="0">
              <a:solidFill>
                <a:schemeClr val="accent1"/>
              </a:solidFill>
              <a:latin typeface="+mj-lt"/>
              <a:cs typeface="Arial" pitchFamily="34" charset="0"/>
            </a:endParaRPr>
          </a:p>
          <a:p>
            <a:pPr marL="0" indent="0" algn="ctr">
              <a:buNone/>
            </a:pPr>
            <a:endParaRPr lang="en-IE" sz="2000" dirty="0" smtClean="0">
              <a:solidFill>
                <a:schemeClr val="accent1"/>
              </a:solidFill>
              <a:latin typeface="+mj-lt"/>
              <a:cs typeface="Arial" pitchFamily="34" charset="0"/>
            </a:endParaRPr>
          </a:p>
          <a:p>
            <a:pPr marL="0" indent="0" algn="ctr">
              <a:buNone/>
            </a:pPr>
            <a:endParaRPr lang="en-IE" sz="2000" dirty="0">
              <a:solidFill>
                <a:schemeClr val="accent1"/>
              </a:solidFill>
              <a:latin typeface="+mj-lt"/>
              <a:cs typeface="Arial" pitchFamily="34" charset="0"/>
            </a:endParaRPr>
          </a:p>
          <a:p>
            <a:pPr marL="0" indent="0" algn="ctr">
              <a:buNone/>
            </a:pPr>
            <a:r>
              <a:rPr lang="en-IE" sz="2000" i="1" dirty="0" smtClean="0">
                <a:solidFill>
                  <a:schemeClr val="accent1"/>
                </a:solidFill>
                <a:latin typeface="+mj-lt"/>
                <a:cs typeface="Arial" pitchFamily="34" charset="0"/>
              </a:rPr>
              <a:t>February </a:t>
            </a:r>
            <a:r>
              <a:rPr lang="en-IE" sz="2000" i="1" dirty="0" smtClean="0">
                <a:solidFill>
                  <a:schemeClr val="accent1"/>
                </a:solidFill>
                <a:latin typeface="+mj-lt"/>
                <a:cs typeface="Arial" pitchFamily="34" charset="0"/>
              </a:rPr>
              <a:t>2019</a:t>
            </a:r>
            <a:endParaRPr lang="en-IE" sz="2000" i="1" dirty="0">
              <a:solidFill>
                <a:schemeClr val="accent1"/>
              </a:solidFill>
              <a:latin typeface="+mj-lt"/>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3900" y="1930401"/>
            <a:ext cx="7767498" cy="440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extLst>
      <p:ext uri="{BB962C8B-B14F-4D97-AF65-F5344CB8AC3E}">
        <p14:creationId xmlns:p14="http://schemas.microsoft.com/office/powerpoint/2010/main" val="2466214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3"/>
          <p:cNvPicPr/>
          <p:nvPr/>
        </p:nvPicPr>
        <p:blipFill>
          <a:blip r:embed="rId3" cstate="print"/>
          <a:stretch>
            <a:fillRect/>
          </a:stretch>
        </p:blipFill>
        <p:spPr bwMode="auto">
          <a:xfrm>
            <a:off x="2452913" y="1250066"/>
            <a:ext cx="9187543" cy="541695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
        <p:nvSpPr>
          <p:cNvPr id="6" name="Title 1"/>
          <p:cNvSpPr txBox="1">
            <a:spLocks noGrp="1"/>
          </p:cNvSpPr>
          <p:nvPr>
            <p:ph type="title"/>
          </p:nvPr>
        </p:nvSpPr>
        <p:spPr>
          <a:xfrm>
            <a:off x="609600" y="704088"/>
            <a:ext cx="11115554" cy="673299"/>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GB" sz="3600" dirty="0" smtClean="0">
                <a:solidFill>
                  <a:schemeClr val="accent1"/>
                </a:solidFill>
                <a:latin typeface="Arial" pitchFamily="34" charset="0"/>
                <a:cs typeface="Arial" pitchFamily="34" charset="0"/>
              </a:rPr>
              <a:t>Main Findings</a:t>
            </a:r>
            <a:endParaRPr lang="en-GB" sz="3600"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604784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877" y="2217554"/>
            <a:ext cx="5964820" cy="4175034"/>
          </a:xfrm>
        </p:spPr>
        <p:txBody>
          <a:bodyPr>
            <a:normAutofit/>
          </a:bodyPr>
          <a:lstStyle/>
          <a:p>
            <a:pPr>
              <a:buNone/>
            </a:pPr>
            <a:r>
              <a:rPr lang="en-GB" sz="2000" dirty="0">
                <a:solidFill>
                  <a:schemeClr val="accent1"/>
                </a:solidFill>
                <a:cs typeface="Arial" pitchFamily="34" charset="0"/>
              </a:rPr>
              <a:t>Associations and networking</a:t>
            </a:r>
          </a:p>
          <a:p>
            <a:pPr lvl="1"/>
            <a:r>
              <a:rPr lang="en-US" sz="2000" dirty="0">
                <a:solidFill>
                  <a:schemeClr val="accent1"/>
                </a:solidFill>
                <a:cs typeface="Arial" pitchFamily="34" charset="0"/>
              </a:rPr>
              <a:t>15 countries have associations of youth workers (training for youth workers; promote professional competence; the profile of youth workers and their professional status).</a:t>
            </a:r>
          </a:p>
          <a:p>
            <a:pPr lvl="1"/>
            <a:r>
              <a:rPr lang="en-US" sz="2000" dirty="0">
                <a:solidFill>
                  <a:schemeClr val="accent1"/>
                </a:solidFill>
                <a:cs typeface="Arial" pitchFamily="34" charset="0"/>
              </a:rPr>
              <a:t>In 11 countries other </a:t>
            </a:r>
            <a:r>
              <a:rPr lang="en-US" sz="2000" dirty="0" err="1">
                <a:solidFill>
                  <a:schemeClr val="accent1"/>
                </a:solidFill>
                <a:cs typeface="Arial" pitchFamily="34" charset="0"/>
              </a:rPr>
              <a:t>organisations</a:t>
            </a:r>
            <a:r>
              <a:rPr lang="en-US" sz="2000" dirty="0">
                <a:solidFill>
                  <a:schemeClr val="accent1"/>
                </a:solidFill>
                <a:cs typeface="Arial" pitchFamily="34" charset="0"/>
              </a:rPr>
              <a:t> undertake  the role of youth workers’ associations including umbrella </a:t>
            </a:r>
            <a:r>
              <a:rPr lang="en-US" sz="2000" dirty="0" err="1">
                <a:solidFill>
                  <a:schemeClr val="accent1"/>
                </a:solidFill>
                <a:cs typeface="Arial" pitchFamily="34" charset="0"/>
              </a:rPr>
              <a:t>organisations</a:t>
            </a:r>
            <a:r>
              <a:rPr lang="en-US" sz="2000" dirty="0">
                <a:solidFill>
                  <a:schemeClr val="accent1"/>
                </a:solidFill>
                <a:cs typeface="Arial" pitchFamily="34" charset="0"/>
              </a:rPr>
              <a:t> of youth </a:t>
            </a:r>
            <a:r>
              <a:rPr lang="en-US" sz="2000" dirty="0" err="1">
                <a:solidFill>
                  <a:schemeClr val="accent1"/>
                </a:solidFill>
                <a:cs typeface="Arial" pitchFamily="34" charset="0"/>
              </a:rPr>
              <a:t>centres</a:t>
            </a:r>
            <a:r>
              <a:rPr lang="en-US" sz="2000" dirty="0">
                <a:solidFill>
                  <a:schemeClr val="accent1"/>
                </a:solidFill>
                <a:cs typeface="Arial" pitchFamily="34" charset="0"/>
              </a:rPr>
              <a:t>, trade or professional unions,  and networks of municipalities.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
        <p:nvSpPr>
          <p:cNvPr id="6" name="Title 5"/>
          <p:cNvSpPr>
            <a:spLocks noGrp="1"/>
          </p:cNvSpPr>
          <p:nvPr>
            <p:ph type="title"/>
          </p:nvPr>
        </p:nvSpPr>
        <p:spPr>
          <a:xfrm>
            <a:off x="4641447" y="685317"/>
            <a:ext cx="4695463" cy="846920"/>
          </a:xfrm>
        </p:spPr>
        <p:txBody>
          <a:bodyPr>
            <a:normAutofit/>
          </a:bodyPr>
          <a:lstStyle/>
          <a:p>
            <a:r>
              <a:rPr lang="en-GB" sz="3600" dirty="0">
                <a:solidFill>
                  <a:schemeClr val="accent1"/>
                </a:solidFill>
                <a:latin typeface="Arial" pitchFamily="34" charset="0"/>
                <a:cs typeface="Arial" pitchFamily="34" charset="0"/>
              </a:rPr>
              <a:t>Main </a:t>
            </a:r>
            <a:r>
              <a:rPr lang="en-GB" sz="3600" dirty="0" smtClean="0">
                <a:solidFill>
                  <a:schemeClr val="accent1"/>
                </a:solidFill>
                <a:latin typeface="Arial" pitchFamily="34" charset="0"/>
                <a:cs typeface="Arial" pitchFamily="34" charset="0"/>
              </a:rPr>
              <a:t>Findings</a:t>
            </a:r>
            <a:endParaRPr lang="en-GB" sz="3600" dirty="0"/>
          </a:p>
        </p:txBody>
      </p:sp>
      <p:pic>
        <p:nvPicPr>
          <p:cNvPr id="4098" name="Picture 2" descr="https://cs.coe.int/team81/Youth_Partnership/Publications/2019/SCRIB-Education%20of%20Youth%20Workers%20in%20Europe%20and%20Practice%20Architectures/Final%20docs%20sent%20to%20SCRIB/Map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167" y="2217554"/>
            <a:ext cx="5166166" cy="39951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877" y="2217554"/>
            <a:ext cx="5582855" cy="4175034"/>
          </a:xfrm>
        </p:spPr>
        <p:txBody>
          <a:bodyPr>
            <a:normAutofit lnSpcReduction="10000"/>
          </a:bodyPr>
          <a:lstStyle/>
          <a:p>
            <a:pPr marL="274320" lvl="1" indent="-274320">
              <a:buClr>
                <a:schemeClr val="accent3"/>
              </a:buClr>
              <a:buSzPct val="95000"/>
            </a:pPr>
            <a:r>
              <a:rPr lang="en-US" dirty="0" smtClean="0">
                <a:solidFill>
                  <a:schemeClr val="accent1"/>
                </a:solidFill>
                <a:latin typeface="+mj-lt"/>
                <a:cs typeface="Arial" pitchFamily="34" charset="0"/>
              </a:rPr>
              <a:t>13 </a:t>
            </a:r>
            <a:r>
              <a:rPr lang="en-US" dirty="0">
                <a:solidFill>
                  <a:schemeClr val="accent1"/>
                </a:solidFill>
                <a:latin typeface="+mj-lt"/>
                <a:cs typeface="Arial" pitchFamily="34" charset="0"/>
              </a:rPr>
              <a:t>countries provided data on the number of youth workers employed by the state, public sector or NGOs. </a:t>
            </a:r>
          </a:p>
          <a:p>
            <a:pPr marL="274320" lvl="1" indent="-274320">
              <a:buClr>
                <a:schemeClr val="accent3"/>
              </a:buClr>
              <a:buSzPct val="95000"/>
            </a:pPr>
            <a:r>
              <a:rPr lang="en-US" dirty="0">
                <a:solidFill>
                  <a:schemeClr val="accent1"/>
                </a:solidFill>
                <a:latin typeface="+mj-lt"/>
                <a:cs typeface="Arial" pitchFamily="34" charset="0"/>
              </a:rPr>
              <a:t>11 countries also provided data on the numbers of youth workers in NGOs/voluntary </a:t>
            </a:r>
            <a:r>
              <a:rPr lang="en-US" dirty="0" err="1">
                <a:solidFill>
                  <a:schemeClr val="accent1"/>
                </a:solidFill>
                <a:latin typeface="+mj-lt"/>
                <a:cs typeface="Arial" pitchFamily="34" charset="0"/>
              </a:rPr>
              <a:t>organisations</a:t>
            </a:r>
            <a:r>
              <a:rPr lang="en-US" dirty="0">
                <a:solidFill>
                  <a:schemeClr val="accent1"/>
                </a:solidFill>
                <a:latin typeface="+mj-lt"/>
                <a:cs typeface="Arial" pitchFamily="34" charset="0"/>
              </a:rPr>
              <a:t>.</a:t>
            </a:r>
          </a:p>
          <a:p>
            <a:pPr marL="274320" lvl="1" indent="-274320">
              <a:buClr>
                <a:schemeClr val="accent3"/>
              </a:buClr>
              <a:buSzPct val="95000"/>
            </a:pPr>
            <a:r>
              <a:rPr lang="en-US" dirty="0">
                <a:solidFill>
                  <a:schemeClr val="accent1"/>
                </a:solidFill>
                <a:latin typeface="+mj-lt"/>
                <a:cs typeface="Arial" pitchFamily="34" charset="0"/>
              </a:rPr>
              <a:t>22 countries have occupational </a:t>
            </a:r>
            <a:r>
              <a:rPr lang="en-US" dirty="0" smtClean="0">
                <a:solidFill>
                  <a:schemeClr val="accent1"/>
                </a:solidFill>
                <a:latin typeface="+mj-lt"/>
                <a:cs typeface="Arial" pitchFamily="34" charset="0"/>
              </a:rPr>
              <a:t>standards.</a:t>
            </a:r>
            <a:endParaRPr lang="en-US" dirty="0">
              <a:solidFill>
                <a:schemeClr val="accent1"/>
              </a:solidFill>
              <a:latin typeface="+mj-lt"/>
              <a:cs typeface="Arial" pitchFamily="34" charset="0"/>
            </a:endParaRPr>
          </a:p>
          <a:p>
            <a:pPr marL="274320" lvl="1" indent="-274320">
              <a:buClr>
                <a:schemeClr val="accent3"/>
              </a:buClr>
              <a:buSzPct val="95000"/>
            </a:pPr>
            <a:r>
              <a:rPr lang="en-US" dirty="0">
                <a:solidFill>
                  <a:schemeClr val="accent1"/>
                </a:solidFill>
                <a:latin typeface="+mj-lt"/>
                <a:cs typeface="Arial" pitchFamily="34" charset="0"/>
              </a:rPr>
              <a:t>10 </a:t>
            </a:r>
            <a:r>
              <a:rPr lang="en-US" dirty="0" smtClean="0">
                <a:solidFill>
                  <a:schemeClr val="accent1"/>
                </a:solidFill>
                <a:latin typeface="+mj-lt"/>
                <a:cs typeface="Arial" pitchFamily="34" charset="0"/>
              </a:rPr>
              <a:t>comprehensibly </a:t>
            </a:r>
            <a:r>
              <a:rPr lang="en-US" dirty="0">
                <a:solidFill>
                  <a:schemeClr val="accent1"/>
                </a:solidFill>
                <a:latin typeface="+mj-lt"/>
                <a:cs typeface="Arial" pitchFamily="34" charset="0"/>
              </a:rPr>
              <a:t>monitor the numbers of professionally registered youth workers</a:t>
            </a:r>
            <a:r>
              <a:rPr lang="en-US" dirty="0" smtClean="0">
                <a:solidFill>
                  <a:schemeClr val="accent1"/>
                </a:solidFill>
                <a:latin typeface="+mj-lt"/>
                <a:cs typeface="Arial" pitchFamily="34" charset="0"/>
              </a:rPr>
              <a:t>.</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
        <p:nvSpPr>
          <p:cNvPr id="6" name="Title 5"/>
          <p:cNvSpPr>
            <a:spLocks noGrp="1"/>
          </p:cNvSpPr>
          <p:nvPr>
            <p:ph type="title"/>
          </p:nvPr>
        </p:nvSpPr>
        <p:spPr>
          <a:xfrm>
            <a:off x="4671911" y="500122"/>
            <a:ext cx="4695463" cy="846920"/>
          </a:xfrm>
        </p:spPr>
        <p:txBody>
          <a:bodyPr>
            <a:normAutofit/>
          </a:bodyPr>
          <a:lstStyle/>
          <a:p>
            <a:r>
              <a:rPr lang="en-GB" sz="3600" dirty="0">
                <a:solidFill>
                  <a:schemeClr val="accent1"/>
                </a:solidFill>
                <a:latin typeface="Arial" pitchFamily="34" charset="0"/>
                <a:cs typeface="Arial" pitchFamily="34" charset="0"/>
              </a:rPr>
              <a:t>Main </a:t>
            </a:r>
            <a:r>
              <a:rPr lang="en-GB" sz="3600" dirty="0" smtClean="0">
                <a:solidFill>
                  <a:schemeClr val="accent1"/>
                </a:solidFill>
                <a:latin typeface="Arial" pitchFamily="34" charset="0"/>
                <a:cs typeface="Arial" pitchFamily="34" charset="0"/>
              </a:rPr>
              <a:t>Findings</a:t>
            </a:r>
            <a:endParaRPr lang="en-GB" sz="3600" dirty="0"/>
          </a:p>
        </p:txBody>
      </p:sp>
      <p:pic>
        <p:nvPicPr>
          <p:cNvPr id="7170" name="Picture 2" descr="https://cs.coe.int/team81/Youth_Partnership/Publications/2019/SCRIB-Education%20of%20Youth%20Workers%20in%20Europe%20and%20Practice%20Architectures/Final%20docs%20sent%20to%20SCRIB/Map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375" y="2217554"/>
            <a:ext cx="5509952" cy="4262843"/>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7"/>
          <p:cNvSpPr txBox="1">
            <a:spLocks/>
          </p:cNvSpPr>
          <p:nvPr/>
        </p:nvSpPr>
        <p:spPr>
          <a:xfrm>
            <a:off x="3043739" y="1412828"/>
            <a:ext cx="7951808" cy="61683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None/>
            </a:pPr>
            <a:r>
              <a:rPr lang="en-GB" sz="2800" dirty="0">
                <a:solidFill>
                  <a:schemeClr val="accent1"/>
                </a:solidFill>
                <a:latin typeface="+mj-lt"/>
                <a:cs typeface="Arial" pitchFamily="34" charset="0"/>
              </a:rPr>
              <a:t>Employment, career paths and </a:t>
            </a:r>
            <a:r>
              <a:rPr lang="en-GB" sz="2800" dirty="0" err="1">
                <a:solidFill>
                  <a:schemeClr val="accent1"/>
                </a:solidFill>
                <a:latin typeface="+mj-lt"/>
                <a:cs typeface="Arial" pitchFamily="34" charset="0"/>
              </a:rPr>
              <a:t>professionalisation</a:t>
            </a:r>
            <a:endParaRPr lang="en-GB" sz="2800" dirty="0">
              <a:solidFill>
                <a:schemeClr val="accent1"/>
              </a:solidFill>
              <a:latin typeface="+mj-lt"/>
              <a:cs typeface="Arial" pitchFamily="34" charset="0"/>
            </a:endParaRPr>
          </a:p>
        </p:txBody>
      </p:sp>
    </p:spTree>
    <p:extLst>
      <p:ext uri="{BB962C8B-B14F-4D97-AF65-F5344CB8AC3E}">
        <p14:creationId xmlns:p14="http://schemas.microsoft.com/office/powerpoint/2010/main" val="3194555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2217554"/>
            <a:ext cx="10548395" cy="4291149"/>
          </a:xfrm>
        </p:spPr>
        <p:txBody>
          <a:bodyPr>
            <a:normAutofit/>
          </a:bodyPr>
          <a:lstStyle/>
          <a:p>
            <a:pPr marL="393192" lvl="1" indent="0">
              <a:buNone/>
            </a:pPr>
            <a:r>
              <a:rPr lang="en-US" sz="2000" dirty="0" smtClean="0">
                <a:solidFill>
                  <a:schemeClr val="accent1"/>
                </a:solidFill>
                <a:latin typeface="+mj-lt"/>
                <a:cs typeface="Arial" pitchFamily="34" charset="0"/>
              </a:rPr>
              <a:t>Most frequently cited employment:</a:t>
            </a:r>
          </a:p>
          <a:p>
            <a:pPr lvl="1"/>
            <a:r>
              <a:rPr lang="en-US" sz="2000" dirty="0" smtClean="0">
                <a:solidFill>
                  <a:schemeClr val="accent1"/>
                </a:solidFill>
                <a:latin typeface="+mj-lt"/>
                <a:cs typeface="Arial" pitchFamily="34" charset="0"/>
              </a:rPr>
              <a:t>youth centres, </a:t>
            </a:r>
          </a:p>
          <a:p>
            <a:pPr lvl="1"/>
            <a:r>
              <a:rPr lang="en-US" sz="2000" dirty="0" smtClean="0">
                <a:solidFill>
                  <a:schemeClr val="accent1"/>
                </a:solidFill>
                <a:latin typeface="+mj-lt"/>
                <a:cs typeface="Arial" pitchFamily="34" charset="0"/>
              </a:rPr>
              <a:t>advice and counselling, </a:t>
            </a:r>
          </a:p>
          <a:p>
            <a:pPr lvl="1"/>
            <a:r>
              <a:rPr lang="en-US" sz="2000" dirty="0" smtClean="0">
                <a:solidFill>
                  <a:schemeClr val="accent1"/>
                </a:solidFill>
                <a:latin typeface="+mj-lt"/>
                <a:cs typeface="Arial" pitchFamily="34" charset="0"/>
              </a:rPr>
              <a:t>Young people’s health services, </a:t>
            </a:r>
          </a:p>
          <a:p>
            <a:pPr lvl="1"/>
            <a:r>
              <a:rPr lang="en-US" sz="2000" dirty="0" smtClean="0">
                <a:solidFill>
                  <a:schemeClr val="accent1"/>
                </a:solidFill>
                <a:latin typeface="+mj-lt"/>
                <a:cs typeface="Arial" pitchFamily="34" charset="0"/>
              </a:rPr>
              <a:t>NGOs, </a:t>
            </a:r>
          </a:p>
          <a:p>
            <a:pPr lvl="1"/>
            <a:r>
              <a:rPr lang="en-US" sz="2000" dirty="0" smtClean="0">
                <a:solidFill>
                  <a:schemeClr val="accent1"/>
                </a:solidFill>
                <a:latin typeface="+mj-lt"/>
                <a:cs typeface="Arial" pitchFamily="34" charset="0"/>
              </a:rPr>
              <a:t>leisure and after and out-of-school voluntary activities. </a:t>
            </a:r>
          </a:p>
          <a:p>
            <a:pPr lvl="1"/>
            <a:r>
              <a:rPr lang="en-GB" sz="2000" dirty="0" smtClean="0">
                <a:solidFill>
                  <a:schemeClr val="accent1"/>
                </a:solidFill>
                <a:latin typeface="+mj-lt"/>
                <a:cs typeface="Arial" pitchFamily="34" charset="0"/>
              </a:rPr>
              <a:t>Overlap between youth work and social work</a:t>
            </a:r>
          </a:p>
          <a:p>
            <a:pPr lvl="1"/>
            <a:r>
              <a:rPr lang="en-GB" sz="2000" dirty="0" smtClean="0">
                <a:solidFill>
                  <a:schemeClr val="accent1"/>
                </a:solidFill>
                <a:latin typeface="+mj-lt"/>
                <a:cs typeface="Arial" pitchFamily="34" charset="0"/>
              </a:rPr>
              <a:t>Challenges with occupational profiles not recognised in labour law – need to look at quality of work offers,  protection and benefits, long-term perspectives and parity of status as a profession.</a:t>
            </a:r>
          </a:p>
          <a:p>
            <a:endParaRPr lang="en-US"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
        <p:nvSpPr>
          <p:cNvPr id="6" name="Title 5"/>
          <p:cNvSpPr>
            <a:spLocks noGrp="1"/>
          </p:cNvSpPr>
          <p:nvPr>
            <p:ph type="title"/>
          </p:nvPr>
        </p:nvSpPr>
        <p:spPr>
          <a:xfrm>
            <a:off x="5000263" y="704087"/>
            <a:ext cx="6582136" cy="870069"/>
          </a:xfrm>
        </p:spPr>
        <p:txBody>
          <a:bodyPr>
            <a:normAutofit/>
          </a:bodyPr>
          <a:lstStyle/>
          <a:p>
            <a:r>
              <a:rPr lang="en-GB" sz="3600" dirty="0">
                <a:solidFill>
                  <a:schemeClr val="accent1"/>
                </a:solidFill>
                <a:latin typeface="Arial" pitchFamily="34" charset="0"/>
                <a:cs typeface="Arial" pitchFamily="34" charset="0"/>
              </a:rPr>
              <a:t>Main </a:t>
            </a:r>
            <a:r>
              <a:rPr lang="en-GB" sz="3600" dirty="0" smtClean="0">
                <a:solidFill>
                  <a:schemeClr val="accent1"/>
                </a:solidFill>
                <a:latin typeface="Arial" pitchFamily="34" charset="0"/>
                <a:cs typeface="Arial" pitchFamily="34" charset="0"/>
              </a:rPr>
              <a:t>Findings</a:t>
            </a:r>
            <a:endParaRPr lang="en-GB"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629" y="847519"/>
            <a:ext cx="7141028" cy="738311"/>
          </a:xfrm>
        </p:spPr>
        <p:txBody>
          <a:bodyPr>
            <a:normAutofit/>
          </a:bodyPr>
          <a:lstStyle/>
          <a:p>
            <a:pPr algn="ctr"/>
            <a:r>
              <a:rPr lang="en-GB" sz="3600" b="1" dirty="0" smtClean="0">
                <a:solidFill>
                  <a:schemeClr val="accent1"/>
                </a:solidFill>
                <a:cs typeface="Arial" pitchFamily="34" charset="0"/>
              </a:rPr>
              <a:t>Information and data</a:t>
            </a:r>
            <a:endParaRPr lang="en-GB" sz="3600" b="1" dirty="0">
              <a:solidFill>
                <a:schemeClr val="accent1"/>
              </a:solidFill>
              <a:cs typeface="Arial" pitchFamily="34" charset="0"/>
            </a:endParaRPr>
          </a:p>
        </p:txBody>
      </p:sp>
      <p:sp>
        <p:nvSpPr>
          <p:cNvPr id="3" name="Content Placeholder 2"/>
          <p:cNvSpPr>
            <a:spLocks noGrp="1"/>
          </p:cNvSpPr>
          <p:nvPr>
            <p:ph idx="1"/>
          </p:nvPr>
        </p:nvSpPr>
        <p:spPr>
          <a:xfrm>
            <a:off x="595086" y="2217554"/>
            <a:ext cx="10972800" cy="3971834"/>
          </a:xfrm>
        </p:spPr>
        <p:txBody>
          <a:bodyPr/>
          <a:lstStyle/>
          <a:p>
            <a:pPr>
              <a:buNone/>
            </a:pPr>
            <a:r>
              <a:rPr lang="en-GB" sz="2400" dirty="0" smtClean="0">
                <a:solidFill>
                  <a:schemeClr val="accent1"/>
                </a:solidFill>
                <a:latin typeface="+mj-lt"/>
                <a:cs typeface="Arial" pitchFamily="34" charset="0"/>
              </a:rPr>
              <a:t>Issues arising from responses to the questionnaire</a:t>
            </a:r>
          </a:p>
          <a:p>
            <a:pPr lvl="1"/>
            <a:r>
              <a:rPr lang="en-GB" sz="2000" dirty="0" smtClean="0">
                <a:solidFill>
                  <a:schemeClr val="accent1"/>
                </a:solidFill>
                <a:latin typeface="+mj-lt"/>
                <a:cs typeface="Arial" pitchFamily="34" charset="0"/>
              </a:rPr>
              <a:t>Many information and data gaps in responses to the questionnaire.</a:t>
            </a:r>
          </a:p>
          <a:p>
            <a:pPr lvl="1"/>
            <a:r>
              <a:rPr lang="en-GB" sz="2000" dirty="0" smtClean="0">
                <a:solidFill>
                  <a:schemeClr val="accent1"/>
                </a:solidFill>
                <a:latin typeface="+mj-lt"/>
                <a:cs typeface="Arial" pitchFamily="34" charset="0"/>
              </a:rPr>
              <a:t>Some respondents had to decide what to focus on when responding (ex: national vs. local; state perspective quite visible).</a:t>
            </a:r>
          </a:p>
          <a:p>
            <a:pPr lvl="1"/>
            <a:r>
              <a:rPr lang="en-GB" sz="2000" dirty="0" smtClean="0">
                <a:solidFill>
                  <a:schemeClr val="accent1"/>
                </a:solidFill>
                <a:latin typeface="+mj-lt"/>
                <a:cs typeface="Arial" pitchFamily="34" charset="0"/>
              </a:rPr>
              <a:t>Time and capacity to collect information and data.</a:t>
            </a:r>
          </a:p>
          <a:p>
            <a:pPr lvl="1"/>
            <a:r>
              <a:rPr lang="en-GB" sz="2000" dirty="0" smtClean="0">
                <a:solidFill>
                  <a:schemeClr val="accent1"/>
                </a:solidFill>
                <a:latin typeface="+mj-lt"/>
                <a:cs typeface="Arial" pitchFamily="34" charset="0"/>
              </a:rPr>
              <a:t>Understanding of question (ex: </a:t>
            </a:r>
            <a:r>
              <a:rPr lang="en-GB" sz="2000" dirty="0">
                <a:solidFill>
                  <a:schemeClr val="accent1"/>
                </a:solidFill>
                <a:latin typeface="+mj-lt"/>
                <a:cs typeface="Arial" pitchFamily="34" charset="0"/>
              </a:rPr>
              <a:t>problematic </a:t>
            </a:r>
            <a:r>
              <a:rPr lang="en-GB" sz="2000" dirty="0" smtClean="0">
                <a:solidFill>
                  <a:schemeClr val="accent1"/>
                </a:solidFill>
                <a:latin typeface="+mj-lt"/>
                <a:cs typeface="Arial" pitchFamily="34" charset="0"/>
              </a:rPr>
              <a:t>interpretation of competencies</a:t>
            </a:r>
            <a:r>
              <a:rPr lang="en-GB" sz="2000" dirty="0">
                <a:solidFill>
                  <a:schemeClr val="accent1"/>
                </a:solidFill>
                <a:latin typeface="+mj-lt"/>
                <a:cs typeface="Arial" pitchFamily="34" charset="0"/>
              </a:rPr>
              <a:t>).</a:t>
            </a:r>
            <a:endParaRPr lang="en-GB" sz="2000" dirty="0" smtClean="0">
              <a:solidFill>
                <a:schemeClr val="accent1"/>
              </a:solidFill>
              <a:latin typeface="+mj-lt"/>
              <a:cs typeface="Arial" pitchFamily="34" charset="0"/>
            </a:endParaRPr>
          </a:p>
          <a:p>
            <a:pPr lvl="1"/>
            <a:r>
              <a:rPr lang="en-GB" sz="2000" dirty="0" smtClean="0">
                <a:solidFill>
                  <a:schemeClr val="accent1"/>
                </a:solidFill>
                <a:latin typeface="+mj-lt"/>
                <a:cs typeface="Arial" pitchFamily="34" charset="0"/>
              </a:rPr>
              <a:t>Size, scale and diversity of provision.</a:t>
            </a:r>
          </a:p>
          <a:p>
            <a:pPr lvl="1"/>
            <a:r>
              <a:rPr lang="en-GB" sz="2000" dirty="0" smtClean="0">
                <a:solidFill>
                  <a:schemeClr val="accent1"/>
                </a:solidFill>
                <a:latin typeface="+mj-lt"/>
                <a:cs typeface="Arial" pitchFamily="34" charset="0"/>
              </a:rPr>
              <a:t>Regions and municipalities.</a:t>
            </a:r>
          </a:p>
          <a:p>
            <a:pPr lvl="1"/>
            <a:r>
              <a:rPr lang="en-GB" sz="2000" dirty="0" smtClean="0">
                <a:solidFill>
                  <a:schemeClr val="accent1"/>
                </a:solidFill>
                <a:latin typeface="+mj-lt"/>
                <a:cs typeface="Arial" pitchFamily="34" charset="0"/>
              </a:rPr>
              <a:t>Voluntary youth sector and NGOs.</a:t>
            </a:r>
          </a:p>
          <a:p>
            <a:pPr lvl="1"/>
            <a:r>
              <a:rPr lang="en-GB" sz="2000" dirty="0" smtClean="0">
                <a:solidFill>
                  <a:schemeClr val="accent1"/>
                </a:solidFill>
                <a:latin typeface="+mj-lt"/>
                <a:cs typeface="Arial" pitchFamily="34" charset="0"/>
              </a:rPr>
              <a:t>Youth workers perception.</a:t>
            </a:r>
          </a:p>
          <a:p>
            <a:pPr lvl="1">
              <a:buNone/>
            </a:pPr>
            <a:endParaRPr lang="en-GB" sz="2000" dirty="0" smtClean="0">
              <a:latin typeface="Arial" pitchFamily="34" charset="0"/>
              <a:cs typeface="Arial" pitchFamily="34" charset="0"/>
            </a:endParaRPr>
          </a:p>
          <a:p>
            <a:pPr lvl="1">
              <a:buNone/>
            </a:pPr>
            <a:endParaRPr lang="en-GB" sz="2000"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3770" y="704088"/>
            <a:ext cx="7373259" cy="745889"/>
          </a:xfrm>
        </p:spPr>
        <p:txBody>
          <a:bodyPr/>
          <a:lstStyle/>
          <a:p>
            <a:pPr algn="ctr"/>
            <a:r>
              <a:rPr lang="en-GB" sz="3600" b="1" dirty="0" smtClean="0">
                <a:solidFill>
                  <a:schemeClr val="accent1"/>
                </a:solidFill>
                <a:cs typeface="Arial" pitchFamily="34" charset="0"/>
              </a:rPr>
              <a:t>Some challenges!</a:t>
            </a:r>
            <a:endParaRPr lang="en-GB" b="1" dirty="0">
              <a:solidFill>
                <a:schemeClr val="accent1"/>
              </a:solidFill>
            </a:endParaRPr>
          </a:p>
        </p:txBody>
      </p:sp>
      <p:sp>
        <p:nvSpPr>
          <p:cNvPr id="3" name="Content Placeholder 2"/>
          <p:cNvSpPr>
            <a:spLocks noGrp="1"/>
          </p:cNvSpPr>
          <p:nvPr>
            <p:ph idx="1"/>
          </p:nvPr>
        </p:nvSpPr>
        <p:spPr>
          <a:xfrm>
            <a:off x="729205" y="1923877"/>
            <a:ext cx="10965681" cy="4934123"/>
          </a:xfrm>
        </p:spPr>
        <p:txBody>
          <a:bodyPr>
            <a:normAutofit fontScale="25000" lnSpcReduction="20000"/>
          </a:bodyPr>
          <a:lstStyle/>
          <a:p>
            <a:pPr lvl="0"/>
            <a:r>
              <a:rPr lang="en-AU" sz="8000" dirty="0" smtClean="0">
                <a:solidFill>
                  <a:schemeClr val="accent1"/>
                </a:solidFill>
                <a:latin typeface="+mj-lt"/>
                <a:cs typeface="Arial" pitchFamily="34" charset="0"/>
              </a:rPr>
              <a:t>Embedding youth work in and ensuring that it is an integral part of all youth related policies/strategies and implementation.</a:t>
            </a:r>
            <a:endParaRPr lang="en-GB" sz="8000" dirty="0" smtClean="0">
              <a:solidFill>
                <a:schemeClr val="accent1"/>
              </a:solidFill>
              <a:latin typeface="+mj-lt"/>
              <a:cs typeface="Arial" pitchFamily="34" charset="0"/>
            </a:endParaRPr>
          </a:p>
          <a:p>
            <a:pPr>
              <a:buNone/>
            </a:pPr>
            <a:endParaRPr lang="en-GB" sz="8000" dirty="0" smtClean="0">
              <a:solidFill>
                <a:schemeClr val="accent1"/>
              </a:solidFill>
              <a:latin typeface="+mj-lt"/>
              <a:cs typeface="Arial" pitchFamily="34" charset="0"/>
            </a:endParaRPr>
          </a:p>
          <a:p>
            <a:pPr lvl="0"/>
            <a:r>
              <a:rPr lang="en-AU" sz="8000" dirty="0" smtClean="0">
                <a:solidFill>
                  <a:schemeClr val="accent1"/>
                </a:solidFill>
                <a:latin typeface="+mj-lt"/>
                <a:cs typeface="Arial" pitchFamily="34" charset="0"/>
              </a:rPr>
              <a:t>Strengthening and expanding formal education and vocational training for youth workers, particularly in those member states where it is under-developed or absent.   </a:t>
            </a:r>
            <a:endParaRPr lang="en-GB" sz="8000" dirty="0" smtClean="0">
              <a:solidFill>
                <a:schemeClr val="accent1"/>
              </a:solidFill>
              <a:latin typeface="+mj-lt"/>
              <a:cs typeface="Arial" pitchFamily="34" charset="0"/>
            </a:endParaRPr>
          </a:p>
          <a:p>
            <a:pPr>
              <a:buNone/>
            </a:pPr>
            <a:endParaRPr lang="en-GB" sz="8000" dirty="0" smtClean="0">
              <a:solidFill>
                <a:schemeClr val="accent1"/>
              </a:solidFill>
              <a:latin typeface="+mj-lt"/>
              <a:cs typeface="Arial" pitchFamily="34" charset="0"/>
            </a:endParaRPr>
          </a:p>
          <a:p>
            <a:pPr lvl="0"/>
            <a:r>
              <a:rPr lang="en-GB" sz="8000" dirty="0" smtClean="0">
                <a:solidFill>
                  <a:schemeClr val="accent1"/>
                </a:solidFill>
                <a:latin typeface="+mj-lt"/>
                <a:cs typeface="Arial" pitchFamily="34" charset="0"/>
              </a:rPr>
              <a:t>Further developing and strengthening over-arching structures for non-formal education and training that ensure an appropriate level of provision, funding and accreditation and that align methods, themes and competences.</a:t>
            </a:r>
          </a:p>
          <a:p>
            <a:pPr>
              <a:buNone/>
            </a:pPr>
            <a:endParaRPr lang="en-GB" sz="8000" dirty="0" smtClean="0">
              <a:solidFill>
                <a:schemeClr val="accent1"/>
              </a:solidFill>
              <a:latin typeface="+mj-lt"/>
              <a:cs typeface="Arial" pitchFamily="34" charset="0"/>
            </a:endParaRPr>
          </a:p>
          <a:p>
            <a:pPr lvl="0"/>
            <a:r>
              <a:rPr lang="en-GB" sz="8000" dirty="0" smtClean="0">
                <a:solidFill>
                  <a:schemeClr val="accent1"/>
                </a:solidFill>
                <a:latin typeface="+mj-lt"/>
                <a:cs typeface="Arial" pitchFamily="34" charset="0"/>
              </a:rPr>
              <a:t>Reaching a European wide consensus on who "youth workers" are, what education/training "qualifies" them to be youth workers and what employment and career paths are available to them, regardless of the nomenclature, status or role of  “youth workers” in individual member states.</a:t>
            </a:r>
          </a:p>
          <a:p>
            <a:pPr>
              <a:buNone/>
            </a:pPr>
            <a:endParaRPr lang="en-GB" sz="8000" dirty="0" smtClean="0">
              <a:solidFill>
                <a:schemeClr val="accent1"/>
              </a:solidFill>
              <a:latin typeface="+mj-lt"/>
              <a:cs typeface="Arial" pitchFamily="34" charset="0"/>
            </a:endParaRPr>
          </a:p>
          <a:p>
            <a:pPr lvl="0"/>
            <a:r>
              <a:rPr lang="en-GB" sz="8000" dirty="0" smtClean="0">
                <a:solidFill>
                  <a:schemeClr val="accent1"/>
                </a:solidFill>
                <a:latin typeface="+mj-lt"/>
                <a:cs typeface="Arial" pitchFamily="34" charset="0"/>
              </a:rPr>
              <a:t>Affording additional supports to the voluntary youth sector and NGOs in those member states where they play the leading role in promoting youth work and the youth work profession.</a:t>
            </a:r>
          </a:p>
          <a:p>
            <a:pPr>
              <a:buNone/>
            </a:pPr>
            <a:endParaRPr lang="en-GB" sz="8000" dirty="0" smtClean="0">
              <a:latin typeface="Arial" pitchFamily="34" charset="0"/>
              <a:cs typeface="Arial" pitchFamily="34" charset="0"/>
            </a:endParaRP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771" y="799738"/>
            <a:ext cx="5994400" cy="901338"/>
          </a:xfrm>
        </p:spPr>
        <p:txBody>
          <a:bodyPr>
            <a:normAutofit/>
          </a:bodyPr>
          <a:lstStyle/>
          <a:p>
            <a:pPr algn="ctr"/>
            <a:r>
              <a:rPr lang="en-GB" sz="3600" b="1" dirty="0" smtClean="0">
                <a:solidFill>
                  <a:schemeClr val="accent1"/>
                </a:solidFill>
                <a:cs typeface="Arial" pitchFamily="34" charset="0"/>
              </a:rPr>
              <a:t>Some challenges!</a:t>
            </a:r>
            <a:endParaRPr lang="en-GB" sz="3600" b="1" dirty="0">
              <a:solidFill>
                <a:schemeClr val="accent1"/>
              </a:solidFill>
              <a:cs typeface="Arial" pitchFamily="34" charset="0"/>
            </a:endParaRPr>
          </a:p>
        </p:txBody>
      </p:sp>
      <p:sp>
        <p:nvSpPr>
          <p:cNvPr id="3" name="Content Placeholder 2"/>
          <p:cNvSpPr>
            <a:spLocks noGrp="1"/>
          </p:cNvSpPr>
          <p:nvPr>
            <p:ph idx="1"/>
          </p:nvPr>
        </p:nvSpPr>
        <p:spPr>
          <a:xfrm>
            <a:off x="609600" y="2080623"/>
            <a:ext cx="10972800" cy="4389120"/>
          </a:xfrm>
        </p:spPr>
        <p:txBody>
          <a:bodyPr>
            <a:normAutofit lnSpcReduction="10000"/>
          </a:bodyPr>
          <a:lstStyle/>
          <a:p>
            <a:pPr lvl="0"/>
            <a:r>
              <a:rPr lang="en-GB" sz="2200" dirty="0" smtClean="0">
                <a:solidFill>
                  <a:schemeClr val="accent1"/>
                </a:solidFill>
                <a:latin typeface="+mj-lt"/>
                <a:cs typeface="Arial" pitchFamily="34" charset="0"/>
              </a:rPr>
              <a:t>Promoting and supporting innovative and experimental approaches in developing and implementing quality assurance and competency-based frameworks and systems.</a:t>
            </a:r>
          </a:p>
          <a:p>
            <a:pPr>
              <a:buNone/>
            </a:pPr>
            <a:endParaRPr lang="en-GB" sz="2200" dirty="0" smtClean="0">
              <a:solidFill>
                <a:schemeClr val="accent1"/>
              </a:solidFill>
              <a:latin typeface="+mj-lt"/>
              <a:cs typeface="Arial" pitchFamily="34" charset="0"/>
            </a:endParaRPr>
          </a:p>
          <a:p>
            <a:pPr lvl="0"/>
            <a:r>
              <a:rPr lang="en-GB" sz="2200" dirty="0" smtClean="0">
                <a:solidFill>
                  <a:schemeClr val="accent1"/>
                </a:solidFill>
                <a:latin typeface="+mj-lt"/>
                <a:cs typeface="Arial" pitchFamily="34" charset="0"/>
              </a:rPr>
              <a:t>Exploring the role that associations and networks of youth workers might play in supporting the development of youth work and the youth worker profession.</a:t>
            </a:r>
          </a:p>
          <a:p>
            <a:pPr>
              <a:buNone/>
            </a:pPr>
            <a:endParaRPr lang="en-GB" sz="2200" dirty="0" smtClean="0">
              <a:solidFill>
                <a:schemeClr val="accent1"/>
              </a:solidFill>
              <a:latin typeface="+mj-lt"/>
              <a:cs typeface="Arial" pitchFamily="34" charset="0"/>
            </a:endParaRPr>
          </a:p>
          <a:p>
            <a:pPr lvl="0"/>
            <a:r>
              <a:rPr lang="en-GB" sz="2200" dirty="0" smtClean="0">
                <a:solidFill>
                  <a:schemeClr val="accent1"/>
                </a:solidFill>
                <a:latin typeface="+mj-lt"/>
                <a:cs typeface="Arial" pitchFamily="34" charset="0"/>
              </a:rPr>
              <a:t>Promoting the formal recognition of youth work as a profession and parity of status with related professions.</a:t>
            </a:r>
          </a:p>
          <a:p>
            <a:pPr>
              <a:buNone/>
            </a:pPr>
            <a:endParaRPr lang="en-GB" sz="2200" dirty="0" smtClean="0">
              <a:solidFill>
                <a:schemeClr val="accent1"/>
              </a:solidFill>
              <a:latin typeface="+mj-lt"/>
              <a:cs typeface="Arial" pitchFamily="34" charset="0"/>
            </a:endParaRPr>
          </a:p>
          <a:p>
            <a:pPr lvl="0"/>
            <a:r>
              <a:rPr lang="en-GB" sz="2200" dirty="0" smtClean="0">
                <a:solidFill>
                  <a:schemeClr val="accent1"/>
                </a:solidFill>
                <a:latin typeface="+mj-lt"/>
                <a:cs typeface="Arial" pitchFamily="34" charset="0"/>
              </a:rPr>
              <a:t>Further developing and strengthening the data, knowledge and research base of youth work particularly with regard to the voluntary youth sector and NGOs, quality and competences, associations and networking, and employment and career options and opportunities.</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8343" y="439837"/>
            <a:ext cx="9042399" cy="1296021"/>
          </a:xfrm>
        </p:spPr>
        <p:txBody>
          <a:bodyPr>
            <a:noAutofit/>
          </a:bodyPr>
          <a:lstStyle/>
          <a:p>
            <a:pPr algn="ctr"/>
            <a:r>
              <a:rPr lang="en-US" sz="3600" b="1" dirty="0" smtClean="0">
                <a:solidFill>
                  <a:schemeClr val="accent1"/>
                </a:solidFill>
              </a:rPr>
              <a:t>Practice Architectures for Youth Worker Education in Europe – Part II</a:t>
            </a:r>
            <a:endParaRPr lang="en-US" sz="3600" b="1" dirty="0">
              <a:solidFill>
                <a:schemeClr val="accent1"/>
              </a:solidFill>
            </a:endParaRPr>
          </a:p>
        </p:txBody>
      </p:sp>
      <p:pic>
        <p:nvPicPr>
          <p:cNvPr id="1026" name="Picture 2" descr="C:\Users\Basarab\AppData\Local\Microsoft\Windows\Temporary Internet Files\Content.Outlook\VEX8EW1Q\EduPath_v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0629" y="1982602"/>
            <a:ext cx="7451498" cy="43125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extLst>
      <p:ext uri="{BB962C8B-B14F-4D97-AF65-F5344CB8AC3E}">
        <p14:creationId xmlns:p14="http://schemas.microsoft.com/office/powerpoint/2010/main" val="782918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1" y="733117"/>
            <a:ext cx="8287657" cy="1143000"/>
          </a:xfrm>
        </p:spPr>
        <p:txBody>
          <a:bodyPr>
            <a:noAutofit/>
          </a:bodyPr>
          <a:lstStyle/>
          <a:p>
            <a:r>
              <a:rPr lang="en-US" sz="4000" b="1" dirty="0" smtClean="0">
                <a:solidFill>
                  <a:schemeClr val="accent1"/>
                </a:solidFill>
              </a:rPr>
              <a:t>Theoretical framework – </a:t>
            </a:r>
            <a:br>
              <a:rPr lang="en-US" sz="4000" b="1" dirty="0" smtClean="0">
                <a:solidFill>
                  <a:schemeClr val="accent1"/>
                </a:solidFill>
              </a:rPr>
            </a:br>
            <a:r>
              <a:rPr lang="en-US" sz="4000" b="1" dirty="0" smtClean="0">
                <a:solidFill>
                  <a:schemeClr val="accent1"/>
                </a:solidFill>
              </a:rPr>
              <a:t>what supports youth workers’ learning</a:t>
            </a:r>
            <a:endParaRPr lang="en-US" sz="4000" b="1" dirty="0">
              <a:solidFill>
                <a:schemeClr val="accent1"/>
              </a:solidFill>
            </a:endParaRPr>
          </a:p>
        </p:txBody>
      </p:sp>
      <p:sp>
        <p:nvSpPr>
          <p:cNvPr id="3" name="Content Placeholder 2"/>
          <p:cNvSpPr>
            <a:spLocks noGrp="1"/>
          </p:cNvSpPr>
          <p:nvPr>
            <p:ph idx="1"/>
          </p:nvPr>
        </p:nvSpPr>
        <p:spPr>
          <a:xfrm>
            <a:off x="711200" y="2217554"/>
            <a:ext cx="10972800" cy="4389120"/>
          </a:xfrm>
        </p:spPr>
        <p:txBody>
          <a:bodyPr>
            <a:normAutofit fontScale="85000" lnSpcReduction="20000"/>
          </a:bodyPr>
          <a:lstStyle/>
          <a:p>
            <a:r>
              <a:rPr lang="en-US" dirty="0" smtClean="0">
                <a:latin typeface="+mj-lt"/>
              </a:rPr>
              <a:t>Sayings/cultural-</a:t>
            </a:r>
            <a:r>
              <a:rPr lang="en-US" dirty="0" err="1" smtClean="0">
                <a:latin typeface="+mj-lt"/>
              </a:rPr>
              <a:t>discoursive</a:t>
            </a:r>
            <a:r>
              <a:rPr lang="en-US" dirty="0" smtClean="0">
                <a:latin typeface="+mj-lt"/>
              </a:rPr>
              <a:t> dimension: how youth work is </a:t>
            </a:r>
            <a:r>
              <a:rPr lang="en-US" dirty="0" err="1" smtClean="0">
                <a:latin typeface="+mj-lt"/>
              </a:rPr>
              <a:t>recognised</a:t>
            </a:r>
            <a:r>
              <a:rPr lang="en-US" dirty="0" smtClean="0">
                <a:latin typeface="+mj-lt"/>
              </a:rPr>
              <a:t>, formulated, talked about and debated </a:t>
            </a:r>
          </a:p>
          <a:p>
            <a:pPr marL="0" indent="0">
              <a:buNone/>
            </a:pPr>
            <a:r>
              <a:rPr lang="en-US" dirty="0" smtClean="0">
                <a:solidFill>
                  <a:schemeClr val="accent1"/>
                </a:solidFill>
                <a:latin typeface="+mj-lt"/>
              </a:rPr>
              <a:t>Professional vocabulary, professional recognition and theories of how good practice is </a:t>
            </a:r>
            <a:r>
              <a:rPr lang="en-US" dirty="0" err="1" smtClean="0">
                <a:solidFill>
                  <a:schemeClr val="accent1"/>
                </a:solidFill>
                <a:latin typeface="+mj-lt"/>
              </a:rPr>
              <a:t>organised</a:t>
            </a:r>
            <a:r>
              <a:rPr lang="en-US" dirty="0">
                <a:solidFill>
                  <a:schemeClr val="accent1"/>
                </a:solidFill>
                <a:latin typeface="+mj-lt"/>
              </a:rPr>
              <a:t>.</a:t>
            </a:r>
          </a:p>
          <a:p>
            <a:pPr marL="514350" indent="-514350">
              <a:buAutoNum type="arabicPeriod"/>
            </a:pPr>
            <a:endParaRPr lang="en-US" dirty="0" smtClean="0">
              <a:latin typeface="+mj-lt"/>
            </a:endParaRPr>
          </a:p>
          <a:p>
            <a:r>
              <a:rPr lang="en-US" dirty="0" smtClean="0">
                <a:latin typeface="+mj-lt"/>
              </a:rPr>
              <a:t>Doings/structural-occupational dimension: how youth work education is supported and how youth work can be a sustainable career </a:t>
            </a:r>
          </a:p>
          <a:p>
            <a:pPr marL="0" indent="0">
              <a:buNone/>
            </a:pPr>
            <a:r>
              <a:rPr lang="en-US" dirty="0" smtClean="0">
                <a:solidFill>
                  <a:schemeClr val="accent1"/>
                </a:solidFill>
                <a:latin typeface="+mj-lt"/>
              </a:rPr>
              <a:t>Physical and economic realities. Design of youth work places, wages of youth workers, economic status of youth work </a:t>
            </a:r>
            <a:r>
              <a:rPr lang="en-US" dirty="0" err="1" smtClean="0">
                <a:solidFill>
                  <a:schemeClr val="accent1"/>
                </a:solidFill>
                <a:latin typeface="+mj-lt"/>
              </a:rPr>
              <a:t>organisations</a:t>
            </a:r>
            <a:r>
              <a:rPr lang="en-US" dirty="0" smtClean="0">
                <a:solidFill>
                  <a:schemeClr val="accent1"/>
                </a:solidFill>
                <a:latin typeface="+mj-lt"/>
              </a:rPr>
              <a:t>, sustainable career paths. </a:t>
            </a:r>
          </a:p>
          <a:p>
            <a:pPr marL="514350" indent="-514350">
              <a:buFont typeface="+mj-lt"/>
              <a:buAutoNum type="arabicPeriod"/>
            </a:pPr>
            <a:endParaRPr lang="en-US" dirty="0" smtClean="0">
              <a:latin typeface="+mj-lt"/>
            </a:endParaRPr>
          </a:p>
          <a:p>
            <a:r>
              <a:rPr lang="en-US" dirty="0" err="1" smtClean="0">
                <a:latin typeface="+mj-lt"/>
              </a:rPr>
              <a:t>Relatings</a:t>
            </a:r>
            <a:r>
              <a:rPr lang="en-US" dirty="0" smtClean="0">
                <a:latin typeface="+mj-lt"/>
              </a:rPr>
              <a:t>/social-political dimension: how youth work is </a:t>
            </a:r>
            <a:r>
              <a:rPr lang="en-US" dirty="0" err="1" smtClean="0">
                <a:latin typeface="+mj-lt"/>
              </a:rPr>
              <a:t>recognised</a:t>
            </a:r>
            <a:r>
              <a:rPr lang="en-US" dirty="0" smtClean="0">
                <a:latin typeface="+mj-lt"/>
              </a:rPr>
              <a:t>, supported and </a:t>
            </a:r>
            <a:r>
              <a:rPr lang="en-US" dirty="0" err="1" smtClean="0">
                <a:latin typeface="+mj-lt"/>
              </a:rPr>
              <a:t>organised</a:t>
            </a:r>
            <a:r>
              <a:rPr lang="en-US" dirty="0" smtClean="0">
                <a:latin typeface="+mj-lt"/>
              </a:rPr>
              <a:t> so that it can relate to young people, general public and other professional cultures </a:t>
            </a:r>
          </a:p>
          <a:p>
            <a:pPr marL="0" indent="0">
              <a:buNone/>
            </a:pPr>
            <a:r>
              <a:rPr lang="en-US" dirty="0" smtClean="0">
                <a:solidFill>
                  <a:schemeClr val="accent1"/>
                </a:solidFill>
                <a:latin typeface="+mj-lt"/>
              </a:rPr>
              <a:t>Social relationships and power, resources, relations to other professions and groups.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extLst>
      <p:ext uri="{BB962C8B-B14F-4D97-AF65-F5344CB8AC3E}">
        <p14:creationId xmlns:p14="http://schemas.microsoft.com/office/powerpoint/2010/main" val="2572317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0217" y="1670149"/>
            <a:ext cx="9684446" cy="518785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Otsikko 1"/>
          <p:cNvSpPr>
            <a:spLocks noGrp="1"/>
          </p:cNvSpPr>
          <p:nvPr>
            <p:ph type="title"/>
          </p:nvPr>
        </p:nvSpPr>
        <p:spPr>
          <a:xfrm>
            <a:off x="3067292" y="439838"/>
            <a:ext cx="8515108" cy="1053296"/>
          </a:xfrm>
        </p:spPr>
        <p:txBody>
          <a:bodyPr>
            <a:normAutofit/>
          </a:bodyPr>
          <a:lstStyle/>
          <a:p>
            <a:r>
              <a:rPr lang="fi-FI" altLang="fi-FI" sz="3600" b="1" dirty="0" err="1" smtClean="0">
                <a:solidFill>
                  <a:schemeClr val="accent1"/>
                </a:solidFill>
              </a:rPr>
              <a:t>Kemmis</a:t>
            </a:r>
            <a:r>
              <a:rPr lang="fi-FI" altLang="fi-FI" sz="3600" b="1" dirty="0" smtClean="0">
                <a:solidFill>
                  <a:schemeClr val="accent1"/>
                </a:solidFill>
              </a:rPr>
              <a:t>’ </a:t>
            </a:r>
            <a:r>
              <a:rPr lang="fi-FI" altLang="fi-FI" sz="3600" b="1" dirty="0" err="1" smtClean="0">
                <a:solidFill>
                  <a:schemeClr val="accent1"/>
                </a:solidFill>
              </a:rPr>
              <a:t>visualisation</a:t>
            </a:r>
            <a:r>
              <a:rPr lang="fi-FI" altLang="fi-FI" sz="3600" b="1" dirty="0" smtClean="0">
                <a:solidFill>
                  <a:schemeClr val="accent1"/>
                </a:solidFill>
              </a:rPr>
              <a:t> of </a:t>
            </a:r>
            <a:r>
              <a:rPr lang="fi-FI" altLang="fi-FI" sz="3600" b="1" dirty="0" err="1" smtClean="0">
                <a:solidFill>
                  <a:schemeClr val="accent1"/>
                </a:solidFill>
              </a:rPr>
              <a:t>his</a:t>
            </a:r>
            <a:r>
              <a:rPr lang="fi-FI" altLang="fi-FI" sz="3600" b="1" dirty="0" smtClean="0">
                <a:solidFill>
                  <a:schemeClr val="accent1"/>
                </a:solidFill>
              </a:rPr>
              <a:t> </a:t>
            </a:r>
            <a:r>
              <a:rPr lang="fi-FI" altLang="fi-FI" sz="3600" b="1" dirty="0" err="1">
                <a:solidFill>
                  <a:schemeClr val="accent1"/>
                </a:solidFill>
              </a:rPr>
              <a:t>theory</a:t>
            </a:r>
            <a:endParaRPr lang="fi-FI" altLang="fi-FI" sz="3600" b="1" dirty="0">
              <a:solidFill>
                <a:schemeClr val="accent1"/>
              </a:solidFill>
            </a:endParaRPr>
          </a:p>
        </p:txBody>
      </p:sp>
      <p:sp>
        <p:nvSpPr>
          <p:cNvPr id="4" name="Päivämäärän paikkamerkki 3"/>
          <p:cNvSpPr>
            <a:spLocks noGrp="1"/>
          </p:cNvSpPr>
          <p:nvPr>
            <p:ph type="dt" sz="quarter" idx="10"/>
          </p:nvPr>
        </p:nvSpPr>
        <p:spPr/>
        <p:txBody>
          <a:bodyPr/>
          <a:lstStyle/>
          <a:p>
            <a:pPr>
              <a:defRPr/>
            </a:pPr>
            <a:fld id="{75B7A953-12A8-4D19-9D78-3DB0F175918D}" type="datetime1">
              <a:rPr lang="fi-FI" smtClean="0"/>
              <a:pPr>
                <a:defRPr/>
              </a:pPr>
              <a:t>26.3.2019</a:t>
            </a:fld>
            <a:endParaRPr lang="fi-FI"/>
          </a:p>
        </p:txBody>
      </p:sp>
      <p:sp>
        <p:nvSpPr>
          <p:cNvPr id="5" name="Alatunnisteen paikkamerkki 4"/>
          <p:cNvSpPr>
            <a:spLocks noGrp="1"/>
          </p:cNvSpPr>
          <p:nvPr>
            <p:ph type="ftr" sz="quarter" idx="11"/>
          </p:nvPr>
        </p:nvSpPr>
        <p:spPr/>
        <p:txBody>
          <a:bodyPr/>
          <a:lstStyle/>
          <a:p>
            <a:pPr>
              <a:defRPr/>
            </a:pPr>
            <a:r>
              <a:rPr lang="fi-FI" smtClean="0"/>
              <a:t>Tomi Kiilakoski</a:t>
            </a:r>
            <a:endParaRPr lang="fi-FI"/>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extLst>
      <p:ext uri="{BB962C8B-B14F-4D97-AF65-F5344CB8AC3E}">
        <p14:creationId xmlns:p14="http://schemas.microsoft.com/office/powerpoint/2010/main" val="2195018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957943"/>
            <a:ext cx="6763658" cy="836023"/>
          </a:xfrm>
        </p:spPr>
        <p:txBody>
          <a:bodyPr>
            <a:normAutofit/>
          </a:bodyPr>
          <a:lstStyle/>
          <a:p>
            <a:pPr algn="ctr"/>
            <a:r>
              <a:rPr lang="en-IE" sz="3600" b="1" dirty="0" smtClean="0">
                <a:solidFill>
                  <a:schemeClr val="accent1"/>
                </a:solidFill>
                <a:cs typeface="Arial" pitchFamily="34" charset="0"/>
              </a:rPr>
              <a:t>Project Aim and Context</a:t>
            </a:r>
            <a:endParaRPr lang="en-IE" sz="3600" b="1" dirty="0">
              <a:solidFill>
                <a:schemeClr val="accent1"/>
              </a:solidFill>
              <a:cs typeface="Arial" pitchFamily="34" charset="0"/>
            </a:endParaRPr>
          </a:p>
        </p:txBody>
      </p:sp>
      <p:sp>
        <p:nvSpPr>
          <p:cNvPr id="3" name="Content Placeholder 2"/>
          <p:cNvSpPr>
            <a:spLocks noGrp="1"/>
          </p:cNvSpPr>
          <p:nvPr>
            <p:ph idx="1"/>
          </p:nvPr>
        </p:nvSpPr>
        <p:spPr>
          <a:xfrm>
            <a:off x="794657" y="2374537"/>
            <a:ext cx="10515600" cy="3518263"/>
          </a:xfrm>
        </p:spPr>
        <p:txBody>
          <a:bodyPr>
            <a:normAutofit/>
          </a:bodyPr>
          <a:lstStyle/>
          <a:p>
            <a:pPr marL="0" indent="0">
              <a:buNone/>
            </a:pPr>
            <a:r>
              <a:rPr lang="en-IE" sz="2400" dirty="0" smtClean="0">
                <a:solidFill>
                  <a:schemeClr val="accent1"/>
                </a:solidFill>
                <a:latin typeface="+mj-lt"/>
                <a:cs typeface="Arial" pitchFamily="34" charset="0"/>
              </a:rPr>
              <a:t>Aim of the research project: to contribute to a better understanding and sharing of information about the education and training of youth workers across Europe and their ensuing employment/career paths – in support of the implementation of the Youth Work Recommendation CM/Rec (2017)4 and of the EU initiatives on promoting quality youth work development</a:t>
            </a:r>
          </a:p>
          <a:p>
            <a:endParaRPr lang="en-IE" sz="2400" dirty="0" smtClean="0">
              <a:solidFill>
                <a:schemeClr val="accent1"/>
              </a:solidFill>
              <a:latin typeface="+mj-lt"/>
              <a:cs typeface="Arial" pitchFamily="34" charset="0"/>
            </a:endParaRPr>
          </a:p>
          <a:p>
            <a:pPr marL="0" indent="0">
              <a:buNone/>
            </a:pPr>
            <a:endParaRPr lang="en-IE" sz="2400" dirty="0" smtClean="0">
              <a:solidFill>
                <a:schemeClr val="accent1"/>
              </a:solidFill>
              <a:latin typeface="+mj-lt"/>
              <a:cs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extLst>
      <p:ext uri="{BB962C8B-B14F-4D97-AF65-F5344CB8AC3E}">
        <p14:creationId xmlns:p14="http://schemas.microsoft.com/office/powerpoint/2010/main" val="1254837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517" y="-247147"/>
            <a:ext cx="2453833" cy="1883954"/>
          </a:xfrm>
          <a:prstGeom prst="rect">
            <a:avLst/>
          </a:prstGeom>
        </p:spPr>
      </p:pic>
      <p:sp>
        <p:nvSpPr>
          <p:cNvPr id="4098" name="Otsikko 1"/>
          <p:cNvSpPr>
            <a:spLocks noGrp="1"/>
          </p:cNvSpPr>
          <p:nvPr>
            <p:ph type="title"/>
          </p:nvPr>
        </p:nvSpPr>
        <p:spPr>
          <a:xfrm>
            <a:off x="5152571" y="766103"/>
            <a:ext cx="6023429" cy="685347"/>
          </a:xfrm>
        </p:spPr>
        <p:txBody>
          <a:bodyPr/>
          <a:lstStyle/>
          <a:p>
            <a:r>
              <a:rPr lang="fi-FI" altLang="en-US" sz="2400" b="1" dirty="0" smtClean="0">
                <a:solidFill>
                  <a:schemeClr val="accent1"/>
                </a:solidFill>
              </a:rPr>
              <a:t>Group 1. Strong practice architectures</a:t>
            </a:r>
          </a:p>
        </p:txBody>
      </p:sp>
      <p:graphicFrame>
        <p:nvGraphicFramePr>
          <p:cNvPr id="9" name="Sisällön paikkamerkki 8"/>
          <p:cNvGraphicFramePr>
            <a:graphicFrameLocks noGrp="1"/>
          </p:cNvGraphicFramePr>
          <p:nvPr>
            <p:ph idx="1"/>
            <p:extLst>
              <p:ext uri="{D42A27DB-BD31-4B8C-83A1-F6EECF244321}">
                <p14:modId xmlns:p14="http://schemas.microsoft.com/office/powerpoint/2010/main" val="4120909522"/>
              </p:ext>
            </p:extLst>
          </p:nvPr>
        </p:nvGraphicFramePr>
        <p:xfrm>
          <a:off x="310358" y="1636807"/>
          <a:ext cx="1830958" cy="4739371"/>
        </p:xfrm>
        <a:graphic>
          <a:graphicData uri="http://schemas.openxmlformats.org/drawingml/2006/table">
            <a:tbl>
              <a:tblPr>
                <a:tableStyleId>{5C22544A-7EE6-4342-B048-85BDC9FD1C3A}</a:tableStyleId>
              </a:tblPr>
              <a:tblGrid>
                <a:gridCol w="1830958"/>
              </a:tblGrid>
              <a:tr h="386631">
                <a:tc>
                  <a:txBody>
                    <a:bodyPr/>
                    <a:lstStyle/>
                    <a:p>
                      <a:pPr algn="just" rtl="0" fontAlgn="ctr"/>
                      <a:r>
                        <a:rPr lang="fi-FI" sz="1200" b="0" i="0" u="none" strike="noStrike" dirty="0" err="1">
                          <a:solidFill>
                            <a:srgbClr val="000000"/>
                          </a:solidFill>
                          <a:effectLst/>
                          <a:latin typeface="Calibri"/>
                        </a:rPr>
                        <a:t>Belarus</a:t>
                      </a:r>
                      <a:endParaRPr lang="fi-FI" sz="1200" b="0" i="0" u="none" strike="noStrike" dirty="0">
                        <a:solidFill>
                          <a:srgbClr val="000000"/>
                        </a:solidFill>
                        <a:effectLst/>
                        <a:latin typeface="Calibri"/>
                      </a:endParaRPr>
                    </a:p>
                  </a:txBody>
                  <a:tcPr marL="9525" marR="9525" marT="9527" marB="0" anchor="ctr"/>
                </a:tc>
              </a:tr>
              <a:tr h="386631">
                <a:tc>
                  <a:txBody>
                    <a:bodyPr/>
                    <a:lstStyle/>
                    <a:p>
                      <a:pPr algn="just" rtl="0" fontAlgn="ctr"/>
                      <a:r>
                        <a:rPr lang="fi-FI" sz="1200" b="0" i="0" u="none" strike="noStrike">
                          <a:solidFill>
                            <a:srgbClr val="000000"/>
                          </a:solidFill>
                          <a:effectLst/>
                          <a:latin typeface="Calibri"/>
                        </a:rPr>
                        <a:t>Belgium (French)</a:t>
                      </a:r>
                    </a:p>
                  </a:txBody>
                  <a:tcPr marL="9525" marR="9525" marT="9527" marB="0" anchor="ctr"/>
                </a:tc>
              </a:tr>
              <a:tr h="386631">
                <a:tc>
                  <a:txBody>
                    <a:bodyPr/>
                    <a:lstStyle/>
                    <a:p>
                      <a:pPr algn="just" rtl="0" fontAlgn="ctr"/>
                      <a:r>
                        <a:rPr lang="fi-FI" sz="1200" b="0" i="0" u="none" strike="noStrike">
                          <a:solidFill>
                            <a:srgbClr val="000000"/>
                          </a:solidFill>
                          <a:effectLst/>
                          <a:latin typeface="Calibri"/>
                        </a:rPr>
                        <a:t>Estonia</a:t>
                      </a:r>
                    </a:p>
                  </a:txBody>
                  <a:tcPr marL="9525" marR="9525" marT="9527" marB="0" anchor="ctr"/>
                </a:tc>
              </a:tr>
              <a:tr h="386631">
                <a:tc>
                  <a:txBody>
                    <a:bodyPr/>
                    <a:lstStyle/>
                    <a:p>
                      <a:pPr algn="just" rtl="0" fontAlgn="ctr"/>
                      <a:r>
                        <a:rPr lang="fi-FI" sz="1200" b="0" i="0" u="none" strike="noStrike">
                          <a:solidFill>
                            <a:srgbClr val="000000"/>
                          </a:solidFill>
                          <a:effectLst/>
                          <a:latin typeface="Calibri"/>
                        </a:rPr>
                        <a:t>Finland</a:t>
                      </a:r>
                    </a:p>
                  </a:txBody>
                  <a:tcPr marL="9525" marR="9525" marT="9527" marB="0" anchor="ctr"/>
                </a:tc>
              </a:tr>
              <a:tr h="386631">
                <a:tc>
                  <a:txBody>
                    <a:bodyPr/>
                    <a:lstStyle/>
                    <a:p>
                      <a:pPr algn="just" rtl="0" fontAlgn="ctr"/>
                      <a:r>
                        <a:rPr lang="fi-FI" sz="1200" b="0" i="0" u="none" strike="noStrike">
                          <a:solidFill>
                            <a:srgbClr val="000000"/>
                          </a:solidFill>
                          <a:effectLst/>
                          <a:latin typeface="Calibri"/>
                        </a:rPr>
                        <a:t>France</a:t>
                      </a:r>
                    </a:p>
                  </a:txBody>
                  <a:tcPr marL="9525" marR="9525" marT="9527" marB="0" anchor="ctr"/>
                </a:tc>
              </a:tr>
              <a:tr h="386631">
                <a:tc>
                  <a:txBody>
                    <a:bodyPr/>
                    <a:lstStyle/>
                    <a:p>
                      <a:pPr algn="just" rtl="0" fontAlgn="ctr"/>
                      <a:r>
                        <a:rPr lang="fi-FI" sz="1200" b="0" i="0" u="none" strike="noStrike" dirty="0">
                          <a:solidFill>
                            <a:srgbClr val="000000"/>
                          </a:solidFill>
                          <a:effectLst/>
                          <a:latin typeface="Calibri"/>
                        </a:rPr>
                        <a:t>Germany</a:t>
                      </a:r>
                    </a:p>
                  </a:txBody>
                  <a:tcPr marL="9525" marR="9525" marT="9527" marB="0" anchor="ctr"/>
                </a:tc>
              </a:tr>
              <a:tr h="386631">
                <a:tc>
                  <a:txBody>
                    <a:bodyPr/>
                    <a:lstStyle/>
                    <a:p>
                      <a:pPr algn="just" rtl="0" fontAlgn="ctr"/>
                      <a:r>
                        <a:rPr lang="fi-FI" sz="1200" b="0" i="0" u="none" strike="noStrike">
                          <a:solidFill>
                            <a:srgbClr val="000000"/>
                          </a:solidFill>
                          <a:effectLst/>
                          <a:latin typeface="Calibri"/>
                        </a:rPr>
                        <a:t>Ireland</a:t>
                      </a:r>
                    </a:p>
                  </a:txBody>
                  <a:tcPr marL="9525" marR="9525" marT="9527" marB="0" anchor="ctr"/>
                </a:tc>
              </a:tr>
              <a:tr h="386631">
                <a:tc>
                  <a:txBody>
                    <a:bodyPr/>
                    <a:lstStyle/>
                    <a:p>
                      <a:pPr algn="just" rtl="0" fontAlgn="ctr"/>
                      <a:r>
                        <a:rPr lang="fi-FI" sz="1200" b="0" i="0" u="none" strike="noStrike" dirty="0">
                          <a:solidFill>
                            <a:srgbClr val="000000"/>
                          </a:solidFill>
                          <a:effectLst/>
                          <a:latin typeface="Calibri"/>
                        </a:rPr>
                        <a:t>Luxembourg</a:t>
                      </a:r>
                    </a:p>
                  </a:txBody>
                  <a:tcPr marL="9525" marR="9525" marT="9527" marB="0" anchor="ctr"/>
                </a:tc>
              </a:tr>
              <a:tr h="386631">
                <a:tc>
                  <a:txBody>
                    <a:bodyPr/>
                    <a:lstStyle/>
                    <a:p>
                      <a:pPr algn="just" rtl="0" fontAlgn="ctr"/>
                      <a:r>
                        <a:rPr lang="fi-FI" sz="1200" b="0" i="0" u="none" strike="noStrike" dirty="0">
                          <a:solidFill>
                            <a:srgbClr val="000000"/>
                          </a:solidFill>
                          <a:effectLst/>
                          <a:latin typeface="Calibri"/>
                        </a:rPr>
                        <a:t>Slovakia</a:t>
                      </a:r>
                    </a:p>
                  </a:txBody>
                  <a:tcPr marL="9525" marR="9525" marT="9527" marB="0" anchor="ctr"/>
                </a:tc>
              </a:tr>
              <a:tr h="386631">
                <a:tc>
                  <a:txBody>
                    <a:bodyPr/>
                    <a:lstStyle/>
                    <a:p>
                      <a:pPr algn="just" rtl="0" fontAlgn="ctr"/>
                      <a:r>
                        <a:rPr lang="fi-FI" sz="1200" b="0" i="0" u="none" strike="noStrike">
                          <a:solidFill>
                            <a:srgbClr val="000000"/>
                          </a:solidFill>
                          <a:effectLst/>
                          <a:latin typeface="Calibri"/>
                        </a:rPr>
                        <a:t>UK (England)</a:t>
                      </a:r>
                    </a:p>
                  </a:txBody>
                  <a:tcPr marL="9525" marR="9525" marT="9527" marB="0" anchor="ctr"/>
                </a:tc>
              </a:tr>
              <a:tr h="873061">
                <a:tc>
                  <a:txBody>
                    <a:bodyPr/>
                    <a:lstStyle/>
                    <a:p>
                      <a:pPr algn="just" rtl="0" fontAlgn="ctr"/>
                      <a:r>
                        <a:rPr lang="fi-FI" sz="1200" b="0" i="0" u="none" strike="noStrike" dirty="0">
                          <a:solidFill>
                            <a:srgbClr val="000000"/>
                          </a:solidFill>
                          <a:effectLst/>
                          <a:latin typeface="Calibri"/>
                        </a:rPr>
                        <a:t>UK (Wales)</a:t>
                      </a:r>
                    </a:p>
                  </a:txBody>
                  <a:tcPr marL="9525" marR="9525" marT="9527" marB="0" anchor="ctr"/>
                </a:tc>
              </a:tr>
            </a:tbl>
          </a:graphicData>
        </a:graphic>
      </p:graphicFrame>
      <p:sp>
        <p:nvSpPr>
          <p:cNvPr id="6" name="Ellipsi 5"/>
          <p:cNvSpPr/>
          <p:nvPr/>
        </p:nvSpPr>
        <p:spPr>
          <a:xfrm>
            <a:off x="4803495" y="1805651"/>
            <a:ext cx="3845958" cy="20306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solidFill>
                <a:schemeClr val="accent1"/>
              </a:solidFill>
            </a:endParaRPr>
          </a:p>
          <a:p>
            <a:pPr>
              <a:defRPr/>
            </a:pPr>
            <a:endParaRPr lang="en-US" sz="1600" dirty="0">
              <a:solidFill>
                <a:schemeClr val="accent1"/>
              </a:solidFill>
              <a:latin typeface="+mj-lt"/>
            </a:endParaRPr>
          </a:p>
          <a:p>
            <a:pPr marL="342900" indent="-342900">
              <a:buFontTx/>
              <a:buAutoNum type="arabicPeriod"/>
              <a:defRPr/>
            </a:pPr>
            <a:r>
              <a:rPr lang="en-US" dirty="0">
                <a:solidFill>
                  <a:schemeClr val="accent1"/>
                </a:solidFill>
                <a:latin typeface="+mj-lt"/>
              </a:rPr>
              <a:t>L</a:t>
            </a:r>
            <a:r>
              <a:rPr lang="en-US" dirty="0" smtClean="0">
                <a:solidFill>
                  <a:schemeClr val="accent1"/>
                </a:solidFill>
                <a:latin typeface="+mj-lt"/>
              </a:rPr>
              <a:t>egislative </a:t>
            </a:r>
            <a:r>
              <a:rPr lang="en-US" dirty="0">
                <a:solidFill>
                  <a:schemeClr val="accent1"/>
                </a:solidFill>
                <a:latin typeface="+mj-lt"/>
              </a:rPr>
              <a:t>definitions</a:t>
            </a:r>
          </a:p>
          <a:p>
            <a:pPr>
              <a:defRPr/>
            </a:pPr>
            <a:r>
              <a:rPr lang="en-US" dirty="0">
                <a:solidFill>
                  <a:schemeClr val="accent1"/>
                </a:solidFill>
                <a:latin typeface="+mj-lt"/>
              </a:rPr>
              <a:t>2</a:t>
            </a:r>
            <a:r>
              <a:rPr lang="en-US" dirty="0" smtClean="0">
                <a:solidFill>
                  <a:schemeClr val="accent1"/>
                </a:solidFill>
                <a:latin typeface="+mj-lt"/>
              </a:rPr>
              <a:t>. Competency </a:t>
            </a:r>
            <a:r>
              <a:rPr lang="en-US" dirty="0">
                <a:solidFill>
                  <a:schemeClr val="accent1"/>
                </a:solidFill>
                <a:latin typeface="+mj-lt"/>
              </a:rPr>
              <a:t>description </a:t>
            </a:r>
            <a:r>
              <a:rPr lang="en-US" dirty="0" smtClean="0">
                <a:solidFill>
                  <a:schemeClr val="accent1"/>
                </a:solidFill>
                <a:latin typeface="+mj-lt"/>
              </a:rPr>
              <a:t>and/or</a:t>
            </a:r>
            <a:endParaRPr lang="en-US" dirty="0">
              <a:solidFill>
                <a:schemeClr val="accent1"/>
              </a:solidFill>
              <a:latin typeface="+mj-lt"/>
            </a:endParaRPr>
          </a:p>
          <a:p>
            <a:pPr>
              <a:defRPr/>
            </a:pPr>
            <a:r>
              <a:rPr lang="en-US" dirty="0" smtClean="0">
                <a:solidFill>
                  <a:schemeClr val="accent1"/>
                </a:solidFill>
                <a:latin typeface="+mj-lt"/>
              </a:rPr>
              <a:t>3. </a:t>
            </a:r>
            <a:r>
              <a:rPr lang="en-US" dirty="0">
                <a:solidFill>
                  <a:schemeClr val="accent1"/>
                </a:solidFill>
                <a:latin typeface="+mj-lt"/>
              </a:rPr>
              <a:t>Quality </a:t>
            </a:r>
            <a:r>
              <a:rPr lang="en-US" dirty="0" smtClean="0">
                <a:solidFill>
                  <a:schemeClr val="accent1"/>
                </a:solidFill>
                <a:latin typeface="+mj-lt"/>
              </a:rPr>
              <a:t>assurance</a:t>
            </a:r>
            <a:endParaRPr lang="en-US" sz="1600" dirty="0">
              <a:solidFill>
                <a:schemeClr val="accent1"/>
              </a:solidFill>
              <a:latin typeface="+mj-lt"/>
            </a:endParaRPr>
          </a:p>
          <a:p>
            <a:pPr marL="342900" indent="-342900">
              <a:buFontTx/>
              <a:buAutoNum type="arabicPeriod"/>
              <a:defRPr/>
            </a:pPr>
            <a:r>
              <a:rPr lang="en-US" dirty="0" smtClean="0"/>
              <a:t>o</a:t>
            </a:r>
            <a:endParaRPr lang="fi-FI" dirty="0"/>
          </a:p>
        </p:txBody>
      </p:sp>
      <p:sp>
        <p:nvSpPr>
          <p:cNvPr id="7" name="Ellipsi 6"/>
          <p:cNvSpPr/>
          <p:nvPr/>
        </p:nvSpPr>
        <p:spPr>
          <a:xfrm>
            <a:off x="5776685" y="3604986"/>
            <a:ext cx="5399315" cy="26506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accent1"/>
              </a:solidFill>
              <a:latin typeface="+mj-lt"/>
            </a:endParaRPr>
          </a:p>
          <a:p>
            <a:pPr>
              <a:defRPr/>
            </a:pPr>
            <a:r>
              <a:rPr lang="en-US" dirty="0" smtClean="0">
                <a:solidFill>
                  <a:schemeClr val="accent1"/>
                </a:solidFill>
                <a:latin typeface="+mj-lt"/>
              </a:rPr>
              <a:t>1</a:t>
            </a:r>
            <a:r>
              <a:rPr lang="en-US" dirty="0">
                <a:solidFill>
                  <a:schemeClr val="accent1"/>
                </a:solidFill>
                <a:latin typeface="+mj-lt"/>
              </a:rPr>
              <a:t>. Vocational education on youth work</a:t>
            </a:r>
          </a:p>
          <a:p>
            <a:pPr>
              <a:defRPr/>
            </a:pPr>
            <a:r>
              <a:rPr lang="en-US" dirty="0">
                <a:solidFill>
                  <a:schemeClr val="accent1"/>
                </a:solidFill>
                <a:latin typeface="+mj-lt"/>
              </a:rPr>
              <a:t>2. Tertiary education for youth work</a:t>
            </a:r>
          </a:p>
          <a:p>
            <a:pPr>
              <a:defRPr/>
            </a:pPr>
            <a:r>
              <a:rPr lang="en-US" dirty="0">
                <a:solidFill>
                  <a:schemeClr val="accent1"/>
                </a:solidFill>
                <a:latin typeface="+mj-lt"/>
              </a:rPr>
              <a:t>3. Public support for </a:t>
            </a:r>
            <a:r>
              <a:rPr lang="en-US" dirty="0" smtClean="0">
                <a:solidFill>
                  <a:schemeClr val="accent1"/>
                </a:solidFill>
                <a:latin typeface="+mj-lt"/>
              </a:rPr>
              <a:t>non-formal learning</a:t>
            </a:r>
            <a:endParaRPr lang="en-US" dirty="0">
              <a:solidFill>
                <a:schemeClr val="accent1"/>
              </a:solidFill>
              <a:latin typeface="+mj-lt"/>
            </a:endParaRPr>
          </a:p>
          <a:p>
            <a:pPr>
              <a:defRPr/>
            </a:pPr>
            <a:r>
              <a:rPr lang="en-US" dirty="0">
                <a:solidFill>
                  <a:schemeClr val="accent1"/>
                </a:solidFill>
                <a:latin typeface="+mj-lt"/>
              </a:rPr>
              <a:t>4. Identifiable and sustainable career </a:t>
            </a:r>
            <a:r>
              <a:rPr lang="en-US" dirty="0" smtClean="0">
                <a:solidFill>
                  <a:schemeClr val="accent1"/>
                </a:solidFill>
                <a:latin typeface="+mj-lt"/>
              </a:rPr>
              <a:t>paths</a:t>
            </a:r>
            <a:endParaRPr lang="en-US" dirty="0">
              <a:solidFill>
                <a:schemeClr val="accent1"/>
              </a:solidFill>
              <a:latin typeface="+mj-lt"/>
            </a:endParaRPr>
          </a:p>
          <a:p>
            <a:pPr>
              <a:defRPr/>
            </a:pPr>
            <a:r>
              <a:rPr lang="en-US" dirty="0" smtClean="0">
                <a:latin typeface="+mj-lt"/>
              </a:rPr>
              <a:t>Formal </a:t>
            </a:r>
            <a:r>
              <a:rPr lang="en-US" dirty="0">
                <a:latin typeface="+mj-lt"/>
              </a:rPr>
              <a:t>learning, </a:t>
            </a:r>
            <a:endParaRPr lang="fi-FI" sz="1600" dirty="0">
              <a:solidFill>
                <a:schemeClr val="tx1"/>
              </a:solidFill>
              <a:latin typeface="+mj-lt"/>
            </a:endParaRPr>
          </a:p>
        </p:txBody>
      </p:sp>
      <p:sp>
        <p:nvSpPr>
          <p:cNvPr id="8" name="Ellipsi 7"/>
          <p:cNvSpPr/>
          <p:nvPr/>
        </p:nvSpPr>
        <p:spPr>
          <a:xfrm>
            <a:off x="8649453" y="2217554"/>
            <a:ext cx="2639483" cy="17423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strong </a:t>
            </a:r>
            <a:r>
              <a:rPr lang="en-US" dirty="0">
                <a:solidFill>
                  <a:schemeClr val="accent1"/>
                </a:solidFill>
                <a:latin typeface="+mj-lt"/>
              </a:rPr>
              <a:t>Associations of youth workers</a:t>
            </a:r>
          </a:p>
          <a:p>
            <a:pPr algn="ctr">
              <a:defRPr/>
            </a:pPr>
            <a:endParaRPr lang="fi-FI" dirty="0"/>
          </a:p>
        </p:txBody>
      </p:sp>
      <p:sp>
        <p:nvSpPr>
          <p:cNvPr id="12" name="Alatunnisteen paikkamerkki 4"/>
          <p:cNvSpPr>
            <a:spLocks noGrp="1"/>
          </p:cNvSpPr>
          <p:nvPr>
            <p:ph type="ftr" sz="quarter" idx="11"/>
          </p:nvPr>
        </p:nvSpPr>
        <p:spPr>
          <a:xfrm>
            <a:off x="960699" y="6356351"/>
            <a:ext cx="10382491" cy="365125"/>
          </a:xfrm>
        </p:spPr>
        <p:txBody>
          <a:bodyPr/>
          <a:lstStyle/>
          <a:p>
            <a:pPr>
              <a:defRPr/>
            </a:pPr>
            <a:r>
              <a:rPr lang="fi-FI" dirty="0"/>
              <a:t>The </a:t>
            </a:r>
            <a:r>
              <a:rPr lang="fi-FI" dirty="0" err="1"/>
              <a:t>author</a:t>
            </a:r>
            <a:r>
              <a:rPr lang="fi-FI" dirty="0"/>
              <a:t>  </a:t>
            </a:r>
            <a:r>
              <a:rPr lang="fi-FI" dirty="0" err="1"/>
              <a:t>created</a:t>
            </a:r>
            <a:r>
              <a:rPr lang="fi-FI" dirty="0"/>
              <a:t> the </a:t>
            </a:r>
            <a:r>
              <a:rPr lang="fi-FI" dirty="0" err="1"/>
              <a:t>four</a:t>
            </a:r>
            <a:r>
              <a:rPr lang="fi-FI" dirty="0"/>
              <a:t> </a:t>
            </a:r>
            <a:r>
              <a:rPr lang="fi-FI" dirty="0" err="1"/>
              <a:t>groups</a:t>
            </a:r>
            <a:r>
              <a:rPr lang="fi-FI" dirty="0"/>
              <a:t> </a:t>
            </a:r>
            <a:r>
              <a:rPr lang="fi-FI" dirty="0" err="1"/>
              <a:t>based</a:t>
            </a:r>
            <a:r>
              <a:rPr lang="fi-FI" dirty="0"/>
              <a:t> on the </a:t>
            </a:r>
            <a:r>
              <a:rPr lang="fi-FI" dirty="0" err="1"/>
              <a:t>information</a:t>
            </a:r>
            <a:r>
              <a:rPr lang="fi-FI" dirty="0"/>
              <a:t> </a:t>
            </a:r>
            <a:r>
              <a:rPr lang="fi-FI" dirty="0" err="1"/>
              <a:t>provided</a:t>
            </a:r>
            <a:r>
              <a:rPr lang="fi-FI" dirty="0"/>
              <a:t> </a:t>
            </a:r>
            <a:r>
              <a:rPr lang="fi-FI" dirty="0" err="1"/>
              <a:t>by</a:t>
            </a:r>
            <a:r>
              <a:rPr lang="fi-FI" dirty="0"/>
              <a:t> </a:t>
            </a:r>
            <a:r>
              <a:rPr lang="fi-FI" dirty="0" err="1"/>
              <a:t>member</a:t>
            </a:r>
            <a:r>
              <a:rPr lang="fi-FI" dirty="0"/>
              <a:t> </a:t>
            </a:r>
            <a:r>
              <a:rPr lang="fi-FI" dirty="0" err="1"/>
              <a:t>state</a:t>
            </a:r>
            <a:r>
              <a:rPr lang="fi-FI" dirty="0"/>
              <a:t> </a:t>
            </a:r>
            <a:r>
              <a:rPr lang="fi-FI" dirty="0" err="1"/>
              <a:t>representatives</a:t>
            </a:r>
            <a:r>
              <a:rPr lang="fi-FI" dirty="0"/>
              <a:t> in EKCYP and </a:t>
            </a:r>
            <a:r>
              <a:rPr lang="fi-FI" dirty="0" err="1"/>
              <a:t>verified</a:t>
            </a:r>
            <a:r>
              <a:rPr lang="fi-FI" dirty="0"/>
              <a:t> </a:t>
            </a:r>
            <a:r>
              <a:rPr lang="fi-FI" dirty="0" err="1"/>
              <a:t>by</a:t>
            </a:r>
            <a:r>
              <a:rPr lang="fi-FI" dirty="0"/>
              <a:t> CDEJ </a:t>
            </a:r>
            <a:r>
              <a:rPr lang="fi-FI" dirty="0" err="1"/>
              <a:t>representatives</a:t>
            </a:r>
            <a:r>
              <a:rPr lang="fi-FI" dirty="0"/>
              <a:t>. The </a:t>
            </a:r>
            <a:r>
              <a:rPr lang="fi-FI" dirty="0" err="1"/>
              <a:t>listing</a:t>
            </a:r>
            <a:r>
              <a:rPr lang="fi-FI" dirty="0"/>
              <a:t> in </a:t>
            </a:r>
            <a:r>
              <a:rPr lang="fi-FI" dirty="0" err="1"/>
              <a:t>each</a:t>
            </a:r>
            <a:r>
              <a:rPr lang="fi-FI" dirty="0"/>
              <a:t> </a:t>
            </a:r>
            <a:r>
              <a:rPr lang="fi-FI" dirty="0" err="1"/>
              <a:t>group</a:t>
            </a:r>
            <a:r>
              <a:rPr lang="fi-FI" dirty="0"/>
              <a:t> is in </a:t>
            </a:r>
            <a:r>
              <a:rPr lang="fi-FI" dirty="0" err="1"/>
              <a:t>alphabetical</a:t>
            </a:r>
            <a:r>
              <a:rPr lang="fi-FI" dirty="0"/>
              <a:t> </a:t>
            </a:r>
            <a:r>
              <a:rPr lang="fi-FI" dirty="0" err="1"/>
              <a:t>order</a:t>
            </a:r>
            <a:r>
              <a:rPr lang="fi-FI" dirty="0"/>
              <a:t>. Full </a:t>
            </a:r>
            <a:r>
              <a:rPr lang="fi-FI" dirty="0" err="1"/>
              <a:t>scoring</a:t>
            </a:r>
            <a:r>
              <a:rPr lang="fi-FI" dirty="0"/>
              <a:t> of the data </a:t>
            </a:r>
            <a:r>
              <a:rPr lang="fi-FI" dirty="0" err="1"/>
              <a:t>received</a:t>
            </a:r>
            <a:r>
              <a:rPr lang="fi-FI" dirty="0"/>
              <a:t> and </a:t>
            </a:r>
            <a:r>
              <a:rPr lang="fi-FI" dirty="0" err="1"/>
              <a:t>analysed</a:t>
            </a:r>
            <a:r>
              <a:rPr lang="fi-FI" dirty="0"/>
              <a:t> is </a:t>
            </a:r>
            <a:r>
              <a:rPr lang="fi-FI" dirty="0" err="1"/>
              <a:t>explained</a:t>
            </a:r>
            <a:r>
              <a:rPr lang="fi-FI" dirty="0"/>
              <a:t> in the </a:t>
            </a:r>
            <a:r>
              <a:rPr lang="fi-FI" dirty="0" err="1" smtClean="0"/>
              <a:t>analytical</a:t>
            </a:r>
            <a:r>
              <a:rPr lang="fi-FI" dirty="0" smtClean="0"/>
              <a:t> </a:t>
            </a:r>
            <a:r>
              <a:rPr lang="fi-FI" dirty="0" err="1" smtClean="0"/>
              <a:t>paper</a:t>
            </a:r>
            <a:r>
              <a:rPr lang="fi-FI" dirty="0" smtClean="0"/>
              <a:t> on the </a:t>
            </a:r>
            <a:r>
              <a:rPr lang="fi-FI" dirty="0" err="1" smtClean="0"/>
              <a:t>topic</a:t>
            </a:r>
            <a:r>
              <a:rPr lang="fi-FI" dirty="0" smtClean="0"/>
              <a:t>.</a:t>
            </a:r>
            <a:endParaRPr lang="fi-FI" dirty="0"/>
          </a:p>
        </p:txBody>
      </p:sp>
    </p:spTree>
    <p:extLst>
      <p:ext uri="{BB962C8B-B14F-4D97-AF65-F5344CB8AC3E}">
        <p14:creationId xmlns:p14="http://schemas.microsoft.com/office/powerpoint/2010/main" val="1851425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tsikko 1"/>
          <p:cNvSpPr>
            <a:spLocks noGrp="1"/>
          </p:cNvSpPr>
          <p:nvPr>
            <p:ph type="title"/>
          </p:nvPr>
        </p:nvSpPr>
        <p:spPr>
          <a:xfrm>
            <a:off x="3686629" y="714324"/>
            <a:ext cx="7974221" cy="880836"/>
          </a:xfrm>
        </p:spPr>
        <p:txBody>
          <a:bodyPr/>
          <a:lstStyle/>
          <a:p>
            <a:r>
              <a:rPr lang="fi-FI" altLang="en-US" sz="2400" b="1" dirty="0" smtClean="0">
                <a:solidFill>
                  <a:schemeClr val="accent1"/>
                </a:solidFill>
              </a:rPr>
              <a:t>Group 2. Strong practice architectures, room for development</a:t>
            </a:r>
          </a:p>
        </p:txBody>
      </p:sp>
      <p:graphicFrame>
        <p:nvGraphicFramePr>
          <p:cNvPr id="9" name="Sisällön paikkamerkki 8"/>
          <p:cNvGraphicFramePr>
            <a:graphicFrameLocks noGrp="1"/>
          </p:cNvGraphicFramePr>
          <p:nvPr>
            <p:ph idx="1"/>
            <p:extLst>
              <p:ext uri="{D42A27DB-BD31-4B8C-83A1-F6EECF244321}">
                <p14:modId xmlns:p14="http://schemas.microsoft.com/office/powerpoint/2010/main" val="4160670052"/>
              </p:ext>
            </p:extLst>
          </p:nvPr>
        </p:nvGraphicFramePr>
        <p:xfrm>
          <a:off x="300710" y="1646590"/>
          <a:ext cx="1993006" cy="4475225"/>
        </p:xfrm>
        <a:graphic>
          <a:graphicData uri="http://schemas.openxmlformats.org/drawingml/2006/table">
            <a:tbl>
              <a:tblPr>
                <a:tableStyleId>{5C22544A-7EE6-4342-B048-85BDC9FD1C3A}</a:tableStyleId>
              </a:tblPr>
              <a:tblGrid>
                <a:gridCol w="1993006"/>
              </a:tblGrid>
              <a:tr h="378610">
                <a:tc>
                  <a:txBody>
                    <a:bodyPr/>
                    <a:lstStyle/>
                    <a:p>
                      <a:pPr algn="just" rtl="0" fontAlgn="ctr"/>
                      <a:r>
                        <a:rPr lang="fi-FI" sz="1200" b="0" i="0" u="none" strike="noStrike" dirty="0" err="1">
                          <a:solidFill>
                            <a:srgbClr val="000000"/>
                          </a:solidFill>
                          <a:effectLst/>
                          <a:latin typeface="Calibri"/>
                        </a:rPr>
                        <a:t>Austria</a:t>
                      </a:r>
                      <a:endParaRPr lang="fi-FI" sz="1200" b="0" i="0" u="none" strike="noStrike" dirty="0">
                        <a:solidFill>
                          <a:srgbClr val="000000"/>
                        </a:solidFill>
                        <a:effectLst/>
                        <a:latin typeface="Calibri"/>
                      </a:endParaRPr>
                    </a:p>
                  </a:txBody>
                  <a:tcPr marL="9525" marR="9525" marT="9526" marB="0" anchor="ctr"/>
                </a:tc>
              </a:tr>
              <a:tr h="378610">
                <a:tc>
                  <a:txBody>
                    <a:bodyPr/>
                    <a:lstStyle/>
                    <a:p>
                      <a:pPr algn="just" rtl="0" fontAlgn="ctr"/>
                      <a:r>
                        <a:rPr lang="fi-FI" sz="1200" b="0" i="0" u="none" strike="noStrike">
                          <a:solidFill>
                            <a:srgbClr val="000000"/>
                          </a:solidFill>
                          <a:effectLst/>
                          <a:latin typeface="Calibri"/>
                        </a:rPr>
                        <a:t>Belgium (Flemish)</a:t>
                      </a:r>
                    </a:p>
                  </a:txBody>
                  <a:tcPr marL="9525" marR="9525" marT="9526" marB="0" anchor="ctr"/>
                </a:tc>
              </a:tr>
              <a:tr h="378610">
                <a:tc>
                  <a:txBody>
                    <a:bodyPr/>
                    <a:lstStyle/>
                    <a:p>
                      <a:pPr algn="just" rtl="0" fontAlgn="ctr"/>
                      <a:r>
                        <a:rPr lang="fi-FI" sz="1200" b="0" i="0" u="none" strike="noStrike" dirty="0" err="1">
                          <a:solidFill>
                            <a:srgbClr val="000000"/>
                          </a:solidFill>
                          <a:effectLst/>
                          <a:latin typeface="Calibri"/>
                        </a:rPr>
                        <a:t>Belgium</a:t>
                      </a:r>
                      <a:r>
                        <a:rPr lang="fi-FI" sz="1200" b="0" i="0" u="none" strike="noStrike" dirty="0">
                          <a:solidFill>
                            <a:srgbClr val="000000"/>
                          </a:solidFill>
                          <a:effectLst/>
                          <a:latin typeface="Calibri"/>
                        </a:rPr>
                        <a:t> (</a:t>
                      </a:r>
                      <a:r>
                        <a:rPr lang="fi-FI" sz="1200" b="0" i="0" u="none" strike="noStrike" dirty="0" err="1">
                          <a:solidFill>
                            <a:srgbClr val="000000"/>
                          </a:solidFill>
                          <a:effectLst/>
                          <a:latin typeface="Calibri"/>
                        </a:rPr>
                        <a:t>German</a:t>
                      </a:r>
                      <a:r>
                        <a:rPr lang="fi-FI" sz="1200" b="0" i="0" u="none" strike="noStrike" dirty="0">
                          <a:solidFill>
                            <a:srgbClr val="000000"/>
                          </a:solidFill>
                          <a:effectLst/>
                          <a:latin typeface="Calibri"/>
                        </a:rPr>
                        <a:t>)</a:t>
                      </a:r>
                    </a:p>
                  </a:txBody>
                  <a:tcPr marL="9525" marR="9525" marT="9526" marB="0" anchor="ctr"/>
                </a:tc>
              </a:tr>
              <a:tr h="378610">
                <a:tc>
                  <a:txBody>
                    <a:bodyPr/>
                    <a:lstStyle/>
                    <a:p>
                      <a:pPr algn="just" rtl="0" fontAlgn="ctr"/>
                      <a:r>
                        <a:rPr lang="fi-FI" sz="1200" b="0" i="0" u="none" strike="noStrike">
                          <a:solidFill>
                            <a:srgbClr val="000000"/>
                          </a:solidFill>
                          <a:effectLst/>
                          <a:latin typeface="Calibri"/>
                        </a:rPr>
                        <a:t>Czech Republic</a:t>
                      </a:r>
                    </a:p>
                  </a:txBody>
                  <a:tcPr marL="9525" marR="9525" marT="9526" marB="0" anchor="ctr"/>
                </a:tc>
              </a:tr>
              <a:tr h="378610">
                <a:tc>
                  <a:txBody>
                    <a:bodyPr/>
                    <a:lstStyle/>
                    <a:p>
                      <a:pPr algn="just" rtl="0" fontAlgn="ctr"/>
                      <a:r>
                        <a:rPr lang="fi-FI" sz="1200" b="0" i="0" u="none" strike="noStrike" dirty="0">
                          <a:solidFill>
                            <a:srgbClr val="000000"/>
                          </a:solidFill>
                          <a:effectLst/>
                          <a:latin typeface="Calibri"/>
                        </a:rPr>
                        <a:t>Iceland</a:t>
                      </a:r>
                    </a:p>
                  </a:txBody>
                  <a:tcPr marL="9525" marR="9525" marT="9526" marB="0" anchor="ctr"/>
                </a:tc>
              </a:tr>
              <a:tr h="378610">
                <a:tc>
                  <a:txBody>
                    <a:bodyPr/>
                    <a:lstStyle/>
                    <a:p>
                      <a:pPr algn="just" rtl="0" fontAlgn="ctr"/>
                      <a:r>
                        <a:rPr lang="fi-FI" sz="1200" b="0" i="0" u="none" strike="noStrike">
                          <a:solidFill>
                            <a:srgbClr val="000000"/>
                          </a:solidFill>
                          <a:effectLst/>
                          <a:latin typeface="Calibri"/>
                        </a:rPr>
                        <a:t>Liechtenstein</a:t>
                      </a:r>
                    </a:p>
                  </a:txBody>
                  <a:tcPr marL="9525" marR="9525" marT="9526" marB="0" anchor="ctr"/>
                </a:tc>
              </a:tr>
              <a:tr h="244668">
                <a:tc>
                  <a:txBody>
                    <a:bodyPr/>
                    <a:lstStyle/>
                    <a:p>
                      <a:pPr algn="just" rtl="0" fontAlgn="ctr"/>
                      <a:r>
                        <a:rPr lang="fi-FI" sz="1200" b="0" i="0" u="none" strike="noStrike">
                          <a:solidFill>
                            <a:srgbClr val="000000"/>
                          </a:solidFill>
                          <a:effectLst/>
                          <a:latin typeface="Calibri"/>
                        </a:rPr>
                        <a:t>Malta</a:t>
                      </a:r>
                    </a:p>
                  </a:txBody>
                  <a:tcPr marL="9525" marR="9525" marT="9526" marB="0" anchor="ctr"/>
                </a:tc>
              </a:tr>
              <a:tr h="254752">
                <a:tc>
                  <a:txBody>
                    <a:bodyPr/>
                    <a:lstStyle/>
                    <a:p>
                      <a:pPr algn="just" rtl="0" fontAlgn="ctr"/>
                      <a:r>
                        <a:rPr lang="fi-FI" sz="1200" b="0" i="0" u="none" strike="noStrike">
                          <a:solidFill>
                            <a:srgbClr val="000000"/>
                          </a:solidFill>
                          <a:effectLst/>
                          <a:latin typeface="Calibri"/>
                        </a:rPr>
                        <a:t>Portugal</a:t>
                      </a:r>
                    </a:p>
                  </a:txBody>
                  <a:tcPr marL="9525" marR="9525" marT="9526" marB="0" anchor="ctr"/>
                </a:tc>
              </a:tr>
              <a:tr h="626326">
                <a:tc>
                  <a:txBody>
                    <a:bodyPr/>
                    <a:lstStyle/>
                    <a:p>
                      <a:pPr algn="just" rtl="0" fontAlgn="ctr"/>
                      <a:r>
                        <a:rPr lang="fi-FI" sz="1200" b="0" i="0" u="none" strike="noStrike">
                          <a:solidFill>
                            <a:srgbClr val="000000"/>
                          </a:solidFill>
                          <a:effectLst/>
                          <a:latin typeface="Calibri"/>
                        </a:rPr>
                        <a:t>Russian Federation</a:t>
                      </a:r>
                    </a:p>
                  </a:txBody>
                  <a:tcPr marL="9525" marR="9525" marT="9526" marB="0" anchor="ctr"/>
                </a:tc>
              </a:tr>
              <a:tr h="254752">
                <a:tc>
                  <a:txBody>
                    <a:bodyPr/>
                    <a:lstStyle/>
                    <a:p>
                      <a:pPr algn="just" rtl="0" fontAlgn="ctr"/>
                      <a:r>
                        <a:rPr lang="fi-FI" sz="1200" b="0" i="0" u="none" strike="noStrike">
                          <a:solidFill>
                            <a:srgbClr val="000000"/>
                          </a:solidFill>
                          <a:effectLst/>
                          <a:latin typeface="Calibri"/>
                        </a:rPr>
                        <a:t>Serbia</a:t>
                      </a:r>
                    </a:p>
                  </a:txBody>
                  <a:tcPr marL="9525" marR="9525" marT="9526" marB="0" anchor="ctr"/>
                </a:tc>
              </a:tr>
              <a:tr h="578399">
                <a:tc>
                  <a:txBody>
                    <a:bodyPr/>
                    <a:lstStyle/>
                    <a:p>
                      <a:pPr algn="just" rtl="0" fontAlgn="ctr"/>
                      <a:r>
                        <a:rPr lang="fi-FI" sz="1200" b="0" i="0" u="none" strike="noStrike">
                          <a:solidFill>
                            <a:srgbClr val="000000"/>
                          </a:solidFill>
                          <a:effectLst/>
                          <a:latin typeface="Calibri"/>
                        </a:rPr>
                        <a:t>Sweden</a:t>
                      </a:r>
                    </a:p>
                  </a:txBody>
                  <a:tcPr marL="9525" marR="9525" marT="9526" marB="0" anchor="ctr"/>
                </a:tc>
              </a:tr>
              <a:tr h="244668">
                <a:tc>
                  <a:txBody>
                    <a:bodyPr/>
                    <a:lstStyle/>
                    <a:p>
                      <a:pPr algn="just" rtl="0" fontAlgn="ctr"/>
                      <a:r>
                        <a:rPr lang="fi-FI" sz="1200" b="0" i="0" u="none" strike="noStrike" dirty="0">
                          <a:solidFill>
                            <a:srgbClr val="000000"/>
                          </a:solidFill>
                          <a:effectLst/>
                          <a:latin typeface="Calibri"/>
                        </a:rPr>
                        <a:t>The </a:t>
                      </a:r>
                      <a:r>
                        <a:rPr lang="fi-FI" sz="1200" b="0" i="0" u="none" strike="noStrike" dirty="0" err="1">
                          <a:solidFill>
                            <a:srgbClr val="000000"/>
                          </a:solidFill>
                          <a:effectLst/>
                          <a:latin typeface="Calibri"/>
                        </a:rPr>
                        <a:t>Netherlands</a:t>
                      </a:r>
                      <a:endParaRPr lang="fi-FI" sz="1200" b="0" i="0" u="none" strike="noStrike" dirty="0">
                        <a:solidFill>
                          <a:srgbClr val="000000"/>
                        </a:solidFill>
                        <a:effectLst/>
                        <a:latin typeface="Calibri"/>
                      </a:endParaRPr>
                    </a:p>
                  </a:txBody>
                  <a:tcPr marL="9525" marR="9525" marT="9526" marB="0" anchor="ctr"/>
                </a:tc>
              </a:tr>
            </a:tbl>
          </a:graphicData>
        </a:graphic>
      </p:graphicFrame>
      <p:sp>
        <p:nvSpPr>
          <p:cNvPr id="6" name="Ellipsi 5"/>
          <p:cNvSpPr/>
          <p:nvPr/>
        </p:nvSpPr>
        <p:spPr>
          <a:xfrm>
            <a:off x="4627032" y="1889237"/>
            <a:ext cx="3776739" cy="21160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Tx/>
              <a:buAutoNum type="arabicPeriod"/>
              <a:defRPr/>
            </a:pPr>
            <a:r>
              <a:rPr lang="en-US" sz="1600" dirty="0" smtClean="0">
                <a:solidFill>
                  <a:schemeClr val="accent1"/>
                </a:solidFill>
                <a:latin typeface="+mj-lt"/>
              </a:rPr>
              <a:t>Usually legislative </a:t>
            </a:r>
            <a:r>
              <a:rPr lang="en-US" sz="1600" dirty="0">
                <a:solidFill>
                  <a:schemeClr val="accent1"/>
                </a:solidFill>
                <a:latin typeface="+mj-lt"/>
              </a:rPr>
              <a:t>definitions</a:t>
            </a:r>
          </a:p>
          <a:p>
            <a:pPr>
              <a:defRPr/>
            </a:pPr>
            <a:r>
              <a:rPr lang="en-US" sz="1600" dirty="0" smtClean="0">
                <a:solidFill>
                  <a:schemeClr val="accent1"/>
                </a:solidFill>
                <a:latin typeface="+mj-lt"/>
              </a:rPr>
              <a:t>2. Competency </a:t>
            </a:r>
            <a:r>
              <a:rPr lang="en-US" sz="1600" dirty="0">
                <a:solidFill>
                  <a:schemeClr val="accent1"/>
                </a:solidFill>
                <a:latin typeface="+mj-lt"/>
              </a:rPr>
              <a:t>description </a:t>
            </a:r>
            <a:r>
              <a:rPr lang="en-US" sz="1600" dirty="0" smtClean="0">
                <a:solidFill>
                  <a:schemeClr val="accent1"/>
                </a:solidFill>
                <a:latin typeface="+mj-lt"/>
              </a:rPr>
              <a:t>and/or</a:t>
            </a:r>
            <a:endParaRPr lang="en-US" sz="1600" dirty="0">
              <a:solidFill>
                <a:schemeClr val="accent1"/>
              </a:solidFill>
              <a:latin typeface="+mj-lt"/>
            </a:endParaRPr>
          </a:p>
          <a:p>
            <a:pPr>
              <a:defRPr/>
            </a:pPr>
            <a:r>
              <a:rPr lang="en-US" sz="1600" dirty="0" smtClean="0">
                <a:solidFill>
                  <a:schemeClr val="accent1"/>
                </a:solidFill>
                <a:latin typeface="+mj-lt"/>
              </a:rPr>
              <a:t>3. </a:t>
            </a:r>
            <a:r>
              <a:rPr lang="en-US" sz="1600" dirty="0">
                <a:solidFill>
                  <a:schemeClr val="accent1"/>
                </a:solidFill>
                <a:latin typeface="+mj-lt"/>
              </a:rPr>
              <a:t>Quality </a:t>
            </a:r>
            <a:r>
              <a:rPr lang="en-US" sz="1600" dirty="0" smtClean="0">
                <a:solidFill>
                  <a:schemeClr val="accent1"/>
                </a:solidFill>
                <a:latin typeface="+mj-lt"/>
              </a:rPr>
              <a:t>assurance </a:t>
            </a:r>
            <a:r>
              <a:rPr lang="en-US" sz="1600" dirty="0">
                <a:solidFill>
                  <a:schemeClr val="accent1"/>
                </a:solidFill>
                <a:latin typeface="+mj-lt"/>
              </a:rPr>
              <a:t>work</a:t>
            </a:r>
            <a:r>
              <a:rPr lang="en-US" dirty="0">
                <a:solidFill>
                  <a:schemeClr val="accent1"/>
                </a:solidFill>
              </a:rPr>
              <a:t> </a:t>
            </a:r>
            <a:r>
              <a:rPr lang="en-US" dirty="0"/>
              <a:t>education</a:t>
            </a:r>
            <a:endParaRPr lang="fi-FI" dirty="0"/>
          </a:p>
        </p:txBody>
      </p:sp>
      <p:sp>
        <p:nvSpPr>
          <p:cNvPr id="7" name="Ellipsi 6"/>
          <p:cNvSpPr/>
          <p:nvPr/>
        </p:nvSpPr>
        <p:spPr>
          <a:xfrm>
            <a:off x="5733143" y="3517900"/>
            <a:ext cx="5021943" cy="26216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dirty="0">
              <a:solidFill>
                <a:schemeClr val="accent1"/>
              </a:solidFill>
            </a:endParaRPr>
          </a:p>
          <a:p>
            <a:pPr>
              <a:defRPr/>
            </a:pPr>
            <a:r>
              <a:rPr lang="en-US" sz="1600" dirty="0" smtClean="0">
                <a:solidFill>
                  <a:schemeClr val="accent1"/>
                </a:solidFill>
                <a:latin typeface="+mj-lt"/>
              </a:rPr>
              <a:t>1. Usually vocational </a:t>
            </a:r>
            <a:r>
              <a:rPr lang="en-US" sz="1600" dirty="0">
                <a:solidFill>
                  <a:schemeClr val="accent1"/>
                </a:solidFill>
                <a:latin typeface="+mj-lt"/>
              </a:rPr>
              <a:t>education on youth work </a:t>
            </a:r>
            <a:r>
              <a:rPr lang="en-US" sz="1600" dirty="0" smtClean="0">
                <a:solidFill>
                  <a:schemeClr val="accent1"/>
                </a:solidFill>
                <a:latin typeface="+mj-lt"/>
              </a:rPr>
              <a:t>and/or</a:t>
            </a:r>
            <a:endParaRPr lang="en-US" sz="1600" dirty="0">
              <a:solidFill>
                <a:schemeClr val="accent1"/>
              </a:solidFill>
              <a:latin typeface="+mj-lt"/>
            </a:endParaRPr>
          </a:p>
          <a:p>
            <a:pPr>
              <a:defRPr/>
            </a:pPr>
            <a:r>
              <a:rPr lang="en-US" sz="1600" dirty="0" smtClean="0">
                <a:solidFill>
                  <a:schemeClr val="accent1"/>
                </a:solidFill>
                <a:latin typeface="+mj-lt"/>
              </a:rPr>
              <a:t>2</a:t>
            </a:r>
            <a:r>
              <a:rPr lang="en-US" sz="1600" dirty="0">
                <a:solidFill>
                  <a:schemeClr val="accent1"/>
                </a:solidFill>
                <a:latin typeface="+mj-lt"/>
              </a:rPr>
              <a:t>. Tertiary education for youth work</a:t>
            </a:r>
          </a:p>
          <a:p>
            <a:pPr>
              <a:defRPr/>
            </a:pPr>
            <a:r>
              <a:rPr lang="en-US" sz="1600" dirty="0">
                <a:solidFill>
                  <a:schemeClr val="accent1"/>
                </a:solidFill>
                <a:latin typeface="+mj-lt"/>
              </a:rPr>
              <a:t>3</a:t>
            </a:r>
            <a:r>
              <a:rPr lang="en-US" sz="1600" dirty="0" smtClean="0">
                <a:solidFill>
                  <a:schemeClr val="accent1"/>
                </a:solidFill>
                <a:latin typeface="+mj-lt"/>
              </a:rPr>
              <a:t>. Usually public </a:t>
            </a:r>
            <a:r>
              <a:rPr lang="en-US" sz="1600" dirty="0">
                <a:solidFill>
                  <a:schemeClr val="accent1"/>
                </a:solidFill>
                <a:latin typeface="+mj-lt"/>
              </a:rPr>
              <a:t>support for non-formal learning</a:t>
            </a:r>
          </a:p>
          <a:p>
            <a:pPr>
              <a:defRPr/>
            </a:pPr>
            <a:r>
              <a:rPr lang="en-US" sz="1600" dirty="0">
                <a:solidFill>
                  <a:schemeClr val="accent1"/>
                </a:solidFill>
                <a:latin typeface="+mj-lt"/>
              </a:rPr>
              <a:t>4</a:t>
            </a:r>
            <a:r>
              <a:rPr lang="en-US" sz="1600" dirty="0" smtClean="0">
                <a:solidFill>
                  <a:schemeClr val="accent1"/>
                </a:solidFill>
                <a:latin typeface="+mj-lt"/>
              </a:rPr>
              <a:t>. Usually identifiable </a:t>
            </a:r>
            <a:r>
              <a:rPr lang="en-US" sz="1600" dirty="0">
                <a:solidFill>
                  <a:schemeClr val="accent1"/>
                </a:solidFill>
                <a:latin typeface="+mj-lt"/>
              </a:rPr>
              <a:t>and sustainable career paths</a:t>
            </a:r>
            <a:endParaRPr lang="fi-FI" sz="1600" dirty="0">
              <a:solidFill>
                <a:schemeClr val="accent1"/>
              </a:solidFill>
              <a:latin typeface="+mj-lt"/>
            </a:endParaRPr>
          </a:p>
          <a:p>
            <a:pPr>
              <a:defRPr/>
            </a:pPr>
            <a:r>
              <a:rPr lang="en-US" sz="1200" dirty="0"/>
              <a:t>ng, </a:t>
            </a:r>
            <a:r>
              <a:rPr lang="en-US" dirty="0"/>
              <a:t>economic Formal learning, </a:t>
            </a:r>
            <a:endParaRPr lang="fi-FI" sz="1600" dirty="0">
              <a:solidFill>
                <a:schemeClr val="tx1"/>
              </a:solidFill>
            </a:endParaRPr>
          </a:p>
        </p:txBody>
      </p:sp>
      <p:sp>
        <p:nvSpPr>
          <p:cNvPr id="8" name="Ellipsi 7"/>
          <p:cNvSpPr/>
          <p:nvPr/>
        </p:nvSpPr>
        <p:spPr>
          <a:xfrm>
            <a:off x="8403771" y="1796640"/>
            <a:ext cx="2639483" cy="2087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schemeClr val="accent1"/>
                </a:solidFill>
                <a:latin typeface="+mj-lt"/>
              </a:rPr>
              <a:t>Associations </a:t>
            </a:r>
            <a:r>
              <a:rPr lang="en-US" sz="1600" dirty="0">
                <a:solidFill>
                  <a:schemeClr val="accent1"/>
                </a:solidFill>
                <a:latin typeface="+mj-lt"/>
              </a:rPr>
              <a:t>of youth workers</a:t>
            </a:r>
          </a:p>
          <a:p>
            <a:pPr algn="ctr">
              <a:defRPr/>
            </a:pPr>
            <a:endParaRPr lang="fi-FI"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17" y="-94747"/>
            <a:ext cx="2453833" cy="1883954"/>
          </a:xfrm>
          <a:prstGeom prst="rect">
            <a:avLst/>
          </a:prstGeom>
        </p:spPr>
      </p:pic>
      <p:sp>
        <p:nvSpPr>
          <p:cNvPr id="12" name="Alatunnisteen paikkamerkki 4"/>
          <p:cNvSpPr>
            <a:spLocks noGrp="1"/>
          </p:cNvSpPr>
          <p:nvPr>
            <p:ph type="ftr" sz="quarter" idx="11"/>
          </p:nvPr>
        </p:nvSpPr>
        <p:spPr>
          <a:xfrm>
            <a:off x="960699" y="6356351"/>
            <a:ext cx="10382491" cy="365125"/>
          </a:xfrm>
        </p:spPr>
        <p:txBody>
          <a:bodyPr/>
          <a:lstStyle/>
          <a:p>
            <a:pPr>
              <a:defRPr/>
            </a:pPr>
            <a:r>
              <a:rPr lang="fi-FI" dirty="0"/>
              <a:t>The </a:t>
            </a:r>
            <a:r>
              <a:rPr lang="fi-FI" dirty="0" err="1"/>
              <a:t>author</a:t>
            </a:r>
            <a:r>
              <a:rPr lang="fi-FI" dirty="0"/>
              <a:t>  </a:t>
            </a:r>
            <a:r>
              <a:rPr lang="fi-FI" dirty="0" err="1"/>
              <a:t>created</a:t>
            </a:r>
            <a:r>
              <a:rPr lang="fi-FI" dirty="0"/>
              <a:t> the </a:t>
            </a:r>
            <a:r>
              <a:rPr lang="fi-FI" dirty="0" err="1"/>
              <a:t>four</a:t>
            </a:r>
            <a:r>
              <a:rPr lang="fi-FI" dirty="0"/>
              <a:t> </a:t>
            </a:r>
            <a:r>
              <a:rPr lang="fi-FI" dirty="0" err="1"/>
              <a:t>groups</a:t>
            </a:r>
            <a:r>
              <a:rPr lang="fi-FI" dirty="0"/>
              <a:t> </a:t>
            </a:r>
            <a:r>
              <a:rPr lang="fi-FI" dirty="0" err="1"/>
              <a:t>based</a:t>
            </a:r>
            <a:r>
              <a:rPr lang="fi-FI" dirty="0"/>
              <a:t> on the </a:t>
            </a:r>
            <a:r>
              <a:rPr lang="fi-FI" dirty="0" err="1"/>
              <a:t>information</a:t>
            </a:r>
            <a:r>
              <a:rPr lang="fi-FI" dirty="0"/>
              <a:t> </a:t>
            </a:r>
            <a:r>
              <a:rPr lang="fi-FI" dirty="0" err="1"/>
              <a:t>provided</a:t>
            </a:r>
            <a:r>
              <a:rPr lang="fi-FI" dirty="0"/>
              <a:t> </a:t>
            </a:r>
            <a:r>
              <a:rPr lang="fi-FI" dirty="0" err="1"/>
              <a:t>by</a:t>
            </a:r>
            <a:r>
              <a:rPr lang="fi-FI" dirty="0"/>
              <a:t> </a:t>
            </a:r>
            <a:r>
              <a:rPr lang="fi-FI" dirty="0" err="1"/>
              <a:t>member</a:t>
            </a:r>
            <a:r>
              <a:rPr lang="fi-FI" dirty="0"/>
              <a:t> </a:t>
            </a:r>
            <a:r>
              <a:rPr lang="fi-FI" dirty="0" err="1"/>
              <a:t>state</a:t>
            </a:r>
            <a:r>
              <a:rPr lang="fi-FI" dirty="0"/>
              <a:t> </a:t>
            </a:r>
            <a:r>
              <a:rPr lang="fi-FI" dirty="0" err="1"/>
              <a:t>representatives</a:t>
            </a:r>
            <a:r>
              <a:rPr lang="fi-FI" dirty="0"/>
              <a:t> in EKCYP and </a:t>
            </a:r>
            <a:r>
              <a:rPr lang="fi-FI" dirty="0" err="1"/>
              <a:t>verified</a:t>
            </a:r>
            <a:r>
              <a:rPr lang="fi-FI" dirty="0"/>
              <a:t> </a:t>
            </a:r>
            <a:r>
              <a:rPr lang="fi-FI" dirty="0" err="1"/>
              <a:t>by</a:t>
            </a:r>
            <a:r>
              <a:rPr lang="fi-FI" dirty="0"/>
              <a:t> CDEJ </a:t>
            </a:r>
            <a:r>
              <a:rPr lang="fi-FI" dirty="0" err="1"/>
              <a:t>representatives</a:t>
            </a:r>
            <a:r>
              <a:rPr lang="fi-FI" dirty="0"/>
              <a:t>. The </a:t>
            </a:r>
            <a:r>
              <a:rPr lang="fi-FI" dirty="0" err="1"/>
              <a:t>listing</a:t>
            </a:r>
            <a:r>
              <a:rPr lang="fi-FI" dirty="0"/>
              <a:t> in </a:t>
            </a:r>
            <a:r>
              <a:rPr lang="fi-FI" dirty="0" err="1"/>
              <a:t>each</a:t>
            </a:r>
            <a:r>
              <a:rPr lang="fi-FI" dirty="0"/>
              <a:t> </a:t>
            </a:r>
            <a:r>
              <a:rPr lang="fi-FI" dirty="0" err="1"/>
              <a:t>group</a:t>
            </a:r>
            <a:r>
              <a:rPr lang="fi-FI" dirty="0"/>
              <a:t> is in </a:t>
            </a:r>
            <a:r>
              <a:rPr lang="fi-FI" dirty="0" err="1"/>
              <a:t>alphabetical</a:t>
            </a:r>
            <a:r>
              <a:rPr lang="fi-FI" dirty="0"/>
              <a:t> </a:t>
            </a:r>
            <a:r>
              <a:rPr lang="fi-FI" dirty="0" err="1"/>
              <a:t>order</a:t>
            </a:r>
            <a:r>
              <a:rPr lang="fi-FI" dirty="0"/>
              <a:t>. Full </a:t>
            </a:r>
            <a:r>
              <a:rPr lang="fi-FI" dirty="0" err="1"/>
              <a:t>scoring</a:t>
            </a:r>
            <a:r>
              <a:rPr lang="fi-FI" dirty="0"/>
              <a:t> of the data </a:t>
            </a:r>
            <a:r>
              <a:rPr lang="fi-FI" dirty="0" err="1"/>
              <a:t>received</a:t>
            </a:r>
            <a:r>
              <a:rPr lang="fi-FI" dirty="0"/>
              <a:t> and </a:t>
            </a:r>
            <a:r>
              <a:rPr lang="fi-FI" dirty="0" err="1"/>
              <a:t>analysed</a:t>
            </a:r>
            <a:r>
              <a:rPr lang="fi-FI" dirty="0"/>
              <a:t> is </a:t>
            </a:r>
            <a:r>
              <a:rPr lang="fi-FI" dirty="0" err="1"/>
              <a:t>explained</a:t>
            </a:r>
            <a:r>
              <a:rPr lang="fi-FI" dirty="0"/>
              <a:t> in the </a:t>
            </a:r>
            <a:r>
              <a:rPr lang="fi-FI" dirty="0" err="1" smtClean="0"/>
              <a:t>analytical</a:t>
            </a:r>
            <a:r>
              <a:rPr lang="fi-FI" dirty="0" smtClean="0"/>
              <a:t> </a:t>
            </a:r>
            <a:r>
              <a:rPr lang="fi-FI" dirty="0" err="1" smtClean="0"/>
              <a:t>paper</a:t>
            </a:r>
            <a:r>
              <a:rPr lang="fi-FI" dirty="0" smtClean="0"/>
              <a:t> on the </a:t>
            </a:r>
            <a:r>
              <a:rPr lang="fi-FI" dirty="0" err="1" smtClean="0"/>
              <a:t>topic</a:t>
            </a:r>
            <a:r>
              <a:rPr lang="fi-FI" dirty="0" smtClean="0"/>
              <a:t>.</a:t>
            </a:r>
            <a:endParaRPr lang="fi-FI" dirty="0"/>
          </a:p>
        </p:txBody>
      </p:sp>
    </p:spTree>
    <p:extLst>
      <p:ext uri="{BB962C8B-B14F-4D97-AF65-F5344CB8AC3E}">
        <p14:creationId xmlns:p14="http://schemas.microsoft.com/office/powerpoint/2010/main" val="755358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tsikko 1"/>
          <p:cNvSpPr>
            <a:spLocks noGrp="1"/>
          </p:cNvSpPr>
          <p:nvPr>
            <p:ph type="title"/>
          </p:nvPr>
        </p:nvSpPr>
        <p:spPr>
          <a:xfrm>
            <a:off x="2384386" y="812800"/>
            <a:ext cx="9415728" cy="662870"/>
          </a:xfrm>
        </p:spPr>
        <p:txBody>
          <a:bodyPr/>
          <a:lstStyle/>
          <a:p>
            <a:r>
              <a:rPr lang="fi-FI" altLang="en-US" sz="2400" b="1" dirty="0" smtClean="0">
                <a:solidFill>
                  <a:schemeClr val="accent1"/>
                </a:solidFill>
              </a:rPr>
              <a:t>Group 3. Practice architectures where some parts have been developed </a:t>
            </a:r>
          </a:p>
        </p:txBody>
      </p:sp>
      <p:graphicFrame>
        <p:nvGraphicFramePr>
          <p:cNvPr id="9" name="Sisällön paikkamerkki 8"/>
          <p:cNvGraphicFramePr>
            <a:graphicFrameLocks noGrp="1"/>
          </p:cNvGraphicFramePr>
          <p:nvPr>
            <p:ph idx="1"/>
            <p:extLst>
              <p:ext uri="{D42A27DB-BD31-4B8C-83A1-F6EECF244321}">
                <p14:modId xmlns:p14="http://schemas.microsoft.com/office/powerpoint/2010/main" val="1634305366"/>
              </p:ext>
            </p:extLst>
          </p:nvPr>
        </p:nvGraphicFramePr>
        <p:xfrm>
          <a:off x="312223" y="1795913"/>
          <a:ext cx="2153184" cy="4270458"/>
        </p:xfrm>
        <a:graphic>
          <a:graphicData uri="http://schemas.openxmlformats.org/drawingml/2006/table">
            <a:tbl>
              <a:tblPr>
                <a:tableStyleId>{5C22544A-7EE6-4342-B048-85BDC9FD1C3A}</a:tableStyleId>
              </a:tblPr>
              <a:tblGrid>
                <a:gridCol w="2153184"/>
              </a:tblGrid>
              <a:tr h="607125">
                <a:tc>
                  <a:txBody>
                    <a:bodyPr/>
                    <a:lstStyle/>
                    <a:p>
                      <a:pPr algn="just" rtl="0" fontAlgn="ctr"/>
                      <a:r>
                        <a:rPr lang="fi-FI" sz="1200" b="0" i="0" u="none" strike="noStrike" dirty="0">
                          <a:solidFill>
                            <a:srgbClr val="000000"/>
                          </a:solidFill>
                          <a:effectLst/>
                          <a:latin typeface="Calibri"/>
                        </a:rPr>
                        <a:t>Armenia</a:t>
                      </a:r>
                    </a:p>
                  </a:txBody>
                  <a:tcPr marL="9525" marR="9525" marT="9527" marB="0" anchor="ctr"/>
                </a:tc>
              </a:tr>
              <a:tr h="607125">
                <a:tc>
                  <a:txBody>
                    <a:bodyPr/>
                    <a:lstStyle/>
                    <a:p>
                      <a:pPr algn="just" rtl="0" fontAlgn="ctr"/>
                      <a:r>
                        <a:rPr lang="fi-FI" sz="1200" b="0" i="0" u="none" strike="noStrike" dirty="0">
                          <a:solidFill>
                            <a:srgbClr val="000000"/>
                          </a:solidFill>
                          <a:effectLst/>
                          <a:latin typeface="Calibri"/>
                        </a:rPr>
                        <a:t>Bulgaria</a:t>
                      </a:r>
                    </a:p>
                  </a:txBody>
                  <a:tcPr marL="9525" marR="9525" marT="9527" marB="0" anchor="ctr"/>
                </a:tc>
              </a:tr>
              <a:tr h="632086">
                <a:tc>
                  <a:txBody>
                    <a:bodyPr/>
                    <a:lstStyle/>
                    <a:p>
                      <a:pPr algn="just" rtl="0" fontAlgn="ctr"/>
                      <a:r>
                        <a:rPr lang="fi-FI" sz="1200" b="0" i="0" u="none" strike="noStrike">
                          <a:solidFill>
                            <a:srgbClr val="000000"/>
                          </a:solidFill>
                          <a:effectLst/>
                          <a:latin typeface="Calibri"/>
                        </a:rPr>
                        <a:t>Latvia</a:t>
                      </a:r>
                    </a:p>
                  </a:txBody>
                  <a:tcPr marL="9525" marR="9525" marT="9527" marB="0" anchor="ctr"/>
                </a:tc>
              </a:tr>
              <a:tr h="480135">
                <a:tc>
                  <a:txBody>
                    <a:bodyPr/>
                    <a:lstStyle/>
                    <a:p>
                      <a:pPr algn="just" rtl="0" fontAlgn="ctr"/>
                      <a:r>
                        <a:rPr lang="fi-FI" sz="1200" b="0" i="0" u="none" strike="noStrike" dirty="0" err="1">
                          <a:solidFill>
                            <a:srgbClr val="000000"/>
                          </a:solidFill>
                          <a:effectLst/>
                          <a:latin typeface="Calibri"/>
                        </a:rPr>
                        <a:t>Lithuania</a:t>
                      </a:r>
                      <a:endParaRPr lang="fi-FI" sz="1200" b="0" i="0" u="none" strike="noStrike" dirty="0">
                        <a:solidFill>
                          <a:srgbClr val="000000"/>
                        </a:solidFill>
                        <a:effectLst/>
                        <a:latin typeface="Calibri"/>
                      </a:endParaRPr>
                    </a:p>
                  </a:txBody>
                  <a:tcPr marL="9525" marR="9525" marT="9527" marB="0" anchor="ctr"/>
                </a:tc>
              </a:tr>
              <a:tr h="503582">
                <a:tc>
                  <a:txBody>
                    <a:bodyPr/>
                    <a:lstStyle/>
                    <a:p>
                      <a:pPr algn="just" rtl="0" fontAlgn="ctr"/>
                      <a:r>
                        <a:rPr lang="fi-FI" sz="1200" b="0" i="0" u="none" strike="noStrike">
                          <a:solidFill>
                            <a:srgbClr val="000000"/>
                          </a:solidFill>
                          <a:effectLst/>
                          <a:latin typeface="Calibri"/>
                        </a:rPr>
                        <a:t>Norway</a:t>
                      </a:r>
                    </a:p>
                  </a:txBody>
                  <a:tcPr marL="9525" marR="9525" marT="9527" marB="0" anchor="ctr"/>
                </a:tc>
              </a:tr>
              <a:tr h="480135">
                <a:tc>
                  <a:txBody>
                    <a:bodyPr/>
                    <a:lstStyle/>
                    <a:p>
                      <a:pPr algn="just" rtl="0" fontAlgn="ctr"/>
                      <a:r>
                        <a:rPr lang="fi-FI" sz="1200" b="0" i="0" u="none" strike="noStrike" dirty="0">
                          <a:solidFill>
                            <a:srgbClr val="000000"/>
                          </a:solidFill>
                          <a:effectLst/>
                          <a:latin typeface="Calibri"/>
                        </a:rPr>
                        <a:t>Slovenia</a:t>
                      </a:r>
                    </a:p>
                  </a:txBody>
                  <a:tcPr marL="9525" marR="9525" marT="9527" marB="0" anchor="ctr"/>
                </a:tc>
              </a:tr>
              <a:tr h="480135">
                <a:tc>
                  <a:txBody>
                    <a:bodyPr/>
                    <a:lstStyle/>
                    <a:p>
                      <a:pPr algn="just" rtl="0" fontAlgn="ctr"/>
                      <a:r>
                        <a:rPr lang="en-US" sz="1200" b="0" i="0" u="none" strike="noStrike" dirty="0" smtClean="0">
                          <a:solidFill>
                            <a:srgbClr val="000000"/>
                          </a:solidFill>
                          <a:effectLst/>
                          <a:latin typeface="Calibri"/>
                        </a:rPr>
                        <a:t>“The </a:t>
                      </a:r>
                      <a:r>
                        <a:rPr lang="en-US" sz="1200" b="0" i="0" u="none" strike="noStrike" dirty="0">
                          <a:solidFill>
                            <a:srgbClr val="000000"/>
                          </a:solidFill>
                          <a:effectLst/>
                          <a:latin typeface="Calibri"/>
                        </a:rPr>
                        <a:t>f</a:t>
                      </a:r>
                      <a:r>
                        <a:rPr lang="en-US" sz="1200" b="0" i="0" u="none" strike="noStrike" dirty="0" smtClean="0">
                          <a:solidFill>
                            <a:srgbClr val="000000"/>
                          </a:solidFill>
                          <a:effectLst/>
                          <a:latin typeface="Calibri"/>
                        </a:rPr>
                        <a:t>ormer </a:t>
                      </a:r>
                      <a:r>
                        <a:rPr lang="en-US" sz="1200" b="0" i="0" u="none" strike="noStrike" dirty="0">
                          <a:solidFill>
                            <a:srgbClr val="000000"/>
                          </a:solidFill>
                          <a:effectLst/>
                          <a:latin typeface="Calibri"/>
                        </a:rPr>
                        <a:t>Yugoslav Republic of </a:t>
                      </a:r>
                      <a:r>
                        <a:rPr lang="en-US" sz="1200" b="0" i="0" u="none" strike="noStrike" dirty="0" smtClean="0">
                          <a:solidFill>
                            <a:srgbClr val="000000"/>
                          </a:solidFill>
                          <a:effectLst/>
                          <a:latin typeface="Calibri"/>
                        </a:rPr>
                        <a:t>Macedonia”</a:t>
                      </a:r>
                      <a:endParaRPr lang="en-US" sz="1200" b="0" i="0" u="none" strike="noStrike" dirty="0">
                        <a:solidFill>
                          <a:srgbClr val="000000"/>
                        </a:solidFill>
                        <a:effectLst/>
                        <a:latin typeface="Calibri"/>
                      </a:endParaRPr>
                    </a:p>
                  </a:txBody>
                  <a:tcPr marL="9525" marR="9525" marT="9527" marB="0" anchor="ctr"/>
                </a:tc>
              </a:tr>
              <a:tr h="480135">
                <a:tc>
                  <a:txBody>
                    <a:bodyPr/>
                    <a:lstStyle/>
                    <a:p>
                      <a:pPr algn="just" rtl="0" fontAlgn="ctr"/>
                      <a:r>
                        <a:rPr lang="fi-FI" sz="1200" b="0" i="0" u="none" strike="noStrike" dirty="0" err="1">
                          <a:solidFill>
                            <a:srgbClr val="000000"/>
                          </a:solidFill>
                          <a:effectLst/>
                          <a:latin typeface="Calibri"/>
                        </a:rPr>
                        <a:t>Turkey</a:t>
                      </a:r>
                      <a:endParaRPr lang="fi-FI" sz="1200" b="0" i="0" u="none" strike="noStrike" dirty="0">
                        <a:solidFill>
                          <a:srgbClr val="000000"/>
                        </a:solidFill>
                        <a:effectLst/>
                        <a:latin typeface="Calibri"/>
                      </a:endParaRPr>
                    </a:p>
                  </a:txBody>
                  <a:tcPr marL="9525" marR="9525" marT="9527" marB="0" anchor="ctr"/>
                </a:tc>
              </a:tr>
            </a:tbl>
          </a:graphicData>
        </a:graphic>
      </p:graphicFrame>
      <p:sp>
        <p:nvSpPr>
          <p:cNvPr id="6" name="Ellipsi 5"/>
          <p:cNvSpPr/>
          <p:nvPr/>
        </p:nvSpPr>
        <p:spPr>
          <a:xfrm>
            <a:off x="4833257" y="1683657"/>
            <a:ext cx="4069443" cy="21426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smtClean="0">
                <a:solidFill>
                  <a:schemeClr val="accent1"/>
                </a:solidFill>
                <a:latin typeface="+mj-lt"/>
              </a:rPr>
              <a:t>1. </a:t>
            </a:r>
            <a:r>
              <a:rPr lang="en-US" sz="1600" dirty="0">
                <a:solidFill>
                  <a:schemeClr val="accent1"/>
                </a:solidFill>
                <a:latin typeface="+mj-lt"/>
              </a:rPr>
              <a:t>Usually legislative definitions</a:t>
            </a:r>
          </a:p>
          <a:p>
            <a:pPr>
              <a:defRPr/>
            </a:pPr>
            <a:r>
              <a:rPr lang="en-US" sz="1600" dirty="0" smtClean="0">
                <a:solidFill>
                  <a:schemeClr val="accent1"/>
                </a:solidFill>
                <a:latin typeface="+mj-lt"/>
              </a:rPr>
              <a:t>2. </a:t>
            </a:r>
            <a:r>
              <a:rPr lang="en-US" sz="1600" dirty="0">
                <a:solidFill>
                  <a:schemeClr val="accent1"/>
                </a:solidFill>
                <a:latin typeface="+mj-lt"/>
              </a:rPr>
              <a:t>In some cases competency description and/or</a:t>
            </a:r>
          </a:p>
          <a:p>
            <a:pPr>
              <a:defRPr/>
            </a:pPr>
            <a:r>
              <a:rPr lang="en-US" sz="1600" dirty="0" smtClean="0">
                <a:solidFill>
                  <a:schemeClr val="accent1"/>
                </a:solidFill>
                <a:latin typeface="+mj-lt"/>
              </a:rPr>
              <a:t>3. </a:t>
            </a:r>
            <a:r>
              <a:rPr lang="en-US" sz="1600" dirty="0">
                <a:solidFill>
                  <a:schemeClr val="accent1"/>
                </a:solidFill>
                <a:latin typeface="+mj-lt"/>
              </a:rPr>
              <a:t>Quality </a:t>
            </a:r>
            <a:r>
              <a:rPr lang="en-US" sz="1600" dirty="0" smtClean="0">
                <a:solidFill>
                  <a:schemeClr val="accent1"/>
                </a:solidFill>
                <a:latin typeface="+mj-lt"/>
              </a:rPr>
              <a:t>assurance</a:t>
            </a:r>
            <a:endParaRPr lang="fi-FI" sz="1600" dirty="0">
              <a:solidFill>
                <a:schemeClr val="accent1"/>
              </a:solidFill>
              <a:latin typeface="+mj-lt"/>
            </a:endParaRPr>
          </a:p>
        </p:txBody>
      </p:sp>
      <p:sp>
        <p:nvSpPr>
          <p:cNvPr id="7" name="Ellipsi 6"/>
          <p:cNvSpPr/>
          <p:nvPr/>
        </p:nvSpPr>
        <p:spPr>
          <a:xfrm>
            <a:off x="6139543" y="3310598"/>
            <a:ext cx="5152572" cy="26402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smtClean="0">
              <a:solidFill>
                <a:schemeClr val="accent1"/>
              </a:solidFill>
              <a:latin typeface="+mj-lt"/>
            </a:endParaRPr>
          </a:p>
          <a:p>
            <a:pPr>
              <a:defRPr/>
            </a:pPr>
            <a:r>
              <a:rPr lang="en-US" sz="1600" dirty="0" smtClean="0">
                <a:solidFill>
                  <a:schemeClr val="accent1"/>
                </a:solidFill>
                <a:latin typeface="+mj-lt"/>
              </a:rPr>
              <a:t>1. Usually vocational </a:t>
            </a:r>
            <a:r>
              <a:rPr lang="en-US" sz="1600" dirty="0">
                <a:solidFill>
                  <a:schemeClr val="accent1"/>
                </a:solidFill>
                <a:latin typeface="+mj-lt"/>
              </a:rPr>
              <a:t>education on youth work </a:t>
            </a:r>
            <a:r>
              <a:rPr lang="en-US" sz="1600" dirty="0" smtClean="0">
                <a:solidFill>
                  <a:schemeClr val="accent1"/>
                </a:solidFill>
                <a:latin typeface="+mj-lt"/>
              </a:rPr>
              <a:t>and/or</a:t>
            </a:r>
            <a:endParaRPr lang="en-US" sz="1600" dirty="0">
              <a:solidFill>
                <a:schemeClr val="accent1"/>
              </a:solidFill>
              <a:latin typeface="+mj-lt"/>
            </a:endParaRPr>
          </a:p>
          <a:p>
            <a:pPr>
              <a:defRPr/>
            </a:pPr>
            <a:r>
              <a:rPr lang="en-US" sz="1600" dirty="0" smtClean="0">
                <a:solidFill>
                  <a:schemeClr val="accent1"/>
                </a:solidFill>
                <a:latin typeface="+mj-lt"/>
              </a:rPr>
              <a:t>2</a:t>
            </a:r>
            <a:r>
              <a:rPr lang="en-US" sz="1600" dirty="0">
                <a:solidFill>
                  <a:schemeClr val="accent1"/>
                </a:solidFill>
                <a:latin typeface="+mj-lt"/>
              </a:rPr>
              <a:t>. Tertiary education for youth work</a:t>
            </a:r>
          </a:p>
          <a:p>
            <a:pPr>
              <a:defRPr/>
            </a:pPr>
            <a:r>
              <a:rPr lang="en-US" sz="1600" dirty="0" smtClean="0">
                <a:solidFill>
                  <a:schemeClr val="accent1"/>
                </a:solidFill>
                <a:latin typeface="+mj-lt"/>
              </a:rPr>
              <a:t>3. In some cases support </a:t>
            </a:r>
            <a:r>
              <a:rPr lang="en-US" sz="1600" dirty="0">
                <a:solidFill>
                  <a:schemeClr val="accent1"/>
                </a:solidFill>
                <a:latin typeface="+mj-lt"/>
              </a:rPr>
              <a:t>for non-formal learning</a:t>
            </a:r>
          </a:p>
          <a:p>
            <a:pPr>
              <a:defRPr/>
            </a:pPr>
            <a:r>
              <a:rPr lang="en-US" sz="1600" dirty="0">
                <a:solidFill>
                  <a:schemeClr val="accent1"/>
                </a:solidFill>
                <a:latin typeface="+mj-lt"/>
              </a:rPr>
              <a:t>4</a:t>
            </a:r>
            <a:r>
              <a:rPr lang="en-US" sz="1600" dirty="0" smtClean="0">
                <a:solidFill>
                  <a:schemeClr val="accent1"/>
                </a:solidFill>
                <a:latin typeface="+mj-lt"/>
              </a:rPr>
              <a:t>.  Usually no identifiable </a:t>
            </a:r>
            <a:r>
              <a:rPr lang="en-US" sz="1600" dirty="0">
                <a:solidFill>
                  <a:schemeClr val="accent1"/>
                </a:solidFill>
                <a:latin typeface="+mj-lt"/>
              </a:rPr>
              <a:t>and sustainable career paths</a:t>
            </a:r>
            <a:endParaRPr lang="fi-FI" sz="1600" dirty="0">
              <a:solidFill>
                <a:schemeClr val="accent1"/>
              </a:solidFill>
              <a:latin typeface="+mj-lt"/>
            </a:endParaRPr>
          </a:p>
          <a:p>
            <a:pPr>
              <a:defRPr/>
            </a:pPr>
            <a:r>
              <a:rPr lang="en-US" sz="1200" dirty="0"/>
              <a:t>ng, </a:t>
            </a:r>
            <a:r>
              <a:rPr lang="en-US" dirty="0"/>
              <a:t>economic Formal learning, </a:t>
            </a:r>
            <a:endParaRPr lang="fi-FI" sz="1600" dirty="0">
              <a:solidFill>
                <a:schemeClr val="tx1"/>
              </a:solidFill>
            </a:endParaRPr>
          </a:p>
        </p:txBody>
      </p:sp>
      <p:sp>
        <p:nvSpPr>
          <p:cNvPr id="8" name="Ellipsi 7"/>
          <p:cNvSpPr/>
          <p:nvPr/>
        </p:nvSpPr>
        <p:spPr>
          <a:xfrm>
            <a:off x="8902700" y="1953282"/>
            <a:ext cx="2781300" cy="17278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schemeClr val="accent1"/>
                </a:solidFill>
                <a:latin typeface="+mj-lt"/>
              </a:rPr>
              <a:t>In some cases</a:t>
            </a:r>
            <a:endParaRPr lang="en-US" sz="1600" dirty="0">
              <a:solidFill>
                <a:schemeClr val="accent1"/>
              </a:solidFill>
              <a:latin typeface="+mj-lt"/>
            </a:endParaRPr>
          </a:p>
          <a:p>
            <a:pPr algn="ctr">
              <a:defRPr/>
            </a:pPr>
            <a:r>
              <a:rPr lang="en-US" sz="1600" dirty="0">
                <a:solidFill>
                  <a:schemeClr val="accent1"/>
                </a:solidFill>
                <a:latin typeface="+mj-lt"/>
              </a:rPr>
              <a:t>associations of youth workers</a:t>
            </a:r>
          </a:p>
          <a:p>
            <a:pPr algn="ctr">
              <a:defRPr/>
            </a:pPr>
            <a:endParaRPr lang="fi-FI"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117" y="-94747"/>
            <a:ext cx="2453833" cy="1883954"/>
          </a:xfrm>
          <a:prstGeom prst="rect">
            <a:avLst/>
          </a:prstGeom>
        </p:spPr>
      </p:pic>
      <p:sp>
        <p:nvSpPr>
          <p:cNvPr id="12" name="Alatunnisteen paikkamerkki 4"/>
          <p:cNvSpPr>
            <a:spLocks noGrp="1"/>
          </p:cNvSpPr>
          <p:nvPr>
            <p:ph type="ftr" sz="quarter" idx="11"/>
          </p:nvPr>
        </p:nvSpPr>
        <p:spPr>
          <a:xfrm>
            <a:off x="960699" y="6356351"/>
            <a:ext cx="10382491" cy="365125"/>
          </a:xfrm>
        </p:spPr>
        <p:txBody>
          <a:bodyPr/>
          <a:lstStyle/>
          <a:p>
            <a:pPr>
              <a:defRPr/>
            </a:pPr>
            <a:r>
              <a:rPr lang="fi-FI" dirty="0"/>
              <a:t>The </a:t>
            </a:r>
            <a:r>
              <a:rPr lang="fi-FI" dirty="0" err="1"/>
              <a:t>author</a:t>
            </a:r>
            <a:r>
              <a:rPr lang="fi-FI" dirty="0"/>
              <a:t>  </a:t>
            </a:r>
            <a:r>
              <a:rPr lang="fi-FI" dirty="0" err="1"/>
              <a:t>created</a:t>
            </a:r>
            <a:r>
              <a:rPr lang="fi-FI" dirty="0"/>
              <a:t> the </a:t>
            </a:r>
            <a:r>
              <a:rPr lang="fi-FI" dirty="0" err="1"/>
              <a:t>four</a:t>
            </a:r>
            <a:r>
              <a:rPr lang="fi-FI" dirty="0"/>
              <a:t> </a:t>
            </a:r>
            <a:r>
              <a:rPr lang="fi-FI" dirty="0" err="1"/>
              <a:t>groups</a:t>
            </a:r>
            <a:r>
              <a:rPr lang="fi-FI" dirty="0"/>
              <a:t> </a:t>
            </a:r>
            <a:r>
              <a:rPr lang="fi-FI" dirty="0" err="1"/>
              <a:t>based</a:t>
            </a:r>
            <a:r>
              <a:rPr lang="fi-FI" dirty="0"/>
              <a:t> on the </a:t>
            </a:r>
            <a:r>
              <a:rPr lang="fi-FI" dirty="0" err="1"/>
              <a:t>information</a:t>
            </a:r>
            <a:r>
              <a:rPr lang="fi-FI" dirty="0"/>
              <a:t> </a:t>
            </a:r>
            <a:r>
              <a:rPr lang="fi-FI" dirty="0" err="1"/>
              <a:t>provided</a:t>
            </a:r>
            <a:r>
              <a:rPr lang="fi-FI" dirty="0"/>
              <a:t> </a:t>
            </a:r>
            <a:r>
              <a:rPr lang="fi-FI" dirty="0" err="1"/>
              <a:t>by</a:t>
            </a:r>
            <a:r>
              <a:rPr lang="fi-FI" dirty="0"/>
              <a:t> </a:t>
            </a:r>
            <a:r>
              <a:rPr lang="fi-FI" dirty="0" err="1"/>
              <a:t>member</a:t>
            </a:r>
            <a:r>
              <a:rPr lang="fi-FI" dirty="0"/>
              <a:t> </a:t>
            </a:r>
            <a:r>
              <a:rPr lang="fi-FI" dirty="0" err="1"/>
              <a:t>state</a:t>
            </a:r>
            <a:r>
              <a:rPr lang="fi-FI" dirty="0"/>
              <a:t> </a:t>
            </a:r>
            <a:r>
              <a:rPr lang="fi-FI" dirty="0" err="1"/>
              <a:t>representatives</a:t>
            </a:r>
            <a:r>
              <a:rPr lang="fi-FI" dirty="0"/>
              <a:t> in EKCYP and </a:t>
            </a:r>
            <a:r>
              <a:rPr lang="fi-FI" dirty="0" err="1"/>
              <a:t>verified</a:t>
            </a:r>
            <a:r>
              <a:rPr lang="fi-FI" dirty="0"/>
              <a:t> </a:t>
            </a:r>
            <a:r>
              <a:rPr lang="fi-FI" dirty="0" err="1"/>
              <a:t>by</a:t>
            </a:r>
            <a:r>
              <a:rPr lang="fi-FI" dirty="0"/>
              <a:t> CDEJ </a:t>
            </a:r>
            <a:r>
              <a:rPr lang="fi-FI" dirty="0" err="1"/>
              <a:t>representatives</a:t>
            </a:r>
            <a:r>
              <a:rPr lang="fi-FI" dirty="0"/>
              <a:t>. The </a:t>
            </a:r>
            <a:r>
              <a:rPr lang="fi-FI" dirty="0" err="1"/>
              <a:t>listing</a:t>
            </a:r>
            <a:r>
              <a:rPr lang="fi-FI" dirty="0"/>
              <a:t> in </a:t>
            </a:r>
            <a:r>
              <a:rPr lang="fi-FI" dirty="0" err="1"/>
              <a:t>each</a:t>
            </a:r>
            <a:r>
              <a:rPr lang="fi-FI" dirty="0"/>
              <a:t> </a:t>
            </a:r>
            <a:r>
              <a:rPr lang="fi-FI" dirty="0" err="1"/>
              <a:t>group</a:t>
            </a:r>
            <a:r>
              <a:rPr lang="fi-FI" dirty="0"/>
              <a:t> is in </a:t>
            </a:r>
            <a:r>
              <a:rPr lang="fi-FI" dirty="0" err="1"/>
              <a:t>alphabetical</a:t>
            </a:r>
            <a:r>
              <a:rPr lang="fi-FI" dirty="0"/>
              <a:t> </a:t>
            </a:r>
            <a:r>
              <a:rPr lang="fi-FI" dirty="0" err="1"/>
              <a:t>order</a:t>
            </a:r>
            <a:r>
              <a:rPr lang="fi-FI" dirty="0"/>
              <a:t>. Full </a:t>
            </a:r>
            <a:r>
              <a:rPr lang="fi-FI" dirty="0" err="1"/>
              <a:t>scoring</a:t>
            </a:r>
            <a:r>
              <a:rPr lang="fi-FI" dirty="0"/>
              <a:t> of the data </a:t>
            </a:r>
            <a:r>
              <a:rPr lang="fi-FI" dirty="0" err="1"/>
              <a:t>received</a:t>
            </a:r>
            <a:r>
              <a:rPr lang="fi-FI" dirty="0"/>
              <a:t> and </a:t>
            </a:r>
            <a:r>
              <a:rPr lang="fi-FI" dirty="0" err="1"/>
              <a:t>analysed</a:t>
            </a:r>
            <a:r>
              <a:rPr lang="fi-FI" dirty="0"/>
              <a:t> is </a:t>
            </a:r>
            <a:r>
              <a:rPr lang="fi-FI" dirty="0" err="1"/>
              <a:t>explained</a:t>
            </a:r>
            <a:r>
              <a:rPr lang="fi-FI" dirty="0"/>
              <a:t> in the </a:t>
            </a:r>
            <a:r>
              <a:rPr lang="fi-FI" dirty="0" err="1" smtClean="0"/>
              <a:t>analytical</a:t>
            </a:r>
            <a:r>
              <a:rPr lang="fi-FI" dirty="0" smtClean="0"/>
              <a:t> </a:t>
            </a:r>
            <a:r>
              <a:rPr lang="fi-FI" dirty="0" err="1" smtClean="0"/>
              <a:t>paper</a:t>
            </a:r>
            <a:r>
              <a:rPr lang="fi-FI" dirty="0" smtClean="0"/>
              <a:t> on the </a:t>
            </a:r>
            <a:r>
              <a:rPr lang="fi-FI" dirty="0" err="1" smtClean="0"/>
              <a:t>topic</a:t>
            </a:r>
            <a:r>
              <a:rPr lang="fi-FI" dirty="0" smtClean="0"/>
              <a:t>.</a:t>
            </a:r>
            <a:endParaRPr lang="fi-FI" dirty="0"/>
          </a:p>
        </p:txBody>
      </p:sp>
    </p:spTree>
    <p:extLst>
      <p:ext uri="{BB962C8B-B14F-4D97-AF65-F5344CB8AC3E}">
        <p14:creationId xmlns:p14="http://schemas.microsoft.com/office/powerpoint/2010/main" val="2207504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p:nvPr>
        </p:nvSpPr>
        <p:spPr>
          <a:xfrm>
            <a:off x="3370529" y="748187"/>
            <a:ext cx="7960784" cy="721179"/>
          </a:xfrm>
        </p:spPr>
        <p:txBody>
          <a:bodyPr/>
          <a:lstStyle/>
          <a:p>
            <a:r>
              <a:rPr lang="fi-FI" altLang="en-US" sz="2400" b="1" dirty="0" smtClean="0">
                <a:solidFill>
                  <a:schemeClr val="accent1"/>
                </a:solidFill>
              </a:rPr>
              <a:t>Group 4. P</a:t>
            </a:r>
            <a:r>
              <a:rPr lang="en-US" altLang="en-US" sz="2400" b="1" dirty="0" err="1" smtClean="0">
                <a:solidFill>
                  <a:schemeClr val="accent1"/>
                </a:solidFill>
              </a:rPr>
              <a:t>ractice</a:t>
            </a:r>
            <a:r>
              <a:rPr lang="en-US" altLang="en-US" sz="2400" b="1" dirty="0" smtClean="0">
                <a:solidFill>
                  <a:schemeClr val="accent1"/>
                </a:solidFill>
              </a:rPr>
              <a:t> architectures in need of development</a:t>
            </a:r>
            <a:endParaRPr lang="fi-FI" altLang="en-US" sz="2400" b="1" dirty="0" smtClean="0">
              <a:solidFill>
                <a:schemeClr val="accent1"/>
              </a:solidFill>
            </a:endParaRPr>
          </a:p>
        </p:txBody>
      </p:sp>
      <p:graphicFrame>
        <p:nvGraphicFramePr>
          <p:cNvPr id="9" name="Sisällön paikkamerkki 8"/>
          <p:cNvGraphicFramePr>
            <a:graphicFrameLocks noGrp="1"/>
          </p:cNvGraphicFramePr>
          <p:nvPr>
            <p:ph idx="1"/>
            <p:extLst>
              <p:ext uri="{D42A27DB-BD31-4B8C-83A1-F6EECF244321}">
                <p14:modId xmlns:p14="http://schemas.microsoft.com/office/powerpoint/2010/main" val="1662047865"/>
              </p:ext>
            </p:extLst>
          </p:nvPr>
        </p:nvGraphicFramePr>
        <p:xfrm>
          <a:off x="384631" y="1715257"/>
          <a:ext cx="1909086" cy="4513943"/>
        </p:xfrm>
        <a:graphic>
          <a:graphicData uri="http://schemas.openxmlformats.org/drawingml/2006/table">
            <a:tbl>
              <a:tblPr>
                <a:tableStyleId>{5C22544A-7EE6-4342-B048-85BDC9FD1C3A}</a:tableStyleId>
              </a:tblPr>
              <a:tblGrid>
                <a:gridCol w="1909086"/>
              </a:tblGrid>
              <a:tr h="399924">
                <a:tc>
                  <a:txBody>
                    <a:bodyPr/>
                    <a:lstStyle/>
                    <a:p>
                      <a:pPr algn="just" rtl="0" fontAlgn="ctr"/>
                      <a:r>
                        <a:rPr lang="fi-FI" sz="1200" b="0" i="0" u="none" strike="noStrike" dirty="0">
                          <a:solidFill>
                            <a:srgbClr val="000000"/>
                          </a:solidFill>
                          <a:effectLst/>
                          <a:latin typeface="Calibri"/>
                        </a:rPr>
                        <a:t>Albania</a:t>
                      </a:r>
                    </a:p>
                  </a:txBody>
                  <a:tcPr marL="9525" marR="9525" marT="9525" marB="0" anchor="ctr"/>
                </a:tc>
              </a:tr>
              <a:tr h="399924">
                <a:tc>
                  <a:txBody>
                    <a:bodyPr/>
                    <a:lstStyle/>
                    <a:p>
                      <a:pPr algn="just" rtl="0" fontAlgn="ctr"/>
                      <a:r>
                        <a:rPr lang="fi-FI" sz="1200" b="0" i="0" u="none" strike="noStrike">
                          <a:solidFill>
                            <a:srgbClr val="000000"/>
                          </a:solidFill>
                          <a:effectLst/>
                          <a:latin typeface="Calibri"/>
                        </a:rPr>
                        <a:t>Azerbaijan</a:t>
                      </a:r>
                    </a:p>
                  </a:txBody>
                  <a:tcPr marL="9525" marR="9525" marT="9525" marB="0" anchor="ctr"/>
                </a:tc>
              </a:tr>
              <a:tr h="399924">
                <a:tc>
                  <a:txBody>
                    <a:bodyPr/>
                    <a:lstStyle/>
                    <a:p>
                      <a:pPr algn="just" rtl="0" fontAlgn="ctr"/>
                      <a:r>
                        <a:rPr lang="fi-FI" sz="1200" b="0" i="0" u="none" strike="noStrike" dirty="0">
                          <a:solidFill>
                            <a:srgbClr val="000000"/>
                          </a:solidFill>
                          <a:effectLst/>
                          <a:latin typeface="Calibri"/>
                        </a:rPr>
                        <a:t>Bosnia and Herzegovina</a:t>
                      </a:r>
                    </a:p>
                  </a:txBody>
                  <a:tcPr marL="9525" marR="9525" marT="9525" marB="0" anchor="ctr"/>
                </a:tc>
              </a:tr>
              <a:tr h="399924">
                <a:tc>
                  <a:txBody>
                    <a:bodyPr/>
                    <a:lstStyle/>
                    <a:p>
                      <a:pPr algn="just" rtl="0" fontAlgn="ctr"/>
                      <a:r>
                        <a:rPr lang="fi-FI" sz="1200" b="0" i="0" u="none" strike="noStrike">
                          <a:solidFill>
                            <a:srgbClr val="000000"/>
                          </a:solidFill>
                          <a:effectLst/>
                          <a:latin typeface="Calibri"/>
                        </a:rPr>
                        <a:t>Croatia</a:t>
                      </a:r>
                    </a:p>
                  </a:txBody>
                  <a:tcPr marL="9525" marR="9525" marT="9525" marB="0" anchor="ctr"/>
                </a:tc>
              </a:tr>
              <a:tr h="399924">
                <a:tc>
                  <a:txBody>
                    <a:bodyPr/>
                    <a:lstStyle/>
                    <a:p>
                      <a:pPr algn="just" rtl="0" fontAlgn="ctr"/>
                      <a:r>
                        <a:rPr lang="fi-FI" sz="1200" b="0" i="0" u="none" strike="noStrike" dirty="0">
                          <a:solidFill>
                            <a:srgbClr val="000000"/>
                          </a:solidFill>
                          <a:effectLst/>
                          <a:latin typeface="Calibri"/>
                        </a:rPr>
                        <a:t>Cyprus</a:t>
                      </a:r>
                    </a:p>
                  </a:txBody>
                  <a:tcPr marL="9525" marR="9525" marT="9525" marB="0" anchor="ctr"/>
                </a:tc>
              </a:tr>
              <a:tr h="399924">
                <a:tc>
                  <a:txBody>
                    <a:bodyPr/>
                    <a:lstStyle/>
                    <a:p>
                      <a:pPr algn="just" rtl="0" fontAlgn="ctr"/>
                      <a:r>
                        <a:rPr lang="fi-FI" sz="1200" b="0" i="0" u="none" strike="noStrike" dirty="0">
                          <a:solidFill>
                            <a:srgbClr val="000000"/>
                          </a:solidFill>
                          <a:effectLst/>
                          <a:latin typeface="Calibri"/>
                        </a:rPr>
                        <a:t>Georgia</a:t>
                      </a:r>
                    </a:p>
                  </a:txBody>
                  <a:tcPr marL="9525" marR="9525" marT="9525" marB="0" anchor="ctr"/>
                </a:tc>
              </a:tr>
              <a:tr h="390765">
                <a:tc>
                  <a:txBody>
                    <a:bodyPr/>
                    <a:lstStyle/>
                    <a:p>
                      <a:pPr algn="just" rtl="0" fontAlgn="ctr"/>
                      <a:r>
                        <a:rPr lang="fi-FI" sz="1200" b="0" i="0" u="none" strike="noStrike">
                          <a:solidFill>
                            <a:srgbClr val="000000"/>
                          </a:solidFill>
                          <a:effectLst/>
                          <a:latin typeface="Calibri"/>
                        </a:rPr>
                        <a:t>Greece</a:t>
                      </a:r>
                    </a:p>
                  </a:txBody>
                  <a:tcPr marL="9525" marR="9525" marT="9525" marB="0" anchor="ctr"/>
                </a:tc>
              </a:tr>
              <a:tr h="265722">
                <a:tc>
                  <a:txBody>
                    <a:bodyPr/>
                    <a:lstStyle/>
                    <a:p>
                      <a:pPr algn="just" rtl="0" fontAlgn="ctr"/>
                      <a:r>
                        <a:rPr lang="fi-FI" sz="1200" b="0" i="0" u="none" strike="noStrike">
                          <a:solidFill>
                            <a:srgbClr val="000000"/>
                          </a:solidFill>
                          <a:effectLst/>
                          <a:latin typeface="Calibri"/>
                        </a:rPr>
                        <a:t>Italy</a:t>
                      </a:r>
                    </a:p>
                  </a:txBody>
                  <a:tcPr marL="9525" marR="9525" marT="9525" marB="0" anchor="ctr"/>
                </a:tc>
              </a:tr>
              <a:tr h="349818">
                <a:tc>
                  <a:txBody>
                    <a:bodyPr/>
                    <a:lstStyle/>
                    <a:p>
                      <a:pPr algn="just" rtl="0" fontAlgn="ctr"/>
                      <a:r>
                        <a:rPr lang="fi-FI" sz="1200" b="0" i="0" u="none" strike="noStrike" dirty="0" smtClean="0">
                          <a:solidFill>
                            <a:srgbClr val="000000"/>
                          </a:solidFill>
                          <a:effectLst/>
                          <a:latin typeface="Calibri"/>
                        </a:rPr>
                        <a:t>Moldova (Republic of)</a:t>
                      </a:r>
                      <a:endParaRPr lang="fi-FI" sz="1200" b="0" i="0" u="none" strike="noStrike" dirty="0">
                        <a:solidFill>
                          <a:srgbClr val="000000"/>
                        </a:solidFill>
                        <a:effectLst/>
                        <a:latin typeface="Calibri"/>
                      </a:endParaRPr>
                    </a:p>
                  </a:txBody>
                  <a:tcPr marL="9525" marR="9525" marT="9525" marB="0" anchor="ctr"/>
                </a:tc>
              </a:tr>
              <a:tr h="265722">
                <a:tc>
                  <a:txBody>
                    <a:bodyPr/>
                    <a:lstStyle/>
                    <a:p>
                      <a:pPr algn="just" rtl="0" fontAlgn="ctr"/>
                      <a:r>
                        <a:rPr lang="fi-FI" sz="1200" b="0" i="0" u="none" strike="noStrike">
                          <a:solidFill>
                            <a:srgbClr val="000000"/>
                          </a:solidFill>
                          <a:effectLst/>
                          <a:latin typeface="Calibri"/>
                        </a:rPr>
                        <a:t>Montenegro</a:t>
                      </a:r>
                    </a:p>
                  </a:txBody>
                  <a:tcPr marL="9525" marR="9525" marT="9525" marB="0" anchor="ctr"/>
                </a:tc>
              </a:tr>
              <a:tr h="301344">
                <a:tc>
                  <a:txBody>
                    <a:bodyPr/>
                    <a:lstStyle/>
                    <a:p>
                      <a:pPr algn="just" rtl="0" fontAlgn="ctr"/>
                      <a:r>
                        <a:rPr lang="fi-FI" sz="1200" b="0" i="0" u="none" strike="noStrike">
                          <a:solidFill>
                            <a:srgbClr val="000000"/>
                          </a:solidFill>
                          <a:effectLst/>
                          <a:latin typeface="Calibri"/>
                        </a:rPr>
                        <a:t>Poland</a:t>
                      </a:r>
                    </a:p>
                  </a:txBody>
                  <a:tcPr marL="9525" marR="9525" marT="9525" marB="0" anchor="ctr"/>
                </a:tc>
              </a:tr>
              <a:tr h="265722">
                <a:tc>
                  <a:txBody>
                    <a:bodyPr/>
                    <a:lstStyle/>
                    <a:p>
                      <a:pPr algn="just" rtl="0" fontAlgn="ctr"/>
                      <a:r>
                        <a:rPr lang="fi-FI" sz="1200" b="0" i="0" u="none" strike="noStrike">
                          <a:solidFill>
                            <a:srgbClr val="000000"/>
                          </a:solidFill>
                          <a:effectLst/>
                          <a:latin typeface="Calibri"/>
                        </a:rPr>
                        <a:t>Romania</a:t>
                      </a:r>
                    </a:p>
                  </a:txBody>
                  <a:tcPr marL="9525" marR="9525" marT="9525" marB="0" anchor="ctr"/>
                </a:tc>
              </a:tr>
              <a:tr h="275306">
                <a:tc>
                  <a:txBody>
                    <a:bodyPr/>
                    <a:lstStyle/>
                    <a:p>
                      <a:pPr algn="just" rtl="0" fontAlgn="ctr"/>
                      <a:r>
                        <a:rPr lang="fi-FI" sz="1200" b="0" i="0" u="none" strike="noStrike" dirty="0" err="1">
                          <a:solidFill>
                            <a:srgbClr val="000000"/>
                          </a:solidFill>
                          <a:effectLst/>
                          <a:latin typeface="Calibri"/>
                        </a:rPr>
                        <a:t>Ukraine</a:t>
                      </a:r>
                      <a:endParaRPr lang="fi-FI" sz="1200" b="0" i="0" u="none" strike="noStrike" dirty="0">
                        <a:solidFill>
                          <a:srgbClr val="000000"/>
                        </a:solidFill>
                        <a:effectLst/>
                        <a:latin typeface="Calibri"/>
                      </a:endParaRPr>
                    </a:p>
                  </a:txBody>
                  <a:tcPr marL="9525" marR="9525" marT="9525" marB="0" anchor="ctr"/>
                </a:tc>
              </a:tr>
            </a:tbl>
          </a:graphicData>
        </a:graphic>
      </p:graphicFrame>
      <p:sp>
        <p:nvSpPr>
          <p:cNvPr id="5" name="Alatunnisteen paikkamerkki 4"/>
          <p:cNvSpPr>
            <a:spLocks noGrp="1"/>
          </p:cNvSpPr>
          <p:nvPr>
            <p:ph type="ftr" sz="quarter" idx="11"/>
          </p:nvPr>
        </p:nvSpPr>
        <p:spPr>
          <a:xfrm>
            <a:off x="960699" y="6356351"/>
            <a:ext cx="10382491" cy="365125"/>
          </a:xfrm>
        </p:spPr>
        <p:txBody>
          <a:bodyPr/>
          <a:lstStyle/>
          <a:p>
            <a:pPr>
              <a:defRPr/>
            </a:pPr>
            <a:r>
              <a:rPr lang="fi-FI" dirty="0"/>
              <a:t>The </a:t>
            </a:r>
            <a:r>
              <a:rPr lang="fi-FI" dirty="0" err="1"/>
              <a:t>author</a:t>
            </a:r>
            <a:r>
              <a:rPr lang="fi-FI" dirty="0"/>
              <a:t>  </a:t>
            </a:r>
            <a:r>
              <a:rPr lang="fi-FI" dirty="0" err="1"/>
              <a:t>created</a:t>
            </a:r>
            <a:r>
              <a:rPr lang="fi-FI" dirty="0"/>
              <a:t> the </a:t>
            </a:r>
            <a:r>
              <a:rPr lang="fi-FI" dirty="0" err="1"/>
              <a:t>four</a:t>
            </a:r>
            <a:r>
              <a:rPr lang="fi-FI" dirty="0"/>
              <a:t> </a:t>
            </a:r>
            <a:r>
              <a:rPr lang="fi-FI" dirty="0" err="1"/>
              <a:t>groups</a:t>
            </a:r>
            <a:r>
              <a:rPr lang="fi-FI" dirty="0"/>
              <a:t> </a:t>
            </a:r>
            <a:r>
              <a:rPr lang="fi-FI" dirty="0" err="1"/>
              <a:t>based</a:t>
            </a:r>
            <a:r>
              <a:rPr lang="fi-FI" dirty="0"/>
              <a:t> on the </a:t>
            </a:r>
            <a:r>
              <a:rPr lang="fi-FI" dirty="0" err="1"/>
              <a:t>information</a:t>
            </a:r>
            <a:r>
              <a:rPr lang="fi-FI" dirty="0"/>
              <a:t> </a:t>
            </a:r>
            <a:r>
              <a:rPr lang="fi-FI" dirty="0" err="1"/>
              <a:t>provided</a:t>
            </a:r>
            <a:r>
              <a:rPr lang="fi-FI" dirty="0"/>
              <a:t> </a:t>
            </a:r>
            <a:r>
              <a:rPr lang="fi-FI" dirty="0" err="1"/>
              <a:t>by</a:t>
            </a:r>
            <a:r>
              <a:rPr lang="fi-FI" dirty="0"/>
              <a:t> </a:t>
            </a:r>
            <a:r>
              <a:rPr lang="fi-FI" dirty="0" err="1"/>
              <a:t>member</a:t>
            </a:r>
            <a:r>
              <a:rPr lang="fi-FI" dirty="0"/>
              <a:t> </a:t>
            </a:r>
            <a:r>
              <a:rPr lang="fi-FI" dirty="0" err="1"/>
              <a:t>state</a:t>
            </a:r>
            <a:r>
              <a:rPr lang="fi-FI" dirty="0"/>
              <a:t> </a:t>
            </a:r>
            <a:r>
              <a:rPr lang="fi-FI" dirty="0" err="1"/>
              <a:t>representatives</a:t>
            </a:r>
            <a:r>
              <a:rPr lang="fi-FI" dirty="0"/>
              <a:t> in EKCYP and </a:t>
            </a:r>
            <a:r>
              <a:rPr lang="fi-FI" dirty="0" err="1"/>
              <a:t>verified</a:t>
            </a:r>
            <a:r>
              <a:rPr lang="fi-FI" dirty="0"/>
              <a:t> </a:t>
            </a:r>
            <a:r>
              <a:rPr lang="fi-FI" dirty="0" err="1"/>
              <a:t>by</a:t>
            </a:r>
            <a:r>
              <a:rPr lang="fi-FI" dirty="0"/>
              <a:t> CDEJ </a:t>
            </a:r>
            <a:r>
              <a:rPr lang="fi-FI" dirty="0" err="1"/>
              <a:t>representatives</a:t>
            </a:r>
            <a:r>
              <a:rPr lang="fi-FI" dirty="0"/>
              <a:t>. The </a:t>
            </a:r>
            <a:r>
              <a:rPr lang="fi-FI" dirty="0" err="1"/>
              <a:t>listing</a:t>
            </a:r>
            <a:r>
              <a:rPr lang="fi-FI" dirty="0"/>
              <a:t> in </a:t>
            </a:r>
            <a:r>
              <a:rPr lang="fi-FI" dirty="0" err="1"/>
              <a:t>each</a:t>
            </a:r>
            <a:r>
              <a:rPr lang="fi-FI" dirty="0"/>
              <a:t> </a:t>
            </a:r>
            <a:r>
              <a:rPr lang="fi-FI" dirty="0" err="1"/>
              <a:t>group</a:t>
            </a:r>
            <a:r>
              <a:rPr lang="fi-FI" dirty="0"/>
              <a:t> is in </a:t>
            </a:r>
            <a:r>
              <a:rPr lang="fi-FI" dirty="0" err="1"/>
              <a:t>alphabetical</a:t>
            </a:r>
            <a:r>
              <a:rPr lang="fi-FI" dirty="0"/>
              <a:t> </a:t>
            </a:r>
            <a:r>
              <a:rPr lang="fi-FI" dirty="0" err="1"/>
              <a:t>order</a:t>
            </a:r>
            <a:r>
              <a:rPr lang="fi-FI" dirty="0"/>
              <a:t>. Full </a:t>
            </a:r>
            <a:r>
              <a:rPr lang="fi-FI" dirty="0" err="1"/>
              <a:t>scoring</a:t>
            </a:r>
            <a:r>
              <a:rPr lang="fi-FI" dirty="0"/>
              <a:t> of the data </a:t>
            </a:r>
            <a:r>
              <a:rPr lang="fi-FI" dirty="0" err="1"/>
              <a:t>received</a:t>
            </a:r>
            <a:r>
              <a:rPr lang="fi-FI" dirty="0"/>
              <a:t> and </a:t>
            </a:r>
            <a:r>
              <a:rPr lang="fi-FI" dirty="0" err="1"/>
              <a:t>analysed</a:t>
            </a:r>
            <a:r>
              <a:rPr lang="fi-FI" dirty="0"/>
              <a:t> is </a:t>
            </a:r>
            <a:r>
              <a:rPr lang="fi-FI" dirty="0" err="1"/>
              <a:t>explained</a:t>
            </a:r>
            <a:r>
              <a:rPr lang="fi-FI" dirty="0"/>
              <a:t> in the </a:t>
            </a:r>
            <a:r>
              <a:rPr lang="fi-FI" dirty="0" err="1" smtClean="0"/>
              <a:t>analytical</a:t>
            </a:r>
            <a:r>
              <a:rPr lang="fi-FI" dirty="0" smtClean="0"/>
              <a:t> </a:t>
            </a:r>
            <a:r>
              <a:rPr lang="fi-FI" dirty="0" err="1" smtClean="0"/>
              <a:t>paper</a:t>
            </a:r>
            <a:r>
              <a:rPr lang="fi-FI" dirty="0" smtClean="0"/>
              <a:t> on the </a:t>
            </a:r>
            <a:r>
              <a:rPr lang="fi-FI" dirty="0" err="1" smtClean="0"/>
              <a:t>topic</a:t>
            </a:r>
            <a:r>
              <a:rPr lang="fi-FI" dirty="0" smtClean="0"/>
              <a:t>.</a:t>
            </a:r>
            <a:endParaRPr lang="fi-FI" dirty="0"/>
          </a:p>
        </p:txBody>
      </p:sp>
      <p:sp>
        <p:nvSpPr>
          <p:cNvPr id="6" name="Ellipsi 5"/>
          <p:cNvSpPr/>
          <p:nvPr/>
        </p:nvSpPr>
        <p:spPr>
          <a:xfrm>
            <a:off x="5065486" y="1886857"/>
            <a:ext cx="4058557" cy="18578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Tx/>
              <a:buAutoNum type="arabicPeriod"/>
              <a:defRPr/>
            </a:pPr>
            <a:r>
              <a:rPr lang="en-US" sz="1600" dirty="0" smtClean="0">
                <a:solidFill>
                  <a:schemeClr val="accent1"/>
                </a:solidFill>
                <a:latin typeface="+mj-lt"/>
              </a:rPr>
              <a:t>Usually legislative  </a:t>
            </a:r>
            <a:r>
              <a:rPr lang="en-US" sz="1400" dirty="0" smtClean="0">
                <a:solidFill>
                  <a:schemeClr val="accent1"/>
                </a:solidFill>
                <a:latin typeface="+mj-lt"/>
              </a:rPr>
              <a:t>definition</a:t>
            </a:r>
            <a:r>
              <a:rPr lang="en-US" sz="1400" dirty="0">
                <a:solidFill>
                  <a:schemeClr val="accent1"/>
                </a:solidFill>
              </a:rPr>
              <a:t>s</a:t>
            </a:r>
            <a:endParaRPr lang="fi-FI" sz="1400" dirty="0">
              <a:solidFill>
                <a:schemeClr val="accent1"/>
              </a:solidFill>
            </a:endParaRPr>
          </a:p>
        </p:txBody>
      </p:sp>
      <p:sp>
        <p:nvSpPr>
          <p:cNvPr id="7" name="Ellipsi 6"/>
          <p:cNvSpPr/>
          <p:nvPr/>
        </p:nvSpPr>
        <p:spPr>
          <a:xfrm>
            <a:off x="6328229" y="3429000"/>
            <a:ext cx="4615543" cy="25363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smtClean="0">
                <a:solidFill>
                  <a:schemeClr val="accent1"/>
                </a:solidFill>
                <a:latin typeface="+mj-lt"/>
              </a:rPr>
              <a:t>1</a:t>
            </a:r>
            <a:r>
              <a:rPr lang="en-US" sz="1600" dirty="0">
                <a:solidFill>
                  <a:schemeClr val="accent1"/>
                </a:solidFill>
                <a:latin typeface="+mj-lt"/>
              </a:rPr>
              <a:t>. </a:t>
            </a:r>
            <a:r>
              <a:rPr lang="en-US" sz="1600" dirty="0" smtClean="0">
                <a:solidFill>
                  <a:schemeClr val="accent1"/>
                </a:solidFill>
                <a:latin typeface="+mj-lt"/>
              </a:rPr>
              <a:t>In some cases tertiary </a:t>
            </a:r>
            <a:r>
              <a:rPr lang="en-US" sz="1600" dirty="0">
                <a:solidFill>
                  <a:schemeClr val="accent1"/>
                </a:solidFill>
                <a:latin typeface="+mj-lt"/>
              </a:rPr>
              <a:t>education for youth work</a:t>
            </a:r>
          </a:p>
          <a:p>
            <a:pPr>
              <a:defRPr/>
            </a:pPr>
            <a:r>
              <a:rPr lang="en-US" sz="1600" dirty="0">
                <a:solidFill>
                  <a:schemeClr val="accent1"/>
                </a:solidFill>
                <a:latin typeface="+mj-lt"/>
              </a:rPr>
              <a:t>2. </a:t>
            </a:r>
            <a:r>
              <a:rPr lang="en-US" sz="1600" dirty="0" smtClean="0">
                <a:solidFill>
                  <a:schemeClr val="accent1"/>
                </a:solidFill>
                <a:latin typeface="+mj-lt"/>
              </a:rPr>
              <a:t>In some cases public </a:t>
            </a:r>
            <a:r>
              <a:rPr lang="en-US" sz="1600" dirty="0">
                <a:solidFill>
                  <a:schemeClr val="accent1"/>
                </a:solidFill>
                <a:latin typeface="+mj-lt"/>
              </a:rPr>
              <a:t>support for non-formal </a:t>
            </a:r>
            <a:r>
              <a:rPr lang="en-US" sz="1600" dirty="0" smtClean="0">
                <a:solidFill>
                  <a:schemeClr val="accent1"/>
                </a:solidFill>
                <a:latin typeface="+mj-lt"/>
              </a:rPr>
              <a:t>learning</a:t>
            </a:r>
            <a:endParaRPr lang="en-US" sz="1600" dirty="0">
              <a:solidFill>
                <a:schemeClr val="accent1"/>
              </a:solidFill>
              <a:latin typeface="+mj-lt"/>
            </a:endParaRPr>
          </a:p>
        </p:txBody>
      </p:sp>
      <p:sp>
        <p:nvSpPr>
          <p:cNvPr id="8" name="Ellipsi 7"/>
          <p:cNvSpPr/>
          <p:nvPr/>
        </p:nvSpPr>
        <p:spPr>
          <a:xfrm>
            <a:off x="9124044" y="2231572"/>
            <a:ext cx="2371270" cy="151311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schemeClr val="accent1"/>
                </a:solidFill>
                <a:latin typeface="+mj-lt"/>
              </a:rPr>
              <a:t>In some cases</a:t>
            </a:r>
            <a:endParaRPr lang="en-US" sz="1600" dirty="0">
              <a:solidFill>
                <a:schemeClr val="accent1"/>
              </a:solidFill>
              <a:latin typeface="+mj-lt"/>
            </a:endParaRPr>
          </a:p>
          <a:p>
            <a:pPr algn="ctr">
              <a:defRPr/>
            </a:pPr>
            <a:r>
              <a:rPr lang="en-US" sz="1600" dirty="0">
                <a:solidFill>
                  <a:schemeClr val="accent1"/>
                </a:solidFill>
                <a:latin typeface="+mj-lt"/>
              </a:rPr>
              <a:t>associations of youth workers</a:t>
            </a:r>
          </a:p>
          <a:p>
            <a:pPr algn="ctr">
              <a:defRPr/>
            </a:pPr>
            <a:endParaRPr lang="fi-FI" dirty="0"/>
          </a:p>
        </p:txBody>
      </p:sp>
      <p:sp>
        <p:nvSpPr>
          <p:cNvPr id="10" name="Content Placeholder 8"/>
          <p:cNvSpPr>
            <a:spLocks noGrp="1"/>
          </p:cNvSpPr>
          <p:nvPr/>
        </p:nvSpPr>
        <p:spPr>
          <a:xfrm>
            <a:off x="3403600" y="1211580"/>
            <a:ext cx="5384800" cy="443484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17" y="-94747"/>
            <a:ext cx="2453833" cy="1883954"/>
          </a:xfrm>
          <a:prstGeom prst="rect">
            <a:avLst/>
          </a:prstGeom>
        </p:spPr>
      </p:pic>
    </p:spTree>
    <p:extLst>
      <p:ext uri="{BB962C8B-B14F-4D97-AF65-F5344CB8AC3E}">
        <p14:creationId xmlns:p14="http://schemas.microsoft.com/office/powerpoint/2010/main" val="1478116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566" y="1094810"/>
            <a:ext cx="7910285" cy="843891"/>
          </a:xfrm>
        </p:spPr>
        <p:txBody>
          <a:bodyPr>
            <a:normAutofit/>
          </a:bodyPr>
          <a:lstStyle/>
          <a:p>
            <a:r>
              <a:rPr lang="en-US" sz="3600" b="1" dirty="0" smtClean="0">
                <a:solidFill>
                  <a:schemeClr val="accent1"/>
                </a:solidFill>
              </a:rPr>
              <a:t>Track 1 pursued in 2018</a:t>
            </a:r>
            <a:endParaRPr lang="en-US" sz="3600" b="1" dirty="0">
              <a:solidFill>
                <a:schemeClr val="accent1"/>
              </a:solidFill>
            </a:endParaRPr>
          </a:p>
        </p:txBody>
      </p:sp>
      <p:sp>
        <p:nvSpPr>
          <p:cNvPr id="3" name="Content Placeholder 2"/>
          <p:cNvSpPr>
            <a:spLocks noGrp="1"/>
          </p:cNvSpPr>
          <p:nvPr>
            <p:ph idx="1"/>
          </p:nvPr>
        </p:nvSpPr>
        <p:spPr>
          <a:xfrm>
            <a:off x="534272" y="2768488"/>
            <a:ext cx="10972800" cy="3493416"/>
          </a:xfrm>
        </p:spPr>
        <p:txBody>
          <a:bodyPr>
            <a:normAutofit/>
          </a:bodyPr>
          <a:lstStyle/>
          <a:p>
            <a:pPr marL="0" indent="0">
              <a:buNone/>
            </a:pPr>
            <a:r>
              <a:rPr lang="en-US" dirty="0" smtClean="0">
                <a:solidFill>
                  <a:schemeClr val="accent1"/>
                </a:solidFill>
                <a:latin typeface="+mj-lt"/>
              </a:rPr>
              <a:t>Getting the </a:t>
            </a:r>
            <a:r>
              <a:rPr lang="en-US" dirty="0">
                <a:solidFill>
                  <a:schemeClr val="accent1"/>
                </a:solidFill>
                <a:latin typeface="+mj-lt"/>
              </a:rPr>
              <a:t>perspective of </a:t>
            </a:r>
            <a:r>
              <a:rPr lang="en-US" dirty="0" smtClean="0">
                <a:solidFill>
                  <a:schemeClr val="accent1"/>
                </a:solidFill>
                <a:latin typeface="+mj-lt"/>
              </a:rPr>
              <a:t>youth work </a:t>
            </a:r>
            <a:r>
              <a:rPr lang="en-US" dirty="0" err="1" smtClean="0">
                <a:solidFill>
                  <a:schemeClr val="accent1"/>
                </a:solidFill>
                <a:latin typeface="+mj-lt"/>
              </a:rPr>
              <a:t>organisers</a:t>
            </a:r>
            <a:r>
              <a:rPr lang="en-US" dirty="0" smtClean="0">
                <a:solidFill>
                  <a:schemeClr val="accent1"/>
                </a:solidFill>
                <a:latin typeface="+mj-lt"/>
              </a:rPr>
              <a:t>, educators and managers</a:t>
            </a:r>
          </a:p>
          <a:p>
            <a:pPr>
              <a:lnSpc>
                <a:spcPct val="90000"/>
              </a:lnSpc>
            </a:pPr>
            <a:endParaRPr lang="en-US" sz="2400" dirty="0">
              <a:solidFill>
                <a:schemeClr val="accent1"/>
              </a:solidFill>
              <a:latin typeface="+mj-lt"/>
            </a:endParaRPr>
          </a:p>
          <a:p>
            <a:pPr>
              <a:lnSpc>
                <a:spcPct val="90000"/>
              </a:lnSpc>
            </a:pPr>
            <a:r>
              <a:rPr lang="en-GB" sz="2400" dirty="0">
                <a:solidFill>
                  <a:schemeClr val="accent1"/>
                </a:solidFill>
                <a:latin typeface="+mj-lt"/>
              </a:rPr>
              <a:t>  Views of educators and youth work managers on the competences of youth workers by Dunja </a:t>
            </a:r>
            <a:r>
              <a:rPr lang="en-GB" sz="2400" dirty="0" err="1">
                <a:solidFill>
                  <a:schemeClr val="accent1"/>
                </a:solidFill>
                <a:latin typeface="+mj-lt"/>
              </a:rPr>
              <a:t>Potočnik</a:t>
            </a:r>
            <a:endParaRPr lang="en-GB" sz="2400" dirty="0">
              <a:solidFill>
                <a:schemeClr val="accent1"/>
              </a:solidFill>
              <a:latin typeface="+mj-lt"/>
            </a:endParaRPr>
          </a:p>
          <a:p>
            <a:pPr>
              <a:lnSpc>
                <a:spcPct val="90000"/>
              </a:lnSpc>
            </a:pPr>
            <a:r>
              <a:rPr lang="en-GB" sz="2400" dirty="0">
                <a:solidFill>
                  <a:schemeClr val="accent1"/>
                </a:solidFill>
                <a:latin typeface="+mj-lt"/>
              </a:rPr>
              <a:t>What do you see? A look at youth work through the prism of sociology of occupations by Marti Taru</a:t>
            </a:r>
          </a:p>
          <a:p>
            <a:pPr>
              <a:lnSpc>
                <a:spcPct val="90000"/>
              </a:lnSpc>
            </a:pPr>
            <a:r>
              <a:rPr lang="en-GB" sz="2400" dirty="0">
                <a:solidFill>
                  <a:schemeClr val="accent1"/>
                </a:solidFill>
                <a:latin typeface="+mj-lt"/>
              </a:rPr>
              <a:t> Ethical standards in youth work and how they support education and career pathways of youth workers by Sladjana Petkovic and </a:t>
            </a:r>
            <a:r>
              <a:rPr lang="en-GB" sz="2400" dirty="0" err="1">
                <a:solidFill>
                  <a:schemeClr val="accent1"/>
                </a:solidFill>
                <a:latin typeface="+mj-lt"/>
              </a:rPr>
              <a:t>Ondřej</a:t>
            </a:r>
            <a:r>
              <a:rPr lang="en-GB" sz="2400" dirty="0">
                <a:solidFill>
                  <a:schemeClr val="accent1"/>
                </a:solidFill>
                <a:latin typeface="+mj-lt"/>
              </a:rPr>
              <a:t> </a:t>
            </a:r>
            <a:r>
              <a:rPr lang="en-GB" sz="2400" dirty="0" err="1">
                <a:solidFill>
                  <a:schemeClr val="accent1"/>
                </a:solidFill>
                <a:latin typeface="+mj-lt"/>
              </a:rPr>
              <a:t>Bárta</a:t>
            </a:r>
            <a:endParaRPr lang="en-GB" sz="2400" dirty="0">
              <a:solidFill>
                <a:schemeClr val="accent1"/>
              </a:solidFill>
              <a:latin typeface="+mj-lt"/>
            </a:endParaRPr>
          </a:p>
          <a:p>
            <a:pPr marL="0" indent="0">
              <a:buNone/>
            </a:pPr>
            <a:endParaRPr lang="en-US" dirty="0" smtClean="0">
              <a:solidFill>
                <a:schemeClr val="accent1"/>
              </a:solidFill>
              <a:latin typeface="+mj-lt"/>
            </a:endParaRPr>
          </a:p>
          <a:p>
            <a:pPr marL="0" indent="0">
              <a:buNone/>
            </a:pPr>
            <a:endParaRPr lang="en-US" dirty="0" smtClean="0">
              <a:solidFill>
                <a:schemeClr val="accent1"/>
              </a:solidFill>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extLst>
      <p:ext uri="{BB962C8B-B14F-4D97-AF65-F5344CB8AC3E}">
        <p14:creationId xmlns:p14="http://schemas.microsoft.com/office/powerpoint/2010/main" val="3083657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566" y="1094810"/>
            <a:ext cx="7910285" cy="843891"/>
          </a:xfrm>
        </p:spPr>
        <p:txBody>
          <a:bodyPr>
            <a:normAutofit/>
          </a:bodyPr>
          <a:lstStyle/>
          <a:p>
            <a:r>
              <a:rPr lang="en-US" sz="3600" b="1" dirty="0" smtClean="0">
                <a:solidFill>
                  <a:schemeClr val="accent1"/>
                </a:solidFill>
              </a:rPr>
              <a:t>Track 2 pursued in 2018</a:t>
            </a:r>
            <a:endParaRPr lang="en-US" sz="3600" b="1" dirty="0">
              <a:solidFill>
                <a:schemeClr val="accent1"/>
              </a:solidFill>
            </a:endParaRPr>
          </a:p>
        </p:txBody>
      </p:sp>
      <p:sp>
        <p:nvSpPr>
          <p:cNvPr id="3" name="Content Placeholder 2"/>
          <p:cNvSpPr>
            <a:spLocks noGrp="1"/>
          </p:cNvSpPr>
          <p:nvPr>
            <p:ph idx="1"/>
          </p:nvPr>
        </p:nvSpPr>
        <p:spPr>
          <a:xfrm>
            <a:off x="580571" y="2733764"/>
            <a:ext cx="10972800" cy="2302692"/>
          </a:xfrm>
        </p:spPr>
        <p:txBody>
          <a:bodyPr>
            <a:normAutofit fontScale="92500" lnSpcReduction="20000"/>
          </a:bodyPr>
          <a:lstStyle/>
          <a:p>
            <a:pPr marL="0" indent="0">
              <a:buNone/>
            </a:pPr>
            <a:r>
              <a:rPr lang="en-US" dirty="0" smtClean="0">
                <a:solidFill>
                  <a:schemeClr val="accent1"/>
                </a:solidFill>
                <a:latin typeface="+mj-lt"/>
              </a:rPr>
              <a:t>Getting the </a:t>
            </a:r>
            <a:r>
              <a:rPr lang="en-US" dirty="0">
                <a:solidFill>
                  <a:schemeClr val="accent1"/>
                </a:solidFill>
                <a:latin typeface="+mj-lt"/>
              </a:rPr>
              <a:t>perspective of </a:t>
            </a:r>
            <a:r>
              <a:rPr lang="en-US" dirty="0" smtClean="0">
                <a:solidFill>
                  <a:schemeClr val="accent1"/>
                </a:solidFill>
                <a:latin typeface="+mj-lt"/>
              </a:rPr>
              <a:t>youth work workers </a:t>
            </a:r>
          </a:p>
          <a:p>
            <a:pPr marL="0" indent="0">
              <a:buNone/>
            </a:pPr>
            <a:endParaRPr lang="en-US" dirty="0" smtClean="0">
              <a:solidFill>
                <a:schemeClr val="accent1"/>
              </a:solidFill>
              <a:latin typeface="+mj-lt"/>
            </a:endParaRPr>
          </a:p>
          <a:p>
            <a:r>
              <a:rPr lang="en-GB" dirty="0">
                <a:solidFill>
                  <a:schemeClr val="accent1"/>
                </a:solidFill>
                <a:latin typeface="+mj-lt"/>
              </a:rPr>
              <a:t> Youth workers in Europe. Associations, networks and support by James O’Donovan </a:t>
            </a:r>
          </a:p>
          <a:p>
            <a:r>
              <a:rPr lang="en-GB" dirty="0">
                <a:solidFill>
                  <a:schemeClr val="accent1"/>
                </a:solidFill>
                <a:latin typeface="+mj-lt"/>
              </a:rPr>
              <a:t> Early career perspectives on the educational pathways of youth workers by Tomi Kiilakoski</a:t>
            </a:r>
          </a:p>
          <a:p>
            <a:r>
              <a:rPr lang="en-GB" dirty="0">
                <a:solidFill>
                  <a:schemeClr val="accent1"/>
                </a:solidFill>
                <a:latin typeface="+mj-lt"/>
              </a:rPr>
              <a:t> Youth workers learning in non-formal contexts by Dunja </a:t>
            </a:r>
            <a:r>
              <a:rPr lang="en-GB" dirty="0" err="1">
                <a:solidFill>
                  <a:schemeClr val="accent1"/>
                </a:solidFill>
                <a:latin typeface="+mj-lt"/>
              </a:rPr>
              <a:t>Potočnik</a:t>
            </a:r>
            <a:endParaRPr lang="en-GB" dirty="0">
              <a:solidFill>
                <a:schemeClr val="accent1"/>
              </a:solidFill>
              <a:latin typeface="+mj-lt"/>
            </a:endParaRPr>
          </a:p>
          <a:p>
            <a:pPr marL="0" indent="0">
              <a:buNone/>
            </a:pPr>
            <a:endParaRPr lang="en-US" dirty="0" smtClean="0">
              <a:solidFill>
                <a:schemeClr val="accent1"/>
              </a:solidFill>
              <a:latin typeface="+mj-lt"/>
            </a:endParaRPr>
          </a:p>
          <a:p>
            <a:pPr marL="0" indent="0">
              <a:buNone/>
            </a:pPr>
            <a:endParaRPr lang="en-US" dirty="0" smtClean="0">
              <a:solidFill>
                <a:schemeClr val="accent1"/>
              </a:solidFill>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extLst>
      <p:ext uri="{BB962C8B-B14F-4D97-AF65-F5344CB8AC3E}">
        <p14:creationId xmlns:p14="http://schemas.microsoft.com/office/powerpoint/2010/main" val="2430207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343" y="3611301"/>
            <a:ext cx="8897257" cy="2557269"/>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solidFill>
                  <a:schemeClr val="accent1"/>
                </a:solidFill>
              </a:rPr>
              <a:t>@</a:t>
            </a:r>
            <a:r>
              <a:rPr lang="fr-FR" sz="3200" dirty="0" err="1" smtClean="0">
                <a:solidFill>
                  <a:schemeClr val="accent1"/>
                </a:solidFill>
              </a:rPr>
              <a:t>eucoeyouth</a:t>
            </a:r>
            <a:r>
              <a:rPr lang="fr-FR" sz="3200" dirty="0" smtClean="0">
                <a:solidFill>
                  <a:schemeClr val="accent1"/>
                </a:solidFill>
              </a:rPr>
              <a:t/>
            </a:r>
            <a:br>
              <a:rPr lang="fr-FR" sz="3200" dirty="0" smtClean="0">
                <a:solidFill>
                  <a:schemeClr val="accent1"/>
                </a:solidFill>
              </a:rPr>
            </a:br>
            <a:r>
              <a:rPr lang="fr-FR" sz="3200" dirty="0" smtClean="0">
                <a:solidFill>
                  <a:schemeClr val="accent1"/>
                </a:solidFill>
              </a:rPr>
              <a:t/>
            </a:r>
            <a:br>
              <a:rPr lang="fr-FR" sz="3200" dirty="0" smtClean="0">
                <a:solidFill>
                  <a:schemeClr val="accent1"/>
                </a:solidFill>
              </a:rPr>
            </a:br>
            <a:r>
              <a:rPr lang="fr-FR" sz="3200" dirty="0" smtClean="0">
                <a:solidFill>
                  <a:schemeClr val="accent1"/>
                </a:solidFill>
              </a:rPr>
              <a:t>marta.medlinska@partnership-eu.coe.int tanya.basarab@partnership-eu.coe.int</a:t>
            </a:r>
            <a:r>
              <a:rPr lang="fr-FR" sz="3200" dirty="0" smtClean="0"/>
              <a:t/>
            </a:r>
            <a:br>
              <a:rPr lang="fr-FR" sz="3200" dirty="0" smtClean="0"/>
            </a:br>
            <a:r>
              <a:rPr lang="fr-FR" sz="3200" dirty="0" smtClean="0"/>
              <a:t/>
            </a:r>
            <a:br>
              <a:rPr lang="fr-FR" sz="3200" dirty="0" smtClean="0"/>
            </a:br>
            <a:r>
              <a:rPr lang="fr-FR" sz="2700" dirty="0" smtClean="0">
                <a:solidFill>
                  <a:schemeClr val="accent1"/>
                </a:solidFill>
              </a:rPr>
              <a:t>https://pjp-eu.coe.int/en/web/youth-partnership/related-publication</a:t>
            </a:r>
            <a:endParaRPr lang="fr-FR"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285" y="10091"/>
            <a:ext cx="4839613" cy="3715659"/>
          </a:xfrm>
          <a:prstGeom prst="rect">
            <a:avLst/>
          </a:prstGeom>
        </p:spPr>
      </p:pic>
    </p:spTree>
    <p:extLst>
      <p:ext uri="{BB962C8B-B14F-4D97-AF65-F5344CB8AC3E}">
        <p14:creationId xmlns:p14="http://schemas.microsoft.com/office/powerpoint/2010/main" val="790311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5314" y="648788"/>
            <a:ext cx="6734629" cy="849086"/>
          </a:xfrm>
        </p:spPr>
        <p:txBody>
          <a:bodyPr>
            <a:normAutofit/>
          </a:bodyPr>
          <a:lstStyle/>
          <a:p>
            <a:pPr algn="ctr"/>
            <a:r>
              <a:rPr lang="en-IE" sz="3600" b="1" dirty="0" smtClean="0">
                <a:solidFill>
                  <a:schemeClr val="accent1"/>
                </a:solidFill>
                <a:cs typeface="Arial" pitchFamily="34" charset="0"/>
              </a:rPr>
              <a:t>Questionnaire</a:t>
            </a:r>
            <a:endParaRPr lang="en-IE" sz="3600" b="1" dirty="0">
              <a:solidFill>
                <a:schemeClr val="accent1"/>
              </a:solidFill>
              <a:cs typeface="Arial" pitchFamily="34" charset="0"/>
            </a:endParaRPr>
          </a:p>
        </p:txBody>
      </p:sp>
      <p:sp>
        <p:nvSpPr>
          <p:cNvPr id="3" name="Content Placeholder 2"/>
          <p:cNvSpPr>
            <a:spLocks noGrp="1"/>
          </p:cNvSpPr>
          <p:nvPr>
            <p:ph idx="1"/>
          </p:nvPr>
        </p:nvSpPr>
        <p:spPr>
          <a:xfrm>
            <a:off x="1524001" y="1738810"/>
            <a:ext cx="10213703" cy="4844552"/>
          </a:xfrm>
        </p:spPr>
        <p:txBody>
          <a:bodyPr>
            <a:normAutofit fontScale="92500"/>
          </a:bodyPr>
          <a:lstStyle/>
          <a:p>
            <a:pPr lvl="0"/>
            <a:r>
              <a:rPr lang="en-IE" sz="2400" dirty="0" smtClean="0">
                <a:solidFill>
                  <a:schemeClr val="accent1"/>
                </a:solidFill>
                <a:latin typeface="+mj-lt"/>
                <a:cs typeface="Arial" pitchFamily="34" charset="0"/>
              </a:rPr>
              <a:t>Target groups: EKCYP correspondents, relevant ministries, Advisory Council on Youth, European Youth Forum, Intercity Youth, other organisations delivering youth work.</a:t>
            </a:r>
          </a:p>
          <a:p>
            <a:pPr lvl="0"/>
            <a:r>
              <a:rPr lang="en-IE" sz="2400" dirty="0" smtClean="0">
                <a:solidFill>
                  <a:schemeClr val="accent1"/>
                </a:solidFill>
                <a:latin typeface="+mj-lt"/>
                <a:cs typeface="Arial" pitchFamily="34" charset="0"/>
              </a:rPr>
              <a:t>Information collected between June-October 2017.</a:t>
            </a:r>
          </a:p>
          <a:p>
            <a:pPr lvl="0"/>
            <a:r>
              <a:rPr lang="en-IE" sz="2400" dirty="0" smtClean="0">
                <a:solidFill>
                  <a:schemeClr val="accent1"/>
                </a:solidFill>
                <a:latin typeface="+mj-lt"/>
                <a:cs typeface="Arial" pitchFamily="34" charset="0"/>
              </a:rPr>
              <a:t>Questionnaire</a:t>
            </a:r>
          </a:p>
          <a:p>
            <a:pPr marL="914400" lvl="1" indent="-457200">
              <a:buFont typeface="+mj-lt"/>
              <a:buAutoNum type="arabicPeriod"/>
            </a:pPr>
            <a:r>
              <a:rPr lang="en-IE" sz="2000" dirty="0" smtClean="0">
                <a:solidFill>
                  <a:schemeClr val="accent1"/>
                </a:solidFill>
                <a:latin typeface="+mj-lt"/>
                <a:cs typeface="Arial" pitchFamily="34" charset="0"/>
              </a:rPr>
              <a:t>Policy and Legislation – 5 questions</a:t>
            </a:r>
          </a:p>
          <a:p>
            <a:pPr marL="914400" lvl="1" indent="-457200">
              <a:buFont typeface="+mj-lt"/>
              <a:buAutoNum type="arabicPeriod"/>
            </a:pPr>
            <a:r>
              <a:rPr lang="en-IE" sz="2000" dirty="0" smtClean="0">
                <a:solidFill>
                  <a:schemeClr val="accent1"/>
                </a:solidFill>
                <a:latin typeface="+mj-lt"/>
                <a:cs typeface="Arial" pitchFamily="34" charset="0"/>
              </a:rPr>
              <a:t>Regulation of youth work as a profession – 5 questions</a:t>
            </a:r>
          </a:p>
          <a:p>
            <a:pPr marL="914400" lvl="1" indent="-457200">
              <a:buFont typeface="+mj-lt"/>
              <a:buAutoNum type="arabicPeriod"/>
            </a:pPr>
            <a:r>
              <a:rPr lang="en-IE" sz="2000" dirty="0" smtClean="0">
                <a:solidFill>
                  <a:schemeClr val="accent1"/>
                </a:solidFill>
                <a:latin typeface="+mj-lt"/>
                <a:cs typeface="Arial" pitchFamily="34" charset="0"/>
              </a:rPr>
              <a:t>Formal and accredited courses in youth work – 6 questions</a:t>
            </a:r>
          </a:p>
          <a:p>
            <a:pPr marL="914400" lvl="1" indent="-457200">
              <a:buFont typeface="+mj-lt"/>
              <a:buAutoNum type="arabicPeriod"/>
            </a:pPr>
            <a:r>
              <a:rPr lang="en-IE" sz="2000" dirty="0" smtClean="0">
                <a:solidFill>
                  <a:schemeClr val="accent1"/>
                </a:solidFill>
                <a:latin typeface="+mj-lt"/>
                <a:cs typeface="Arial" pitchFamily="34" charset="0"/>
              </a:rPr>
              <a:t>Non-formal education and training for youth workers – 10 questions</a:t>
            </a:r>
          </a:p>
          <a:p>
            <a:pPr marL="914400" lvl="1" indent="-457200">
              <a:buFont typeface="+mj-lt"/>
              <a:buAutoNum type="arabicPeriod"/>
            </a:pPr>
            <a:r>
              <a:rPr lang="en-IE" sz="2000" dirty="0" smtClean="0">
                <a:solidFill>
                  <a:schemeClr val="accent1"/>
                </a:solidFill>
                <a:latin typeface="+mj-lt"/>
                <a:cs typeface="Arial" pitchFamily="34" charset="0"/>
              </a:rPr>
              <a:t>Quality and Competences – 4 questions</a:t>
            </a:r>
          </a:p>
          <a:p>
            <a:pPr marL="914400" lvl="1" indent="-457200">
              <a:buFont typeface="+mj-lt"/>
              <a:buAutoNum type="arabicPeriod"/>
            </a:pPr>
            <a:r>
              <a:rPr lang="en-IE" sz="2000" dirty="0" smtClean="0">
                <a:solidFill>
                  <a:schemeClr val="accent1"/>
                </a:solidFill>
                <a:latin typeface="+mj-lt"/>
                <a:cs typeface="Arial" pitchFamily="34" charset="0"/>
              </a:rPr>
              <a:t>Associations of youth workers -  3 questions</a:t>
            </a:r>
          </a:p>
          <a:p>
            <a:pPr marL="914400" lvl="1" indent="-457200">
              <a:buFont typeface="+mj-lt"/>
              <a:buAutoNum type="arabicPeriod"/>
            </a:pPr>
            <a:r>
              <a:rPr lang="en-IE" sz="2000" dirty="0" smtClean="0">
                <a:solidFill>
                  <a:schemeClr val="accent1"/>
                </a:solidFill>
                <a:latin typeface="+mj-lt"/>
                <a:cs typeface="Arial" pitchFamily="34" charset="0"/>
              </a:rPr>
              <a:t>Employment of youth workers – 4 questions</a:t>
            </a:r>
          </a:p>
          <a:p>
            <a:pPr marL="914400" lvl="1" indent="-457200">
              <a:buFont typeface="+mj-lt"/>
              <a:buAutoNum type="arabicPeriod"/>
            </a:pPr>
            <a:r>
              <a:rPr lang="en-IE" sz="2000" dirty="0" smtClean="0">
                <a:solidFill>
                  <a:schemeClr val="accent1"/>
                </a:solidFill>
                <a:latin typeface="+mj-lt"/>
                <a:cs typeface="Arial" pitchFamily="34" charset="0"/>
              </a:rPr>
              <a:t>Career paths and employment opportunities for youth workers – 5 questions</a:t>
            </a:r>
          </a:p>
          <a:p>
            <a:pPr marL="914400" lvl="1" indent="-457200">
              <a:buFont typeface="+mj-lt"/>
              <a:buAutoNum type="arabicPeriod"/>
            </a:pPr>
            <a:r>
              <a:rPr lang="en-IE" sz="2000" dirty="0" smtClean="0">
                <a:solidFill>
                  <a:schemeClr val="accent1"/>
                </a:solidFill>
                <a:latin typeface="+mj-lt"/>
                <a:cs typeface="Arial" pitchFamily="34" charset="0"/>
              </a:rPr>
              <a:t>Anything to add?</a:t>
            </a:r>
          </a:p>
          <a:p>
            <a:pPr marL="914400" lvl="1" indent="-457200">
              <a:buFont typeface="+mj-lt"/>
              <a:buAutoNum type="arabicPeriod"/>
            </a:pPr>
            <a:endParaRPr lang="en-IE" sz="2000" dirty="0" smtClean="0">
              <a:latin typeface="Arial" pitchFamily="34" charset="0"/>
              <a:cs typeface="Arial" pitchFamily="34" charset="0"/>
            </a:endParaRPr>
          </a:p>
          <a:p>
            <a:pPr lvl="0"/>
            <a:endParaRPr lang="en-IE" sz="2400" dirty="0" smtClean="0">
              <a:latin typeface="Arial" pitchFamily="34" charset="0"/>
              <a:cs typeface="Arial" pitchFamily="34" charset="0"/>
            </a:endParaRPr>
          </a:p>
          <a:p>
            <a:pPr lvl="0"/>
            <a:endParaRPr lang="en-IE" sz="2400" dirty="0" smtClean="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789499" cy="2141665"/>
          </a:xfrm>
          <a:prstGeom prst="rect">
            <a:avLst/>
          </a:prstGeom>
        </p:spPr>
      </p:pic>
    </p:spTree>
    <p:extLst>
      <p:ext uri="{BB962C8B-B14F-4D97-AF65-F5344CB8AC3E}">
        <p14:creationId xmlns:p14="http://schemas.microsoft.com/office/powerpoint/2010/main" val="1814657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1" y="1219199"/>
            <a:ext cx="10972800" cy="653143"/>
          </a:xfrm>
        </p:spPr>
        <p:txBody>
          <a:bodyPr>
            <a:normAutofit/>
          </a:bodyPr>
          <a:lstStyle/>
          <a:p>
            <a:pPr algn="ctr"/>
            <a:r>
              <a:rPr lang="en-GB" sz="3600" b="1" dirty="0" smtClean="0">
                <a:solidFill>
                  <a:schemeClr val="accent1"/>
                </a:solidFill>
                <a:cs typeface="Arial" pitchFamily="34" charset="0"/>
              </a:rPr>
              <a:t>Process </a:t>
            </a:r>
            <a:endParaRPr lang="en-GB" sz="3600" b="1" dirty="0">
              <a:solidFill>
                <a:schemeClr val="accent1"/>
              </a:solidFill>
              <a:cs typeface="Arial" pitchFamily="34" charset="0"/>
            </a:endParaRPr>
          </a:p>
        </p:txBody>
      </p:sp>
      <p:sp>
        <p:nvSpPr>
          <p:cNvPr id="3" name="Content Placeholder 2"/>
          <p:cNvSpPr>
            <a:spLocks noGrp="1"/>
          </p:cNvSpPr>
          <p:nvPr>
            <p:ph idx="1"/>
          </p:nvPr>
        </p:nvSpPr>
        <p:spPr>
          <a:xfrm>
            <a:off x="609600" y="2312852"/>
            <a:ext cx="10972800" cy="3463834"/>
          </a:xfrm>
        </p:spPr>
        <p:txBody>
          <a:bodyPr/>
          <a:lstStyle/>
          <a:p>
            <a:r>
              <a:rPr lang="en-IE" sz="2400" dirty="0" smtClean="0">
                <a:solidFill>
                  <a:schemeClr val="accent1"/>
                </a:solidFill>
                <a:latin typeface="+mj-lt"/>
                <a:cs typeface="Arial" pitchFamily="34" charset="0"/>
              </a:rPr>
              <a:t>Completed questionnaires received from 41 countries.</a:t>
            </a:r>
          </a:p>
          <a:p>
            <a:r>
              <a:rPr lang="en-IE" sz="2400" dirty="0" smtClean="0">
                <a:solidFill>
                  <a:schemeClr val="accent1"/>
                </a:solidFill>
                <a:latin typeface="+mj-lt"/>
                <a:cs typeface="Arial" pitchFamily="34" charset="0"/>
              </a:rPr>
              <a:t>Outstanding countries include: Denmark, Hungary, Spain, and Switzerland.</a:t>
            </a:r>
          </a:p>
          <a:p>
            <a:r>
              <a:rPr lang="en-IE" sz="2400" dirty="0" smtClean="0">
                <a:solidFill>
                  <a:schemeClr val="accent1"/>
                </a:solidFill>
                <a:latin typeface="+mj-lt"/>
                <a:cs typeface="Arial" pitchFamily="34" charset="0"/>
              </a:rPr>
              <a:t>Annual meeting of European Knowledge Centre for Youth Policy – September 2017.</a:t>
            </a:r>
          </a:p>
          <a:p>
            <a:r>
              <a:rPr lang="en-IE" sz="2400" dirty="0" smtClean="0">
                <a:solidFill>
                  <a:schemeClr val="accent1"/>
                </a:solidFill>
                <a:latin typeface="+mj-lt"/>
                <a:cs typeface="Arial" pitchFamily="34" charset="0"/>
              </a:rPr>
              <a:t>Benchmarking Exercise based on 10 countries – September 2017.</a:t>
            </a:r>
          </a:p>
          <a:p>
            <a:r>
              <a:rPr lang="en-IE" sz="2400" dirty="0" smtClean="0">
                <a:solidFill>
                  <a:schemeClr val="accent1"/>
                </a:solidFill>
                <a:latin typeface="+mj-lt"/>
                <a:cs typeface="Arial" pitchFamily="34" charset="0"/>
              </a:rPr>
              <a:t>Report finalised with input of 2</a:t>
            </a:r>
            <a:r>
              <a:rPr lang="en-IE" sz="2400" baseline="30000" dirty="0" smtClean="0">
                <a:solidFill>
                  <a:schemeClr val="accent1"/>
                </a:solidFill>
                <a:latin typeface="+mj-lt"/>
                <a:cs typeface="Arial" pitchFamily="34" charset="0"/>
              </a:rPr>
              <a:t>nd</a:t>
            </a:r>
            <a:r>
              <a:rPr lang="en-IE" sz="2400" dirty="0" smtClean="0">
                <a:solidFill>
                  <a:schemeClr val="accent1"/>
                </a:solidFill>
                <a:latin typeface="+mj-lt"/>
                <a:cs typeface="Arial" pitchFamily="34" charset="0"/>
              </a:rPr>
              <a:t> Expert Group meeting. </a:t>
            </a:r>
          </a:p>
          <a:p>
            <a:r>
              <a:rPr lang="en-IE" sz="2400" dirty="0" smtClean="0">
                <a:solidFill>
                  <a:schemeClr val="accent1"/>
                </a:solidFill>
                <a:latin typeface="+mj-lt"/>
                <a:cs typeface="Arial" pitchFamily="34" charset="0"/>
              </a:rPr>
              <a:t>Final check with CDEJ and experts. First presentation of the report findings, ETS Conference in March 2018</a:t>
            </a:r>
          </a:p>
          <a:p>
            <a:endParaRPr lang="en-IE" dirty="0" smtClean="0"/>
          </a:p>
          <a:p>
            <a:endParaRPr lang="en-IE"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090232"/>
          </a:xfrm>
          <a:prstGeom prst="rect">
            <a:avLst/>
          </a:prstGeom>
        </p:spPr>
      </p:pic>
      <p:sp>
        <p:nvSpPr>
          <p:cNvPr id="2" name="Title 1"/>
          <p:cNvSpPr>
            <a:spLocks noGrp="1"/>
          </p:cNvSpPr>
          <p:nvPr>
            <p:ph type="title"/>
          </p:nvPr>
        </p:nvSpPr>
        <p:spPr>
          <a:xfrm>
            <a:off x="3614057" y="431074"/>
            <a:ext cx="7068458" cy="849086"/>
          </a:xfrm>
        </p:spPr>
        <p:txBody>
          <a:bodyPr>
            <a:normAutofit/>
          </a:bodyPr>
          <a:lstStyle/>
          <a:p>
            <a:pPr algn="ctr"/>
            <a:r>
              <a:rPr lang="en-IE" sz="3600" b="1" dirty="0" smtClean="0">
                <a:solidFill>
                  <a:schemeClr val="accent1"/>
                </a:solidFill>
                <a:cs typeface="Arial" pitchFamily="34" charset="0"/>
              </a:rPr>
              <a:t>Contents of the report: Part I</a:t>
            </a:r>
            <a:endParaRPr lang="en-IE" sz="3600" b="1" dirty="0">
              <a:solidFill>
                <a:schemeClr val="accent1"/>
              </a:solidFill>
              <a:cs typeface="Arial" pitchFamily="34" charset="0"/>
            </a:endParaRPr>
          </a:p>
        </p:txBody>
      </p:sp>
      <p:sp>
        <p:nvSpPr>
          <p:cNvPr id="3" name="Content Placeholder 2"/>
          <p:cNvSpPr>
            <a:spLocks noGrp="1"/>
          </p:cNvSpPr>
          <p:nvPr>
            <p:ph idx="1"/>
          </p:nvPr>
        </p:nvSpPr>
        <p:spPr>
          <a:xfrm>
            <a:off x="694482" y="1812440"/>
            <a:ext cx="11144638" cy="4206152"/>
          </a:xfrm>
        </p:spPr>
        <p:txBody>
          <a:bodyPr>
            <a:normAutofit fontScale="85000" lnSpcReduction="10000"/>
          </a:bodyPr>
          <a:lstStyle/>
          <a:p>
            <a:pPr marL="457200" indent="-457200">
              <a:buClrTx/>
              <a:buFont typeface="+mj-lt"/>
              <a:buAutoNum type="arabicPeriod"/>
            </a:pPr>
            <a:r>
              <a:rPr lang="en-GB" dirty="0">
                <a:solidFill>
                  <a:schemeClr val="accent1"/>
                </a:solidFill>
                <a:latin typeface="+mj-lt"/>
                <a:cs typeface="Arial" pitchFamily="34" charset="0"/>
              </a:rPr>
              <a:t>Introduction</a:t>
            </a:r>
          </a:p>
          <a:p>
            <a:pPr marL="457200" indent="-457200">
              <a:buClrTx/>
              <a:buFont typeface="+mj-lt"/>
              <a:buAutoNum type="arabicPeriod"/>
            </a:pPr>
            <a:r>
              <a:rPr lang="en-GB" dirty="0">
                <a:solidFill>
                  <a:schemeClr val="accent1"/>
                </a:solidFill>
                <a:latin typeface="+mj-lt"/>
                <a:cs typeface="Arial" pitchFamily="34" charset="0"/>
              </a:rPr>
              <a:t>Current European policy on promotion and development of youth work</a:t>
            </a:r>
          </a:p>
          <a:p>
            <a:pPr marL="457200" indent="-457200">
              <a:buClrTx/>
              <a:buFont typeface="+mj-lt"/>
              <a:buAutoNum type="arabicPeriod"/>
            </a:pPr>
            <a:r>
              <a:rPr lang="en-GB" dirty="0">
                <a:solidFill>
                  <a:schemeClr val="accent1"/>
                </a:solidFill>
                <a:latin typeface="+mj-lt"/>
                <a:cs typeface="Arial" pitchFamily="34" charset="0"/>
              </a:rPr>
              <a:t>Research questions and methodology</a:t>
            </a:r>
          </a:p>
          <a:p>
            <a:pPr marL="457200" indent="-457200">
              <a:buClrTx/>
              <a:buFont typeface="+mj-lt"/>
              <a:buAutoNum type="arabicPeriod"/>
            </a:pPr>
            <a:r>
              <a:rPr lang="en-GB" dirty="0">
                <a:solidFill>
                  <a:schemeClr val="accent1"/>
                </a:solidFill>
                <a:latin typeface="+mj-lt"/>
                <a:cs typeface="Arial" pitchFamily="34" charset="0"/>
              </a:rPr>
              <a:t>Data analysis</a:t>
            </a:r>
          </a:p>
          <a:p>
            <a:pPr marL="850392" lvl="1" indent="-457200">
              <a:buClrTx/>
              <a:buFont typeface="+mj-lt"/>
              <a:buAutoNum type="arabicPeriod"/>
            </a:pPr>
            <a:r>
              <a:rPr lang="en-GB" sz="2600" dirty="0">
                <a:solidFill>
                  <a:schemeClr val="accent1"/>
                </a:solidFill>
                <a:latin typeface="+mj-lt"/>
                <a:cs typeface="Arial" pitchFamily="34" charset="0"/>
              </a:rPr>
              <a:t>Policy and Legislation  incl. Tables (Question 1)</a:t>
            </a:r>
          </a:p>
          <a:p>
            <a:pPr marL="850392" lvl="1" indent="-457200">
              <a:buClrTx/>
              <a:buFont typeface="+mj-lt"/>
              <a:buAutoNum type="arabicPeriod"/>
            </a:pPr>
            <a:r>
              <a:rPr lang="en-GB" sz="2600" dirty="0">
                <a:solidFill>
                  <a:schemeClr val="accent1"/>
                </a:solidFill>
                <a:latin typeface="+mj-lt"/>
                <a:cs typeface="Arial" pitchFamily="34" charset="0"/>
              </a:rPr>
              <a:t>Formal and non-formal education and training incl. Tables (Questions 3 and 4)</a:t>
            </a:r>
          </a:p>
          <a:p>
            <a:pPr marL="850392" lvl="1" indent="-457200">
              <a:buClrTx/>
              <a:buFont typeface="+mj-lt"/>
              <a:buAutoNum type="arabicPeriod"/>
            </a:pPr>
            <a:r>
              <a:rPr lang="en-GB" sz="2600" dirty="0">
                <a:solidFill>
                  <a:schemeClr val="accent1"/>
                </a:solidFill>
                <a:latin typeface="+mj-lt"/>
                <a:cs typeface="Arial" pitchFamily="34" charset="0"/>
              </a:rPr>
              <a:t>Quality and Competences  incl. Tables (Question 5)</a:t>
            </a:r>
          </a:p>
          <a:p>
            <a:pPr marL="850392" lvl="1" indent="-457200">
              <a:buClrTx/>
              <a:buFont typeface="+mj-lt"/>
              <a:buAutoNum type="arabicPeriod"/>
            </a:pPr>
            <a:r>
              <a:rPr lang="en-GB" sz="2600" dirty="0">
                <a:solidFill>
                  <a:schemeClr val="accent1"/>
                </a:solidFill>
                <a:latin typeface="+mj-lt"/>
                <a:cs typeface="Arial" pitchFamily="34" charset="0"/>
              </a:rPr>
              <a:t>Associations and networking incl. Tables (Question 6)</a:t>
            </a:r>
          </a:p>
          <a:p>
            <a:pPr marL="850392" lvl="1" indent="-457200">
              <a:buClrTx/>
              <a:buFont typeface="+mj-lt"/>
              <a:buAutoNum type="arabicPeriod"/>
            </a:pPr>
            <a:r>
              <a:rPr lang="en-GB" sz="2600" dirty="0">
                <a:solidFill>
                  <a:schemeClr val="accent1"/>
                </a:solidFill>
                <a:latin typeface="+mj-lt"/>
                <a:cs typeface="Arial" pitchFamily="34" charset="0"/>
              </a:rPr>
              <a:t>Employment, career paths and </a:t>
            </a:r>
            <a:r>
              <a:rPr lang="en-GB" sz="2600" dirty="0" err="1">
                <a:solidFill>
                  <a:schemeClr val="accent1"/>
                </a:solidFill>
                <a:latin typeface="+mj-lt"/>
                <a:cs typeface="Arial" pitchFamily="34" charset="0"/>
              </a:rPr>
              <a:t>professionalisation</a:t>
            </a:r>
            <a:r>
              <a:rPr lang="en-GB" sz="2600" dirty="0">
                <a:solidFill>
                  <a:schemeClr val="accent1"/>
                </a:solidFill>
                <a:latin typeface="+mj-lt"/>
                <a:cs typeface="Arial" pitchFamily="34" charset="0"/>
              </a:rPr>
              <a:t> incl. Tables (Questions 7, 8 and 2)</a:t>
            </a:r>
          </a:p>
          <a:p>
            <a:pPr marL="457200" indent="-457200">
              <a:buClrTx/>
              <a:buFont typeface="+mj-lt"/>
              <a:buAutoNum type="arabicPeriod"/>
            </a:pPr>
            <a:r>
              <a:rPr lang="en-GB" dirty="0">
                <a:solidFill>
                  <a:schemeClr val="accent1"/>
                </a:solidFill>
                <a:latin typeface="+mj-lt"/>
                <a:cs typeface="Arial" pitchFamily="34" charset="0"/>
              </a:rPr>
              <a:t>Main findings, emerging issues and challenges</a:t>
            </a:r>
          </a:p>
          <a:p>
            <a:pPr marL="457200" indent="-457200">
              <a:buClrTx/>
              <a:buFont typeface="+mj-lt"/>
              <a:buAutoNum type="arabicPeriod"/>
            </a:pPr>
            <a:r>
              <a:rPr lang="en-GB" dirty="0">
                <a:solidFill>
                  <a:schemeClr val="accent1"/>
                </a:solidFill>
                <a:latin typeface="+mj-lt"/>
                <a:cs typeface="Arial" pitchFamily="34" charset="0"/>
              </a:rPr>
              <a:t>References</a:t>
            </a:r>
          </a:p>
          <a:p>
            <a:pPr>
              <a:buNone/>
            </a:pPr>
            <a:endParaRPr lang="en-GB" sz="2000" b="1" dirty="0" smtClean="0"/>
          </a:p>
          <a:p>
            <a:pPr>
              <a:buNone/>
            </a:pPr>
            <a:endParaRPr lang="en-GB" sz="2000" b="1" dirty="0" smtClean="0"/>
          </a:p>
          <a:p>
            <a:endParaRPr lang="en-GB" sz="2000" dirty="0" smtClean="0"/>
          </a:p>
          <a:p>
            <a:pPr lvl="0"/>
            <a:endParaRPr lang="en-GB" sz="2000" dirty="0" smtClean="0">
              <a:latin typeface="Arial" pitchFamily="34" charset="0"/>
              <a:cs typeface="Arial" pitchFamily="34" charset="0"/>
            </a:endParaRPr>
          </a:p>
          <a:p>
            <a:pPr>
              <a:buNone/>
            </a:pPr>
            <a:endParaRPr lang="en-GB" sz="2400" dirty="0" smtClean="0">
              <a:latin typeface="Arial" pitchFamily="34" charset="0"/>
              <a:cs typeface="Arial" pitchFamily="34" charset="0"/>
            </a:endParaRPr>
          </a:p>
          <a:p>
            <a:pPr lvl="0"/>
            <a:endParaRPr lang="en-IE" sz="2400" dirty="0" smtClean="0">
              <a:latin typeface="Arial" pitchFamily="34" charset="0"/>
              <a:cs typeface="Arial" pitchFamily="34" charset="0"/>
            </a:endParaRPr>
          </a:p>
          <a:p>
            <a:pPr lvl="0"/>
            <a:endParaRPr lang="en-IE" sz="2400" dirty="0" smtClean="0">
              <a:latin typeface="Arial" pitchFamily="34" charset="0"/>
              <a:cs typeface="Arial" pitchFamily="34" charset="0"/>
            </a:endParaRPr>
          </a:p>
        </p:txBody>
      </p:sp>
      <p:sp>
        <p:nvSpPr>
          <p:cNvPr id="5" name="TextBox 4"/>
          <p:cNvSpPr txBox="1"/>
          <p:nvPr/>
        </p:nvSpPr>
        <p:spPr>
          <a:xfrm>
            <a:off x="231494" y="6013321"/>
            <a:ext cx="11539960" cy="523220"/>
          </a:xfrm>
          <a:prstGeom prst="rect">
            <a:avLst/>
          </a:prstGeom>
          <a:noFill/>
        </p:spPr>
        <p:txBody>
          <a:bodyPr wrap="square" rtlCol="0">
            <a:spAutoFit/>
          </a:bodyPr>
          <a:lstStyle/>
          <a:p>
            <a:r>
              <a:rPr lang="en-GB" sz="1400" dirty="0" smtClean="0">
                <a:latin typeface="+mj-lt"/>
              </a:rPr>
              <a:t>The </a:t>
            </a:r>
            <a:r>
              <a:rPr lang="en-GB" sz="1400" dirty="0">
                <a:latin typeface="+mj-lt"/>
              </a:rPr>
              <a:t>opinions expressed in this work, commissioned by the European Union–Council of Europe youth partnership,  are the responsibility of the authors and do not necessarily reflect the official policy of either of the partner institutions, their member states or the organisations co-operating with them.</a:t>
            </a:r>
          </a:p>
        </p:txBody>
      </p:sp>
    </p:spTree>
    <p:extLst>
      <p:ext uri="{BB962C8B-B14F-4D97-AF65-F5344CB8AC3E}">
        <p14:creationId xmlns:p14="http://schemas.microsoft.com/office/powerpoint/2010/main" val="1814657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3656" y="704088"/>
            <a:ext cx="7218743" cy="904793"/>
          </a:xfrm>
        </p:spPr>
        <p:txBody>
          <a:bodyPr>
            <a:normAutofit/>
          </a:bodyPr>
          <a:lstStyle/>
          <a:p>
            <a:r>
              <a:rPr lang="en-US" sz="3600" b="1" dirty="0" smtClean="0">
                <a:solidFill>
                  <a:schemeClr val="accent1"/>
                </a:solidFill>
                <a:cs typeface="Arial" pitchFamily="34" charset="0"/>
              </a:rPr>
              <a:t>Appendices and further results</a:t>
            </a:r>
            <a:endParaRPr lang="en-US" sz="3600" b="1" dirty="0">
              <a:solidFill>
                <a:schemeClr val="accent1"/>
              </a:solidFill>
              <a:cs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789499" cy="2141665"/>
          </a:xfrm>
          <a:prstGeom prst="rect">
            <a:avLst/>
          </a:prstGeom>
        </p:spPr>
      </p:pic>
      <p:sp>
        <p:nvSpPr>
          <p:cNvPr id="4" name="Rectangle 3"/>
          <p:cNvSpPr/>
          <p:nvPr/>
        </p:nvSpPr>
        <p:spPr>
          <a:xfrm>
            <a:off x="486136" y="1792632"/>
            <a:ext cx="11169569" cy="4862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lvl="0" rtl="0">
              <a:buChar char="•"/>
            </a:pPr>
            <a:r>
              <a:rPr lang="en-GB" dirty="0" smtClean="0"/>
              <a:t>Appendices to the report: </a:t>
            </a:r>
            <a:r>
              <a:rPr lang="en-GB" dirty="0" smtClean="0">
                <a:hlinkClick r:id="rId3"/>
              </a:rPr>
              <a:t>https://pjp-eu.coe.int/en/web/youth-partnership/related-publication </a:t>
            </a:r>
            <a:endParaRPr lang="en-US" dirty="0"/>
          </a:p>
          <a:p>
            <a:pPr lvl="0" rtl="0">
              <a:buChar char="•"/>
            </a:pPr>
            <a:r>
              <a:rPr lang="en-GB" dirty="0" smtClean="0"/>
              <a:t>Table 1: National structures responsible for creating a framework for youth policy and its implementation (information collected between May-November 2017)</a:t>
            </a:r>
            <a:endParaRPr lang="en-US" dirty="0"/>
          </a:p>
          <a:p>
            <a:pPr lvl="0" rtl="0">
              <a:buChar char="•"/>
            </a:pPr>
            <a:r>
              <a:rPr lang="en-GB" dirty="0" smtClean="0"/>
              <a:t>Table 2: National/regional legislation on youth work</a:t>
            </a:r>
            <a:endParaRPr lang="en-US" dirty="0"/>
          </a:p>
          <a:p>
            <a:pPr lvl="0" rtl="0">
              <a:buChar char="•"/>
            </a:pPr>
            <a:r>
              <a:rPr lang="en-GB" dirty="0" smtClean="0"/>
              <a:t>Table 3: Other forms of national recognition for youth work</a:t>
            </a:r>
            <a:endParaRPr lang="en-US" dirty="0"/>
          </a:p>
          <a:p>
            <a:pPr lvl="0" rtl="0">
              <a:buChar char="•"/>
            </a:pPr>
            <a:r>
              <a:rPr lang="en-GB" dirty="0" smtClean="0"/>
              <a:t>Table 4: Degree and postgraduate-level courses in youth work and related fields</a:t>
            </a:r>
            <a:endParaRPr lang="en-US" dirty="0"/>
          </a:p>
          <a:p>
            <a:pPr lvl="0" rtl="0">
              <a:buChar char="•"/>
            </a:pPr>
            <a:r>
              <a:rPr lang="en-GB" dirty="0" smtClean="0"/>
              <a:t>Table 5: Vocational and further education and training courses in youth work and related fields</a:t>
            </a:r>
            <a:endParaRPr lang="en-US" dirty="0"/>
          </a:p>
          <a:p>
            <a:pPr lvl="0" rtl="0">
              <a:buChar char="•"/>
            </a:pPr>
            <a:r>
              <a:rPr lang="en-GB" dirty="0" smtClean="0"/>
              <a:t>Table 6: Non-formal education and training: provision, funding and accreditation</a:t>
            </a:r>
            <a:endParaRPr lang="en-US" dirty="0"/>
          </a:p>
          <a:p>
            <a:pPr lvl="0" rtl="0">
              <a:buChar char="•"/>
            </a:pPr>
            <a:r>
              <a:rPr lang="en-GB" dirty="0" smtClean="0"/>
              <a:t>Table 7: Non-formal education and training: methods, themes and competences</a:t>
            </a:r>
            <a:endParaRPr lang="en-US" dirty="0"/>
          </a:p>
          <a:p>
            <a:pPr lvl="0" rtl="0">
              <a:buChar char="•"/>
            </a:pPr>
            <a:r>
              <a:rPr lang="en-GB" dirty="0" smtClean="0"/>
              <a:t>Table 8: Quality and competences</a:t>
            </a:r>
            <a:endParaRPr lang="en-US" dirty="0"/>
          </a:p>
          <a:p>
            <a:pPr lvl="0" rtl="0">
              <a:buChar char="•"/>
            </a:pPr>
            <a:r>
              <a:rPr lang="en-GB" dirty="0" smtClean="0"/>
              <a:t>Table 9: Competency framework in different countries</a:t>
            </a:r>
            <a:endParaRPr lang="en-US" dirty="0"/>
          </a:p>
          <a:p>
            <a:pPr lvl="0" rtl="0">
              <a:buChar char="•"/>
            </a:pPr>
            <a:r>
              <a:rPr lang="en-GB" dirty="0" smtClean="0"/>
              <a:t>Table 10: Most common competences and skills for youth workers in 10 countries</a:t>
            </a:r>
            <a:endParaRPr lang="en-US" dirty="0"/>
          </a:p>
          <a:p>
            <a:pPr lvl="0" rtl="0">
              <a:buChar char="•"/>
            </a:pPr>
            <a:r>
              <a:rPr lang="en-GB" dirty="0" smtClean="0"/>
              <a:t>Table 11: Associations and networking of youth workers</a:t>
            </a:r>
            <a:endParaRPr lang="en-US" dirty="0"/>
          </a:p>
          <a:p>
            <a:pPr lvl="0" rtl="0">
              <a:buChar char="•"/>
            </a:pPr>
            <a:r>
              <a:rPr lang="en-GB" dirty="0" smtClean="0"/>
              <a:t>Table 12: Regulation of youth work as a profession</a:t>
            </a:r>
            <a:endParaRPr lang="en-US" dirty="0"/>
          </a:p>
          <a:p>
            <a:pPr lvl="0" rtl="0">
              <a:buChar char="•"/>
            </a:pPr>
            <a:r>
              <a:rPr lang="en-GB" dirty="0" smtClean="0"/>
              <a:t>Table 13 Youth work and employment</a:t>
            </a:r>
            <a:endParaRPr lang="en-US" dirty="0"/>
          </a:p>
          <a:p>
            <a:pPr lvl="0" rtl="0">
              <a:buChar char="•"/>
            </a:pPr>
            <a:r>
              <a:rPr lang="en-GB" dirty="0" smtClean="0"/>
              <a:t>Table 14: Career paths and employment opportunities for youth workers</a:t>
            </a:r>
            <a:endParaRPr lang="en-US" dirty="0"/>
          </a:p>
          <a:p>
            <a:pPr lvl="0" rtl="0">
              <a:buChar char="•"/>
            </a:pPr>
            <a:r>
              <a:rPr lang="en-GB" dirty="0" smtClean="0"/>
              <a:t>Table 15: Nomenclature on youth worker and other professions delivering youth work</a:t>
            </a:r>
            <a:endParaRPr lang="en-US" dirty="0"/>
          </a:p>
        </p:txBody>
      </p:sp>
    </p:spTree>
    <p:extLst>
      <p:ext uri="{BB962C8B-B14F-4D97-AF65-F5344CB8AC3E}">
        <p14:creationId xmlns:p14="http://schemas.microsoft.com/office/powerpoint/2010/main" val="3240440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56" y="957942"/>
            <a:ext cx="7420429" cy="812801"/>
          </a:xfrm>
        </p:spPr>
        <p:txBody>
          <a:bodyPr>
            <a:normAutofit/>
          </a:bodyPr>
          <a:lstStyle/>
          <a:p>
            <a:pPr algn="ctr"/>
            <a:r>
              <a:rPr lang="en-GB" sz="3600" dirty="0" smtClean="0">
                <a:solidFill>
                  <a:schemeClr val="accent1"/>
                </a:solidFill>
                <a:latin typeface="Arial" pitchFamily="34" charset="0"/>
                <a:cs typeface="Arial" pitchFamily="34" charset="0"/>
              </a:rPr>
              <a:t>Main Findings</a:t>
            </a:r>
            <a:endParaRPr lang="en-GB" sz="3600"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532435" y="2118168"/>
            <a:ext cx="5173884" cy="4074288"/>
          </a:xfrm>
        </p:spPr>
        <p:txBody>
          <a:bodyPr>
            <a:normAutofit/>
          </a:bodyPr>
          <a:lstStyle/>
          <a:p>
            <a:pPr>
              <a:buNone/>
            </a:pPr>
            <a:r>
              <a:rPr lang="en-IE" sz="2400" dirty="0" smtClean="0">
                <a:solidFill>
                  <a:schemeClr val="accent1"/>
                </a:solidFill>
                <a:latin typeface="+mj-lt"/>
                <a:cs typeface="Arial" pitchFamily="34" charset="0"/>
              </a:rPr>
              <a:t>Policy and Legislation</a:t>
            </a:r>
          </a:p>
          <a:p>
            <a:pPr lvl="1"/>
            <a:r>
              <a:rPr lang="en-IE" sz="2000" dirty="0" smtClean="0">
                <a:solidFill>
                  <a:schemeClr val="accent1"/>
                </a:solidFill>
                <a:latin typeface="+mj-lt"/>
                <a:cs typeface="Arial" pitchFamily="34" charset="0"/>
              </a:rPr>
              <a:t>41 countries have some form of structure or framework  in place, either at national or regional level, for youth policy and its implementation.</a:t>
            </a:r>
          </a:p>
          <a:p>
            <a:pPr lvl="1"/>
            <a:r>
              <a:rPr lang="en-IE" sz="2000" dirty="0" smtClean="0">
                <a:solidFill>
                  <a:schemeClr val="accent1"/>
                </a:solidFill>
                <a:latin typeface="+mj-lt"/>
                <a:cs typeface="Arial" pitchFamily="34" charset="0"/>
              </a:rPr>
              <a:t>34 countries have some form of legislative or strategic policy provision for youth, at either national or regional level.</a:t>
            </a:r>
          </a:p>
          <a:p>
            <a:pPr lvl="1"/>
            <a:r>
              <a:rPr lang="en-IE" sz="2000" dirty="0" smtClean="0">
                <a:solidFill>
                  <a:schemeClr val="accent1"/>
                </a:solidFill>
                <a:latin typeface="+mj-lt"/>
                <a:cs typeface="Arial" pitchFamily="34" charset="0"/>
              </a:rPr>
              <a:t>Policy initiatives and developments in youth work were under way during the data collection phase in 21 countries.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pic>
        <p:nvPicPr>
          <p:cNvPr id="1026" name="Picture 2" descr="https://cs.coe.int/team81/Youth_Partnership/Publications/2019/SCRIB-Education%20of%20Youth%20Workers%20in%20Europe%20and%20Practice%20Architectures/Final%20docs%20sent%20to%20SCRIB/Ma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970" y="2025570"/>
            <a:ext cx="5940836" cy="46009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2343" y="704088"/>
            <a:ext cx="4194628" cy="876518"/>
          </a:xfrm>
        </p:spPr>
        <p:txBody>
          <a:bodyPr>
            <a:normAutofit/>
          </a:bodyPr>
          <a:lstStyle/>
          <a:p>
            <a:pPr algn="ctr"/>
            <a:r>
              <a:rPr lang="en-GB" sz="3600" dirty="0" smtClean="0">
                <a:solidFill>
                  <a:schemeClr val="accent1"/>
                </a:solidFill>
                <a:latin typeface="Arial" pitchFamily="34" charset="0"/>
                <a:cs typeface="Arial" pitchFamily="34" charset="0"/>
              </a:rPr>
              <a:t>Main Findings</a:t>
            </a:r>
            <a:endParaRPr lang="en-GB" sz="3600"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92597" y="2057826"/>
            <a:ext cx="5822067" cy="4516594"/>
          </a:xfrm>
        </p:spPr>
        <p:txBody>
          <a:bodyPr>
            <a:normAutofit fontScale="77500" lnSpcReduction="20000"/>
          </a:bodyPr>
          <a:lstStyle/>
          <a:p>
            <a:pPr>
              <a:buNone/>
            </a:pPr>
            <a:r>
              <a:rPr lang="en-IE" dirty="0" smtClean="0">
                <a:solidFill>
                  <a:schemeClr val="accent1"/>
                </a:solidFill>
                <a:latin typeface="+mj-lt"/>
                <a:cs typeface="Arial" pitchFamily="34" charset="0"/>
              </a:rPr>
              <a:t>Formal and non-formal education and training</a:t>
            </a:r>
          </a:p>
          <a:p>
            <a:pPr lvl="1"/>
            <a:r>
              <a:rPr lang="en-IE" sz="2200" dirty="0" smtClean="0">
                <a:solidFill>
                  <a:schemeClr val="accent1"/>
                </a:solidFill>
                <a:latin typeface="+mj-lt"/>
                <a:cs typeface="Arial" pitchFamily="34" charset="0"/>
              </a:rPr>
              <a:t>17 countries have degree level courses in youth work or related fields.</a:t>
            </a:r>
          </a:p>
          <a:p>
            <a:pPr lvl="1"/>
            <a:r>
              <a:rPr lang="en-IE" sz="2200" dirty="0" smtClean="0">
                <a:solidFill>
                  <a:schemeClr val="accent1"/>
                </a:solidFill>
                <a:latin typeface="+mj-lt"/>
                <a:cs typeface="Arial" pitchFamily="34" charset="0"/>
              </a:rPr>
              <a:t>17 countries provide vocational or further education and training.</a:t>
            </a:r>
          </a:p>
          <a:p>
            <a:pPr lvl="1"/>
            <a:r>
              <a:rPr lang="en-US" sz="2200" dirty="0" smtClean="0">
                <a:solidFill>
                  <a:schemeClr val="accent1"/>
                </a:solidFill>
                <a:latin typeface="+mj-lt"/>
                <a:cs typeface="Arial" pitchFamily="34" charset="0"/>
              </a:rPr>
              <a:t>The blurring of the lines between youth work and other related fields is a complicating factor as it also tends to blur education/training and career paths. </a:t>
            </a:r>
          </a:p>
          <a:p>
            <a:pPr lvl="1"/>
            <a:r>
              <a:rPr lang="en-GB" sz="2200" dirty="0" smtClean="0">
                <a:solidFill>
                  <a:schemeClr val="accent1"/>
                </a:solidFill>
                <a:latin typeface="+mj-lt"/>
                <a:cs typeface="Arial" pitchFamily="34" charset="0"/>
              </a:rPr>
              <a:t>39 countries surveyed provide some level of non-formal education and training for youth workers.</a:t>
            </a:r>
          </a:p>
          <a:p>
            <a:pPr lvl="1"/>
            <a:r>
              <a:rPr lang="en-GB" sz="2200" dirty="0" smtClean="0">
                <a:solidFill>
                  <a:schemeClr val="accent1"/>
                </a:solidFill>
                <a:latin typeface="+mj-lt"/>
                <a:cs typeface="Arial" pitchFamily="34" charset="0"/>
              </a:rPr>
              <a:t>Main providers of non-formal education and training: the state, the voluntary sector, and European support programmes.</a:t>
            </a:r>
          </a:p>
          <a:p>
            <a:pPr lvl="1"/>
            <a:r>
              <a:rPr lang="en-GB" sz="2200" dirty="0" smtClean="0">
                <a:solidFill>
                  <a:schemeClr val="accent1"/>
                </a:solidFill>
                <a:latin typeface="+mj-lt"/>
                <a:cs typeface="Arial" pitchFamily="34" charset="0"/>
              </a:rPr>
              <a:t>In almost half of the countries surveyed, the voluntary youth sector plays a defining role and most of these  countries are in either Eastern or Southern Europe. </a:t>
            </a:r>
          </a:p>
          <a:p>
            <a:pPr lvl="1"/>
            <a:r>
              <a:rPr lang="en-GB" sz="2200" dirty="0" smtClean="0">
                <a:solidFill>
                  <a:schemeClr val="accent1"/>
                </a:solidFill>
                <a:latin typeface="+mj-lt"/>
                <a:cs typeface="Arial" pitchFamily="34" charset="0"/>
              </a:rPr>
              <a:t>A Centre/North/West and South/East divide in Europe as regards the provision of both formal and non-formal education and training is also evident from the survey. </a:t>
            </a:r>
            <a:endParaRPr lang="en-GB" sz="2000" dirty="0" smtClean="0">
              <a:solidFill>
                <a:schemeClr val="accent1"/>
              </a:solidFill>
              <a:latin typeface="+mj-lt"/>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pic>
        <p:nvPicPr>
          <p:cNvPr id="2050" name="Picture 2" descr="https://cs.coe.int/team81/Youth_Partnership/Publications/2019/SCRIB-Education%20of%20Youth%20Workers%20in%20Europe%20and%20Practice%20Architectures/Final%20docs%20sent%20to%20SCRIB/Ma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878" y="2057826"/>
            <a:ext cx="5825925" cy="45165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287" y="2150597"/>
            <a:ext cx="5590572" cy="4456077"/>
          </a:xfrm>
        </p:spPr>
        <p:txBody>
          <a:bodyPr>
            <a:normAutofit fontScale="85000" lnSpcReduction="20000"/>
          </a:bodyPr>
          <a:lstStyle/>
          <a:p>
            <a:pPr>
              <a:buNone/>
            </a:pPr>
            <a:r>
              <a:rPr lang="en-GB" sz="2400" dirty="0" smtClean="0">
                <a:solidFill>
                  <a:schemeClr val="accent1"/>
                </a:solidFill>
                <a:latin typeface="+mj-lt"/>
                <a:cs typeface="Arial" pitchFamily="34" charset="0"/>
              </a:rPr>
              <a:t>Quality and Competences</a:t>
            </a:r>
          </a:p>
          <a:p>
            <a:pPr lvl="1"/>
            <a:r>
              <a:rPr lang="en-US" sz="2000" dirty="0" smtClean="0">
                <a:solidFill>
                  <a:schemeClr val="accent1"/>
                </a:solidFill>
                <a:latin typeface="+mj-lt"/>
                <a:cs typeface="Arial" pitchFamily="34" charset="0"/>
              </a:rPr>
              <a:t>18 countries have some form of quality assurance framework or system in place and 20 are developing such systems.</a:t>
            </a:r>
          </a:p>
          <a:p>
            <a:pPr lvl="1"/>
            <a:r>
              <a:rPr lang="en-US" sz="2000" dirty="0" smtClean="0">
                <a:solidFill>
                  <a:schemeClr val="accent1"/>
                </a:solidFill>
                <a:latin typeface="+mj-lt"/>
                <a:cs typeface="Arial" pitchFamily="34" charset="0"/>
              </a:rPr>
              <a:t>In 13 countries they are at national level and the remainder are at either local or organisational  level. 2 countries are developing frameworks.</a:t>
            </a:r>
          </a:p>
          <a:p>
            <a:pPr lvl="1"/>
            <a:r>
              <a:rPr lang="en-US" sz="2000" dirty="0" smtClean="0">
                <a:solidFill>
                  <a:schemeClr val="accent1"/>
                </a:solidFill>
                <a:latin typeface="+mj-lt"/>
                <a:cs typeface="Arial" pitchFamily="34" charset="0"/>
              </a:rPr>
              <a:t>The approaches to developing and implementing quality assurance frameworks, systems or standards varies widely across the countries surveyed and include: </a:t>
            </a:r>
            <a:endParaRPr lang="en-GB" sz="2000" dirty="0" smtClean="0">
              <a:solidFill>
                <a:schemeClr val="accent1"/>
              </a:solidFill>
              <a:latin typeface="+mj-lt"/>
              <a:cs typeface="Arial" pitchFamily="34" charset="0"/>
            </a:endParaRPr>
          </a:p>
          <a:p>
            <a:pPr lvl="2"/>
            <a:r>
              <a:rPr lang="en-GB" sz="1800" dirty="0" smtClean="0">
                <a:solidFill>
                  <a:schemeClr val="accent1"/>
                </a:solidFill>
                <a:latin typeface="+mj-lt"/>
                <a:cs typeface="Arial" pitchFamily="34" charset="0"/>
              </a:rPr>
              <a:t>Certification of courses for youth workers</a:t>
            </a:r>
          </a:p>
          <a:p>
            <a:pPr lvl="2"/>
            <a:r>
              <a:rPr lang="ru-RU" sz="1800" dirty="0" smtClean="0">
                <a:solidFill>
                  <a:schemeClr val="accent1"/>
                </a:solidFill>
                <a:latin typeface="+mj-lt"/>
                <a:cs typeface="Arial" pitchFamily="34" charset="0"/>
              </a:rPr>
              <a:t>Evaluation of youth workers</a:t>
            </a:r>
            <a:endParaRPr lang="en-GB" sz="1800" dirty="0" smtClean="0">
              <a:solidFill>
                <a:schemeClr val="accent1"/>
              </a:solidFill>
              <a:latin typeface="+mj-lt"/>
              <a:cs typeface="Arial" pitchFamily="34" charset="0"/>
            </a:endParaRPr>
          </a:p>
          <a:p>
            <a:pPr lvl="2"/>
            <a:r>
              <a:rPr lang="ru-RU" sz="1800" dirty="0" smtClean="0">
                <a:solidFill>
                  <a:schemeClr val="accent1"/>
                </a:solidFill>
                <a:latin typeface="+mj-lt"/>
                <a:cs typeface="Arial" pitchFamily="34" charset="0"/>
              </a:rPr>
              <a:t>Evaluation of the youth organisations</a:t>
            </a:r>
            <a:endParaRPr lang="en-GB" sz="1800" dirty="0" smtClean="0">
              <a:solidFill>
                <a:schemeClr val="accent1"/>
              </a:solidFill>
              <a:latin typeface="+mj-lt"/>
              <a:cs typeface="Arial" pitchFamily="34" charset="0"/>
            </a:endParaRPr>
          </a:p>
          <a:p>
            <a:pPr lvl="2"/>
            <a:r>
              <a:rPr lang="ru-RU" sz="1800" dirty="0" smtClean="0">
                <a:solidFill>
                  <a:schemeClr val="accent1"/>
                </a:solidFill>
                <a:latin typeface="+mj-lt"/>
                <a:cs typeface="Arial" pitchFamily="34" charset="0"/>
              </a:rPr>
              <a:t>National </a:t>
            </a:r>
            <a:r>
              <a:rPr lang="en-GB" sz="1800" dirty="0" smtClean="0">
                <a:solidFill>
                  <a:schemeClr val="accent1"/>
                </a:solidFill>
                <a:latin typeface="+mj-lt"/>
                <a:cs typeface="Arial" pitchFamily="34" charset="0"/>
              </a:rPr>
              <a:t> </a:t>
            </a:r>
            <a:r>
              <a:rPr lang="ru-RU" sz="1800" dirty="0" smtClean="0">
                <a:solidFill>
                  <a:schemeClr val="accent1"/>
                </a:solidFill>
                <a:latin typeface="+mj-lt"/>
                <a:cs typeface="Arial" pitchFamily="34" charset="0"/>
              </a:rPr>
              <a:t>standard</a:t>
            </a:r>
            <a:r>
              <a:rPr lang="en-GB" sz="1800" dirty="0" smtClean="0">
                <a:solidFill>
                  <a:schemeClr val="accent1"/>
                </a:solidFill>
                <a:latin typeface="+mj-lt"/>
                <a:cs typeface="Arial" pitchFamily="34" charset="0"/>
              </a:rPr>
              <a:t>s</a:t>
            </a:r>
          </a:p>
          <a:p>
            <a:pPr lvl="2"/>
            <a:r>
              <a:rPr lang="ru-RU" sz="1800" dirty="0" smtClean="0">
                <a:solidFill>
                  <a:schemeClr val="accent1"/>
                </a:solidFill>
                <a:latin typeface="+mj-lt"/>
                <a:cs typeface="Arial" pitchFamily="34" charset="0"/>
              </a:rPr>
              <a:t>Funding requirements</a:t>
            </a:r>
            <a:endParaRPr lang="en-GB" sz="1800" dirty="0" smtClean="0">
              <a:solidFill>
                <a:schemeClr val="accent1"/>
              </a:solidFill>
              <a:latin typeface="+mj-lt"/>
              <a:cs typeface="Arial" pitchFamily="34" charset="0"/>
            </a:endParaRPr>
          </a:p>
          <a:p>
            <a:pPr lvl="1"/>
            <a:r>
              <a:rPr lang="en-US" sz="2000" dirty="0" smtClean="0">
                <a:solidFill>
                  <a:schemeClr val="accent1"/>
                </a:solidFill>
                <a:latin typeface="+mj-lt"/>
                <a:cs typeface="Arial" pitchFamily="34" charset="0"/>
              </a:rPr>
              <a:t>20 countries also have national competency-based frameworks or competency descriptors for youth workers.</a:t>
            </a:r>
          </a:p>
          <a:p>
            <a:pPr lvl="1"/>
            <a:endParaRPr lang="en-GB" sz="2000" dirty="0" smtClean="0">
              <a:latin typeface="Arial" pitchFamily="34" charset="0"/>
              <a:cs typeface="Arial" pitchFamily="34" charset="0"/>
            </a:endParaRP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
        <p:nvSpPr>
          <p:cNvPr id="8" name="Title 1"/>
          <p:cNvSpPr>
            <a:spLocks noGrp="1"/>
          </p:cNvSpPr>
          <p:nvPr>
            <p:ph type="title"/>
          </p:nvPr>
        </p:nvSpPr>
        <p:spPr>
          <a:xfrm>
            <a:off x="609600" y="704088"/>
            <a:ext cx="10999808" cy="823770"/>
          </a:xfrm>
        </p:spPr>
        <p:txBody>
          <a:bodyPr>
            <a:normAutofit/>
          </a:bodyPr>
          <a:lstStyle/>
          <a:p>
            <a:pPr algn="ctr"/>
            <a:r>
              <a:rPr lang="en-GB" sz="3600" dirty="0" smtClean="0">
                <a:solidFill>
                  <a:schemeClr val="accent1"/>
                </a:solidFill>
                <a:latin typeface="Arial" pitchFamily="34" charset="0"/>
                <a:cs typeface="Arial" pitchFamily="34" charset="0"/>
              </a:rPr>
              <a:t>Main Findings</a:t>
            </a:r>
            <a:endParaRPr lang="en-GB" sz="3600" dirty="0">
              <a:solidFill>
                <a:schemeClr val="accent1"/>
              </a:solidFill>
              <a:latin typeface="Arial" pitchFamily="34" charset="0"/>
              <a:cs typeface="Arial" pitchFamily="34" charset="0"/>
            </a:endParaRPr>
          </a:p>
        </p:txBody>
      </p:sp>
      <p:pic>
        <p:nvPicPr>
          <p:cNvPr id="3074" name="Picture 2" descr="https://cs.coe.int/team81/Youth_Partnership/Publications/2019/SCRIB-Education%20of%20Youth%20Workers%20in%20Europe%20and%20Practice%20Architectures/Final%20docs%20sent%20to%20SCRIB/Ma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582" y="2150597"/>
            <a:ext cx="5833198" cy="450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6282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1050</TotalTime>
  <Words>1930</Words>
  <Application>Microsoft Office PowerPoint</Application>
  <PresentationFormat>Custom</PresentationFormat>
  <Paragraphs>260</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Mapping Educational and  Career Paths of Youth Workers</vt:lpstr>
      <vt:lpstr>Project Aim and Context</vt:lpstr>
      <vt:lpstr>Questionnaire</vt:lpstr>
      <vt:lpstr>Process </vt:lpstr>
      <vt:lpstr>Contents of the report: Part I</vt:lpstr>
      <vt:lpstr>Appendices and further results</vt:lpstr>
      <vt:lpstr>Main Findings</vt:lpstr>
      <vt:lpstr>Main Findings</vt:lpstr>
      <vt:lpstr>Main Findings</vt:lpstr>
      <vt:lpstr>Main Findings</vt:lpstr>
      <vt:lpstr>Main Findings</vt:lpstr>
      <vt:lpstr>Main Findings</vt:lpstr>
      <vt:lpstr>Main Findings</vt:lpstr>
      <vt:lpstr>Information and data</vt:lpstr>
      <vt:lpstr>Some challenges!</vt:lpstr>
      <vt:lpstr>Some challenges!</vt:lpstr>
      <vt:lpstr>Practice Architectures for Youth Worker Education in Europe – Part II</vt:lpstr>
      <vt:lpstr>Theoretical framework –  what supports youth workers’ learning</vt:lpstr>
      <vt:lpstr>Kemmis’ visualisation of his theory</vt:lpstr>
      <vt:lpstr>Group 1. Strong practice architectures</vt:lpstr>
      <vt:lpstr>Group 2. Strong practice architectures, room for development</vt:lpstr>
      <vt:lpstr>Group 3. Practice architectures where some parts have been developed </vt:lpstr>
      <vt:lpstr>Group 4. Practice architectures in need of development</vt:lpstr>
      <vt:lpstr>Track 1 pursued in 2018</vt:lpstr>
      <vt:lpstr>Track 2 pursued in 2018</vt:lpstr>
      <vt:lpstr>                   @eucoeyouth  marta.medlinska@partnership-eu.coe.int tanya.basarab@partnership-eu.coe.int  https://pjp-eu.coe.int/en/web/youth-partnership/related-publication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Educational Paths of Youth Workers and Gathering Knowledge on Youth Work</dc:title>
  <dc:creator>David</dc:creator>
  <cp:lastModifiedBy>BASARAB Tanya</cp:lastModifiedBy>
  <cp:revision>110</cp:revision>
  <cp:lastPrinted>2018-02-06T11:39:27Z</cp:lastPrinted>
  <dcterms:created xsi:type="dcterms:W3CDTF">2017-09-13T13:12:14Z</dcterms:created>
  <dcterms:modified xsi:type="dcterms:W3CDTF">2019-03-26T14:17:57Z</dcterms:modified>
</cp:coreProperties>
</file>