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48" r:id="rId1"/>
  </p:sldMasterIdLst>
  <p:notesMasterIdLst>
    <p:notesMasterId r:id="rId8"/>
  </p:notesMasterIdLst>
  <p:handoutMasterIdLst>
    <p:handoutMasterId r:id="rId9"/>
  </p:handoutMasterIdLst>
  <p:sldIdLst>
    <p:sldId id="256" r:id="rId2"/>
    <p:sldId id="260" r:id="rId3"/>
    <p:sldId id="261" r:id="rId4"/>
    <p:sldId id="262" r:id="rId5"/>
    <p:sldId id="263" r:id="rId6"/>
    <p:sldId id="264" r:id="rId7"/>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7E389CB-8295-40A2-8D8D-C82367082FF2}">
          <p14:sldIdLst>
            <p14:sldId id="256"/>
            <p14:sldId id="260"/>
            <p14:sldId id="261"/>
            <p14:sldId id="262"/>
            <p14:sldId id="263"/>
            <p14:sldId id="264"/>
          </p14:sldIdLst>
        </p14:section>
      </p14:sectionLst>
    </p:ext>
    <p:ext uri="{EFAFB233-063F-42B5-8137-9DF3F51BA10A}">
      <p15:sldGuideLst xmlns:p15="http://schemas.microsoft.com/office/powerpoint/2012/main" xmlns="">
        <p15:guide id="1" orient="horz" pos="799">
          <p15:clr>
            <a:srgbClr val="A4A3A4"/>
          </p15:clr>
        </p15:guide>
        <p15:guide id="2" pos="521">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FDA"/>
    <a:srgbClr val="7EC234"/>
    <a:srgbClr val="FF6600"/>
    <a:srgbClr val="E7E7E7"/>
    <a:srgbClr val="E8E8E8"/>
    <a:srgbClr val="E9E9E9"/>
    <a:srgbClr val="EAEAEA"/>
    <a:srgbClr val="E4E4E4"/>
    <a:srgbClr val="E0E0E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p:scale>
          <a:sx n="130" d="100"/>
          <a:sy n="130" d="100"/>
        </p:scale>
        <p:origin x="-82" y="854"/>
      </p:cViewPr>
      <p:guideLst>
        <p:guide orient="horz" pos="799"/>
        <p:guide pos="521"/>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0" d="100"/>
          <a:sy n="80" d="100"/>
        </p:scale>
        <p:origin x="-1368"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0A03957-E07C-4195-9FB9-0FB2111E3B25}" type="datetimeFigureOut">
              <a:rPr lang="hr-HR" smtClean="0"/>
              <a:t>1.4.2019.</a:t>
            </a:fld>
            <a:endParaRPr lang="hr-H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B9717E0-1082-4C37-B63F-6171E4FB535D}" type="slidenum">
              <a:rPr lang="hr-HR" smtClean="0"/>
              <a:t>‹#›</a:t>
            </a:fld>
            <a:endParaRPr lang="hr-HR"/>
          </a:p>
        </p:txBody>
      </p:sp>
    </p:spTree>
    <p:extLst>
      <p:ext uri="{BB962C8B-B14F-4D97-AF65-F5344CB8AC3E}">
        <p14:creationId xmlns:p14="http://schemas.microsoft.com/office/powerpoint/2010/main" val="309250193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6B1D93-72D0-4044-9D91-8F7E4A8DA1EE}" type="datetimeFigureOut">
              <a:rPr lang="hr-HR" smtClean="0"/>
              <a:t>1.4.2019.</a:t>
            </a:fld>
            <a:endParaRPr lang="hr-H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r-H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78A648-40A1-4C61-9DBC-F950668A458A}" type="slidenum">
              <a:rPr lang="hr-HR" smtClean="0"/>
              <a:t>‹#›</a:t>
            </a:fld>
            <a:endParaRPr lang="hr-HR"/>
          </a:p>
        </p:txBody>
      </p:sp>
    </p:spTree>
    <p:extLst>
      <p:ext uri="{BB962C8B-B14F-4D97-AF65-F5344CB8AC3E}">
        <p14:creationId xmlns:p14="http://schemas.microsoft.com/office/powerpoint/2010/main" val="294448597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985570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idiz ciro templa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27088" y="333376"/>
            <a:ext cx="7916862" cy="863600"/>
          </a:xfrm>
        </p:spPr>
        <p:txBody>
          <a:bodyPr/>
          <a:lstStyle>
            <a:lvl1pPr>
              <a:defRPr/>
            </a:lvl1pPr>
          </a:lstStyle>
          <a:p>
            <a:r>
              <a:rPr lang="hr-HR" dirty="0" smtClean="0"/>
              <a:t>Naslov </a:t>
            </a:r>
            <a:br>
              <a:rPr lang="hr-HR" dirty="0" smtClean="0"/>
            </a:br>
            <a:r>
              <a:rPr lang="hr-HR" dirty="0" smtClean="0"/>
              <a:t>slajda</a:t>
            </a:r>
            <a:endParaRPr lang="hr-HR" dirty="0"/>
          </a:p>
        </p:txBody>
      </p:sp>
      <p:sp>
        <p:nvSpPr>
          <p:cNvPr id="3" name="Subtitle 2"/>
          <p:cNvSpPr>
            <a:spLocks noGrp="1"/>
          </p:cNvSpPr>
          <p:nvPr>
            <p:ph type="subTitle" idx="1" hasCustomPrompt="1"/>
          </p:nvPr>
        </p:nvSpPr>
        <p:spPr>
          <a:xfrm>
            <a:off x="827088" y="1268413"/>
            <a:ext cx="7921376" cy="432048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dirty="0" smtClean="0"/>
              <a:t>Tekst slajda</a:t>
            </a:r>
          </a:p>
        </p:txBody>
      </p:sp>
      <p:sp>
        <p:nvSpPr>
          <p:cNvPr id="4" name="Footer Placeholder 3"/>
          <p:cNvSpPr>
            <a:spLocks noGrp="1"/>
          </p:cNvSpPr>
          <p:nvPr>
            <p:ph type="ftr" sz="quarter" idx="10"/>
          </p:nvPr>
        </p:nvSpPr>
        <p:spPr>
          <a:xfrm>
            <a:off x="7524328" y="6237312"/>
            <a:ext cx="1267746" cy="365125"/>
          </a:xfrm>
        </p:spPr>
        <p:txBody>
          <a:bodyPr/>
          <a:lstStyle>
            <a:lvl1pPr algn="r">
              <a:defRPr>
                <a:solidFill>
                  <a:srgbClr val="009FDA"/>
                </a:solidFill>
              </a:defRPr>
            </a:lvl1pPr>
          </a:lstStyle>
          <a:p>
            <a:fld id="{A8AB3A21-9F0C-4256-9F8B-4786AC8C305E}" type="slidenum">
              <a:rPr lang="hr-HR" smtClean="0"/>
              <a:t>‹#›</a:t>
            </a:fld>
            <a:endParaRPr lang="hr-HR" dirty="0"/>
          </a:p>
        </p:txBody>
      </p:sp>
    </p:spTree>
    <p:extLst>
      <p:ext uri="{BB962C8B-B14F-4D97-AF65-F5344CB8AC3E}">
        <p14:creationId xmlns:p14="http://schemas.microsoft.com/office/powerpoint/2010/main" val="124933859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6073938"/>
            <a:ext cx="9144000" cy="786384"/>
          </a:xfrm>
          <a:prstGeom prst="rect">
            <a:avLst/>
          </a:prstGeom>
        </p:spPr>
      </p:pic>
      <p:sp>
        <p:nvSpPr>
          <p:cNvPr id="10" name="TextBox 9"/>
          <p:cNvSpPr txBox="1"/>
          <p:nvPr userDrawn="1"/>
        </p:nvSpPr>
        <p:spPr>
          <a:xfrm>
            <a:off x="3406079" y="6208848"/>
            <a:ext cx="193847" cy="584775"/>
          </a:xfrm>
          <a:prstGeom prst="rect">
            <a:avLst/>
          </a:prstGeom>
          <a:solidFill>
            <a:srgbClr val="E7E7E7"/>
          </a:solidFill>
        </p:spPr>
        <p:txBody>
          <a:bodyPr wrap="square" rtlCol="0">
            <a:spAutoFit/>
          </a:bodyPr>
          <a:lstStyle/>
          <a:p>
            <a:endParaRPr lang="hr-HR" sz="800" b="0" dirty="0" smtClean="0">
              <a:solidFill>
                <a:schemeClr val="bg1">
                  <a:lumMod val="50000"/>
                </a:schemeClr>
              </a:solidFill>
              <a:latin typeface="Arial" panose="020B0604020202020204" pitchFamily="34" charset="0"/>
              <a:cs typeface="Arial" panose="020B0604020202020204" pitchFamily="34" charset="0"/>
            </a:endParaRPr>
          </a:p>
          <a:p>
            <a:endParaRPr lang="hr-HR" sz="800" b="0" dirty="0" smtClean="0">
              <a:solidFill>
                <a:schemeClr val="bg1">
                  <a:lumMod val="50000"/>
                </a:schemeClr>
              </a:solidFill>
              <a:latin typeface="Arial" panose="020B0604020202020204" pitchFamily="34" charset="0"/>
              <a:cs typeface="Arial" panose="020B0604020202020204" pitchFamily="34" charset="0"/>
            </a:endParaRPr>
          </a:p>
          <a:p>
            <a:endParaRPr lang="hr-HR" sz="800" b="0" dirty="0" smtClean="0">
              <a:solidFill>
                <a:schemeClr val="bg1">
                  <a:lumMod val="50000"/>
                </a:schemeClr>
              </a:solidFill>
              <a:latin typeface="Arial" panose="020B0604020202020204" pitchFamily="34" charset="0"/>
              <a:cs typeface="Arial" panose="020B0604020202020204" pitchFamily="34" charset="0"/>
            </a:endParaRPr>
          </a:p>
          <a:p>
            <a:endParaRPr lang="hr-HR" sz="800" b="0" dirty="0">
              <a:solidFill>
                <a:schemeClr val="bg1">
                  <a:lumMod val="50000"/>
                </a:schemeClr>
              </a:solidFill>
              <a:latin typeface="Arial" panose="020B0604020202020204" pitchFamily="34" charset="0"/>
              <a:cs typeface="Arial" panose="020B0604020202020204" pitchFamily="34" charset="0"/>
            </a:endParaRPr>
          </a:p>
        </p:txBody>
      </p:sp>
      <p:sp>
        <p:nvSpPr>
          <p:cNvPr id="2" name="Title Placeholder 1"/>
          <p:cNvSpPr>
            <a:spLocks noGrp="1"/>
          </p:cNvSpPr>
          <p:nvPr>
            <p:ph type="title"/>
          </p:nvPr>
        </p:nvSpPr>
        <p:spPr>
          <a:xfrm>
            <a:off x="827088" y="333375"/>
            <a:ext cx="7849368" cy="863377"/>
          </a:xfrm>
          <a:prstGeom prst="rect">
            <a:avLst/>
          </a:prstGeom>
        </p:spPr>
        <p:txBody>
          <a:bodyPr vert="horz" lIns="91440" tIns="45720" rIns="91440" bIns="45720" rtlCol="0" anchor="t">
            <a:normAutofit/>
          </a:bodyPr>
          <a:lstStyle/>
          <a:p>
            <a:r>
              <a:rPr lang="hr-HR" dirty="0" smtClean="0"/>
              <a:t>Naslov </a:t>
            </a:r>
            <a:br>
              <a:rPr lang="hr-HR" dirty="0" smtClean="0"/>
            </a:br>
            <a:r>
              <a:rPr lang="hr-HR" dirty="0" smtClean="0"/>
              <a:t>slajda</a:t>
            </a:r>
            <a:endParaRPr lang="hr-HR" dirty="0"/>
          </a:p>
        </p:txBody>
      </p:sp>
      <p:sp>
        <p:nvSpPr>
          <p:cNvPr id="3" name="Text Placeholder 2"/>
          <p:cNvSpPr>
            <a:spLocks noGrp="1"/>
          </p:cNvSpPr>
          <p:nvPr>
            <p:ph type="body" idx="1"/>
          </p:nvPr>
        </p:nvSpPr>
        <p:spPr>
          <a:xfrm>
            <a:off x="827088" y="1268413"/>
            <a:ext cx="7849368" cy="4320480"/>
          </a:xfrm>
          <a:prstGeom prst="rect">
            <a:avLst/>
          </a:prstGeom>
        </p:spPr>
        <p:txBody>
          <a:bodyPr vert="horz" lIns="91440" tIns="45720" rIns="91440" bIns="45720" rtlCol="0">
            <a:normAutofit/>
          </a:bodyPr>
          <a:lstStyle/>
          <a:p>
            <a:pPr lvl="0"/>
            <a:r>
              <a:rPr lang="hr-HR" dirty="0" smtClean="0"/>
              <a:t>Tekst slajda</a:t>
            </a:r>
          </a:p>
        </p:txBody>
      </p:sp>
      <p:sp>
        <p:nvSpPr>
          <p:cNvPr id="5" name="Footer Placeholder 4"/>
          <p:cNvSpPr>
            <a:spLocks noGrp="1"/>
          </p:cNvSpPr>
          <p:nvPr>
            <p:ph type="ftr" sz="quarter" idx="3"/>
          </p:nvPr>
        </p:nvSpPr>
        <p:spPr>
          <a:xfrm>
            <a:off x="7956376" y="6284567"/>
            <a:ext cx="763690" cy="365125"/>
          </a:xfrm>
          <a:prstGeom prst="rect">
            <a:avLst/>
          </a:prstGeom>
        </p:spPr>
        <p:txBody>
          <a:bodyPr vert="horz" lIns="91440" tIns="45720" rIns="91440" bIns="45720" rtlCol="0" anchor="ctr"/>
          <a:lstStyle>
            <a:lvl1pPr algn="r">
              <a:defRPr sz="1200">
                <a:solidFill>
                  <a:srgbClr val="009FDA"/>
                </a:solidFill>
              </a:defRPr>
            </a:lvl1pPr>
          </a:lstStyle>
          <a:p>
            <a:r>
              <a:rPr lang="hr-HR" smtClean="0"/>
              <a:t>‹#›</a:t>
            </a:r>
            <a:endParaRPr lang="hr-HR" dirty="0"/>
          </a:p>
        </p:txBody>
      </p:sp>
      <p:cxnSp>
        <p:nvCxnSpPr>
          <p:cNvPr id="8" name="Straight Connector 7"/>
          <p:cNvCxnSpPr/>
          <p:nvPr userDrawn="1"/>
        </p:nvCxnSpPr>
        <p:spPr>
          <a:xfrm>
            <a:off x="3452530" y="6322049"/>
            <a:ext cx="61200" cy="396000"/>
          </a:xfrm>
          <a:prstGeom prst="line">
            <a:avLst/>
          </a:prstGeom>
          <a:ln>
            <a:solidFill>
              <a:srgbClr val="009FDA"/>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userDrawn="1"/>
        </p:nvSpPr>
        <p:spPr>
          <a:xfrm>
            <a:off x="3599926" y="6309320"/>
            <a:ext cx="2304256" cy="338554"/>
          </a:xfrm>
          <a:prstGeom prst="rect">
            <a:avLst/>
          </a:prstGeom>
          <a:solidFill>
            <a:srgbClr val="E7E7E7"/>
          </a:solidFill>
        </p:spPr>
        <p:txBody>
          <a:bodyPr wrap="square" rtlCol="0">
            <a:spAutoFit/>
          </a:bodyPr>
          <a:lstStyle/>
          <a:p>
            <a:r>
              <a:rPr lang="hr-HR" sz="800" b="0" dirty="0" smtClean="0">
                <a:solidFill>
                  <a:schemeClr val="bg1">
                    <a:lumMod val="50000"/>
                  </a:schemeClr>
                </a:solidFill>
                <a:latin typeface="Arial" panose="020B0604020202020204" pitchFamily="34" charset="0"/>
                <a:cs typeface="Arial" panose="020B0604020202020204" pitchFamily="34" charset="0"/>
              </a:rPr>
              <a:t>Centar za omladinska</a:t>
            </a:r>
            <a:r>
              <a:rPr lang="hr-HR" sz="800" b="0" baseline="0" dirty="0" smtClean="0">
                <a:solidFill>
                  <a:schemeClr val="bg1">
                    <a:lumMod val="50000"/>
                  </a:schemeClr>
                </a:solidFill>
                <a:latin typeface="Arial" panose="020B0604020202020204" pitchFamily="34" charset="0"/>
                <a:cs typeface="Arial" panose="020B0604020202020204" pitchFamily="34" charset="0"/>
              </a:rPr>
              <a:t> i rodna istraživanja</a:t>
            </a:r>
            <a:br>
              <a:rPr lang="hr-HR" sz="800" b="0" baseline="0" dirty="0" smtClean="0">
                <a:solidFill>
                  <a:schemeClr val="bg1">
                    <a:lumMod val="50000"/>
                  </a:schemeClr>
                </a:solidFill>
                <a:latin typeface="Arial" panose="020B0604020202020204" pitchFamily="34" charset="0"/>
                <a:cs typeface="Arial" panose="020B0604020202020204" pitchFamily="34" charset="0"/>
              </a:rPr>
            </a:br>
            <a:r>
              <a:rPr lang="hr-HR" sz="800" b="0" baseline="0" dirty="0" err="1" smtClean="0">
                <a:solidFill>
                  <a:schemeClr val="bg1">
                    <a:lumMod val="50000"/>
                  </a:schemeClr>
                </a:solidFill>
                <a:latin typeface="Arial" panose="020B0604020202020204" pitchFamily="34" charset="0"/>
                <a:cs typeface="Arial" panose="020B0604020202020204" pitchFamily="34" charset="0"/>
              </a:rPr>
              <a:t>Center</a:t>
            </a:r>
            <a:r>
              <a:rPr lang="hr-HR" sz="800" b="0" baseline="0" dirty="0" smtClean="0">
                <a:solidFill>
                  <a:schemeClr val="bg1">
                    <a:lumMod val="50000"/>
                  </a:schemeClr>
                </a:solidFill>
                <a:latin typeface="Arial" panose="020B0604020202020204" pitchFamily="34" charset="0"/>
                <a:cs typeface="Arial" panose="020B0604020202020204" pitchFamily="34" charset="0"/>
              </a:rPr>
              <a:t> for </a:t>
            </a:r>
            <a:r>
              <a:rPr lang="hr-HR" sz="800" b="0" baseline="0" dirty="0" err="1" smtClean="0">
                <a:solidFill>
                  <a:schemeClr val="bg1">
                    <a:lumMod val="50000"/>
                  </a:schemeClr>
                </a:solidFill>
                <a:latin typeface="Arial" panose="020B0604020202020204" pitchFamily="34" charset="0"/>
                <a:cs typeface="Arial" panose="020B0604020202020204" pitchFamily="34" charset="0"/>
              </a:rPr>
              <a:t>youth</a:t>
            </a:r>
            <a:r>
              <a:rPr lang="hr-HR" sz="800" b="0" baseline="0" dirty="0" smtClean="0">
                <a:solidFill>
                  <a:schemeClr val="bg1">
                    <a:lumMod val="50000"/>
                  </a:schemeClr>
                </a:solidFill>
                <a:latin typeface="Arial" panose="020B0604020202020204" pitchFamily="34" charset="0"/>
                <a:cs typeface="Arial" panose="020B0604020202020204" pitchFamily="34" charset="0"/>
              </a:rPr>
              <a:t> </a:t>
            </a:r>
            <a:r>
              <a:rPr lang="hr-HR" sz="800" b="0" baseline="0" dirty="0" err="1" smtClean="0">
                <a:solidFill>
                  <a:schemeClr val="bg1">
                    <a:lumMod val="50000"/>
                  </a:schemeClr>
                </a:solidFill>
                <a:latin typeface="Arial" panose="020B0604020202020204" pitchFamily="34" charset="0"/>
                <a:cs typeface="Arial" panose="020B0604020202020204" pitchFamily="34" charset="0"/>
              </a:rPr>
              <a:t>and</a:t>
            </a:r>
            <a:r>
              <a:rPr lang="hr-HR" sz="800" b="0" baseline="0" dirty="0" smtClean="0">
                <a:solidFill>
                  <a:schemeClr val="bg1">
                    <a:lumMod val="50000"/>
                  </a:schemeClr>
                </a:solidFill>
                <a:latin typeface="Arial" panose="020B0604020202020204" pitchFamily="34" charset="0"/>
                <a:cs typeface="Arial" panose="020B0604020202020204" pitchFamily="34" charset="0"/>
              </a:rPr>
              <a:t> </a:t>
            </a:r>
            <a:r>
              <a:rPr lang="hr-HR" sz="800" b="0" baseline="0" dirty="0" err="1" smtClean="0">
                <a:solidFill>
                  <a:schemeClr val="bg1">
                    <a:lumMod val="50000"/>
                  </a:schemeClr>
                </a:solidFill>
                <a:latin typeface="Arial" panose="020B0604020202020204" pitchFamily="34" charset="0"/>
                <a:cs typeface="Arial" panose="020B0604020202020204" pitchFamily="34" charset="0"/>
              </a:rPr>
              <a:t>gender</a:t>
            </a:r>
            <a:r>
              <a:rPr lang="hr-HR" sz="800" b="0" baseline="0" dirty="0" smtClean="0">
                <a:solidFill>
                  <a:schemeClr val="bg1">
                    <a:lumMod val="50000"/>
                  </a:schemeClr>
                </a:solidFill>
                <a:latin typeface="Arial" panose="020B0604020202020204" pitchFamily="34" charset="0"/>
                <a:cs typeface="Arial" panose="020B0604020202020204" pitchFamily="34" charset="0"/>
              </a:rPr>
              <a:t> </a:t>
            </a:r>
            <a:r>
              <a:rPr lang="hr-HR" sz="800" b="0" baseline="0" dirty="0" err="1" smtClean="0">
                <a:solidFill>
                  <a:schemeClr val="bg1">
                    <a:lumMod val="50000"/>
                  </a:schemeClr>
                </a:solidFill>
                <a:latin typeface="Arial" panose="020B0604020202020204" pitchFamily="34" charset="0"/>
                <a:cs typeface="Arial" panose="020B0604020202020204" pitchFamily="34" charset="0"/>
              </a:rPr>
              <a:t>studies</a:t>
            </a:r>
            <a:endParaRPr lang="hr-HR" sz="800" b="0" dirty="0">
              <a:solidFill>
                <a:schemeClr val="bg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85899256"/>
      </p:ext>
    </p:extLst>
  </p:cSld>
  <p:clrMap bg1="lt1" tx1="dk1" bg2="lt2" tx2="dk2" accent1="accent1" accent2="accent2" accent3="accent3" accent4="accent4" accent5="accent5" accent6="accent6" hlink="hlink" folHlink="folHlink"/>
  <p:sldLayoutIdLst>
    <p:sldLayoutId id="2147483649" r:id="rId1"/>
  </p:sldLayoutIdLst>
  <p:timing>
    <p:tnLst>
      <p:par>
        <p:cTn id="1" dur="indefinite" restart="never" nodeType="tmRoot"/>
      </p:par>
    </p:tnLst>
  </p:timing>
  <p:hf hdr="0" ftr="0" dt="0"/>
  <p:txStyles>
    <p:titleStyle>
      <a:lvl1pPr marL="0" indent="0" algn="l" defTabSz="914400" rtl="0" eaLnBrk="1" latinLnBrk="0" hangingPunct="1">
        <a:spcBef>
          <a:spcPct val="0"/>
        </a:spcBef>
        <a:buNone/>
        <a:defRPr sz="2600" kern="1200">
          <a:solidFill>
            <a:schemeClr val="tx1"/>
          </a:solidFill>
          <a:latin typeface="Myriad Pro Light" pitchFamily="34" charset="0"/>
          <a:ea typeface="+mj-ea"/>
          <a:cs typeface="+mj-cs"/>
        </a:defRPr>
      </a:lvl1pPr>
    </p:titleStyle>
    <p:bodyStyle>
      <a:lvl1pPr marL="0" indent="0" algn="l" defTabSz="914400" rtl="0" eaLnBrk="1" latinLnBrk="0" hangingPunct="1">
        <a:spcBef>
          <a:spcPts val="0"/>
        </a:spcBef>
        <a:buFont typeface="Arial" pitchFamily="34" charset="0"/>
        <a:buNone/>
        <a:defRPr sz="1800" kern="1200" baseline="0">
          <a:solidFill>
            <a:schemeClr val="tx1"/>
          </a:solidFill>
          <a:latin typeface="Myriad Pro Light" pitchFamily="34" charset="0"/>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yriad Pro Light" pitchFamily="34" charset="0"/>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yriad Pro Light" pitchFamily="34" charset="0"/>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yriad Pro Light" pitchFamily="34" charset="0"/>
          <a:ea typeface="+mn-ea"/>
          <a:cs typeface="+mn-cs"/>
        </a:defRPr>
      </a:lvl4pPr>
      <a:lvl5pPr marL="1828800" indent="0" algn="l" defTabSz="914400" rtl="0" eaLnBrk="1" latinLnBrk="0" hangingPunct="1">
        <a:spcBef>
          <a:spcPct val="20000"/>
        </a:spcBef>
        <a:buFont typeface="Arial" pitchFamily="34" charset="0"/>
        <a:buNone/>
        <a:defRPr sz="1800" kern="1200">
          <a:solidFill>
            <a:schemeClr val="tx1"/>
          </a:solidFill>
          <a:latin typeface="Myriad Pro Light"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a:extLst>
              <a:ext uri="{FF2B5EF4-FFF2-40B4-BE49-F238E27FC236}"/>
            </a:extLst>
          </p:cNvPr>
          <p:cNvSpPr txBox="1">
            <a:spLocks noChangeArrowheads="1"/>
          </p:cNvSpPr>
          <p:nvPr/>
        </p:nvSpPr>
        <p:spPr>
          <a:xfrm>
            <a:off x="179512" y="1052736"/>
            <a:ext cx="8784976" cy="5040560"/>
          </a:xfrm>
          <a:prstGeom prst="rect">
            <a:avLst/>
          </a:prstGeom>
        </p:spPr>
        <p:txBody>
          <a:bodyPr vert="horz" lIns="91440" tIns="45720" rIns="91440" bIns="45720" rtlCol="0">
            <a:normAutofit lnSpcReduction="10000"/>
          </a:bodyPr>
          <a:lstStyle>
            <a:lvl1pPr marL="0" indent="0" algn="l" defTabSz="914400" rtl="0" eaLnBrk="1" latinLnBrk="0" hangingPunct="1">
              <a:spcBef>
                <a:spcPts val="0"/>
              </a:spcBef>
              <a:buFont typeface="Arial" pitchFamily="34" charset="0"/>
              <a:buNone/>
              <a:defRPr sz="1800" kern="1200" baseline="0">
                <a:solidFill>
                  <a:schemeClr val="tx1">
                    <a:tint val="75000"/>
                  </a:schemeClr>
                </a:solidFill>
                <a:latin typeface="Myriad Pro Light" pitchFamily="34" charset="0"/>
                <a:ea typeface="+mn-ea"/>
                <a:cs typeface="+mn-cs"/>
              </a:defRPr>
            </a:lvl1pPr>
            <a:lvl2pPr marL="4572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2pPr>
            <a:lvl3pPr marL="9144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ctr">
              <a:buFont typeface="Wingdings" panose="05000000000000000000" pitchFamily="2" charset="2"/>
              <a:buNone/>
              <a:defRPr/>
            </a:pPr>
            <a:endParaRPr lang="hr-HR" sz="2000" dirty="0" smtClean="0">
              <a:latin typeface="Garamond" panose="02020404030301010803" pitchFamily="18" charset="0"/>
            </a:endParaRPr>
          </a:p>
          <a:p>
            <a:pPr algn="ctr">
              <a:buFont typeface="Wingdings" panose="05000000000000000000" pitchFamily="2" charset="2"/>
              <a:buNone/>
              <a:defRPr/>
            </a:pPr>
            <a:endParaRPr lang="hr-HR" sz="2000" dirty="0">
              <a:latin typeface="Garamond" panose="02020404030301010803" pitchFamily="18" charset="0"/>
            </a:endParaRPr>
          </a:p>
          <a:p>
            <a:pPr algn="ctr">
              <a:buFont typeface="Wingdings" panose="05000000000000000000" pitchFamily="2" charset="2"/>
              <a:buNone/>
              <a:defRPr/>
            </a:pPr>
            <a:endParaRPr lang="hr-HR" sz="2000" dirty="0" smtClean="0">
              <a:solidFill>
                <a:schemeClr val="tx1"/>
              </a:solidFill>
              <a:latin typeface="Garamond" panose="02020404030301010803" pitchFamily="18" charset="0"/>
            </a:endParaRPr>
          </a:p>
          <a:p>
            <a:pPr algn="ctr">
              <a:buFont typeface="Wingdings" panose="05000000000000000000" pitchFamily="2" charset="2"/>
              <a:buNone/>
              <a:defRPr/>
            </a:pPr>
            <a:endParaRPr lang="hr-HR" sz="2000" dirty="0">
              <a:solidFill>
                <a:schemeClr val="tx1"/>
              </a:solidFill>
              <a:latin typeface="Garamond" panose="02020404030301010803" pitchFamily="18" charset="0"/>
            </a:endParaRPr>
          </a:p>
          <a:p>
            <a:pPr algn="ctr">
              <a:buFont typeface="Wingdings" panose="05000000000000000000" pitchFamily="2" charset="2"/>
              <a:buNone/>
              <a:defRPr/>
            </a:pPr>
            <a:endParaRPr lang="hr-HR" sz="2000" dirty="0" smtClean="0">
              <a:solidFill>
                <a:schemeClr val="tx1"/>
              </a:solidFill>
              <a:latin typeface="Garamond" panose="02020404030301010803" pitchFamily="18" charset="0"/>
            </a:endParaRPr>
          </a:p>
          <a:p>
            <a:pPr algn="ctr">
              <a:buFont typeface="Wingdings" panose="05000000000000000000" pitchFamily="2" charset="2"/>
              <a:buNone/>
              <a:defRPr/>
            </a:pPr>
            <a:endParaRPr lang="hr-HR" sz="2000" dirty="0">
              <a:solidFill>
                <a:schemeClr val="tx1"/>
              </a:solidFill>
              <a:latin typeface="Garamond" panose="02020404030301010803" pitchFamily="18" charset="0"/>
            </a:endParaRPr>
          </a:p>
          <a:p>
            <a:pPr algn="ctr">
              <a:buFont typeface="Wingdings" panose="05000000000000000000" pitchFamily="2" charset="2"/>
              <a:buNone/>
              <a:defRPr/>
            </a:pPr>
            <a:endParaRPr lang="hr-HR" sz="2000" dirty="0" smtClean="0">
              <a:solidFill>
                <a:schemeClr val="tx1"/>
              </a:solidFill>
              <a:latin typeface="Garamond" panose="02020404030301010803" pitchFamily="18" charset="0"/>
            </a:endParaRPr>
          </a:p>
          <a:p>
            <a:pPr algn="ctr">
              <a:buFont typeface="Wingdings" panose="05000000000000000000" pitchFamily="2" charset="2"/>
              <a:buNone/>
              <a:defRPr/>
            </a:pPr>
            <a:endParaRPr lang="hr-HR" sz="2000" dirty="0">
              <a:solidFill>
                <a:schemeClr val="tx1"/>
              </a:solidFill>
              <a:latin typeface="Garamond" panose="02020404030301010803" pitchFamily="18" charset="0"/>
            </a:endParaRPr>
          </a:p>
          <a:p>
            <a:pPr algn="ctr">
              <a:buFont typeface="Wingdings" panose="05000000000000000000" pitchFamily="2" charset="2"/>
              <a:buNone/>
              <a:defRPr/>
            </a:pPr>
            <a:endParaRPr lang="hr-HR" sz="2000" dirty="0" smtClean="0">
              <a:solidFill>
                <a:schemeClr val="tx1"/>
              </a:solidFill>
              <a:latin typeface="Garamond" panose="02020404030301010803" pitchFamily="18" charset="0"/>
            </a:endParaRPr>
          </a:p>
          <a:p>
            <a:pPr algn="ctr">
              <a:buFont typeface="Wingdings" panose="05000000000000000000" pitchFamily="2" charset="2"/>
              <a:buNone/>
              <a:defRPr/>
            </a:pPr>
            <a:endParaRPr lang="hr-HR" sz="2000" dirty="0">
              <a:solidFill>
                <a:schemeClr val="tx1"/>
              </a:solidFill>
              <a:latin typeface="Garamond" panose="02020404030301010803" pitchFamily="18" charset="0"/>
            </a:endParaRPr>
          </a:p>
          <a:p>
            <a:pPr algn="ctr">
              <a:defRPr/>
            </a:pPr>
            <a:r>
              <a:rPr lang="en-IE" sz="2000" b="1" dirty="0">
                <a:solidFill>
                  <a:srgbClr val="009FDA"/>
                </a:solidFill>
                <a:latin typeface="Bookman Old Style" panose="02050604050505020204" pitchFamily="18" charset="0"/>
                <a:ea typeface="Arial"/>
                <a:cs typeface="Arial"/>
                <a:sym typeface="Arial"/>
              </a:rPr>
              <a:t>Expert Group meeting – 9/10 April 2019</a:t>
            </a:r>
            <a:endParaRPr lang="hr-HR" sz="2000" dirty="0" smtClean="0">
              <a:solidFill>
                <a:srgbClr val="009FDA"/>
              </a:solidFill>
              <a:latin typeface="Bookman Old Style" panose="02050604050505020204" pitchFamily="18" charset="0"/>
            </a:endParaRPr>
          </a:p>
          <a:p>
            <a:pPr algn="ctr">
              <a:buFont typeface="Wingdings" panose="05000000000000000000" pitchFamily="2" charset="2"/>
              <a:buNone/>
              <a:defRPr/>
            </a:pPr>
            <a:endParaRPr lang="hr-HR" sz="2000" dirty="0">
              <a:solidFill>
                <a:schemeClr val="tx1"/>
              </a:solidFill>
              <a:latin typeface="Garamond" panose="02020404030301010803" pitchFamily="18" charset="0"/>
            </a:endParaRPr>
          </a:p>
          <a:p>
            <a:pPr algn="ctr">
              <a:buFont typeface="Wingdings" panose="05000000000000000000" pitchFamily="2" charset="2"/>
              <a:buNone/>
              <a:defRPr/>
            </a:pPr>
            <a:r>
              <a:rPr lang="en-GB" sz="2000" b="1" dirty="0" err="1" smtClean="0">
                <a:solidFill>
                  <a:schemeClr val="tx1"/>
                </a:solidFill>
                <a:latin typeface="+mn-lt"/>
              </a:rPr>
              <a:t>Dunja</a:t>
            </a:r>
            <a:r>
              <a:rPr lang="en-GB" sz="2000" b="1" dirty="0" smtClean="0">
                <a:solidFill>
                  <a:schemeClr val="tx1"/>
                </a:solidFill>
                <a:latin typeface="+mn-lt"/>
              </a:rPr>
              <a:t> </a:t>
            </a:r>
            <a:r>
              <a:rPr lang="en-GB" sz="2000" b="1" dirty="0" err="1" smtClean="0">
                <a:solidFill>
                  <a:schemeClr val="tx1"/>
                </a:solidFill>
                <a:latin typeface="+mn-lt"/>
              </a:rPr>
              <a:t>Potočnik</a:t>
            </a:r>
            <a:endParaRPr lang="en-GB" sz="2000" b="1" dirty="0" smtClean="0">
              <a:solidFill>
                <a:schemeClr val="tx1"/>
              </a:solidFill>
              <a:latin typeface="+mn-lt"/>
            </a:endParaRPr>
          </a:p>
          <a:p>
            <a:pPr algn="ctr">
              <a:buFont typeface="Wingdings" panose="05000000000000000000" pitchFamily="2" charset="2"/>
              <a:buNone/>
              <a:defRPr/>
            </a:pPr>
            <a:endParaRPr lang="en-GB" sz="2000" dirty="0" smtClean="0">
              <a:solidFill>
                <a:schemeClr val="tx1"/>
              </a:solidFill>
              <a:latin typeface="+mn-lt"/>
            </a:endParaRPr>
          </a:p>
          <a:p>
            <a:pPr algn="ctr">
              <a:buFont typeface="Wingdings" panose="05000000000000000000" pitchFamily="2" charset="2"/>
              <a:buNone/>
              <a:defRPr/>
            </a:pPr>
            <a:r>
              <a:rPr lang="en-GB" sz="2000" dirty="0" smtClean="0">
                <a:solidFill>
                  <a:schemeClr val="tx1"/>
                </a:solidFill>
                <a:latin typeface="+mn-lt"/>
              </a:rPr>
              <a:t>Institute for Social Research in Zagreb / Pool of the European Youth Researchers 	</a:t>
            </a:r>
          </a:p>
          <a:p>
            <a:pPr algn="ctr">
              <a:buFont typeface="Wingdings" panose="05000000000000000000" pitchFamily="2" charset="2"/>
              <a:buNone/>
              <a:defRPr/>
            </a:pPr>
            <a:r>
              <a:rPr lang="en-GB" sz="2000" dirty="0" smtClean="0">
                <a:solidFill>
                  <a:schemeClr val="tx1"/>
                </a:solidFill>
                <a:latin typeface="+mn-lt"/>
              </a:rPr>
              <a:t>dunja@idi.hr</a:t>
            </a:r>
          </a:p>
          <a:p>
            <a:pPr marL="609600" indent="-609600" algn="ctr">
              <a:buFont typeface="Wingdings" panose="05000000000000000000" pitchFamily="2" charset="2"/>
              <a:buNone/>
              <a:defRPr/>
            </a:pPr>
            <a:endParaRPr lang="hr-HR" altLang="sr-Latn-RS" sz="2500" b="1" dirty="0" smtClean="0">
              <a:latin typeface="Trebuchet MS" panose="020B0603020202020204" pitchFamily="34" charset="0"/>
            </a:endParaRPr>
          </a:p>
          <a:p>
            <a:pPr marL="609600" indent="-609600" algn="ctr">
              <a:buFont typeface="Wingdings" panose="05000000000000000000" pitchFamily="2" charset="2"/>
              <a:buNone/>
              <a:defRPr/>
            </a:pPr>
            <a:endParaRPr lang="hr-HR" altLang="sr-Latn-RS" sz="2200" b="1" dirty="0">
              <a:latin typeface="Trebuchet MS" panose="020B0603020202020204" pitchFamily="34" charset="0"/>
            </a:endParaRPr>
          </a:p>
        </p:txBody>
      </p:sp>
      <p:sp>
        <p:nvSpPr>
          <p:cNvPr id="5" name="Text Box 2"/>
          <p:cNvSpPr txBox="1">
            <a:spLocks noChangeArrowheads="1"/>
          </p:cNvSpPr>
          <p:nvPr/>
        </p:nvSpPr>
        <p:spPr bwMode="auto">
          <a:xfrm>
            <a:off x="1115616" y="1052736"/>
            <a:ext cx="7200800" cy="2088232"/>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lnSpc>
                <a:spcPct val="107000"/>
              </a:lnSpc>
              <a:spcAft>
                <a:spcPts val="0"/>
              </a:spcAft>
            </a:pPr>
            <a:r>
              <a:rPr lang="en-GB" sz="3600" b="1" i="1" dirty="0" smtClean="0">
                <a:solidFill>
                  <a:srgbClr val="7EC234"/>
                </a:solidFill>
                <a:latin typeface="Bookman Old Style" panose="02050604050505020204" pitchFamily="18" charset="0"/>
                <a:ea typeface="Calibri"/>
                <a:cs typeface="Calibri"/>
              </a:rPr>
              <a:t>Views </a:t>
            </a:r>
            <a:r>
              <a:rPr lang="en-GB" sz="3600" b="1" i="1" dirty="0">
                <a:solidFill>
                  <a:srgbClr val="7EC234"/>
                </a:solidFill>
                <a:latin typeface="Bookman Old Style" panose="02050604050505020204" pitchFamily="18" charset="0"/>
                <a:ea typeface="Calibri"/>
                <a:cs typeface="Calibri"/>
              </a:rPr>
              <a:t>of </a:t>
            </a:r>
            <a:r>
              <a:rPr lang="en-GB" sz="3600" b="1" i="1" dirty="0" smtClean="0">
                <a:solidFill>
                  <a:srgbClr val="7EC234"/>
                </a:solidFill>
                <a:latin typeface="Bookman Old Style" panose="02050604050505020204" pitchFamily="18" charset="0"/>
                <a:ea typeface="Calibri"/>
                <a:cs typeface="Calibri"/>
              </a:rPr>
              <a:t>educators </a:t>
            </a:r>
            <a:r>
              <a:rPr lang="en-GB" sz="3600" b="1" i="1" dirty="0">
                <a:solidFill>
                  <a:srgbClr val="7EC234"/>
                </a:solidFill>
                <a:latin typeface="Bookman Old Style" panose="02050604050505020204" pitchFamily="18" charset="0"/>
                <a:ea typeface="Calibri"/>
                <a:cs typeface="Calibri"/>
              </a:rPr>
              <a:t>and </a:t>
            </a:r>
            <a:r>
              <a:rPr lang="en-GB" sz="3600" b="1" i="1" dirty="0" smtClean="0">
                <a:solidFill>
                  <a:srgbClr val="7EC234"/>
                </a:solidFill>
                <a:latin typeface="Bookman Old Style" panose="02050604050505020204" pitchFamily="18" charset="0"/>
                <a:ea typeface="Calibri"/>
                <a:cs typeface="Calibri"/>
              </a:rPr>
              <a:t>youth </a:t>
            </a:r>
            <a:r>
              <a:rPr lang="en-GB" sz="3600" b="1" i="1" dirty="0">
                <a:solidFill>
                  <a:srgbClr val="7EC234"/>
                </a:solidFill>
                <a:latin typeface="Bookman Old Style" panose="02050604050505020204" pitchFamily="18" charset="0"/>
                <a:ea typeface="Calibri"/>
                <a:cs typeface="Calibri"/>
              </a:rPr>
              <a:t>work managers on the youth workers competences</a:t>
            </a:r>
            <a:endParaRPr lang="en-US" sz="2400" i="1" dirty="0">
              <a:solidFill>
                <a:srgbClr val="7EC234"/>
              </a:solidFill>
              <a:latin typeface="Bookman Old Style" panose="02050604050505020204" pitchFamily="18" charset="0"/>
              <a:ea typeface="Calibri"/>
              <a:cs typeface="Times New Roman"/>
            </a:endParaRPr>
          </a:p>
        </p:txBody>
      </p:sp>
    </p:spTree>
    <p:extLst>
      <p:ext uri="{BB962C8B-B14F-4D97-AF65-F5344CB8AC3E}">
        <p14:creationId xmlns:p14="http://schemas.microsoft.com/office/powerpoint/2010/main" val="12389083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a:extLst>
              <a:ext uri="{FF2B5EF4-FFF2-40B4-BE49-F238E27FC236}"/>
            </a:extLst>
          </p:cNvPr>
          <p:cNvSpPr txBox="1">
            <a:spLocks noChangeArrowheads="1"/>
          </p:cNvSpPr>
          <p:nvPr/>
        </p:nvSpPr>
        <p:spPr>
          <a:xfrm>
            <a:off x="251520" y="1412776"/>
            <a:ext cx="8496944" cy="4680520"/>
          </a:xfrm>
          <a:prstGeom prst="rect">
            <a:avLst/>
          </a:prstGeom>
        </p:spPr>
        <p:txBody>
          <a:bodyPr vert="horz" lIns="91440" tIns="45720" rIns="91440" bIns="45720" rtlCol="0">
            <a:normAutofit fontScale="70000" lnSpcReduction="20000"/>
          </a:bodyPr>
          <a:lstStyle>
            <a:lvl1pPr marL="0" indent="0" algn="l" defTabSz="914400" rtl="0" eaLnBrk="1" latinLnBrk="0" hangingPunct="1">
              <a:spcBef>
                <a:spcPts val="0"/>
              </a:spcBef>
              <a:buFont typeface="Arial" pitchFamily="34" charset="0"/>
              <a:buNone/>
              <a:defRPr sz="1800" kern="1200" baseline="0">
                <a:solidFill>
                  <a:schemeClr val="tx1">
                    <a:tint val="75000"/>
                  </a:schemeClr>
                </a:solidFill>
                <a:latin typeface="Myriad Pro Light" pitchFamily="34" charset="0"/>
                <a:ea typeface="+mn-ea"/>
                <a:cs typeface="+mn-cs"/>
              </a:defRPr>
            </a:lvl1pPr>
            <a:lvl2pPr marL="4572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2pPr>
            <a:lvl3pPr marL="9144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GB" sz="2300" dirty="0">
                <a:solidFill>
                  <a:schemeClr val="tx1"/>
                </a:solidFill>
                <a:latin typeface="+mn-lt"/>
              </a:rPr>
              <a:t>There are three components of the </a:t>
            </a:r>
            <a:r>
              <a:rPr lang="en-GB" sz="2300" dirty="0" smtClean="0">
                <a:solidFill>
                  <a:schemeClr val="tx1"/>
                </a:solidFill>
                <a:latin typeface="+mn-lt"/>
              </a:rPr>
              <a:t>survey:</a:t>
            </a:r>
            <a:endParaRPr lang="en-US" sz="2300" dirty="0">
              <a:solidFill>
                <a:schemeClr val="tx1"/>
              </a:solidFill>
              <a:latin typeface="+mn-lt"/>
            </a:endParaRPr>
          </a:p>
          <a:p>
            <a:pPr marL="457200" lvl="0" indent="-457200" algn="just">
              <a:buFont typeface="+mj-lt"/>
              <a:buAutoNum type="arabicPeriod"/>
            </a:pPr>
            <a:r>
              <a:rPr lang="en-GB" sz="2300" u="sng" dirty="0">
                <a:solidFill>
                  <a:schemeClr val="tx1"/>
                </a:solidFill>
                <a:uFill>
                  <a:solidFill>
                    <a:srgbClr val="0070C0"/>
                  </a:solidFill>
                </a:uFill>
                <a:latin typeface="+mn-lt"/>
              </a:rPr>
              <a:t>two focus groups</a:t>
            </a:r>
            <a:r>
              <a:rPr lang="en-GB" sz="2300" dirty="0">
                <a:solidFill>
                  <a:schemeClr val="tx1"/>
                </a:solidFill>
                <a:uFill>
                  <a:solidFill>
                    <a:srgbClr val="0070C0"/>
                  </a:solidFill>
                </a:uFill>
                <a:latin typeface="+mn-lt"/>
              </a:rPr>
              <a:t> </a:t>
            </a:r>
            <a:r>
              <a:rPr lang="en-GB" sz="2300" dirty="0">
                <a:solidFill>
                  <a:schemeClr val="tx1"/>
                </a:solidFill>
                <a:latin typeface="+mn-lt"/>
              </a:rPr>
              <a:t>– a national one held in September 2018  in Zagreb, and an international one (conducted during </a:t>
            </a:r>
            <a:r>
              <a:rPr lang="en-GB" sz="2300" i="1" dirty="0">
                <a:solidFill>
                  <a:schemeClr val="tx1"/>
                </a:solidFill>
                <a:latin typeface="+mn-lt"/>
              </a:rPr>
              <a:t>the SEE Youth Work Seminar </a:t>
            </a:r>
            <a:r>
              <a:rPr lang="en-GB" sz="2300" dirty="0">
                <a:solidFill>
                  <a:schemeClr val="tx1"/>
                </a:solidFill>
                <a:latin typeface="+mn-lt"/>
              </a:rPr>
              <a:t> in November 2018 in Ljubljana</a:t>
            </a:r>
            <a:r>
              <a:rPr lang="en-GB" sz="2300" dirty="0" smtClean="0">
                <a:solidFill>
                  <a:schemeClr val="tx1"/>
                </a:solidFill>
                <a:latin typeface="+mn-lt"/>
              </a:rPr>
              <a:t>);</a:t>
            </a:r>
            <a:r>
              <a:rPr lang="hr-HR" sz="2300" dirty="0" smtClean="0">
                <a:solidFill>
                  <a:schemeClr val="tx1"/>
                </a:solidFill>
                <a:latin typeface="+mn-lt"/>
              </a:rPr>
              <a:t> </a:t>
            </a:r>
            <a:r>
              <a:rPr lang="hr-HR" sz="2300" dirty="0" err="1" smtClean="0">
                <a:solidFill>
                  <a:schemeClr val="tx1"/>
                </a:solidFill>
                <a:latin typeface="+mn-lt"/>
              </a:rPr>
              <a:t>the</a:t>
            </a:r>
            <a:r>
              <a:rPr lang="hr-HR" sz="2300" dirty="0" smtClean="0">
                <a:solidFill>
                  <a:schemeClr val="tx1"/>
                </a:solidFill>
                <a:latin typeface="+mn-lt"/>
              </a:rPr>
              <a:t> </a:t>
            </a:r>
            <a:r>
              <a:rPr lang="hr-HR" sz="2300" dirty="0" err="1" smtClean="0">
                <a:solidFill>
                  <a:schemeClr val="tx1"/>
                </a:solidFill>
                <a:latin typeface="+mn-lt"/>
              </a:rPr>
              <a:t>focus</a:t>
            </a:r>
            <a:r>
              <a:rPr lang="hr-HR" sz="2300" dirty="0" smtClean="0">
                <a:solidFill>
                  <a:schemeClr val="tx1"/>
                </a:solidFill>
                <a:latin typeface="+mn-lt"/>
              </a:rPr>
              <a:t> groups </a:t>
            </a:r>
            <a:r>
              <a:rPr lang="hr-HR" sz="2300" dirty="0" err="1" smtClean="0">
                <a:solidFill>
                  <a:schemeClr val="tx1"/>
                </a:solidFill>
                <a:latin typeface="+mn-lt"/>
              </a:rPr>
              <a:t>gathered</a:t>
            </a:r>
            <a:r>
              <a:rPr lang="hr-HR" sz="2300" dirty="0" smtClean="0">
                <a:solidFill>
                  <a:schemeClr val="tx1"/>
                </a:solidFill>
                <a:latin typeface="+mn-lt"/>
              </a:rPr>
              <a:t> 28 </a:t>
            </a:r>
            <a:r>
              <a:rPr lang="hr-HR" sz="2300" dirty="0" err="1" smtClean="0">
                <a:solidFill>
                  <a:schemeClr val="tx1"/>
                </a:solidFill>
                <a:latin typeface="+mn-lt"/>
              </a:rPr>
              <a:t>participants</a:t>
            </a:r>
            <a:r>
              <a:rPr lang="hr-HR" sz="2300" dirty="0" smtClean="0">
                <a:solidFill>
                  <a:schemeClr val="tx1"/>
                </a:solidFill>
                <a:latin typeface="+mn-lt"/>
              </a:rPr>
              <a:t> </a:t>
            </a:r>
            <a:r>
              <a:rPr lang="hr-HR" sz="2300" dirty="0" err="1" smtClean="0">
                <a:solidFill>
                  <a:schemeClr val="tx1"/>
                </a:solidFill>
                <a:latin typeface="+mn-lt"/>
              </a:rPr>
              <a:t>in</a:t>
            </a:r>
            <a:r>
              <a:rPr lang="hr-HR" sz="2300" dirty="0" smtClean="0">
                <a:solidFill>
                  <a:schemeClr val="tx1"/>
                </a:solidFill>
                <a:latin typeface="+mn-lt"/>
              </a:rPr>
              <a:t> total, </a:t>
            </a:r>
            <a:r>
              <a:rPr lang="hr-HR" sz="2300" dirty="0" err="1" smtClean="0">
                <a:solidFill>
                  <a:schemeClr val="tx1"/>
                </a:solidFill>
                <a:latin typeface="+mn-lt"/>
              </a:rPr>
              <a:t>from</a:t>
            </a:r>
            <a:r>
              <a:rPr lang="hr-HR" sz="2300" dirty="0" smtClean="0">
                <a:solidFill>
                  <a:schemeClr val="tx1"/>
                </a:solidFill>
                <a:latin typeface="+mn-lt"/>
              </a:rPr>
              <a:t> </a:t>
            </a:r>
            <a:r>
              <a:rPr lang="en-GB" sz="2300" dirty="0" smtClean="0">
                <a:solidFill>
                  <a:schemeClr val="tx1"/>
                </a:solidFill>
                <a:latin typeface="+mn-lt"/>
              </a:rPr>
              <a:t>Albania</a:t>
            </a:r>
            <a:r>
              <a:rPr lang="hr-HR" sz="2300" dirty="0" smtClean="0">
                <a:solidFill>
                  <a:schemeClr val="tx1"/>
                </a:solidFill>
                <a:latin typeface="+mn-lt"/>
              </a:rPr>
              <a:t>, </a:t>
            </a:r>
            <a:r>
              <a:rPr lang="en-GB" sz="2300" dirty="0" smtClean="0">
                <a:solidFill>
                  <a:schemeClr val="tx1"/>
                </a:solidFill>
                <a:latin typeface="+mn-lt"/>
              </a:rPr>
              <a:t>Belgium</a:t>
            </a:r>
            <a:r>
              <a:rPr lang="en-GB" sz="2300" dirty="0">
                <a:solidFill>
                  <a:schemeClr val="tx1"/>
                </a:solidFill>
                <a:latin typeface="+mn-lt"/>
              </a:rPr>
              <a:t>, Bosnia and Herzegovina, Bulgaria, </a:t>
            </a:r>
            <a:r>
              <a:rPr lang="hr-HR" sz="2300" dirty="0" smtClean="0">
                <a:solidFill>
                  <a:schemeClr val="tx1"/>
                </a:solidFill>
                <a:latin typeface="+mn-lt"/>
              </a:rPr>
              <a:t>Croatia, </a:t>
            </a:r>
            <a:r>
              <a:rPr lang="en-GB" sz="2300" dirty="0" smtClean="0">
                <a:solidFill>
                  <a:schemeClr val="tx1"/>
                </a:solidFill>
                <a:latin typeface="+mn-lt"/>
              </a:rPr>
              <a:t>Finland</a:t>
            </a:r>
            <a:r>
              <a:rPr lang="en-GB" sz="2300" dirty="0">
                <a:solidFill>
                  <a:schemeClr val="tx1"/>
                </a:solidFill>
                <a:latin typeface="+mn-lt"/>
              </a:rPr>
              <a:t>, Germany, Greece, </a:t>
            </a:r>
            <a:r>
              <a:rPr lang="en-GB" sz="2300" dirty="0" smtClean="0">
                <a:solidFill>
                  <a:schemeClr val="tx1"/>
                </a:solidFill>
                <a:latin typeface="+mn-lt"/>
              </a:rPr>
              <a:t>Kosovo</a:t>
            </a:r>
            <a:r>
              <a:rPr lang="hr-HR" sz="2300" dirty="0" smtClean="0">
                <a:solidFill>
                  <a:schemeClr val="tx1"/>
                </a:solidFill>
                <a:latin typeface="+mn-lt"/>
              </a:rPr>
              <a:t>, </a:t>
            </a:r>
            <a:r>
              <a:rPr lang="hr-HR" sz="2300" dirty="0" err="1" smtClean="0">
                <a:solidFill>
                  <a:schemeClr val="tx1"/>
                </a:solidFill>
                <a:latin typeface="+mn-lt"/>
              </a:rPr>
              <a:t>the</a:t>
            </a:r>
            <a:r>
              <a:rPr lang="en-GB" sz="2300" dirty="0" smtClean="0">
                <a:solidFill>
                  <a:schemeClr val="tx1"/>
                </a:solidFill>
                <a:latin typeface="+mn-lt"/>
              </a:rPr>
              <a:t> </a:t>
            </a:r>
            <a:r>
              <a:rPr lang="hr-HR" sz="2300" dirty="0" err="1" smtClean="0">
                <a:solidFill>
                  <a:schemeClr val="tx1"/>
                </a:solidFill>
                <a:latin typeface="+mn-lt"/>
              </a:rPr>
              <a:t>Republic</a:t>
            </a:r>
            <a:r>
              <a:rPr lang="hr-HR" sz="2300" dirty="0" smtClean="0">
                <a:solidFill>
                  <a:schemeClr val="tx1"/>
                </a:solidFill>
                <a:latin typeface="+mn-lt"/>
              </a:rPr>
              <a:t> </a:t>
            </a:r>
            <a:r>
              <a:rPr lang="hr-HR" sz="2300" dirty="0" err="1" smtClean="0">
                <a:solidFill>
                  <a:schemeClr val="tx1"/>
                </a:solidFill>
                <a:latin typeface="+mn-lt"/>
              </a:rPr>
              <a:t>of</a:t>
            </a:r>
            <a:r>
              <a:rPr lang="hr-HR" sz="2300" dirty="0" smtClean="0">
                <a:solidFill>
                  <a:schemeClr val="tx1"/>
                </a:solidFill>
                <a:latin typeface="+mn-lt"/>
              </a:rPr>
              <a:t> North </a:t>
            </a:r>
            <a:r>
              <a:rPr lang="hr-HR" sz="2300" dirty="0" err="1" smtClean="0">
                <a:solidFill>
                  <a:schemeClr val="tx1"/>
                </a:solidFill>
                <a:latin typeface="+mn-lt"/>
              </a:rPr>
              <a:t>Macedonia</a:t>
            </a:r>
            <a:r>
              <a:rPr lang="hr-HR" sz="2300" dirty="0" smtClean="0">
                <a:solidFill>
                  <a:schemeClr val="tx1"/>
                </a:solidFill>
                <a:latin typeface="+mn-lt"/>
              </a:rPr>
              <a:t>, </a:t>
            </a:r>
            <a:r>
              <a:rPr lang="hr-HR" sz="2300" dirty="0" err="1" smtClean="0">
                <a:solidFill>
                  <a:schemeClr val="tx1"/>
                </a:solidFill>
                <a:latin typeface="+mn-lt"/>
              </a:rPr>
              <a:t>Romania</a:t>
            </a:r>
            <a:r>
              <a:rPr lang="hr-HR" sz="2300" dirty="0" smtClean="0">
                <a:solidFill>
                  <a:schemeClr val="tx1"/>
                </a:solidFill>
                <a:latin typeface="+mn-lt"/>
              </a:rPr>
              <a:t>, </a:t>
            </a:r>
            <a:r>
              <a:rPr lang="en-GB" sz="2300" dirty="0" smtClean="0">
                <a:solidFill>
                  <a:schemeClr val="tx1"/>
                </a:solidFill>
                <a:latin typeface="+mn-lt"/>
              </a:rPr>
              <a:t>Serbia </a:t>
            </a:r>
            <a:r>
              <a:rPr lang="en-GB" sz="2300" dirty="0">
                <a:solidFill>
                  <a:schemeClr val="tx1"/>
                </a:solidFill>
                <a:latin typeface="+mn-lt"/>
              </a:rPr>
              <a:t>and </a:t>
            </a:r>
            <a:r>
              <a:rPr lang="en-GB" sz="2300" dirty="0" smtClean="0">
                <a:solidFill>
                  <a:schemeClr val="tx1"/>
                </a:solidFill>
                <a:latin typeface="+mn-lt"/>
              </a:rPr>
              <a:t>Slovenia</a:t>
            </a:r>
            <a:r>
              <a:rPr lang="hr-HR" sz="2300" dirty="0" smtClean="0">
                <a:solidFill>
                  <a:schemeClr val="tx1"/>
                </a:solidFill>
                <a:latin typeface="+mn-lt"/>
              </a:rPr>
              <a:t>.</a:t>
            </a:r>
          </a:p>
          <a:p>
            <a:pPr marL="457200" lvl="0" indent="-457200" algn="just">
              <a:buFont typeface="+mj-lt"/>
              <a:buAutoNum type="arabicPeriod"/>
            </a:pPr>
            <a:endParaRPr lang="hr-HR" sz="2300" dirty="0" smtClean="0">
              <a:solidFill>
                <a:schemeClr val="tx1"/>
              </a:solidFill>
              <a:latin typeface="+mn-lt"/>
            </a:endParaRPr>
          </a:p>
          <a:p>
            <a:pPr marL="457200" lvl="0" indent="-457200" algn="just">
              <a:buFont typeface="+mj-lt"/>
              <a:buAutoNum type="arabicPeriod"/>
            </a:pPr>
            <a:r>
              <a:rPr lang="en-GB" sz="2300" u="sng" dirty="0" smtClean="0">
                <a:solidFill>
                  <a:schemeClr val="tx1"/>
                </a:solidFill>
                <a:uFill>
                  <a:solidFill>
                    <a:srgbClr val="0070C0"/>
                  </a:solidFill>
                </a:uFill>
                <a:latin typeface="+mn-lt"/>
              </a:rPr>
              <a:t>10 </a:t>
            </a:r>
            <a:r>
              <a:rPr lang="en-GB" sz="2300" u="sng" dirty="0">
                <a:solidFill>
                  <a:schemeClr val="tx1"/>
                </a:solidFill>
                <a:uFill>
                  <a:solidFill>
                    <a:srgbClr val="0070C0"/>
                  </a:solidFill>
                </a:uFill>
                <a:latin typeface="+mn-lt"/>
              </a:rPr>
              <a:t>interviews</a:t>
            </a:r>
            <a:r>
              <a:rPr lang="en-GB" sz="2300" dirty="0">
                <a:solidFill>
                  <a:schemeClr val="tx1"/>
                </a:solidFill>
                <a:uFill>
                  <a:solidFill>
                    <a:srgbClr val="0070C0"/>
                  </a:solidFill>
                </a:uFill>
                <a:latin typeface="+mn-lt"/>
              </a:rPr>
              <a:t> </a:t>
            </a:r>
            <a:r>
              <a:rPr lang="en-GB" sz="2300" dirty="0">
                <a:solidFill>
                  <a:schemeClr val="tx1"/>
                </a:solidFill>
                <a:latin typeface="+mn-lt"/>
              </a:rPr>
              <a:t>with the youth workers educators and youth work managers supporting the Erasmus+ project </a:t>
            </a:r>
            <a:r>
              <a:rPr lang="en-GB" sz="2300" i="1" dirty="0">
                <a:solidFill>
                  <a:schemeClr val="tx1"/>
                </a:solidFill>
                <a:latin typeface="+mn-lt"/>
              </a:rPr>
              <a:t>Europe Goes Local </a:t>
            </a:r>
            <a:r>
              <a:rPr lang="en-GB" sz="2300" dirty="0">
                <a:solidFill>
                  <a:schemeClr val="tx1"/>
                </a:solidFill>
                <a:latin typeface="+mn-lt"/>
              </a:rPr>
              <a:t>organised in June </a:t>
            </a:r>
            <a:r>
              <a:rPr lang="en-GB" sz="2300" dirty="0" smtClean="0">
                <a:solidFill>
                  <a:schemeClr val="tx1"/>
                </a:solidFill>
                <a:latin typeface="+mn-lt"/>
              </a:rPr>
              <a:t>2018</a:t>
            </a:r>
            <a:r>
              <a:rPr lang="hr-HR" sz="2300" dirty="0" smtClean="0">
                <a:solidFill>
                  <a:schemeClr val="tx1"/>
                </a:solidFill>
                <a:latin typeface="+mn-lt"/>
              </a:rPr>
              <a:t>. </a:t>
            </a:r>
            <a:r>
              <a:rPr lang="en-GB" sz="2300" dirty="0" smtClean="0">
                <a:solidFill>
                  <a:schemeClr val="tx1"/>
                </a:solidFill>
                <a:latin typeface="+mn-lt"/>
              </a:rPr>
              <a:t> </a:t>
            </a:r>
            <a:r>
              <a:rPr lang="en-GB" sz="2300" dirty="0">
                <a:solidFill>
                  <a:schemeClr val="tx1"/>
                </a:solidFill>
                <a:latin typeface="+mn-lt"/>
              </a:rPr>
              <a:t>A sample of interviewees consisted of 10 experts supporting the Europe Goes Local Erasmus+ project, coming from </a:t>
            </a:r>
            <a:r>
              <a:rPr lang="en-GB" sz="2300" dirty="0" smtClean="0">
                <a:solidFill>
                  <a:schemeClr val="tx1"/>
                </a:solidFill>
                <a:latin typeface="+mn-lt"/>
              </a:rPr>
              <a:t>Austria, </a:t>
            </a:r>
            <a:r>
              <a:rPr lang="en-GB" sz="2300" dirty="0">
                <a:solidFill>
                  <a:schemeClr val="tx1"/>
                </a:solidFill>
                <a:latin typeface="+mn-lt"/>
              </a:rPr>
              <a:t>Belgium, </a:t>
            </a:r>
            <a:r>
              <a:rPr lang="en-GB" sz="2300" dirty="0" smtClean="0">
                <a:solidFill>
                  <a:schemeClr val="tx1"/>
                </a:solidFill>
                <a:latin typeface="+mn-lt"/>
              </a:rPr>
              <a:t>Croatia</a:t>
            </a:r>
            <a:r>
              <a:rPr lang="hr-HR" sz="2300" dirty="0" smtClean="0">
                <a:solidFill>
                  <a:schemeClr val="tx1"/>
                </a:solidFill>
                <a:latin typeface="+mn-lt"/>
              </a:rPr>
              <a:t>,</a:t>
            </a:r>
            <a:r>
              <a:rPr lang="en-GB" sz="2300" dirty="0" smtClean="0">
                <a:solidFill>
                  <a:schemeClr val="tx1"/>
                </a:solidFill>
                <a:latin typeface="+mn-lt"/>
              </a:rPr>
              <a:t> </a:t>
            </a:r>
            <a:r>
              <a:rPr lang="en-GB" sz="2300" dirty="0">
                <a:solidFill>
                  <a:schemeClr val="tx1"/>
                </a:solidFill>
                <a:latin typeface="+mn-lt"/>
              </a:rPr>
              <a:t>Denmark, Finland, Norway, Portugal and </a:t>
            </a:r>
            <a:r>
              <a:rPr lang="en-GB" sz="2300" dirty="0" smtClean="0">
                <a:solidFill>
                  <a:schemeClr val="tx1"/>
                </a:solidFill>
                <a:latin typeface="+mn-lt"/>
              </a:rPr>
              <a:t>Sweden.</a:t>
            </a:r>
            <a:endParaRPr lang="en-US" sz="2300" dirty="0">
              <a:solidFill>
                <a:schemeClr val="tx1"/>
              </a:solidFill>
              <a:latin typeface="+mn-lt"/>
            </a:endParaRPr>
          </a:p>
          <a:p>
            <a:pPr marL="457200" indent="-457200" algn="just">
              <a:buFont typeface="+mj-lt"/>
              <a:buAutoNum type="arabicPeriod"/>
            </a:pPr>
            <a:endParaRPr lang="hr-HR" sz="2300" dirty="0" smtClean="0">
              <a:solidFill>
                <a:schemeClr val="tx1"/>
              </a:solidFill>
              <a:latin typeface="+mn-lt"/>
            </a:endParaRPr>
          </a:p>
          <a:p>
            <a:pPr marL="457200" indent="-457200" algn="just">
              <a:buFont typeface="+mj-lt"/>
              <a:buAutoNum type="arabicPeriod"/>
            </a:pPr>
            <a:r>
              <a:rPr lang="en-GB" sz="2300" u="sng" dirty="0" smtClean="0">
                <a:solidFill>
                  <a:schemeClr val="tx1"/>
                </a:solidFill>
                <a:uFill>
                  <a:solidFill>
                    <a:srgbClr val="0070C0"/>
                  </a:solidFill>
                </a:uFill>
                <a:latin typeface="+mn-lt"/>
              </a:rPr>
              <a:t>an </a:t>
            </a:r>
            <a:r>
              <a:rPr lang="en-GB" sz="2300" u="sng" dirty="0">
                <a:solidFill>
                  <a:schemeClr val="tx1"/>
                </a:solidFill>
                <a:uFill>
                  <a:solidFill>
                    <a:srgbClr val="0070C0"/>
                  </a:solidFill>
                </a:uFill>
                <a:latin typeface="+mn-lt"/>
              </a:rPr>
              <a:t>online survey</a:t>
            </a:r>
            <a:r>
              <a:rPr lang="en-GB" sz="2300" dirty="0">
                <a:solidFill>
                  <a:schemeClr val="tx1"/>
                </a:solidFill>
                <a:latin typeface="+mn-lt"/>
              </a:rPr>
              <a:t> on the youth work managers and educators from across the Members States of the Council of </a:t>
            </a:r>
            <a:r>
              <a:rPr lang="en-GB" sz="2300" dirty="0" smtClean="0">
                <a:solidFill>
                  <a:schemeClr val="tx1"/>
                </a:solidFill>
                <a:latin typeface="+mn-lt"/>
              </a:rPr>
              <a:t>Europe</a:t>
            </a:r>
            <a:r>
              <a:rPr lang="hr-HR" sz="2300" dirty="0" smtClean="0">
                <a:solidFill>
                  <a:schemeClr val="tx1"/>
                </a:solidFill>
                <a:latin typeface="+mn-lt"/>
              </a:rPr>
              <a:t> (108 </a:t>
            </a:r>
            <a:r>
              <a:rPr lang="hr-HR" sz="2300" dirty="0" err="1" smtClean="0">
                <a:solidFill>
                  <a:schemeClr val="tx1"/>
                </a:solidFill>
                <a:latin typeface="+mn-lt"/>
              </a:rPr>
              <a:t>respondents</a:t>
            </a:r>
            <a:r>
              <a:rPr lang="hr-HR" sz="2300" dirty="0" smtClean="0">
                <a:solidFill>
                  <a:schemeClr val="tx1"/>
                </a:solidFill>
                <a:latin typeface="+mn-lt"/>
              </a:rPr>
              <a:t> </a:t>
            </a:r>
            <a:r>
              <a:rPr lang="hr-HR" sz="2300" dirty="0" err="1" smtClean="0">
                <a:solidFill>
                  <a:schemeClr val="tx1"/>
                </a:solidFill>
                <a:latin typeface="+mn-lt"/>
              </a:rPr>
              <a:t>in</a:t>
            </a:r>
            <a:r>
              <a:rPr lang="hr-HR" sz="2300" dirty="0" smtClean="0">
                <a:solidFill>
                  <a:schemeClr val="tx1"/>
                </a:solidFill>
                <a:latin typeface="+mn-lt"/>
              </a:rPr>
              <a:t> total; some </a:t>
            </a:r>
            <a:r>
              <a:rPr lang="hr-HR" sz="2300" dirty="0" err="1" smtClean="0">
                <a:solidFill>
                  <a:schemeClr val="tx1"/>
                </a:solidFill>
                <a:latin typeface="+mn-lt"/>
              </a:rPr>
              <a:t>questions</a:t>
            </a:r>
            <a:r>
              <a:rPr lang="hr-HR" sz="2300" dirty="0" smtClean="0">
                <a:solidFill>
                  <a:schemeClr val="tx1"/>
                </a:solidFill>
                <a:latin typeface="+mn-lt"/>
              </a:rPr>
              <a:t> </a:t>
            </a:r>
            <a:r>
              <a:rPr lang="hr-HR" sz="2300" dirty="0" err="1" smtClean="0">
                <a:solidFill>
                  <a:schemeClr val="tx1"/>
                </a:solidFill>
                <a:latin typeface="+mn-lt"/>
              </a:rPr>
              <a:t>were</a:t>
            </a:r>
            <a:r>
              <a:rPr lang="hr-HR" sz="2300" dirty="0" smtClean="0">
                <a:solidFill>
                  <a:schemeClr val="tx1"/>
                </a:solidFill>
                <a:latin typeface="+mn-lt"/>
              </a:rPr>
              <a:t> </a:t>
            </a:r>
            <a:r>
              <a:rPr lang="hr-HR" sz="2300" dirty="0" err="1" smtClean="0">
                <a:solidFill>
                  <a:schemeClr val="tx1"/>
                </a:solidFill>
                <a:latin typeface="+mn-lt"/>
              </a:rPr>
              <a:t>answered</a:t>
            </a:r>
            <a:r>
              <a:rPr lang="hr-HR" sz="2300" dirty="0" smtClean="0">
                <a:solidFill>
                  <a:schemeClr val="tx1"/>
                </a:solidFill>
                <a:latin typeface="+mn-lt"/>
              </a:rPr>
              <a:t> </a:t>
            </a:r>
            <a:r>
              <a:rPr lang="hr-HR" sz="2300" dirty="0" err="1" smtClean="0">
                <a:solidFill>
                  <a:schemeClr val="tx1"/>
                </a:solidFill>
                <a:latin typeface="+mn-lt"/>
              </a:rPr>
              <a:t>by</a:t>
            </a:r>
            <a:r>
              <a:rPr lang="hr-HR" sz="2300" dirty="0" smtClean="0">
                <a:solidFill>
                  <a:schemeClr val="tx1"/>
                </a:solidFill>
                <a:latin typeface="+mn-lt"/>
              </a:rPr>
              <a:t> </a:t>
            </a:r>
            <a:r>
              <a:rPr lang="hr-HR" sz="2300" dirty="0" err="1" smtClean="0">
                <a:solidFill>
                  <a:schemeClr val="tx1"/>
                </a:solidFill>
                <a:latin typeface="+mn-lt"/>
              </a:rPr>
              <a:t>only</a:t>
            </a:r>
            <a:r>
              <a:rPr lang="hr-HR" sz="2300" dirty="0" smtClean="0">
                <a:solidFill>
                  <a:schemeClr val="tx1"/>
                </a:solidFill>
                <a:latin typeface="+mn-lt"/>
              </a:rPr>
              <a:t> 31-17 </a:t>
            </a:r>
            <a:r>
              <a:rPr lang="hr-HR" sz="2300" dirty="0" err="1" smtClean="0">
                <a:solidFill>
                  <a:schemeClr val="tx1"/>
                </a:solidFill>
                <a:latin typeface="+mn-lt"/>
              </a:rPr>
              <a:t>respondents</a:t>
            </a:r>
            <a:r>
              <a:rPr lang="hr-HR" sz="2300" dirty="0" smtClean="0">
                <a:solidFill>
                  <a:schemeClr val="tx1"/>
                </a:solidFill>
                <a:latin typeface="+mn-lt"/>
              </a:rPr>
              <a:t>)</a:t>
            </a:r>
            <a:r>
              <a:rPr lang="en-GB" sz="2300" dirty="0" smtClean="0">
                <a:solidFill>
                  <a:schemeClr val="tx1"/>
                </a:solidFill>
                <a:latin typeface="+mn-lt"/>
              </a:rPr>
              <a:t>. </a:t>
            </a:r>
            <a:r>
              <a:rPr lang="en-GB" sz="2300" dirty="0">
                <a:solidFill>
                  <a:schemeClr val="tx1"/>
                </a:solidFill>
                <a:latin typeface="+mn-lt"/>
              </a:rPr>
              <a:t>The respondents came from Albania, Austria, Bosnia and Herzegovina, Bulgaria, Belarus, Croatia, Denmark, Estonia, Finland</a:t>
            </a:r>
            <a:r>
              <a:rPr lang="en-GB" sz="2300" dirty="0" smtClean="0">
                <a:solidFill>
                  <a:schemeClr val="tx1"/>
                </a:solidFill>
                <a:latin typeface="+mn-lt"/>
              </a:rPr>
              <a:t>, </a:t>
            </a:r>
            <a:r>
              <a:rPr lang="en-GB" sz="2300" dirty="0">
                <a:solidFill>
                  <a:schemeClr val="tx1"/>
                </a:solidFill>
                <a:latin typeface="+mn-lt"/>
              </a:rPr>
              <a:t>Hungary, Georgia, Germany, Greece, Ireland, Iceland, Italy, Kosovo, Latvia, Lithuania, Luxembourg, Norway, </a:t>
            </a:r>
            <a:r>
              <a:rPr lang="hr-HR" sz="2300" dirty="0" err="1" smtClean="0">
                <a:solidFill>
                  <a:schemeClr val="tx1"/>
                </a:solidFill>
                <a:latin typeface="+mn-lt"/>
              </a:rPr>
              <a:t>the</a:t>
            </a:r>
            <a:r>
              <a:rPr lang="hr-HR" sz="2300" dirty="0" smtClean="0">
                <a:solidFill>
                  <a:schemeClr val="tx1"/>
                </a:solidFill>
                <a:latin typeface="+mn-lt"/>
              </a:rPr>
              <a:t> </a:t>
            </a:r>
            <a:r>
              <a:rPr lang="hr-HR" sz="2300" dirty="0" err="1" smtClean="0">
                <a:solidFill>
                  <a:schemeClr val="tx1"/>
                </a:solidFill>
                <a:latin typeface="+mn-lt"/>
              </a:rPr>
              <a:t>Republic</a:t>
            </a:r>
            <a:r>
              <a:rPr lang="hr-HR" sz="2300" dirty="0" smtClean="0">
                <a:solidFill>
                  <a:schemeClr val="tx1"/>
                </a:solidFill>
                <a:latin typeface="+mn-lt"/>
              </a:rPr>
              <a:t> </a:t>
            </a:r>
            <a:r>
              <a:rPr lang="hr-HR" sz="2300" dirty="0" err="1" smtClean="0">
                <a:solidFill>
                  <a:schemeClr val="tx1"/>
                </a:solidFill>
                <a:latin typeface="+mn-lt"/>
              </a:rPr>
              <a:t>of</a:t>
            </a:r>
            <a:r>
              <a:rPr lang="hr-HR" sz="2300" dirty="0" smtClean="0">
                <a:solidFill>
                  <a:schemeClr val="tx1"/>
                </a:solidFill>
                <a:latin typeface="+mn-lt"/>
              </a:rPr>
              <a:t> North </a:t>
            </a:r>
            <a:r>
              <a:rPr lang="hr-HR" sz="2300" dirty="0" err="1" smtClean="0">
                <a:solidFill>
                  <a:schemeClr val="tx1"/>
                </a:solidFill>
                <a:latin typeface="+mn-lt"/>
              </a:rPr>
              <a:t>Macedonia</a:t>
            </a:r>
            <a:r>
              <a:rPr lang="hr-HR" sz="2300" dirty="0" smtClean="0">
                <a:solidFill>
                  <a:schemeClr val="tx1"/>
                </a:solidFill>
                <a:latin typeface="+mn-lt"/>
              </a:rPr>
              <a:t>, </a:t>
            </a:r>
            <a:r>
              <a:rPr lang="en-GB" sz="2300" dirty="0" smtClean="0">
                <a:solidFill>
                  <a:schemeClr val="tx1"/>
                </a:solidFill>
                <a:latin typeface="+mn-lt"/>
              </a:rPr>
              <a:t>Romania</a:t>
            </a:r>
            <a:r>
              <a:rPr lang="en-GB" sz="2300" dirty="0">
                <a:solidFill>
                  <a:schemeClr val="tx1"/>
                </a:solidFill>
                <a:latin typeface="+mn-lt"/>
              </a:rPr>
              <a:t>, Serbia, Slovenia, Spain and the </a:t>
            </a:r>
            <a:r>
              <a:rPr lang="en-GB" sz="2300" dirty="0" smtClean="0">
                <a:solidFill>
                  <a:schemeClr val="tx1"/>
                </a:solidFill>
                <a:latin typeface="+mn-lt"/>
              </a:rPr>
              <a:t>UK</a:t>
            </a:r>
            <a:r>
              <a:rPr lang="hr-HR" sz="2300" dirty="0" smtClean="0">
                <a:solidFill>
                  <a:schemeClr val="tx1"/>
                </a:solidFill>
                <a:latin typeface="+mn-lt"/>
              </a:rPr>
              <a:t>.</a:t>
            </a:r>
            <a:r>
              <a:rPr lang="en-GB" sz="2300" dirty="0" smtClean="0">
                <a:solidFill>
                  <a:schemeClr val="tx1"/>
                </a:solidFill>
                <a:latin typeface="+mn-lt"/>
              </a:rPr>
              <a:t> </a:t>
            </a:r>
            <a:r>
              <a:rPr lang="hr-HR" sz="2300" dirty="0">
                <a:solidFill>
                  <a:schemeClr val="tx1"/>
                </a:solidFill>
                <a:latin typeface="+mn-lt"/>
              </a:rPr>
              <a:t>	</a:t>
            </a:r>
            <a:endParaRPr lang="hr-HR" sz="2300" dirty="0" smtClean="0">
              <a:solidFill>
                <a:schemeClr val="tx1"/>
              </a:solidFill>
              <a:latin typeface="+mn-lt"/>
            </a:endParaRPr>
          </a:p>
          <a:p>
            <a:pPr algn="just"/>
            <a:endParaRPr lang="hr-HR" sz="2300" dirty="0">
              <a:solidFill>
                <a:schemeClr val="tx1"/>
              </a:solidFill>
              <a:latin typeface="+mn-lt"/>
            </a:endParaRPr>
          </a:p>
          <a:p>
            <a:pPr marL="342900" indent="-342900" algn="just">
              <a:buClr>
                <a:srgbClr val="00B050"/>
              </a:buClr>
              <a:buFont typeface="Wingdings" panose="05000000000000000000" pitchFamily="2" charset="2"/>
              <a:buChar char="ü"/>
            </a:pPr>
            <a:r>
              <a:rPr lang="en-US" sz="2300" dirty="0">
                <a:solidFill>
                  <a:schemeClr val="tx1"/>
                </a:solidFill>
                <a:latin typeface="+mn-lt"/>
              </a:rPr>
              <a:t>The respondents were asked </a:t>
            </a:r>
            <a:r>
              <a:rPr lang="en-US" sz="2300" u="sng" dirty="0">
                <a:solidFill>
                  <a:schemeClr val="tx1"/>
                </a:solidFill>
                <a:uFill>
                  <a:solidFill>
                    <a:srgbClr val="0070C0"/>
                  </a:solidFill>
                </a:uFill>
                <a:latin typeface="+mn-lt"/>
              </a:rPr>
              <a:t>a set of questions</a:t>
            </a:r>
            <a:r>
              <a:rPr lang="en-US" sz="2300" dirty="0">
                <a:solidFill>
                  <a:schemeClr val="tx1"/>
                </a:solidFill>
                <a:uFill>
                  <a:solidFill>
                    <a:srgbClr val="0070C0"/>
                  </a:solidFill>
                </a:uFill>
                <a:latin typeface="+mn-lt"/>
              </a:rPr>
              <a:t> </a:t>
            </a:r>
            <a:r>
              <a:rPr lang="en-US" sz="2300" dirty="0">
                <a:solidFill>
                  <a:schemeClr val="tx1"/>
                </a:solidFill>
                <a:latin typeface="+mn-lt"/>
              </a:rPr>
              <a:t>on their professional experience, participation in non-formal learning and their assessment of the skills, knowledge and values that are taught to and acquired by the youth, followed by their attitudes and insights on improving the conditions for quality training and learning of the competences in the youth field.</a:t>
            </a:r>
            <a:r>
              <a:rPr lang="hr-HR" sz="2300" dirty="0">
                <a:solidFill>
                  <a:schemeClr val="tx1"/>
                </a:solidFill>
              </a:rPr>
              <a:t>	</a:t>
            </a:r>
          </a:p>
          <a:p>
            <a:pPr algn="just"/>
            <a:endParaRPr lang="hr-HR" sz="2300" dirty="0">
              <a:solidFill>
                <a:schemeClr val="tx1"/>
              </a:solidFill>
              <a:latin typeface="+mn-lt"/>
            </a:endParaRPr>
          </a:p>
          <a:p>
            <a:pPr marL="457200" lvl="0" indent="-457200">
              <a:buFont typeface="+mj-lt"/>
              <a:buAutoNum type="arabicPeriod"/>
            </a:pPr>
            <a:endParaRPr lang="en-US" sz="2300" dirty="0">
              <a:solidFill>
                <a:schemeClr val="tx1"/>
              </a:solidFill>
              <a:latin typeface="+mn-lt"/>
            </a:endParaRPr>
          </a:p>
          <a:p>
            <a:pPr algn="just">
              <a:defRPr/>
            </a:pPr>
            <a:endParaRPr lang="hr-HR" sz="2300" b="1" dirty="0" smtClean="0">
              <a:solidFill>
                <a:schemeClr val="tx1"/>
              </a:solidFill>
              <a:latin typeface="+mn-lt"/>
            </a:endParaRPr>
          </a:p>
          <a:p>
            <a:pPr algn="just">
              <a:defRPr/>
            </a:pPr>
            <a:endParaRPr lang="hr-HR" sz="2000" dirty="0" smtClean="0">
              <a:solidFill>
                <a:schemeClr val="tx1"/>
              </a:solidFill>
              <a:latin typeface="+mn-lt"/>
            </a:endParaRPr>
          </a:p>
          <a:p>
            <a:pPr marL="609600" indent="-609600" algn="ctr">
              <a:buFont typeface="Wingdings" panose="05000000000000000000" pitchFamily="2" charset="2"/>
              <a:buNone/>
              <a:defRPr/>
            </a:pPr>
            <a:endParaRPr lang="hr-HR" altLang="sr-Latn-RS" sz="2500" b="1" dirty="0" smtClean="0">
              <a:solidFill>
                <a:schemeClr val="tx1"/>
              </a:solidFill>
              <a:latin typeface="+mn-lt"/>
            </a:endParaRPr>
          </a:p>
          <a:p>
            <a:pPr marL="609600" indent="-609600" algn="ctr">
              <a:buFont typeface="Wingdings" panose="05000000000000000000" pitchFamily="2" charset="2"/>
              <a:buNone/>
              <a:defRPr/>
            </a:pPr>
            <a:endParaRPr lang="hr-HR" altLang="sr-Latn-RS" sz="2200" b="1" dirty="0">
              <a:solidFill>
                <a:schemeClr val="tx1"/>
              </a:solidFill>
              <a:latin typeface="+mn-lt"/>
            </a:endParaRPr>
          </a:p>
        </p:txBody>
      </p:sp>
      <p:sp>
        <p:nvSpPr>
          <p:cNvPr id="3" name="TextBox 2"/>
          <p:cNvSpPr txBox="1"/>
          <p:nvPr/>
        </p:nvSpPr>
        <p:spPr>
          <a:xfrm>
            <a:off x="395536" y="261610"/>
            <a:ext cx="8136904" cy="523220"/>
          </a:xfrm>
          <a:prstGeom prst="rect">
            <a:avLst/>
          </a:prstGeom>
          <a:noFill/>
        </p:spPr>
        <p:txBody>
          <a:bodyPr wrap="square" rtlCol="0">
            <a:spAutoFit/>
          </a:bodyPr>
          <a:lstStyle/>
          <a:p>
            <a:pPr algn="ctr"/>
            <a:r>
              <a:rPr lang="hr-HR" sz="2800" i="1" dirty="0" smtClean="0"/>
              <a:t>METHODOLOGY</a:t>
            </a:r>
            <a:endParaRPr lang="hr-HR" sz="2800" i="1" dirty="0"/>
          </a:p>
        </p:txBody>
      </p:sp>
    </p:spTree>
    <p:extLst>
      <p:ext uri="{BB962C8B-B14F-4D97-AF65-F5344CB8AC3E}">
        <p14:creationId xmlns:p14="http://schemas.microsoft.com/office/powerpoint/2010/main" val="25773819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a:extLst>
              <a:ext uri="{FF2B5EF4-FFF2-40B4-BE49-F238E27FC236}"/>
            </a:extLst>
          </p:cNvPr>
          <p:cNvSpPr txBox="1">
            <a:spLocks noChangeArrowheads="1"/>
          </p:cNvSpPr>
          <p:nvPr/>
        </p:nvSpPr>
        <p:spPr>
          <a:xfrm>
            <a:off x="215516" y="692696"/>
            <a:ext cx="8496944" cy="5616624"/>
          </a:xfrm>
          <a:prstGeom prst="rect">
            <a:avLst/>
          </a:prstGeom>
        </p:spPr>
        <p:txBody>
          <a:bodyPr vert="horz" lIns="91440" tIns="45720" rIns="91440" bIns="45720" rtlCol="0">
            <a:noAutofit/>
          </a:bodyPr>
          <a:lstStyle>
            <a:lvl1pPr marL="0" indent="0" algn="l" defTabSz="914400" rtl="0" eaLnBrk="1" latinLnBrk="0" hangingPunct="1">
              <a:spcBef>
                <a:spcPts val="0"/>
              </a:spcBef>
              <a:buFont typeface="Arial" pitchFamily="34" charset="0"/>
              <a:buNone/>
              <a:defRPr sz="1800" kern="1200" baseline="0">
                <a:solidFill>
                  <a:schemeClr val="tx1">
                    <a:tint val="75000"/>
                  </a:schemeClr>
                </a:solidFill>
                <a:latin typeface="Myriad Pro Light" pitchFamily="34" charset="0"/>
                <a:ea typeface="+mn-ea"/>
                <a:cs typeface="+mn-cs"/>
              </a:defRPr>
            </a:lvl1pPr>
            <a:lvl2pPr marL="4572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2pPr>
            <a:lvl3pPr marL="9144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defRPr/>
            </a:pPr>
            <a:r>
              <a:rPr lang="en-US" altLang="sr-Latn-RS" sz="1500" u="sng" dirty="0">
                <a:solidFill>
                  <a:schemeClr val="tx1"/>
                </a:solidFill>
                <a:uFill>
                  <a:solidFill>
                    <a:srgbClr val="0070C0"/>
                  </a:solidFill>
                </a:uFill>
                <a:latin typeface="+mn-lt"/>
              </a:rPr>
              <a:t>The respondents </a:t>
            </a:r>
            <a:r>
              <a:rPr lang="hr-HR" altLang="sr-Latn-RS" sz="1500" u="sng" dirty="0" err="1" smtClean="0">
                <a:solidFill>
                  <a:schemeClr val="tx1"/>
                </a:solidFill>
                <a:uFill>
                  <a:solidFill>
                    <a:srgbClr val="0070C0"/>
                  </a:solidFill>
                </a:uFill>
                <a:latin typeface="+mn-lt"/>
              </a:rPr>
              <a:t>of</a:t>
            </a:r>
            <a:r>
              <a:rPr lang="hr-HR" altLang="sr-Latn-RS" sz="1500" u="sng" dirty="0" smtClean="0">
                <a:solidFill>
                  <a:schemeClr val="tx1"/>
                </a:solidFill>
                <a:uFill>
                  <a:solidFill>
                    <a:srgbClr val="0070C0"/>
                  </a:solidFill>
                </a:uFill>
                <a:latin typeface="+mn-lt"/>
              </a:rPr>
              <a:t> </a:t>
            </a:r>
            <a:r>
              <a:rPr lang="hr-HR" altLang="sr-Latn-RS" sz="1500" u="sng" dirty="0" err="1" smtClean="0">
                <a:solidFill>
                  <a:schemeClr val="tx1"/>
                </a:solidFill>
                <a:uFill>
                  <a:solidFill>
                    <a:srgbClr val="0070C0"/>
                  </a:solidFill>
                </a:uFill>
                <a:latin typeface="+mn-lt"/>
              </a:rPr>
              <a:t>the</a:t>
            </a:r>
            <a:r>
              <a:rPr lang="hr-HR" altLang="sr-Latn-RS" sz="1500" u="sng" dirty="0" smtClean="0">
                <a:solidFill>
                  <a:schemeClr val="tx1"/>
                </a:solidFill>
                <a:uFill>
                  <a:solidFill>
                    <a:srgbClr val="0070C0"/>
                  </a:solidFill>
                </a:uFill>
                <a:latin typeface="+mn-lt"/>
              </a:rPr>
              <a:t> </a:t>
            </a:r>
            <a:r>
              <a:rPr lang="hr-HR" altLang="sr-Latn-RS" sz="1500" u="sng" dirty="0" err="1" smtClean="0">
                <a:solidFill>
                  <a:schemeClr val="tx1"/>
                </a:solidFill>
                <a:uFill>
                  <a:solidFill>
                    <a:srgbClr val="0070C0"/>
                  </a:solidFill>
                </a:uFill>
                <a:latin typeface="+mn-lt"/>
              </a:rPr>
              <a:t>online</a:t>
            </a:r>
            <a:r>
              <a:rPr lang="hr-HR" altLang="sr-Latn-RS" sz="1500" u="sng" dirty="0" smtClean="0">
                <a:solidFill>
                  <a:schemeClr val="tx1"/>
                </a:solidFill>
                <a:uFill>
                  <a:solidFill>
                    <a:srgbClr val="0070C0"/>
                  </a:solidFill>
                </a:uFill>
                <a:latin typeface="+mn-lt"/>
              </a:rPr>
              <a:t> </a:t>
            </a:r>
            <a:r>
              <a:rPr lang="hr-HR" altLang="sr-Latn-RS" sz="1500" u="sng" dirty="0" err="1" smtClean="0">
                <a:solidFill>
                  <a:schemeClr val="tx1"/>
                </a:solidFill>
                <a:uFill>
                  <a:solidFill>
                    <a:srgbClr val="0070C0"/>
                  </a:solidFill>
                </a:uFill>
                <a:latin typeface="+mn-lt"/>
              </a:rPr>
              <a:t>survey</a:t>
            </a:r>
            <a:r>
              <a:rPr lang="hr-HR" altLang="sr-Latn-RS" sz="1500" u="sng" dirty="0" smtClean="0">
                <a:solidFill>
                  <a:schemeClr val="tx1"/>
                </a:solidFill>
                <a:uFill>
                  <a:solidFill>
                    <a:srgbClr val="0070C0"/>
                  </a:solidFill>
                </a:uFill>
                <a:latin typeface="+mn-lt"/>
              </a:rPr>
              <a:t> </a:t>
            </a:r>
            <a:r>
              <a:rPr lang="en-US" altLang="sr-Latn-RS" sz="1500" u="sng" dirty="0" smtClean="0">
                <a:solidFill>
                  <a:schemeClr val="tx1"/>
                </a:solidFill>
                <a:uFill>
                  <a:solidFill>
                    <a:srgbClr val="0070C0"/>
                  </a:solidFill>
                </a:uFill>
                <a:latin typeface="+mn-lt"/>
              </a:rPr>
              <a:t>were </a:t>
            </a:r>
            <a:r>
              <a:rPr lang="en-US" altLang="sr-Latn-RS" sz="1500" u="sng" dirty="0">
                <a:solidFill>
                  <a:schemeClr val="tx1"/>
                </a:solidFill>
                <a:uFill>
                  <a:solidFill>
                    <a:srgbClr val="0070C0"/>
                  </a:solidFill>
                </a:uFill>
                <a:latin typeface="+mn-lt"/>
              </a:rPr>
              <a:t>asked to try to assess a level of expertise of the youth workers they are working with</a:t>
            </a:r>
            <a:r>
              <a:rPr lang="en-US" altLang="sr-Latn-RS" sz="1500" dirty="0">
                <a:solidFill>
                  <a:schemeClr val="tx1"/>
                </a:solidFill>
                <a:latin typeface="+mn-lt"/>
              </a:rPr>
              <a:t>, according to Council of Europe Youth Work Portfolio. </a:t>
            </a:r>
            <a:r>
              <a:rPr lang="en-US" altLang="sr-Latn-RS" sz="1500" i="1" dirty="0">
                <a:solidFill>
                  <a:schemeClr val="tx1"/>
                </a:solidFill>
                <a:latin typeface="+mn-lt"/>
              </a:rPr>
              <a:t>Function 3. Support and empower young people in making sense of society they live in and in engaging with i</a:t>
            </a:r>
            <a:r>
              <a:rPr lang="en-US" altLang="sr-Latn-RS" sz="1500" dirty="0">
                <a:solidFill>
                  <a:schemeClr val="tx1"/>
                </a:solidFill>
                <a:latin typeface="+mn-lt"/>
              </a:rPr>
              <a:t>t is the one where the youth workers seem the most proficient, followed by </a:t>
            </a:r>
            <a:r>
              <a:rPr lang="en-US" altLang="sr-Latn-RS" sz="1500" i="1" dirty="0">
                <a:solidFill>
                  <a:schemeClr val="tx1"/>
                </a:solidFill>
                <a:latin typeface="+mn-lt"/>
              </a:rPr>
              <a:t>the Function 1. Address the needs and aspirations of young people</a:t>
            </a:r>
            <a:r>
              <a:rPr lang="en-US" altLang="sr-Latn-RS" sz="1500" dirty="0">
                <a:solidFill>
                  <a:schemeClr val="tx1"/>
                </a:solidFill>
                <a:latin typeface="+mn-lt"/>
              </a:rPr>
              <a:t>, which is understandable as these areas of competences enable the youth workers to work with the young people on the most general, everyday level. </a:t>
            </a:r>
            <a:r>
              <a:rPr lang="en-US" altLang="sr-Latn-RS" sz="1500" dirty="0">
                <a:solidFill>
                  <a:schemeClr val="tx1">
                    <a:lumMod val="50000"/>
                    <a:lumOff val="50000"/>
                  </a:schemeClr>
                </a:solidFill>
                <a:latin typeface="+mn-lt"/>
              </a:rPr>
              <a:t>Functions that are linked to the least expertise of the youth workers – </a:t>
            </a:r>
            <a:r>
              <a:rPr lang="en-US" altLang="sr-Latn-RS" sz="1500" i="1" dirty="0">
                <a:solidFill>
                  <a:schemeClr val="tx1">
                    <a:lumMod val="50000"/>
                    <a:lumOff val="50000"/>
                  </a:schemeClr>
                </a:solidFill>
                <a:latin typeface="+mn-lt"/>
              </a:rPr>
              <a:t>Function 5. Actively </a:t>
            </a:r>
            <a:r>
              <a:rPr lang="en-US" altLang="sr-Latn-RS" sz="1500" i="1" dirty="0" err="1">
                <a:solidFill>
                  <a:schemeClr val="tx1">
                    <a:lumMod val="50000"/>
                    <a:lumOff val="50000"/>
                  </a:schemeClr>
                </a:solidFill>
                <a:latin typeface="+mn-lt"/>
              </a:rPr>
              <a:t>practise</a:t>
            </a:r>
            <a:r>
              <a:rPr lang="en-US" altLang="sr-Latn-RS" sz="1500" i="1" dirty="0">
                <a:solidFill>
                  <a:schemeClr val="tx1">
                    <a:lumMod val="50000"/>
                    <a:lumOff val="50000"/>
                  </a:schemeClr>
                </a:solidFill>
                <a:latin typeface="+mn-lt"/>
              </a:rPr>
              <a:t> evaluation to improve the quality of the youth work conducted</a:t>
            </a:r>
            <a:r>
              <a:rPr lang="en-US" altLang="sr-Latn-RS" sz="1500" dirty="0">
                <a:solidFill>
                  <a:schemeClr val="tx1">
                    <a:lumMod val="50000"/>
                    <a:lumOff val="50000"/>
                  </a:schemeClr>
                </a:solidFill>
                <a:latin typeface="+mn-lt"/>
              </a:rPr>
              <a:t> does not bring a surprise, as it requires knowledge on the project work and more diverse experience in the youth field. </a:t>
            </a:r>
          </a:p>
          <a:p>
            <a:pPr marL="609600" indent="-609600" algn="just">
              <a:defRPr/>
            </a:pPr>
            <a:endParaRPr lang="hr-HR" altLang="sr-Latn-RS" sz="1500" dirty="0" smtClean="0">
              <a:solidFill>
                <a:schemeClr val="tx1"/>
              </a:solidFill>
              <a:latin typeface="+mn-lt"/>
            </a:endParaRPr>
          </a:p>
          <a:p>
            <a:pPr algn="just">
              <a:defRPr/>
            </a:pPr>
            <a:r>
              <a:rPr lang="hr-HR" altLang="sr-Latn-RS" sz="1500" u="sng" dirty="0" smtClean="0">
                <a:solidFill>
                  <a:schemeClr val="tx1"/>
                </a:solidFill>
                <a:uFill>
                  <a:solidFill>
                    <a:srgbClr val="0070C0"/>
                  </a:solidFill>
                </a:uFill>
                <a:latin typeface="+mn-lt"/>
              </a:rPr>
              <a:t>P</a:t>
            </a:r>
            <a:r>
              <a:rPr lang="en-US" altLang="sr-Latn-RS" sz="1500" u="sng" dirty="0" err="1" smtClean="0">
                <a:solidFill>
                  <a:schemeClr val="tx1"/>
                </a:solidFill>
                <a:uFill>
                  <a:solidFill>
                    <a:srgbClr val="0070C0"/>
                  </a:solidFill>
                </a:uFill>
                <a:latin typeface="+mn-lt"/>
              </a:rPr>
              <a:t>articipants</a:t>
            </a:r>
            <a:r>
              <a:rPr lang="en-US" altLang="sr-Latn-RS" sz="1500" u="sng" dirty="0" smtClean="0">
                <a:solidFill>
                  <a:schemeClr val="tx1"/>
                </a:solidFill>
                <a:uFill>
                  <a:solidFill>
                    <a:srgbClr val="0070C0"/>
                  </a:solidFill>
                </a:uFill>
                <a:latin typeface="+mn-lt"/>
              </a:rPr>
              <a:t> </a:t>
            </a:r>
            <a:r>
              <a:rPr lang="en-US" altLang="sr-Latn-RS" sz="1500" u="sng" dirty="0">
                <a:solidFill>
                  <a:schemeClr val="tx1"/>
                </a:solidFill>
                <a:uFill>
                  <a:solidFill>
                    <a:srgbClr val="0070C0"/>
                  </a:solidFill>
                </a:uFill>
                <a:latin typeface="+mn-lt"/>
              </a:rPr>
              <a:t>of the focus groups</a:t>
            </a:r>
            <a:r>
              <a:rPr lang="en-US" altLang="sr-Latn-RS" sz="1500" dirty="0">
                <a:solidFill>
                  <a:schemeClr val="tx1"/>
                </a:solidFill>
                <a:uFill>
                  <a:solidFill>
                    <a:srgbClr val="0070C0"/>
                  </a:solidFill>
                </a:uFill>
                <a:latin typeface="+mn-lt"/>
              </a:rPr>
              <a:t> </a:t>
            </a:r>
            <a:r>
              <a:rPr lang="en-US" altLang="sr-Latn-RS" sz="1500" dirty="0" smtClean="0">
                <a:solidFill>
                  <a:schemeClr val="tx1"/>
                </a:solidFill>
                <a:latin typeface="+mn-lt"/>
              </a:rPr>
              <a:t>have </a:t>
            </a:r>
            <a:r>
              <a:rPr lang="en-US" altLang="sr-Latn-RS" sz="1500" dirty="0" err="1">
                <a:solidFill>
                  <a:schemeClr val="tx1"/>
                </a:solidFill>
                <a:latin typeface="+mn-lt"/>
              </a:rPr>
              <a:t>recognised</a:t>
            </a:r>
            <a:r>
              <a:rPr lang="en-US" altLang="sr-Latn-RS" sz="1500" dirty="0">
                <a:solidFill>
                  <a:schemeClr val="tx1"/>
                </a:solidFill>
                <a:latin typeface="+mn-lt"/>
              </a:rPr>
              <a:t> certain areas of expertise of the youth workers that need improvement that actually encompass what can be regarded as a totality of the competences in the youth field:</a:t>
            </a:r>
          </a:p>
          <a:p>
            <a:pPr marL="358775" indent="-358775" algn="just">
              <a:tabLst>
                <a:tab pos="182563" algn="l"/>
              </a:tabLst>
              <a:defRPr/>
            </a:pPr>
            <a:r>
              <a:rPr lang="en-US" altLang="sr-Latn-RS" sz="1500" dirty="0">
                <a:solidFill>
                  <a:schemeClr val="tx1"/>
                </a:solidFill>
                <a:latin typeface="+mn-lt"/>
              </a:rPr>
              <a:t>1.	Ability to adapt to the needs of young people and listening to the young people;</a:t>
            </a:r>
          </a:p>
          <a:p>
            <a:pPr marL="358775" indent="-358775" algn="just">
              <a:tabLst>
                <a:tab pos="182563" algn="l"/>
              </a:tabLst>
              <a:defRPr/>
            </a:pPr>
            <a:r>
              <a:rPr lang="en-US" altLang="sr-Latn-RS" sz="1500" dirty="0">
                <a:solidFill>
                  <a:schemeClr val="tx1"/>
                </a:solidFill>
                <a:latin typeface="+mn-lt"/>
              </a:rPr>
              <a:t>2.	Understanding of the methods that are to be used in project work;</a:t>
            </a:r>
          </a:p>
          <a:p>
            <a:pPr marL="358775" indent="-358775" algn="just">
              <a:tabLst>
                <a:tab pos="182563" algn="l"/>
              </a:tabLst>
              <a:defRPr/>
            </a:pPr>
            <a:r>
              <a:rPr lang="en-US" altLang="sr-Latn-RS" sz="1500" dirty="0">
                <a:solidFill>
                  <a:schemeClr val="tx1"/>
                </a:solidFill>
                <a:latin typeface="+mn-lt"/>
              </a:rPr>
              <a:t>3.	Critical thinking;</a:t>
            </a:r>
          </a:p>
          <a:p>
            <a:pPr marL="358775" indent="-358775" algn="just">
              <a:tabLst>
                <a:tab pos="182563" algn="l"/>
              </a:tabLst>
              <a:defRPr/>
            </a:pPr>
            <a:r>
              <a:rPr lang="en-US" altLang="sr-Latn-RS" sz="1500" dirty="0">
                <a:solidFill>
                  <a:schemeClr val="tx1"/>
                </a:solidFill>
                <a:latin typeface="+mn-lt"/>
              </a:rPr>
              <a:t>4.	Communication and presentation skills, especially in relation to the outreach ;</a:t>
            </a:r>
          </a:p>
          <a:p>
            <a:pPr marL="358775" indent="-358775" algn="just">
              <a:tabLst>
                <a:tab pos="182563" algn="l"/>
              </a:tabLst>
              <a:defRPr/>
            </a:pPr>
            <a:r>
              <a:rPr lang="en-US" altLang="sr-Latn-RS" sz="1500" dirty="0">
                <a:solidFill>
                  <a:schemeClr val="tx1"/>
                </a:solidFill>
                <a:latin typeface="+mn-lt"/>
              </a:rPr>
              <a:t>5.	Pedagogical and psychological skills;</a:t>
            </a:r>
          </a:p>
          <a:p>
            <a:pPr marL="358775" indent="-358775" algn="just">
              <a:tabLst>
                <a:tab pos="182563" algn="l"/>
              </a:tabLst>
              <a:defRPr/>
            </a:pPr>
            <a:r>
              <a:rPr lang="en-US" altLang="sr-Latn-RS" sz="1500" dirty="0">
                <a:solidFill>
                  <a:schemeClr val="tx1"/>
                </a:solidFill>
                <a:latin typeface="+mn-lt"/>
              </a:rPr>
              <a:t>6.	</a:t>
            </a:r>
            <a:r>
              <a:rPr lang="en-US" altLang="sr-Latn-RS" sz="1500" dirty="0" err="1">
                <a:solidFill>
                  <a:schemeClr val="tx1"/>
                </a:solidFill>
                <a:latin typeface="+mn-lt"/>
              </a:rPr>
              <a:t>Organising</a:t>
            </a:r>
            <a:r>
              <a:rPr lang="en-US" altLang="sr-Latn-RS" sz="1500" dirty="0">
                <a:solidFill>
                  <a:schemeClr val="tx1"/>
                </a:solidFill>
                <a:latin typeface="+mn-lt"/>
              </a:rPr>
              <a:t> and devising specific approach for specific groups like educators, youth workers, etc.</a:t>
            </a:r>
          </a:p>
          <a:p>
            <a:pPr marL="358775" indent="-358775" algn="just">
              <a:tabLst>
                <a:tab pos="182563" algn="l"/>
              </a:tabLst>
              <a:defRPr/>
            </a:pPr>
            <a:r>
              <a:rPr lang="en-US" altLang="sr-Latn-RS" sz="1500" dirty="0">
                <a:solidFill>
                  <a:schemeClr val="tx1"/>
                </a:solidFill>
                <a:latin typeface="+mn-lt"/>
              </a:rPr>
              <a:t>7.	Self-assessment skills;</a:t>
            </a:r>
          </a:p>
          <a:p>
            <a:pPr marL="358775" indent="-358775" algn="just">
              <a:tabLst>
                <a:tab pos="182563" algn="l"/>
              </a:tabLst>
              <a:defRPr/>
            </a:pPr>
            <a:r>
              <a:rPr lang="en-US" altLang="sr-Latn-RS" sz="1500" dirty="0">
                <a:solidFill>
                  <a:schemeClr val="tx1"/>
                </a:solidFill>
                <a:latin typeface="+mn-lt"/>
              </a:rPr>
              <a:t>8.	Evaluation skills;</a:t>
            </a:r>
          </a:p>
          <a:p>
            <a:pPr marL="358775" indent="-358775" algn="just">
              <a:tabLst>
                <a:tab pos="182563" algn="l"/>
              </a:tabLst>
              <a:defRPr/>
            </a:pPr>
            <a:r>
              <a:rPr lang="en-US" altLang="sr-Latn-RS" sz="1500" dirty="0">
                <a:solidFill>
                  <a:schemeClr val="tx1"/>
                </a:solidFill>
                <a:latin typeface="+mn-lt"/>
              </a:rPr>
              <a:t>9.	Competences related to fundraising;</a:t>
            </a:r>
          </a:p>
          <a:p>
            <a:pPr marL="358775" indent="-358775" algn="just">
              <a:buAutoNum type="arabicPeriod" startAt="10"/>
              <a:tabLst>
                <a:tab pos="182563" algn="l"/>
              </a:tabLst>
              <a:defRPr/>
            </a:pPr>
            <a:r>
              <a:rPr lang="en-US" altLang="sr-Latn-RS" sz="1500" dirty="0" smtClean="0">
                <a:solidFill>
                  <a:schemeClr val="tx1"/>
                </a:solidFill>
                <a:latin typeface="+mn-lt"/>
              </a:rPr>
              <a:t>Skills </a:t>
            </a:r>
            <a:r>
              <a:rPr lang="en-US" altLang="sr-Latn-RS" sz="1500" dirty="0">
                <a:solidFill>
                  <a:schemeClr val="tx1"/>
                </a:solidFill>
                <a:latin typeface="+mn-lt"/>
              </a:rPr>
              <a:t>required for project management</a:t>
            </a:r>
            <a:r>
              <a:rPr lang="en-US" altLang="sr-Latn-RS" sz="1500" dirty="0" smtClean="0">
                <a:solidFill>
                  <a:schemeClr val="tx1"/>
                </a:solidFill>
                <a:latin typeface="+mn-lt"/>
              </a:rPr>
              <a:t>.</a:t>
            </a:r>
            <a:endParaRPr lang="hr-HR" altLang="sr-Latn-RS" sz="1500" dirty="0" smtClean="0">
              <a:solidFill>
                <a:schemeClr val="tx1"/>
              </a:solidFill>
              <a:latin typeface="+mn-lt"/>
            </a:endParaRPr>
          </a:p>
        </p:txBody>
      </p:sp>
      <p:sp>
        <p:nvSpPr>
          <p:cNvPr id="3" name="TextBox 2"/>
          <p:cNvSpPr txBox="1"/>
          <p:nvPr/>
        </p:nvSpPr>
        <p:spPr>
          <a:xfrm>
            <a:off x="395536" y="0"/>
            <a:ext cx="8136904" cy="523220"/>
          </a:xfrm>
          <a:prstGeom prst="rect">
            <a:avLst/>
          </a:prstGeom>
          <a:noFill/>
        </p:spPr>
        <p:txBody>
          <a:bodyPr wrap="square" rtlCol="0">
            <a:spAutoFit/>
          </a:bodyPr>
          <a:lstStyle/>
          <a:p>
            <a:pPr algn="ctr"/>
            <a:r>
              <a:rPr lang="hr-HR" sz="2800" i="1" dirty="0" smtClean="0"/>
              <a:t>THE RESULTS (I)</a:t>
            </a:r>
            <a:endParaRPr lang="hr-HR" sz="2800" i="1" dirty="0"/>
          </a:p>
        </p:txBody>
      </p:sp>
    </p:spTree>
    <p:extLst>
      <p:ext uri="{BB962C8B-B14F-4D97-AF65-F5344CB8AC3E}">
        <p14:creationId xmlns:p14="http://schemas.microsoft.com/office/powerpoint/2010/main" val="17823926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a:extLst>
              <a:ext uri="{FF2B5EF4-FFF2-40B4-BE49-F238E27FC236}"/>
            </a:extLst>
          </p:cNvPr>
          <p:cNvSpPr txBox="1">
            <a:spLocks noChangeArrowheads="1"/>
          </p:cNvSpPr>
          <p:nvPr/>
        </p:nvSpPr>
        <p:spPr>
          <a:xfrm>
            <a:off x="215516" y="692696"/>
            <a:ext cx="8496944" cy="4680520"/>
          </a:xfrm>
          <a:prstGeom prst="rect">
            <a:avLst/>
          </a:prstGeom>
        </p:spPr>
        <p:txBody>
          <a:bodyPr vert="horz" lIns="91440" tIns="45720" rIns="91440" bIns="45720" rtlCol="0">
            <a:normAutofit/>
          </a:bodyPr>
          <a:lstStyle>
            <a:lvl1pPr marL="0" indent="0" algn="l" defTabSz="914400" rtl="0" eaLnBrk="1" latinLnBrk="0" hangingPunct="1">
              <a:spcBef>
                <a:spcPts val="0"/>
              </a:spcBef>
              <a:buFont typeface="Arial" pitchFamily="34" charset="0"/>
              <a:buNone/>
              <a:defRPr sz="1800" kern="1200" baseline="0">
                <a:solidFill>
                  <a:schemeClr val="tx1">
                    <a:tint val="75000"/>
                  </a:schemeClr>
                </a:solidFill>
                <a:latin typeface="Myriad Pro Light" pitchFamily="34" charset="0"/>
                <a:ea typeface="+mn-ea"/>
                <a:cs typeface="+mn-cs"/>
              </a:defRPr>
            </a:lvl1pPr>
            <a:lvl2pPr marL="4572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2pPr>
            <a:lvl3pPr marL="9144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609600" indent="-609600" algn="just">
              <a:defRPr/>
            </a:pPr>
            <a:r>
              <a:rPr lang="en-GB" sz="1600" dirty="0">
                <a:solidFill>
                  <a:schemeClr val="tx1"/>
                </a:solidFill>
                <a:latin typeface="+mn-lt"/>
              </a:rPr>
              <a:t>Table 6: Modes of support offered to the youth workers during acquiring the </a:t>
            </a:r>
            <a:r>
              <a:rPr lang="en-GB" sz="1600" dirty="0" smtClean="0">
                <a:solidFill>
                  <a:schemeClr val="tx1"/>
                </a:solidFill>
                <a:latin typeface="+mn-lt"/>
              </a:rPr>
              <a:t>competences</a:t>
            </a:r>
            <a:endParaRPr lang="hr-HR" sz="1600" dirty="0" smtClean="0">
              <a:solidFill>
                <a:schemeClr val="tx1"/>
              </a:solidFill>
              <a:latin typeface="+mn-lt"/>
            </a:endParaRPr>
          </a:p>
          <a:p>
            <a:pPr marL="609600" indent="-609600" algn="just">
              <a:defRPr/>
            </a:pPr>
            <a:endParaRPr lang="hr-HR" altLang="sr-Latn-RS" sz="1600" b="1" dirty="0">
              <a:solidFill>
                <a:schemeClr val="tx1"/>
              </a:solidFill>
              <a:latin typeface="+mn-lt"/>
            </a:endParaRPr>
          </a:p>
        </p:txBody>
      </p:sp>
      <p:sp>
        <p:nvSpPr>
          <p:cNvPr id="3" name="TextBox 2"/>
          <p:cNvSpPr txBox="1"/>
          <p:nvPr/>
        </p:nvSpPr>
        <p:spPr>
          <a:xfrm>
            <a:off x="395536" y="0"/>
            <a:ext cx="8136904" cy="523220"/>
          </a:xfrm>
          <a:prstGeom prst="rect">
            <a:avLst/>
          </a:prstGeom>
          <a:noFill/>
        </p:spPr>
        <p:txBody>
          <a:bodyPr wrap="square" rtlCol="0">
            <a:spAutoFit/>
          </a:bodyPr>
          <a:lstStyle/>
          <a:p>
            <a:pPr algn="ctr"/>
            <a:r>
              <a:rPr lang="hr-HR" sz="2800" i="1" dirty="0" smtClean="0"/>
              <a:t>THE RESULTS (II)</a:t>
            </a:r>
            <a:endParaRPr lang="hr-HR" sz="2800" i="1" dirty="0"/>
          </a:p>
        </p:txBody>
      </p:sp>
      <p:graphicFrame>
        <p:nvGraphicFramePr>
          <p:cNvPr id="8" name="Tablica 7"/>
          <p:cNvGraphicFramePr>
            <a:graphicFrameLocks noGrp="1"/>
          </p:cNvGraphicFramePr>
          <p:nvPr>
            <p:extLst>
              <p:ext uri="{D42A27DB-BD31-4B8C-83A1-F6EECF244321}">
                <p14:modId xmlns:p14="http://schemas.microsoft.com/office/powerpoint/2010/main" val="2018627664"/>
              </p:ext>
            </p:extLst>
          </p:nvPr>
        </p:nvGraphicFramePr>
        <p:xfrm>
          <a:off x="215516" y="1124744"/>
          <a:ext cx="7848600" cy="2690622"/>
        </p:xfrm>
        <a:graphic>
          <a:graphicData uri="http://schemas.openxmlformats.org/drawingml/2006/table">
            <a:tbl>
              <a:tblPr firstRow="1" firstCol="1" bandRow="1">
                <a:tableStyleId>{5C22544A-7EE6-4342-B048-85BDC9FD1C3A}</a:tableStyleId>
              </a:tblPr>
              <a:tblGrid>
                <a:gridCol w="5807964"/>
                <a:gridCol w="2040636"/>
              </a:tblGrid>
              <a:tr h="0">
                <a:tc>
                  <a:txBody>
                    <a:bodyPr/>
                    <a:lstStyle/>
                    <a:p>
                      <a:pPr algn="just">
                        <a:lnSpc>
                          <a:spcPct val="107000"/>
                        </a:lnSpc>
                        <a:spcAft>
                          <a:spcPts val="0"/>
                        </a:spcAft>
                      </a:pPr>
                      <a:r>
                        <a:rPr lang="en-GB" sz="1500" dirty="0" smtClean="0">
                          <a:effectLst/>
                        </a:rPr>
                        <a:t>Support offered to the youth workers during acquiring the competences </a:t>
                      </a:r>
                      <a:endParaRPr lang="en-US" sz="1500" dirty="0">
                        <a:effectLst/>
                        <a:latin typeface="Calibri"/>
                        <a:ea typeface="Calibri"/>
                        <a:cs typeface="Times New Roman"/>
                      </a:endParaRPr>
                    </a:p>
                  </a:txBody>
                  <a:tcPr marL="68580" marR="68580" marT="0" marB="0"/>
                </a:tc>
                <a:tc>
                  <a:txBody>
                    <a:bodyPr/>
                    <a:lstStyle/>
                    <a:p>
                      <a:pPr algn="just">
                        <a:lnSpc>
                          <a:spcPct val="107000"/>
                        </a:lnSpc>
                        <a:spcAft>
                          <a:spcPts val="0"/>
                        </a:spcAft>
                      </a:pPr>
                      <a:r>
                        <a:rPr lang="en-GB" sz="1500">
                          <a:effectLst/>
                        </a:rPr>
                        <a:t>Number of responses</a:t>
                      </a:r>
                      <a:endParaRPr lang="en-US" sz="1500">
                        <a:effectLst/>
                        <a:latin typeface="Calibri"/>
                        <a:ea typeface="Calibri"/>
                        <a:cs typeface="Times New Roman"/>
                      </a:endParaRPr>
                    </a:p>
                  </a:txBody>
                  <a:tcPr marL="68580" marR="68580" marT="0" marB="0"/>
                </a:tc>
              </a:tr>
              <a:tr h="0">
                <a:tc>
                  <a:txBody>
                    <a:bodyPr/>
                    <a:lstStyle/>
                    <a:p>
                      <a:pPr algn="just">
                        <a:lnSpc>
                          <a:spcPct val="107000"/>
                        </a:lnSpc>
                        <a:spcAft>
                          <a:spcPts val="0"/>
                        </a:spcAft>
                      </a:pPr>
                      <a:r>
                        <a:rPr lang="en-GB" sz="1500" dirty="0">
                          <a:effectLst/>
                        </a:rPr>
                        <a:t>Organising trainings</a:t>
                      </a:r>
                      <a:endParaRPr lang="en-US" sz="1500" dirty="0">
                        <a:effectLst/>
                        <a:latin typeface="Calibri"/>
                        <a:ea typeface="Calibri"/>
                        <a:cs typeface="Times New Roman"/>
                      </a:endParaRPr>
                    </a:p>
                  </a:txBody>
                  <a:tcPr marL="68580" marR="68580" marT="0" marB="0"/>
                </a:tc>
                <a:tc>
                  <a:txBody>
                    <a:bodyPr/>
                    <a:lstStyle/>
                    <a:p>
                      <a:pPr algn="ctr">
                        <a:lnSpc>
                          <a:spcPct val="107000"/>
                        </a:lnSpc>
                        <a:spcAft>
                          <a:spcPts val="0"/>
                        </a:spcAft>
                      </a:pPr>
                      <a:r>
                        <a:rPr lang="en-GB" sz="1500">
                          <a:effectLst/>
                        </a:rPr>
                        <a:t>29</a:t>
                      </a:r>
                      <a:endParaRPr lang="en-US" sz="1500">
                        <a:effectLst/>
                        <a:latin typeface="Calibri"/>
                        <a:ea typeface="Calibri"/>
                        <a:cs typeface="Times New Roman"/>
                      </a:endParaRPr>
                    </a:p>
                  </a:txBody>
                  <a:tcPr marL="68580" marR="68580" marT="0" marB="0"/>
                </a:tc>
              </a:tr>
              <a:tr h="0">
                <a:tc>
                  <a:txBody>
                    <a:bodyPr/>
                    <a:lstStyle/>
                    <a:p>
                      <a:pPr algn="just">
                        <a:lnSpc>
                          <a:spcPct val="107000"/>
                        </a:lnSpc>
                        <a:spcAft>
                          <a:spcPts val="0"/>
                        </a:spcAft>
                      </a:pPr>
                      <a:r>
                        <a:rPr lang="en-GB" sz="1500" dirty="0">
                          <a:effectLst/>
                        </a:rPr>
                        <a:t>Regular supervision and coordination of activities</a:t>
                      </a:r>
                      <a:endParaRPr lang="en-US" sz="1500" dirty="0">
                        <a:effectLst/>
                        <a:latin typeface="Calibri"/>
                        <a:ea typeface="Calibri"/>
                        <a:cs typeface="Times New Roman"/>
                      </a:endParaRPr>
                    </a:p>
                  </a:txBody>
                  <a:tcPr marL="68580" marR="68580" marT="0" marB="0"/>
                </a:tc>
                <a:tc>
                  <a:txBody>
                    <a:bodyPr/>
                    <a:lstStyle/>
                    <a:p>
                      <a:pPr algn="ctr">
                        <a:lnSpc>
                          <a:spcPct val="107000"/>
                        </a:lnSpc>
                        <a:spcAft>
                          <a:spcPts val="0"/>
                        </a:spcAft>
                      </a:pPr>
                      <a:r>
                        <a:rPr lang="en-GB" sz="1500">
                          <a:effectLst/>
                        </a:rPr>
                        <a:t>5</a:t>
                      </a:r>
                      <a:endParaRPr lang="en-US" sz="1500">
                        <a:effectLst/>
                        <a:latin typeface="Calibri"/>
                        <a:ea typeface="Calibri"/>
                        <a:cs typeface="Times New Roman"/>
                      </a:endParaRPr>
                    </a:p>
                  </a:txBody>
                  <a:tcPr marL="68580" marR="68580" marT="0" marB="0"/>
                </a:tc>
              </a:tr>
              <a:tr h="0">
                <a:tc>
                  <a:txBody>
                    <a:bodyPr/>
                    <a:lstStyle/>
                    <a:p>
                      <a:pPr algn="just">
                        <a:lnSpc>
                          <a:spcPct val="107000"/>
                        </a:lnSpc>
                        <a:spcAft>
                          <a:spcPts val="0"/>
                        </a:spcAft>
                      </a:pPr>
                      <a:r>
                        <a:rPr lang="en-GB" sz="1500" dirty="0">
                          <a:effectLst/>
                        </a:rPr>
                        <a:t>Opportunities for networking and peer-learning</a:t>
                      </a:r>
                      <a:endParaRPr lang="en-US" sz="1500" dirty="0">
                        <a:effectLst/>
                        <a:latin typeface="Calibri"/>
                        <a:ea typeface="Calibri"/>
                        <a:cs typeface="Times New Roman"/>
                      </a:endParaRPr>
                    </a:p>
                  </a:txBody>
                  <a:tcPr marL="68580" marR="68580" marT="0" marB="0"/>
                </a:tc>
                <a:tc>
                  <a:txBody>
                    <a:bodyPr/>
                    <a:lstStyle/>
                    <a:p>
                      <a:pPr algn="ctr">
                        <a:lnSpc>
                          <a:spcPct val="107000"/>
                        </a:lnSpc>
                        <a:spcAft>
                          <a:spcPts val="0"/>
                        </a:spcAft>
                      </a:pPr>
                      <a:r>
                        <a:rPr lang="en-GB" sz="1500">
                          <a:effectLst/>
                        </a:rPr>
                        <a:t>3</a:t>
                      </a:r>
                      <a:endParaRPr lang="en-US" sz="1500">
                        <a:effectLst/>
                        <a:latin typeface="Calibri"/>
                        <a:ea typeface="Calibri"/>
                        <a:cs typeface="Times New Roman"/>
                      </a:endParaRPr>
                    </a:p>
                  </a:txBody>
                  <a:tcPr marL="68580" marR="68580" marT="0" marB="0"/>
                </a:tc>
              </a:tr>
              <a:tr h="0">
                <a:tc>
                  <a:txBody>
                    <a:bodyPr/>
                    <a:lstStyle/>
                    <a:p>
                      <a:pPr algn="just">
                        <a:lnSpc>
                          <a:spcPct val="107000"/>
                        </a:lnSpc>
                        <a:spcAft>
                          <a:spcPts val="0"/>
                        </a:spcAft>
                        <a:tabLst>
                          <a:tab pos="3419475" algn="l"/>
                        </a:tabLst>
                      </a:pPr>
                      <a:r>
                        <a:rPr lang="en-GB" sz="1500" dirty="0">
                          <a:effectLst/>
                        </a:rPr>
                        <a:t>Funding training and exchanges</a:t>
                      </a:r>
                      <a:endParaRPr lang="en-US" sz="1500" dirty="0">
                        <a:effectLst/>
                        <a:latin typeface="Calibri"/>
                        <a:ea typeface="Calibri"/>
                        <a:cs typeface="Times New Roman"/>
                      </a:endParaRPr>
                    </a:p>
                  </a:txBody>
                  <a:tcPr marL="68580" marR="68580" marT="0" marB="0"/>
                </a:tc>
                <a:tc>
                  <a:txBody>
                    <a:bodyPr/>
                    <a:lstStyle/>
                    <a:p>
                      <a:pPr algn="ctr">
                        <a:lnSpc>
                          <a:spcPct val="107000"/>
                        </a:lnSpc>
                        <a:spcAft>
                          <a:spcPts val="0"/>
                        </a:spcAft>
                      </a:pPr>
                      <a:r>
                        <a:rPr lang="en-GB" sz="1500">
                          <a:effectLst/>
                        </a:rPr>
                        <a:t>2</a:t>
                      </a:r>
                      <a:endParaRPr lang="en-US" sz="1500">
                        <a:effectLst/>
                        <a:latin typeface="Calibri"/>
                        <a:ea typeface="Calibri"/>
                        <a:cs typeface="Times New Roman"/>
                      </a:endParaRPr>
                    </a:p>
                  </a:txBody>
                  <a:tcPr marL="68580" marR="68580" marT="0" marB="0"/>
                </a:tc>
              </a:tr>
              <a:tr h="0">
                <a:tc>
                  <a:txBody>
                    <a:bodyPr/>
                    <a:lstStyle/>
                    <a:p>
                      <a:pPr algn="just">
                        <a:lnSpc>
                          <a:spcPct val="107000"/>
                        </a:lnSpc>
                        <a:spcAft>
                          <a:spcPts val="0"/>
                        </a:spcAft>
                      </a:pPr>
                      <a:r>
                        <a:rPr lang="en-GB" sz="1500" dirty="0">
                          <a:effectLst/>
                        </a:rPr>
                        <a:t>Providing help in obtaining certificates</a:t>
                      </a:r>
                      <a:endParaRPr lang="en-US" sz="1500" dirty="0">
                        <a:effectLst/>
                        <a:latin typeface="Calibri"/>
                        <a:ea typeface="Calibri"/>
                        <a:cs typeface="Times New Roman"/>
                      </a:endParaRPr>
                    </a:p>
                  </a:txBody>
                  <a:tcPr marL="68580" marR="68580" marT="0" marB="0"/>
                </a:tc>
                <a:tc>
                  <a:txBody>
                    <a:bodyPr/>
                    <a:lstStyle/>
                    <a:p>
                      <a:pPr algn="ctr">
                        <a:lnSpc>
                          <a:spcPct val="107000"/>
                        </a:lnSpc>
                        <a:spcAft>
                          <a:spcPts val="0"/>
                        </a:spcAft>
                      </a:pPr>
                      <a:r>
                        <a:rPr lang="en-GB" sz="1500">
                          <a:effectLst/>
                        </a:rPr>
                        <a:t>2</a:t>
                      </a:r>
                      <a:endParaRPr lang="en-US" sz="1500">
                        <a:effectLst/>
                        <a:latin typeface="Calibri"/>
                        <a:ea typeface="Calibri"/>
                        <a:cs typeface="Times New Roman"/>
                      </a:endParaRPr>
                    </a:p>
                  </a:txBody>
                  <a:tcPr marL="68580" marR="68580" marT="0" marB="0"/>
                </a:tc>
              </a:tr>
              <a:tr h="0">
                <a:tc>
                  <a:txBody>
                    <a:bodyPr/>
                    <a:lstStyle/>
                    <a:p>
                      <a:pPr algn="just">
                        <a:lnSpc>
                          <a:spcPct val="107000"/>
                        </a:lnSpc>
                        <a:spcAft>
                          <a:spcPts val="0"/>
                        </a:spcAft>
                      </a:pPr>
                      <a:r>
                        <a:rPr lang="en-GB" sz="1500" dirty="0">
                          <a:effectLst/>
                        </a:rPr>
                        <a:t>Providing tools and guidance for self-assessment and evaluation </a:t>
                      </a:r>
                      <a:endParaRPr lang="en-US" sz="1500" dirty="0">
                        <a:effectLst/>
                        <a:latin typeface="Calibri"/>
                        <a:ea typeface="Calibri"/>
                        <a:cs typeface="Times New Roman"/>
                      </a:endParaRPr>
                    </a:p>
                  </a:txBody>
                  <a:tcPr marL="68580" marR="68580" marT="0" marB="0"/>
                </a:tc>
                <a:tc>
                  <a:txBody>
                    <a:bodyPr/>
                    <a:lstStyle/>
                    <a:p>
                      <a:pPr algn="ctr">
                        <a:lnSpc>
                          <a:spcPct val="107000"/>
                        </a:lnSpc>
                        <a:spcAft>
                          <a:spcPts val="0"/>
                        </a:spcAft>
                      </a:pPr>
                      <a:r>
                        <a:rPr lang="en-GB" sz="1500">
                          <a:effectLst/>
                        </a:rPr>
                        <a:t>2</a:t>
                      </a:r>
                      <a:endParaRPr lang="en-US" sz="1500">
                        <a:effectLst/>
                        <a:latin typeface="Calibri"/>
                        <a:ea typeface="Calibri"/>
                        <a:cs typeface="Times New Roman"/>
                      </a:endParaRPr>
                    </a:p>
                  </a:txBody>
                  <a:tcPr marL="68580" marR="68580" marT="0" marB="0"/>
                </a:tc>
              </a:tr>
              <a:tr h="0">
                <a:tc>
                  <a:txBody>
                    <a:bodyPr/>
                    <a:lstStyle/>
                    <a:p>
                      <a:pPr algn="just">
                        <a:lnSpc>
                          <a:spcPct val="107000"/>
                        </a:lnSpc>
                        <a:spcAft>
                          <a:spcPts val="0"/>
                        </a:spcAft>
                      </a:pPr>
                      <a:r>
                        <a:rPr lang="en-GB" sz="1500" dirty="0">
                          <a:effectLst/>
                        </a:rPr>
                        <a:t>Support in writing project proposals and project management </a:t>
                      </a:r>
                      <a:endParaRPr lang="en-US" sz="1500" dirty="0">
                        <a:effectLst/>
                        <a:latin typeface="Calibri"/>
                        <a:ea typeface="Calibri"/>
                        <a:cs typeface="Times New Roman"/>
                      </a:endParaRPr>
                    </a:p>
                  </a:txBody>
                  <a:tcPr marL="68580" marR="68580" marT="0" marB="0"/>
                </a:tc>
                <a:tc>
                  <a:txBody>
                    <a:bodyPr/>
                    <a:lstStyle/>
                    <a:p>
                      <a:pPr algn="ctr">
                        <a:lnSpc>
                          <a:spcPct val="107000"/>
                        </a:lnSpc>
                        <a:spcAft>
                          <a:spcPts val="0"/>
                        </a:spcAft>
                      </a:pPr>
                      <a:r>
                        <a:rPr lang="en-GB" sz="1500">
                          <a:effectLst/>
                        </a:rPr>
                        <a:t>2</a:t>
                      </a:r>
                      <a:endParaRPr lang="en-US" sz="1500">
                        <a:effectLst/>
                        <a:latin typeface="Calibri"/>
                        <a:ea typeface="Calibri"/>
                        <a:cs typeface="Times New Roman"/>
                      </a:endParaRPr>
                    </a:p>
                  </a:txBody>
                  <a:tcPr marL="68580" marR="68580" marT="0" marB="0"/>
                </a:tc>
              </a:tr>
              <a:tr h="0">
                <a:tc>
                  <a:txBody>
                    <a:bodyPr/>
                    <a:lstStyle/>
                    <a:p>
                      <a:pPr algn="just">
                        <a:lnSpc>
                          <a:spcPct val="107000"/>
                        </a:lnSpc>
                        <a:spcAft>
                          <a:spcPts val="0"/>
                        </a:spcAft>
                      </a:pPr>
                      <a:r>
                        <a:rPr lang="en-GB" sz="1500" dirty="0">
                          <a:effectLst/>
                        </a:rPr>
                        <a:t>Dissemination of information on relevant youth work activities </a:t>
                      </a:r>
                      <a:endParaRPr lang="en-US" sz="1500" dirty="0">
                        <a:effectLst/>
                        <a:latin typeface="Calibri"/>
                        <a:ea typeface="Calibri"/>
                        <a:cs typeface="Times New Roman"/>
                      </a:endParaRPr>
                    </a:p>
                  </a:txBody>
                  <a:tcPr marL="68580" marR="68580" marT="0" marB="0"/>
                </a:tc>
                <a:tc>
                  <a:txBody>
                    <a:bodyPr/>
                    <a:lstStyle/>
                    <a:p>
                      <a:pPr algn="ctr">
                        <a:lnSpc>
                          <a:spcPct val="107000"/>
                        </a:lnSpc>
                        <a:spcAft>
                          <a:spcPts val="0"/>
                        </a:spcAft>
                      </a:pPr>
                      <a:r>
                        <a:rPr lang="en-GB" sz="1500">
                          <a:effectLst/>
                        </a:rPr>
                        <a:t>1</a:t>
                      </a:r>
                      <a:endParaRPr lang="en-US" sz="1500">
                        <a:effectLst/>
                        <a:latin typeface="Calibri"/>
                        <a:ea typeface="Calibri"/>
                        <a:cs typeface="Times New Roman"/>
                      </a:endParaRPr>
                    </a:p>
                  </a:txBody>
                  <a:tcPr marL="68580" marR="68580" marT="0" marB="0"/>
                </a:tc>
              </a:tr>
              <a:tr h="0">
                <a:tc>
                  <a:txBody>
                    <a:bodyPr/>
                    <a:lstStyle/>
                    <a:p>
                      <a:pPr algn="just">
                        <a:lnSpc>
                          <a:spcPct val="107000"/>
                        </a:lnSpc>
                        <a:spcAft>
                          <a:spcPts val="0"/>
                        </a:spcAft>
                      </a:pPr>
                      <a:r>
                        <a:rPr lang="en-GB" sz="1500" dirty="0">
                          <a:effectLst/>
                        </a:rPr>
                        <a:t>Help of the pool of trainers</a:t>
                      </a:r>
                      <a:endParaRPr lang="en-US" sz="1500" dirty="0">
                        <a:effectLst/>
                        <a:latin typeface="Calibri"/>
                        <a:ea typeface="Calibri"/>
                        <a:cs typeface="Times New Roman"/>
                      </a:endParaRPr>
                    </a:p>
                  </a:txBody>
                  <a:tcPr marL="68580" marR="68580" marT="0" marB="0"/>
                </a:tc>
                <a:tc>
                  <a:txBody>
                    <a:bodyPr/>
                    <a:lstStyle/>
                    <a:p>
                      <a:pPr algn="ctr">
                        <a:lnSpc>
                          <a:spcPct val="107000"/>
                        </a:lnSpc>
                        <a:spcAft>
                          <a:spcPts val="0"/>
                        </a:spcAft>
                      </a:pPr>
                      <a:r>
                        <a:rPr lang="en-GB" sz="1500" dirty="0">
                          <a:effectLst/>
                        </a:rPr>
                        <a:t>1</a:t>
                      </a:r>
                      <a:endParaRPr lang="en-US" sz="1500" dirty="0">
                        <a:effectLst/>
                        <a:latin typeface="Calibri"/>
                        <a:ea typeface="Calibri"/>
                        <a:cs typeface="Times New Roman"/>
                      </a:endParaRPr>
                    </a:p>
                  </a:txBody>
                  <a:tcPr marL="68580" marR="68580" marT="0" marB="0"/>
                </a:tc>
              </a:tr>
            </a:tbl>
          </a:graphicData>
        </a:graphic>
      </p:graphicFrame>
      <p:sp>
        <p:nvSpPr>
          <p:cNvPr id="9" name="Pravokutnik 8"/>
          <p:cNvSpPr/>
          <p:nvPr/>
        </p:nvSpPr>
        <p:spPr>
          <a:xfrm>
            <a:off x="179512" y="3933056"/>
            <a:ext cx="8712968" cy="2339102"/>
          </a:xfrm>
          <a:prstGeom prst="rect">
            <a:avLst/>
          </a:prstGeom>
        </p:spPr>
        <p:txBody>
          <a:bodyPr wrap="square">
            <a:spAutoFit/>
          </a:bodyPr>
          <a:lstStyle/>
          <a:p>
            <a:pPr algn="just"/>
            <a:r>
              <a:rPr lang="en-GB" sz="1600" i="1" dirty="0"/>
              <a:t>“We do have everything on the paper. Everything is put on the paper and government just copy past everything from other countries. They just do it because the European Commission is asking them to do it</a:t>
            </a:r>
            <a:r>
              <a:rPr lang="en-GB" sz="1600" i="1" dirty="0" smtClean="0"/>
              <a:t>.”</a:t>
            </a:r>
            <a:endParaRPr lang="hr-HR" sz="1600" i="1" dirty="0" smtClean="0"/>
          </a:p>
          <a:p>
            <a:pPr algn="just"/>
            <a:endParaRPr lang="hr-HR" sz="1600" i="1" dirty="0"/>
          </a:p>
          <a:p>
            <a:pPr algn="just"/>
            <a:r>
              <a:rPr lang="en-GB" sz="1600" i="1" dirty="0"/>
              <a:t>“Youth Worker is a problematic title as anyone can be called a youth worker (volunteer, session worker, Full time employee) – the title doesn't demonstrate the competences held.  Should there be a national register of qualified workers, or a different title given and used for different positions (although how would you avoid people from using this </a:t>
            </a:r>
            <a:r>
              <a:rPr lang="en-GB" sz="1600" i="1" dirty="0" smtClean="0"/>
              <a:t>title)</a:t>
            </a:r>
            <a:r>
              <a:rPr lang="hr-HR" sz="1600" i="1" dirty="0" smtClean="0"/>
              <a:t>?</a:t>
            </a:r>
            <a:r>
              <a:rPr lang="en-GB" sz="1600" b="1" i="1" dirty="0" smtClean="0"/>
              <a:t>”</a:t>
            </a:r>
            <a:endParaRPr lang="en-US" sz="1600" dirty="0"/>
          </a:p>
          <a:p>
            <a:endParaRPr lang="en-US" dirty="0"/>
          </a:p>
        </p:txBody>
      </p:sp>
    </p:spTree>
    <p:extLst>
      <p:ext uri="{BB962C8B-B14F-4D97-AF65-F5344CB8AC3E}">
        <p14:creationId xmlns:p14="http://schemas.microsoft.com/office/powerpoint/2010/main" val="20442927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a:extLst>
              <a:ext uri="{FF2B5EF4-FFF2-40B4-BE49-F238E27FC236}"/>
            </a:extLst>
          </p:cNvPr>
          <p:cNvSpPr txBox="1">
            <a:spLocks noChangeArrowheads="1"/>
          </p:cNvSpPr>
          <p:nvPr/>
        </p:nvSpPr>
        <p:spPr>
          <a:xfrm>
            <a:off x="251520" y="1124744"/>
            <a:ext cx="8496944" cy="4968552"/>
          </a:xfrm>
          <a:prstGeom prst="rect">
            <a:avLst/>
          </a:prstGeom>
        </p:spPr>
        <p:txBody>
          <a:bodyPr vert="horz" lIns="91440" tIns="45720" rIns="91440" bIns="45720" rtlCol="0">
            <a:noAutofit/>
          </a:bodyPr>
          <a:lstStyle>
            <a:lvl1pPr marL="0" indent="0" algn="l" defTabSz="914400" rtl="0" eaLnBrk="1" latinLnBrk="0" hangingPunct="1">
              <a:spcBef>
                <a:spcPts val="0"/>
              </a:spcBef>
              <a:buFont typeface="Arial" pitchFamily="34" charset="0"/>
              <a:buNone/>
              <a:defRPr sz="1800" kern="1200" baseline="0">
                <a:solidFill>
                  <a:schemeClr val="tx1">
                    <a:tint val="75000"/>
                  </a:schemeClr>
                </a:solidFill>
                <a:latin typeface="Myriad Pro Light" pitchFamily="34" charset="0"/>
                <a:ea typeface="+mn-ea"/>
                <a:cs typeface="+mn-cs"/>
              </a:defRPr>
            </a:lvl1pPr>
            <a:lvl2pPr marL="4572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2pPr>
            <a:lvl3pPr marL="9144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defRPr/>
            </a:pPr>
            <a:r>
              <a:rPr lang="en-US" sz="1500" dirty="0" smtClean="0">
                <a:solidFill>
                  <a:schemeClr val="tx1"/>
                </a:solidFill>
                <a:latin typeface="+mn-lt"/>
              </a:rPr>
              <a:t>An added value of the surveys is related to collecting the proposals for improvements in the field of training and learning of the youth workers. </a:t>
            </a:r>
            <a:r>
              <a:rPr lang="en-US" sz="1500" u="sng" dirty="0" smtClean="0">
                <a:solidFill>
                  <a:schemeClr val="tx1"/>
                </a:solidFill>
                <a:uFill>
                  <a:solidFill>
                    <a:srgbClr val="00B050"/>
                  </a:solidFill>
                </a:uFill>
                <a:latin typeface="+mn-lt"/>
              </a:rPr>
              <a:t>The proposals come from highly experienced youth work experts</a:t>
            </a:r>
            <a:r>
              <a:rPr lang="en-US" sz="1500" dirty="0" smtClean="0">
                <a:solidFill>
                  <a:schemeClr val="tx1"/>
                </a:solidFill>
                <a:latin typeface="+mn-lt"/>
              </a:rPr>
              <a:t>, majority of whom work as either youth workers educators or a combination of the youth workers educators and managers. </a:t>
            </a:r>
          </a:p>
          <a:p>
            <a:pPr algn="just">
              <a:defRPr/>
            </a:pPr>
            <a:endParaRPr lang="en-US" sz="1500" dirty="0" smtClean="0">
              <a:solidFill>
                <a:schemeClr val="tx1"/>
              </a:solidFill>
              <a:latin typeface="+mn-lt"/>
            </a:endParaRPr>
          </a:p>
          <a:p>
            <a:pPr algn="just">
              <a:defRPr/>
            </a:pPr>
            <a:r>
              <a:rPr lang="en-US" altLang="sr-Latn-RS" sz="1500" u="sng" dirty="0" smtClean="0">
                <a:solidFill>
                  <a:schemeClr val="tx1"/>
                </a:solidFill>
                <a:uFill>
                  <a:solidFill>
                    <a:srgbClr val="00B050"/>
                  </a:solidFill>
                </a:uFill>
                <a:latin typeface="+mn-lt"/>
              </a:rPr>
              <a:t>Almost ninety percent of the respondents are aware of at least one of the competence frameworks </a:t>
            </a:r>
            <a:r>
              <a:rPr lang="en-US" altLang="sr-Latn-RS" sz="1500" dirty="0" smtClean="0">
                <a:solidFill>
                  <a:schemeClr val="tx1"/>
                </a:solidFill>
                <a:latin typeface="+mn-lt"/>
              </a:rPr>
              <a:t>and two thirds of them uses these frameworks in their work.</a:t>
            </a:r>
          </a:p>
          <a:p>
            <a:pPr algn="just">
              <a:defRPr/>
            </a:pPr>
            <a:endParaRPr lang="en-US" altLang="sr-Latn-RS" sz="1500" dirty="0" smtClean="0">
              <a:solidFill>
                <a:schemeClr val="tx1"/>
              </a:solidFill>
              <a:latin typeface="+mn-lt"/>
            </a:endParaRPr>
          </a:p>
          <a:p>
            <a:pPr algn="just">
              <a:defRPr/>
            </a:pPr>
            <a:r>
              <a:rPr lang="en-US" altLang="sr-Latn-RS" sz="1500" dirty="0" smtClean="0">
                <a:solidFill>
                  <a:schemeClr val="tx1"/>
                </a:solidFill>
                <a:latin typeface="+mn-lt"/>
              </a:rPr>
              <a:t>Among the youth workers educators and youth work managers included in the survey </a:t>
            </a:r>
            <a:r>
              <a:rPr lang="en-US" altLang="sr-Latn-RS" sz="1500" u="sng" dirty="0" smtClean="0">
                <a:solidFill>
                  <a:schemeClr val="tx1"/>
                </a:solidFill>
                <a:uFill>
                  <a:solidFill>
                    <a:srgbClr val="00B050"/>
                  </a:solidFill>
                </a:uFill>
                <a:latin typeface="+mn-lt"/>
              </a:rPr>
              <a:t>slightly more than half use or advise the youth workers to use competence self-assessment tools</a:t>
            </a:r>
            <a:r>
              <a:rPr lang="en-US" altLang="sr-Latn-RS" sz="1500" dirty="0" smtClean="0">
                <a:solidFill>
                  <a:schemeClr val="tx1"/>
                </a:solidFill>
                <a:latin typeface="+mn-lt"/>
              </a:rPr>
              <a:t>.</a:t>
            </a:r>
          </a:p>
          <a:p>
            <a:pPr algn="just">
              <a:defRPr/>
            </a:pPr>
            <a:endParaRPr lang="en-US" altLang="sr-Latn-RS" sz="1500" dirty="0" smtClean="0">
              <a:solidFill>
                <a:schemeClr val="tx1"/>
              </a:solidFill>
              <a:latin typeface="+mn-lt"/>
            </a:endParaRPr>
          </a:p>
          <a:p>
            <a:pPr algn="just">
              <a:defRPr/>
            </a:pPr>
            <a:r>
              <a:rPr lang="en-US" altLang="sr-Latn-RS" sz="1500" dirty="0" smtClean="0">
                <a:solidFill>
                  <a:schemeClr val="tx1"/>
                </a:solidFill>
                <a:latin typeface="+mn-lt"/>
              </a:rPr>
              <a:t>Respondents of the focus groups and interviews were asked to identify the most important areas of competences required for quality performing the youth work and in total 10 areas of competences were reported, where each of these areas can be translated into the Functions of the Council of Europe Model. This </a:t>
            </a:r>
            <a:r>
              <a:rPr lang="en-US" altLang="sr-Latn-RS" sz="1500" u="sng" dirty="0" smtClean="0">
                <a:solidFill>
                  <a:schemeClr val="tx1"/>
                </a:solidFill>
                <a:uFill>
                  <a:solidFill>
                    <a:srgbClr val="00B050"/>
                  </a:solidFill>
                </a:uFill>
                <a:latin typeface="+mn-lt"/>
              </a:rPr>
              <a:t>common understanding of the competence frameworks should be used for further development of the quality youth work on the national and international level</a:t>
            </a:r>
            <a:r>
              <a:rPr lang="en-US" altLang="sr-Latn-RS" sz="1500" dirty="0" smtClean="0">
                <a:solidFill>
                  <a:schemeClr val="tx1"/>
                </a:solidFill>
                <a:latin typeface="+mn-lt"/>
              </a:rPr>
              <a:t>.</a:t>
            </a:r>
          </a:p>
          <a:p>
            <a:pPr algn="just">
              <a:defRPr/>
            </a:pPr>
            <a:endParaRPr lang="en-US" altLang="sr-Latn-RS" sz="1500" dirty="0" smtClean="0">
              <a:solidFill>
                <a:schemeClr val="tx1"/>
              </a:solidFill>
              <a:latin typeface="+mn-lt"/>
            </a:endParaRPr>
          </a:p>
          <a:p>
            <a:pPr algn="just">
              <a:defRPr/>
            </a:pPr>
            <a:r>
              <a:rPr lang="en-US" altLang="sr-Latn-RS" sz="1500" dirty="0" smtClean="0">
                <a:solidFill>
                  <a:schemeClr val="tx1"/>
                </a:solidFill>
                <a:latin typeface="+mn-lt"/>
              </a:rPr>
              <a:t>When asked what are the areas of potential impact of the competence frameworks in the youth field the respondents indicated that </a:t>
            </a:r>
            <a:r>
              <a:rPr lang="en-US" altLang="sr-Latn-RS" sz="1500" u="sng" dirty="0" smtClean="0">
                <a:solidFill>
                  <a:schemeClr val="tx1"/>
                </a:solidFill>
                <a:uFill>
                  <a:solidFill>
                    <a:srgbClr val="00B050"/>
                  </a:solidFill>
                </a:uFill>
                <a:latin typeface="+mn-lt"/>
              </a:rPr>
              <a:t>raising quality of youth work, setting the standards for youth work and a role of the youth workers, development of the competences, and recognition of youth work and youth workers profession</a:t>
            </a:r>
            <a:r>
              <a:rPr lang="en-US" altLang="sr-Latn-RS" sz="1500" dirty="0" smtClean="0">
                <a:solidFill>
                  <a:schemeClr val="tx1"/>
                </a:solidFill>
                <a:latin typeface="+mn-lt"/>
              </a:rPr>
              <a:t> are the most prominent potential impacts of the usage of the competence frameworks. </a:t>
            </a:r>
            <a:endParaRPr lang="en-US" altLang="sr-Latn-RS" sz="1500" dirty="0">
              <a:solidFill>
                <a:schemeClr val="tx1"/>
              </a:solidFill>
              <a:latin typeface="+mn-lt"/>
            </a:endParaRPr>
          </a:p>
        </p:txBody>
      </p:sp>
      <p:sp>
        <p:nvSpPr>
          <p:cNvPr id="3" name="TextBox 2"/>
          <p:cNvSpPr txBox="1"/>
          <p:nvPr/>
        </p:nvSpPr>
        <p:spPr>
          <a:xfrm>
            <a:off x="395536" y="0"/>
            <a:ext cx="8136904" cy="523220"/>
          </a:xfrm>
          <a:prstGeom prst="rect">
            <a:avLst/>
          </a:prstGeom>
          <a:noFill/>
        </p:spPr>
        <p:txBody>
          <a:bodyPr wrap="square" rtlCol="0">
            <a:spAutoFit/>
          </a:bodyPr>
          <a:lstStyle/>
          <a:p>
            <a:pPr algn="ctr"/>
            <a:r>
              <a:rPr lang="hr-HR" sz="2800" i="1" dirty="0" smtClean="0"/>
              <a:t>THE CONCLUSIONS (I) </a:t>
            </a:r>
            <a:endParaRPr lang="hr-HR" sz="2800" i="1" dirty="0"/>
          </a:p>
        </p:txBody>
      </p:sp>
    </p:spTree>
    <p:extLst>
      <p:ext uri="{BB962C8B-B14F-4D97-AF65-F5344CB8AC3E}">
        <p14:creationId xmlns:p14="http://schemas.microsoft.com/office/powerpoint/2010/main" val="21001793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a:extLst>
              <a:ext uri="{FF2B5EF4-FFF2-40B4-BE49-F238E27FC236}"/>
            </a:extLst>
          </p:cNvPr>
          <p:cNvSpPr txBox="1">
            <a:spLocks noChangeArrowheads="1"/>
          </p:cNvSpPr>
          <p:nvPr/>
        </p:nvSpPr>
        <p:spPr>
          <a:xfrm>
            <a:off x="241498" y="1196752"/>
            <a:ext cx="8496944" cy="4680520"/>
          </a:xfrm>
          <a:prstGeom prst="rect">
            <a:avLst/>
          </a:prstGeom>
        </p:spPr>
        <p:txBody>
          <a:bodyPr vert="horz" lIns="91440" tIns="45720" rIns="91440" bIns="45720" rtlCol="0">
            <a:normAutofit/>
          </a:bodyPr>
          <a:lstStyle>
            <a:lvl1pPr marL="0" indent="0" algn="l" defTabSz="914400" rtl="0" eaLnBrk="1" latinLnBrk="0" hangingPunct="1">
              <a:spcBef>
                <a:spcPts val="0"/>
              </a:spcBef>
              <a:buFont typeface="Arial" pitchFamily="34" charset="0"/>
              <a:buNone/>
              <a:defRPr sz="1800" kern="1200" baseline="0">
                <a:solidFill>
                  <a:schemeClr val="tx1">
                    <a:tint val="75000"/>
                  </a:schemeClr>
                </a:solidFill>
                <a:latin typeface="Myriad Pro Light" pitchFamily="34" charset="0"/>
                <a:ea typeface="+mn-ea"/>
                <a:cs typeface="+mn-cs"/>
              </a:defRPr>
            </a:lvl1pPr>
            <a:lvl2pPr marL="4572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2pPr>
            <a:lvl3pPr marL="9144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Myriad Pro Light" pitchFamily="34" charset="0"/>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defRPr/>
            </a:pPr>
            <a:r>
              <a:rPr lang="en-US" altLang="sr-Latn-RS" sz="1600" dirty="0">
                <a:solidFill>
                  <a:schemeClr val="tx1"/>
                </a:solidFill>
                <a:latin typeface="+mn-lt"/>
              </a:rPr>
              <a:t>Personal knowledge and recognition of the competence frameworks imply that </a:t>
            </a:r>
            <a:r>
              <a:rPr lang="en-US" altLang="sr-Latn-RS" sz="1600" u="sng" dirty="0">
                <a:solidFill>
                  <a:schemeClr val="tx1"/>
                </a:solidFill>
                <a:uFill>
                  <a:solidFill>
                    <a:srgbClr val="00B050"/>
                  </a:solidFill>
                </a:uFill>
                <a:latin typeface="+mn-lt"/>
              </a:rPr>
              <a:t>on average each respondent </a:t>
            </a:r>
            <a:r>
              <a:rPr lang="en-US" altLang="sr-Latn-RS" sz="1600" u="sng" dirty="0" err="1">
                <a:solidFill>
                  <a:schemeClr val="tx1"/>
                </a:solidFill>
                <a:uFill>
                  <a:solidFill>
                    <a:srgbClr val="00B050"/>
                  </a:solidFill>
                </a:uFill>
                <a:latin typeface="+mn-lt"/>
              </a:rPr>
              <a:t>recognise</a:t>
            </a:r>
            <a:r>
              <a:rPr lang="en-US" altLang="sr-Latn-RS" sz="1600" u="sng" dirty="0">
                <a:solidFill>
                  <a:schemeClr val="tx1"/>
                </a:solidFill>
                <a:uFill>
                  <a:solidFill>
                    <a:srgbClr val="00B050"/>
                  </a:solidFill>
                </a:uFill>
                <a:latin typeface="+mn-lt"/>
              </a:rPr>
              <a:t> one to two competence frameworks</a:t>
            </a:r>
            <a:r>
              <a:rPr lang="en-US" altLang="sr-Latn-RS" sz="1600" dirty="0">
                <a:solidFill>
                  <a:schemeClr val="tx1"/>
                </a:solidFill>
                <a:latin typeface="+mn-lt"/>
              </a:rPr>
              <a:t>, majority of which were developed on the international level, while the local or national models were listed by 10 youth workers educators and youth work managers. </a:t>
            </a:r>
          </a:p>
          <a:p>
            <a:pPr algn="just">
              <a:defRPr/>
            </a:pPr>
            <a:endParaRPr lang="hr-HR" altLang="sr-Latn-RS" sz="1600" dirty="0" smtClean="0">
              <a:solidFill>
                <a:schemeClr val="tx1"/>
              </a:solidFill>
              <a:latin typeface="+mn-lt"/>
            </a:endParaRPr>
          </a:p>
          <a:p>
            <a:pPr algn="just">
              <a:defRPr/>
            </a:pPr>
            <a:r>
              <a:rPr lang="en-US" altLang="sr-Latn-RS" sz="1600" dirty="0" smtClean="0">
                <a:solidFill>
                  <a:schemeClr val="tx1"/>
                </a:solidFill>
                <a:latin typeface="+mn-lt"/>
              </a:rPr>
              <a:t>The </a:t>
            </a:r>
            <a:r>
              <a:rPr lang="en-US" altLang="sr-Latn-RS" sz="1600" dirty="0">
                <a:solidFill>
                  <a:schemeClr val="tx1"/>
                </a:solidFill>
                <a:latin typeface="+mn-lt"/>
              </a:rPr>
              <a:t>answers indicate that </a:t>
            </a:r>
            <a:r>
              <a:rPr lang="en-US" altLang="sr-Latn-RS" sz="1600" u="sng" dirty="0">
                <a:solidFill>
                  <a:schemeClr val="tx1"/>
                </a:solidFill>
                <a:uFill>
                  <a:solidFill>
                    <a:srgbClr val="00B050"/>
                  </a:solidFill>
                </a:uFill>
                <a:latin typeface="+mn-lt"/>
              </a:rPr>
              <a:t>better recognition and validation of youth work</a:t>
            </a:r>
            <a:r>
              <a:rPr lang="en-US" altLang="sr-Latn-RS" sz="1600" dirty="0">
                <a:solidFill>
                  <a:schemeClr val="tx1"/>
                </a:solidFill>
                <a:latin typeface="+mn-lt"/>
              </a:rPr>
              <a:t>, especially on a national level absolutely ‘wins’ as it gathered most single </a:t>
            </a:r>
            <a:r>
              <a:rPr lang="en-US" altLang="sr-Latn-RS" sz="1600" dirty="0" smtClean="0">
                <a:solidFill>
                  <a:schemeClr val="tx1"/>
                </a:solidFill>
                <a:latin typeface="+mn-lt"/>
              </a:rPr>
              <a:t>answers</a:t>
            </a:r>
            <a:r>
              <a:rPr lang="hr-HR" altLang="sr-Latn-RS" sz="1600" dirty="0" smtClean="0">
                <a:solidFill>
                  <a:schemeClr val="tx1"/>
                </a:solidFill>
                <a:latin typeface="+mn-lt"/>
              </a:rPr>
              <a:t>.</a:t>
            </a:r>
          </a:p>
          <a:p>
            <a:pPr algn="just">
              <a:defRPr/>
            </a:pPr>
            <a:endParaRPr lang="hr-HR" altLang="sr-Latn-RS" sz="1600" dirty="0" smtClean="0">
              <a:solidFill>
                <a:schemeClr val="tx1"/>
              </a:solidFill>
              <a:latin typeface="+mn-lt"/>
            </a:endParaRPr>
          </a:p>
          <a:p>
            <a:pPr algn="just">
              <a:defRPr/>
            </a:pPr>
            <a:r>
              <a:rPr lang="en-US" altLang="sr-Latn-RS" sz="1600" dirty="0">
                <a:solidFill>
                  <a:schemeClr val="tx1"/>
                </a:solidFill>
                <a:latin typeface="+mn-lt"/>
              </a:rPr>
              <a:t>More efforts and financial resources should be invested in </a:t>
            </a:r>
            <a:r>
              <a:rPr lang="en-US" altLang="sr-Latn-RS" sz="1600" u="sng" dirty="0">
                <a:solidFill>
                  <a:schemeClr val="tx1"/>
                </a:solidFill>
                <a:uFill>
                  <a:solidFill>
                    <a:srgbClr val="00B050"/>
                  </a:solidFill>
                </a:uFill>
                <a:latin typeface="+mn-lt"/>
              </a:rPr>
              <a:t>promotion and recognition of the competence frameworks</a:t>
            </a:r>
            <a:r>
              <a:rPr lang="en-US" altLang="sr-Latn-RS" sz="1600" dirty="0">
                <a:solidFill>
                  <a:schemeClr val="tx1"/>
                </a:solidFill>
                <a:latin typeface="+mn-lt"/>
              </a:rPr>
              <a:t>, as well as in further development of the existing ones and devising new </a:t>
            </a:r>
            <a:r>
              <a:rPr lang="en-US" altLang="sr-Latn-RS" sz="1600" dirty="0" err="1">
                <a:solidFill>
                  <a:schemeClr val="tx1"/>
                </a:solidFill>
                <a:latin typeface="+mn-lt"/>
              </a:rPr>
              <a:t>specialised</a:t>
            </a:r>
            <a:r>
              <a:rPr lang="en-US" altLang="sr-Latn-RS" sz="1600" dirty="0">
                <a:solidFill>
                  <a:schemeClr val="tx1"/>
                </a:solidFill>
                <a:latin typeface="+mn-lt"/>
              </a:rPr>
              <a:t> ones (e.g. for working with vulnerable and </a:t>
            </a:r>
            <a:r>
              <a:rPr lang="en-US" altLang="sr-Latn-RS" sz="1600" dirty="0" err="1">
                <a:solidFill>
                  <a:schemeClr val="tx1"/>
                </a:solidFill>
                <a:latin typeface="+mn-lt"/>
              </a:rPr>
              <a:t>marginalised</a:t>
            </a:r>
            <a:r>
              <a:rPr lang="en-US" altLang="sr-Latn-RS" sz="1600" dirty="0">
                <a:solidFill>
                  <a:schemeClr val="tx1"/>
                </a:solidFill>
                <a:latin typeface="+mn-lt"/>
              </a:rPr>
              <a:t> youth). </a:t>
            </a:r>
            <a:endParaRPr lang="hr-HR" altLang="sr-Latn-RS" sz="1600" dirty="0" smtClean="0">
              <a:solidFill>
                <a:schemeClr val="tx1"/>
              </a:solidFill>
              <a:latin typeface="+mn-lt"/>
            </a:endParaRPr>
          </a:p>
          <a:p>
            <a:pPr algn="just">
              <a:defRPr/>
            </a:pPr>
            <a:endParaRPr lang="hr-HR" altLang="sr-Latn-RS" sz="1600" dirty="0" smtClean="0">
              <a:solidFill>
                <a:schemeClr val="tx1"/>
              </a:solidFill>
              <a:latin typeface="+mn-lt"/>
            </a:endParaRPr>
          </a:p>
          <a:p>
            <a:pPr algn="just">
              <a:defRPr/>
            </a:pPr>
            <a:r>
              <a:rPr lang="en-US" altLang="sr-Latn-RS" sz="1600" u="sng" dirty="0" smtClean="0">
                <a:solidFill>
                  <a:schemeClr val="tx1"/>
                </a:solidFill>
                <a:uFill>
                  <a:solidFill>
                    <a:srgbClr val="00B050"/>
                  </a:solidFill>
                </a:uFill>
                <a:latin typeface="+mn-lt"/>
              </a:rPr>
              <a:t>The </a:t>
            </a:r>
            <a:r>
              <a:rPr lang="en-US" altLang="sr-Latn-RS" sz="1600" u="sng" dirty="0">
                <a:solidFill>
                  <a:schemeClr val="tx1"/>
                </a:solidFill>
                <a:uFill>
                  <a:solidFill>
                    <a:srgbClr val="00B050"/>
                  </a:solidFill>
                </a:uFill>
                <a:latin typeface="+mn-lt"/>
              </a:rPr>
              <a:t>competence frameworks should be fine-tuned to the needs of contemporary young people</a:t>
            </a:r>
            <a:r>
              <a:rPr lang="en-US" altLang="sr-Latn-RS" sz="1600" dirty="0">
                <a:solidFill>
                  <a:schemeClr val="tx1"/>
                </a:solidFill>
                <a:uFill>
                  <a:solidFill>
                    <a:srgbClr val="00B050"/>
                  </a:solidFill>
                </a:uFill>
                <a:latin typeface="+mn-lt"/>
              </a:rPr>
              <a:t> </a:t>
            </a:r>
            <a:r>
              <a:rPr lang="en-US" altLang="sr-Latn-RS" sz="1600" dirty="0">
                <a:solidFill>
                  <a:schemeClr val="tx1"/>
                </a:solidFill>
                <a:latin typeface="+mn-lt"/>
              </a:rPr>
              <a:t>and </a:t>
            </a:r>
            <a:r>
              <a:rPr lang="en-US" altLang="sr-Latn-RS" sz="1600" dirty="0" err="1">
                <a:solidFill>
                  <a:schemeClr val="tx1"/>
                </a:solidFill>
                <a:latin typeface="+mn-lt"/>
              </a:rPr>
              <a:t>recognise</a:t>
            </a:r>
            <a:r>
              <a:rPr lang="en-US" altLang="sr-Latn-RS" sz="1600" dirty="0">
                <a:solidFill>
                  <a:schemeClr val="tx1"/>
                </a:solidFill>
                <a:latin typeface="+mn-lt"/>
              </a:rPr>
              <a:t> changes in society and in different communities of the young people. </a:t>
            </a:r>
            <a:endParaRPr lang="hr-HR" altLang="sr-Latn-RS" sz="1600" dirty="0" smtClean="0">
              <a:solidFill>
                <a:schemeClr val="tx1"/>
              </a:solidFill>
              <a:latin typeface="+mn-lt"/>
            </a:endParaRPr>
          </a:p>
          <a:p>
            <a:pPr algn="just">
              <a:defRPr/>
            </a:pPr>
            <a:endParaRPr lang="hr-HR" altLang="sr-Latn-RS" sz="1600" dirty="0">
              <a:solidFill>
                <a:schemeClr val="tx1"/>
              </a:solidFill>
              <a:latin typeface="+mn-lt"/>
            </a:endParaRPr>
          </a:p>
          <a:p>
            <a:pPr algn="just">
              <a:defRPr/>
            </a:pPr>
            <a:r>
              <a:rPr lang="hr-HR" altLang="sr-Latn-RS" sz="1600" dirty="0" smtClean="0">
                <a:solidFill>
                  <a:schemeClr val="tx1"/>
                </a:solidFill>
                <a:latin typeface="+mn-lt"/>
              </a:rPr>
              <a:t>D</a:t>
            </a:r>
            <a:r>
              <a:rPr lang="en-US" altLang="sr-Latn-RS" sz="1600" dirty="0" err="1" smtClean="0">
                <a:solidFill>
                  <a:schemeClr val="tx1"/>
                </a:solidFill>
                <a:latin typeface="+mn-lt"/>
              </a:rPr>
              <a:t>evelopment</a:t>
            </a:r>
            <a:r>
              <a:rPr lang="en-US" altLang="sr-Latn-RS" sz="1600" dirty="0" smtClean="0">
                <a:solidFill>
                  <a:schemeClr val="tx1"/>
                </a:solidFill>
                <a:latin typeface="+mn-lt"/>
              </a:rPr>
              <a:t> </a:t>
            </a:r>
            <a:r>
              <a:rPr lang="en-US" altLang="sr-Latn-RS" sz="1600" dirty="0">
                <a:solidFill>
                  <a:schemeClr val="tx1"/>
                </a:solidFill>
                <a:latin typeface="+mn-lt"/>
              </a:rPr>
              <a:t>and improvement of the competence frameworks should be accompanied by </a:t>
            </a:r>
            <a:r>
              <a:rPr lang="en-US" altLang="sr-Latn-RS" sz="1600" u="sng" dirty="0">
                <a:solidFill>
                  <a:schemeClr val="tx1"/>
                </a:solidFill>
                <a:uFill>
                  <a:solidFill>
                    <a:srgbClr val="00B050"/>
                  </a:solidFill>
                </a:uFill>
                <a:latin typeface="+mn-lt"/>
              </a:rPr>
              <a:t>promotion and recognition of the youth workers profession and fair financial and status compensation for their efforts</a:t>
            </a:r>
            <a:r>
              <a:rPr lang="en-US" altLang="sr-Latn-RS" sz="1600" dirty="0">
                <a:solidFill>
                  <a:schemeClr val="tx1"/>
                </a:solidFill>
                <a:latin typeface="+mn-lt"/>
              </a:rPr>
              <a:t>. </a:t>
            </a:r>
            <a:endParaRPr lang="hr-HR" altLang="sr-Latn-RS" sz="1600" dirty="0">
              <a:solidFill>
                <a:schemeClr val="tx1"/>
              </a:solidFill>
              <a:latin typeface="+mn-lt"/>
            </a:endParaRPr>
          </a:p>
        </p:txBody>
      </p:sp>
      <p:sp>
        <p:nvSpPr>
          <p:cNvPr id="3" name="TextBox 2"/>
          <p:cNvSpPr txBox="1"/>
          <p:nvPr/>
        </p:nvSpPr>
        <p:spPr>
          <a:xfrm>
            <a:off x="395536" y="0"/>
            <a:ext cx="8136904" cy="523220"/>
          </a:xfrm>
          <a:prstGeom prst="rect">
            <a:avLst/>
          </a:prstGeom>
          <a:noFill/>
        </p:spPr>
        <p:txBody>
          <a:bodyPr wrap="square" rtlCol="0">
            <a:spAutoFit/>
          </a:bodyPr>
          <a:lstStyle/>
          <a:p>
            <a:pPr algn="ctr"/>
            <a:r>
              <a:rPr lang="hr-HR" sz="2800" i="1" dirty="0" smtClean="0"/>
              <a:t>THE CONCLUSIONS (II)</a:t>
            </a:r>
            <a:endParaRPr lang="hr-HR" sz="2800" i="1" dirty="0"/>
          </a:p>
        </p:txBody>
      </p:sp>
    </p:spTree>
    <p:extLst>
      <p:ext uri="{BB962C8B-B14F-4D97-AF65-F5344CB8AC3E}">
        <p14:creationId xmlns:p14="http://schemas.microsoft.com/office/powerpoint/2010/main" val="2299544899"/>
      </p:ext>
    </p:extLst>
  </p:cSld>
  <p:clrMapOvr>
    <a:masterClrMapping/>
  </p:clrMapOvr>
  <p:timing>
    <p:tnLst>
      <p:par>
        <p:cTn id="1" dur="indefinite" restart="never" nodeType="tmRoot"/>
      </p:par>
    </p:tnLst>
  </p:timing>
</p:sld>
</file>

<file path=ppt/theme/theme1.xml><?xml version="1.0" encoding="utf-8"?>
<a:theme xmlns:a="http://schemas.openxmlformats.org/drawingml/2006/main" name="Idiz Cir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2254</TotalTime>
  <Words>1128</Words>
  <Application>Microsoft Office PowerPoint</Application>
  <PresentationFormat>On-screen Show (4:3)</PresentationFormat>
  <Paragraphs>89</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Idiz Ciro</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Tomo</dc:creator>
  <cp:lastModifiedBy>BASARAB Tanya</cp:lastModifiedBy>
  <cp:revision>237</cp:revision>
  <dcterms:created xsi:type="dcterms:W3CDTF">2013-02-25T12:46:30Z</dcterms:created>
  <dcterms:modified xsi:type="dcterms:W3CDTF">2019-04-01T14:12:43Z</dcterms:modified>
</cp:coreProperties>
</file>