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5" r:id="rId3"/>
    <p:sldId id="269" r:id="rId4"/>
    <p:sldId id="270" r:id="rId5"/>
    <p:sldId id="273" r:id="rId6"/>
    <p:sldId id="275" r:id="rId7"/>
    <p:sldId id="276" r:id="rId8"/>
    <p:sldId id="268" r:id="rId9"/>
    <p:sldId id="277" r:id="rId10"/>
    <p:sldId id="279"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71766" autoAdjust="0"/>
  </p:normalViewPr>
  <p:slideViewPr>
    <p:cSldViewPr snapToGrid="0">
      <p:cViewPr varScale="1">
        <p:scale>
          <a:sx n="63" d="100"/>
          <a:sy n="63" d="100"/>
        </p:scale>
        <p:origin x="-1368"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C7E510-8C32-4E10-B971-8104E50F0427}" type="datetimeFigureOut">
              <a:rPr lang="en-US" smtClean="0"/>
              <a:t>4/11/2019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B5996E-6929-41E1-B1A0-7988AE91610A}" type="slidenum">
              <a:rPr lang="en-US" smtClean="0"/>
              <a:t>‹#›</a:t>
            </a:fld>
            <a:endParaRPr lang="en-US"/>
          </a:p>
        </p:txBody>
      </p:sp>
    </p:spTree>
    <p:extLst>
      <p:ext uri="{BB962C8B-B14F-4D97-AF65-F5344CB8AC3E}">
        <p14:creationId xmlns:p14="http://schemas.microsoft.com/office/powerpoint/2010/main" val="2479979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Professional autonomy denotes a high control of practitioners over the work they are doing. It is professionals themselves who decide about values, goals, quality criteria, methods, ethics, organisation of work, nuances of the body of knowledge and the transfer of knowledge in the education system; the rest of society has relatively little influence on that. Professional autonomy and control over practice rests on an assumption that only practitioners of a profession have access to this specialised body of skill, and knowledge that no other is capable of assessing the quality of their professional performance. </a:t>
            </a:r>
            <a:endParaRPr lang="et-EE" dirty="0" smtClean="0"/>
          </a:p>
          <a:p>
            <a:endParaRPr lang="et-EE" dirty="0" smtClean="0"/>
          </a:p>
          <a:p>
            <a:endParaRPr lang="et-EE" dirty="0" smtClean="0"/>
          </a:p>
          <a:p>
            <a:r>
              <a:rPr lang="en-GB" dirty="0" smtClean="0"/>
              <a:t>Professionals or practitioners of a profession enjoy a high status in society together with high remuneration for their job. Medical doctors are often seen as an archetypical profession. </a:t>
            </a:r>
            <a:r>
              <a:rPr lang="en-GB" b="1" dirty="0" err="1" smtClean="0"/>
              <a:t>Professionalisation</a:t>
            </a:r>
            <a:r>
              <a:rPr lang="en-GB" dirty="0" smtClean="0"/>
              <a:t> in this framework refers to the process of an occupation evolving towards a profession.</a:t>
            </a:r>
            <a:endParaRPr lang="en-US" dirty="0"/>
          </a:p>
        </p:txBody>
      </p:sp>
      <p:sp>
        <p:nvSpPr>
          <p:cNvPr id="4" name="Slide Number Placeholder 3"/>
          <p:cNvSpPr>
            <a:spLocks noGrp="1"/>
          </p:cNvSpPr>
          <p:nvPr>
            <p:ph type="sldNum" sz="quarter" idx="10"/>
          </p:nvPr>
        </p:nvSpPr>
        <p:spPr/>
        <p:txBody>
          <a:bodyPr/>
          <a:lstStyle/>
          <a:p>
            <a:fld id="{31B5996E-6929-41E1-B1A0-7988AE91610A}" type="slidenum">
              <a:rPr lang="en-US" smtClean="0"/>
              <a:t>2</a:t>
            </a:fld>
            <a:endParaRPr lang="en-US"/>
          </a:p>
        </p:txBody>
      </p:sp>
    </p:spTree>
    <p:extLst>
      <p:ext uri="{BB962C8B-B14F-4D97-AF65-F5344CB8AC3E}">
        <p14:creationId xmlns:p14="http://schemas.microsoft.com/office/powerpoint/2010/main" val="2481779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Because professional practitioners command unparalleled expertise in providing certain services to society then only practitioners have the competence to evaluate their performance, the quality of the service they offer and other work-related aspects. Therefore, the control over practice, the evaluation of outcomes, identifying malpractice and dealing with underperformers is the task and privilege of the practitioners’ community only. This leads to autonomous communities of practice, which exercise control over practitioners through professional organisations. They also may liaise with the state to establish legal restrictions for entering the profession. A specialist body of (scientific) knowledge – its creation, updating and development and transfer through the education system – is one of the central tenets of this version of professionalism. The formal education system has other functions besides just the transfer of specialist knowledge and skills – in addition to this, formal education is seen as a method for socialising practitioners into professional ethics and integrating them into the body of practitioners. Though the specialist body of knowledge and skills and the transfer mechanisms play an important role in all concepts of professionalism, their role is most significant in this understanding of professionalism</a:t>
            </a:r>
            <a:endParaRPr lang="en-US" dirty="0" smtClean="0"/>
          </a:p>
          <a:p>
            <a:endParaRPr lang="en-US" dirty="0"/>
          </a:p>
        </p:txBody>
      </p:sp>
      <p:sp>
        <p:nvSpPr>
          <p:cNvPr id="4" name="Slide Number Placeholder 3"/>
          <p:cNvSpPr>
            <a:spLocks noGrp="1"/>
          </p:cNvSpPr>
          <p:nvPr>
            <p:ph type="sldNum" sz="quarter" idx="10"/>
          </p:nvPr>
        </p:nvSpPr>
        <p:spPr/>
        <p:txBody>
          <a:bodyPr/>
          <a:lstStyle/>
          <a:p>
            <a:fld id="{31B5996E-6929-41E1-B1A0-7988AE91610A}" type="slidenum">
              <a:rPr lang="en-US" smtClean="0"/>
              <a:t>3</a:t>
            </a:fld>
            <a:endParaRPr lang="en-US"/>
          </a:p>
        </p:txBody>
      </p:sp>
    </p:spTree>
    <p:extLst>
      <p:ext uri="{BB962C8B-B14F-4D97-AF65-F5344CB8AC3E}">
        <p14:creationId xmlns:p14="http://schemas.microsoft.com/office/powerpoint/2010/main" val="3878385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high percentage of youth workers have not acquired </a:t>
            </a:r>
            <a:r>
              <a:rPr lang="et-EE" dirty="0" err="1" smtClean="0"/>
              <a:t>youth</a:t>
            </a:r>
            <a:r>
              <a:rPr lang="et-EE" dirty="0" smtClean="0"/>
              <a:t> </a:t>
            </a:r>
            <a:r>
              <a:rPr lang="en-GB" dirty="0" smtClean="0"/>
              <a:t>work </a:t>
            </a:r>
            <a:r>
              <a:rPr lang="et-EE" dirty="0" err="1" smtClean="0"/>
              <a:t>degree</a:t>
            </a:r>
            <a:r>
              <a:rPr lang="en-GB" dirty="0" smtClean="0"/>
              <a:t> </a:t>
            </a:r>
            <a:endParaRPr lang="et-EE" dirty="0" smtClean="0"/>
          </a:p>
          <a:p>
            <a:r>
              <a:rPr lang="en-GB" dirty="0" smtClean="0"/>
              <a:t>youth workers </a:t>
            </a:r>
            <a:r>
              <a:rPr lang="et-EE" dirty="0" smtClean="0"/>
              <a:t>are</a:t>
            </a:r>
            <a:r>
              <a:rPr lang="en-GB" dirty="0" smtClean="0"/>
              <a:t>eager to learn, if there were more opportunities. </a:t>
            </a:r>
            <a:endParaRPr lang="et-EE" dirty="0" smtClean="0"/>
          </a:p>
          <a:p>
            <a:r>
              <a:rPr lang="en-GB" dirty="0" smtClean="0"/>
              <a:t>high importance attached to non-formal learning and training courses </a:t>
            </a:r>
            <a:endParaRPr lang="et-EE" dirty="0" smtClean="0"/>
          </a:p>
          <a:p>
            <a:r>
              <a:rPr lang="et-EE" dirty="0" smtClean="0"/>
              <a:t>I</a:t>
            </a:r>
            <a:r>
              <a:rPr lang="en-GB" dirty="0" smtClean="0"/>
              <a:t>n contemporary societies</a:t>
            </a:r>
            <a:r>
              <a:rPr lang="et-EE" dirty="0" smtClean="0"/>
              <a:t>,</a:t>
            </a:r>
            <a:r>
              <a:rPr lang="en-GB" dirty="0" smtClean="0"/>
              <a:t> formal education is one of the central attributes of a profession or a highly professionalised occupation. </a:t>
            </a:r>
            <a:endParaRPr lang="et-EE" dirty="0" smtClean="0"/>
          </a:p>
          <a:p>
            <a:r>
              <a:rPr lang="en-GB" dirty="0" smtClean="0"/>
              <a:t>Also, research centres and knowledge hubs </a:t>
            </a:r>
            <a:r>
              <a:rPr lang="et-EE" dirty="0" smtClean="0"/>
              <a:t>are </a:t>
            </a:r>
            <a:r>
              <a:rPr lang="en-GB" dirty="0" smtClean="0"/>
              <a:t>characteristic of well-established and recognised occupations and professions.</a:t>
            </a:r>
            <a:endParaRPr lang="en-US" dirty="0" smtClean="0"/>
          </a:p>
          <a:p>
            <a:r>
              <a:rPr lang="en-GB" dirty="0" smtClean="0"/>
              <a:t>specialist research centres for youth work could </a:t>
            </a:r>
            <a:r>
              <a:rPr lang="en-GB" dirty="0" err="1" smtClean="0"/>
              <a:t>produc</a:t>
            </a:r>
            <a:r>
              <a:rPr lang="et-EE" dirty="0" smtClean="0"/>
              <a:t>e</a:t>
            </a:r>
            <a:r>
              <a:rPr lang="en-GB" dirty="0" smtClean="0"/>
              <a:t> and </a:t>
            </a:r>
            <a:r>
              <a:rPr lang="en-GB" dirty="0" err="1" smtClean="0"/>
              <a:t>communicat</a:t>
            </a:r>
            <a:r>
              <a:rPr lang="et-EE" dirty="0" smtClean="0"/>
              <a:t>e</a:t>
            </a:r>
            <a:r>
              <a:rPr lang="en-GB" dirty="0" smtClean="0"/>
              <a:t> high-quality knowledge </a:t>
            </a:r>
            <a:r>
              <a:rPr lang="et-EE" dirty="0" smtClean="0"/>
              <a:t>on </a:t>
            </a:r>
            <a:r>
              <a:rPr lang="en-GB" dirty="0" smtClean="0"/>
              <a:t>youth work</a:t>
            </a:r>
            <a:endParaRPr lang="et-EE" dirty="0" smtClean="0"/>
          </a:p>
          <a:p>
            <a:r>
              <a:rPr lang="en-GB" dirty="0" smtClean="0"/>
              <a:t>Youth work research centres would contribute to the improvement of youth work </a:t>
            </a:r>
            <a:endParaRPr lang="en-US" dirty="0" smtClean="0"/>
          </a:p>
          <a:p>
            <a:endParaRPr lang="en-US" dirty="0"/>
          </a:p>
        </p:txBody>
      </p:sp>
      <p:sp>
        <p:nvSpPr>
          <p:cNvPr id="4" name="Slide Number Placeholder 3"/>
          <p:cNvSpPr>
            <a:spLocks noGrp="1"/>
          </p:cNvSpPr>
          <p:nvPr>
            <p:ph type="sldNum" sz="quarter" idx="10"/>
          </p:nvPr>
        </p:nvSpPr>
        <p:spPr/>
        <p:txBody>
          <a:bodyPr/>
          <a:lstStyle/>
          <a:p>
            <a:fld id="{31B5996E-6929-41E1-B1A0-7988AE91610A}" type="slidenum">
              <a:rPr lang="en-US" smtClean="0"/>
              <a:t>4</a:t>
            </a:fld>
            <a:endParaRPr lang="en-US"/>
          </a:p>
        </p:txBody>
      </p:sp>
    </p:spTree>
    <p:extLst>
      <p:ext uri="{BB962C8B-B14F-4D97-AF65-F5344CB8AC3E}">
        <p14:creationId xmlns:p14="http://schemas.microsoft.com/office/powerpoint/2010/main" val="642664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err="1" smtClean="0"/>
              <a:t>Discourse</a:t>
            </a:r>
            <a:r>
              <a:rPr lang="et-EE" dirty="0" smtClean="0"/>
              <a:t>: </a:t>
            </a:r>
            <a:r>
              <a:rPr lang="et-EE" dirty="0" err="1" smtClean="0"/>
              <a:t>who</a:t>
            </a:r>
            <a:r>
              <a:rPr lang="et-EE" dirty="0" smtClean="0"/>
              <a:t> </a:t>
            </a:r>
            <a:r>
              <a:rPr lang="et-EE" dirty="0" err="1" smtClean="0"/>
              <a:t>says</a:t>
            </a:r>
            <a:r>
              <a:rPr lang="et-EE" baseline="0" dirty="0" smtClean="0"/>
              <a:t> </a:t>
            </a:r>
            <a:r>
              <a:rPr lang="et-EE" baseline="0" dirty="0" err="1" smtClean="0"/>
              <a:t>what</a:t>
            </a:r>
            <a:r>
              <a:rPr lang="et-EE" baseline="0" dirty="0" smtClean="0"/>
              <a:t> </a:t>
            </a:r>
            <a:r>
              <a:rPr lang="et-EE" baseline="0" dirty="0" smtClean="0">
                <a:sym typeface="Wingdings" panose="05000000000000000000" pitchFamily="2" charset="2"/>
              </a:rPr>
              <a:t> and </a:t>
            </a:r>
            <a:r>
              <a:rPr lang="et-EE" baseline="0" dirty="0" err="1" smtClean="0">
                <a:sym typeface="Wingdings" panose="05000000000000000000" pitchFamily="2" charset="2"/>
              </a:rPr>
              <a:t>makes</a:t>
            </a:r>
            <a:r>
              <a:rPr lang="et-EE" baseline="0" dirty="0" smtClean="0">
                <a:sym typeface="Wingdings" panose="05000000000000000000" pitchFamily="2" charset="2"/>
              </a:rPr>
              <a:t> </a:t>
            </a:r>
            <a:r>
              <a:rPr lang="et-EE" baseline="0" dirty="0" err="1" smtClean="0">
                <a:sym typeface="Wingdings" panose="05000000000000000000" pitchFamily="2" charset="2"/>
              </a:rPr>
              <a:t>other</a:t>
            </a:r>
            <a:r>
              <a:rPr lang="et-EE" baseline="0" dirty="0" smtClean="0">
                <a:sym typeface="Wingdings" panose="05000000000000000000" pitchFamily="2" charset="2"/>
              </a:rPr>
              <a:t> </a:t>
            </a:r>
            <a:r>
              <a:rPr lang="et-EE" baseline="0" dirty="0" err="1" smtClean="0">
                <a:sym typeface="Wingdings" panose="05000000000000000000" pitchFamily="2" charset="2"/>
              </a:rPr>
              <a:t>people</a:t>
            </a:r>
            <a:r>
              <a:rPr lang="et-EE" baseline="0" dirty="0" smtClean="0">
                <a:sym typeface="Wingdings" panose="05000000000000000000" pitchFamily="2" charset="2"/>
              </a:rPr>
              <a:t> </a:t>
            </a:r>
            <a:r>
              <a:rPr lang="et-EE" baseline="0" dirty="0" err="1" smtClean="0">
                <a:sym typeface="Wingdings" panose="05000000000000000000" pitchFamily="2" charset="2"/>
              </a:rPr>
              <a:t>do</a:t>
            </a:r>
            <a:r>
              <a:rPr lang="et-EE" baseline="0" dirty="0" smtClean="0">
                <a:sym typeface="Wingdings" panose="05000000000000000000" pitchFamily="2" charset="2"/>
              </a:rPr>
              <a:t> </a:t>
            </a:r>
            <a:r>
              <a:rPr lang="et-EE" baseline="0" dirty="0" err="1" smtClean="0">
                <a:sym typeface="Wingdings" panose="05000000000000000000" pitchFamily="2" charset="2"/>
              </a:rPr>
              <a:t>certain</a:t>
            </a:r>
            <a:r>
              <a:rPr lang="et-EE" baseline="0" dirty="0" smtClean="0">
                <a:sym typeface="Wingdings" panose="05000000000000000000" pitchFamily="2" charset="2"/>
              </a:rPr>
              <a:t> </a:t>
            </a:r>
            <a:r>
              <a:rPr lang="et-EE" baseline="0" dirty="0" err="1" smtClean="0">
                <a:sym typeface="Wingdings" panose="05000000000000000000" pitchFamily="2" charset="2"/>
              </a:rPr>
              <a:t>things</a:t>
            </a:r>
            <a:r>
              <a:rPr lang="et-EE" baseline="0" dirty="0" smtClean="0">
                <a:sym typeface="Wingdings" panose="05000000000000000000" pitchFamily="2" charset="2"/>
              </a:rPr>
              <a:t>, </a:t>
            </a:r>
            <a:r>
              <a:rPr lang="et-EE" baseline="0" dirty="0" err="1" smtClean="0">
                <a:sym typeface="Wingdings" panose="05000000000000000000" pitchFamily="2" charset="2"/>
              </a:rPr>
              <a:t>simply</a:t>
            </a:r>
            <a:r>
              <a:rPr lang="et-EE" baseline="0" dirty="0" smtClean="0">
                <a:sym typeface="Wingdings" panose="05000000000000000000" pitchFamily="2" charset="2"/>
              </a:rPr>
              <a:t> </a:t>
            </a:r>
            <a:r>
              <a:rPr lang="et-EE" baseline="0" dirty="0" err="1" smtClean="0">
                <a:sym typeface="Wingdings" panose="05000000000000000000" pitchFamily="2" charset="2"/>
              </a:rPr>
              <a:t>by</a:t>
            </a:r>
            <a:r>
              <a:rPr lang="et-EE" baseline="0" dirty="0" smtClean="0">
                <a:sym typeface="Wingdings" panose="05000000000000000000" pitchFamily="2" charset="2"/>
              </a:rPr>
              <a:t> </a:t>
            </a:r>
            <a:r>
              <a:rPr lang="et-EE" baseline="0" dirty="0" err="1" smtClean="0">
                <a:sym typeface="Wingdings" panose="05000000000000000000" pitchFamily="2" charset="2"/>
              </a:rPr>
              <a:t>the</a:t>
            </a:r>
            <a:r>
              <a:rPr lang="et-EE" baseline="0" dirty="0" smtClean="0">
                <a:sym typeface="Wingdings" panose="05000000000000000000" pitchFamily="2" charset="2"/>
              </a:rPr>
              <a:t> </a:t>
            </a:r>
            <a:r>
              <a:rPr lang="et-EE" baseline="0" dirty="0" err="1" smtClean="0">
                <a:sym typeface="Wingdings" panose="05000000000000000000" pitchFamily="2" charset="2"/>
              </a:rPr>
              <a:t>virtue</a:t>
            </a:r>
            <a:r>
              <a:rPr lang="et-EE" baseline="0" dirty="0" smtClean="0">
                <a:sym typeface="Wingdings" panose="05000000000000000000" pitchFamily="2" charset="2"/>
              </a:rPr>
              <a:t> of </a:t>
            </a:r>
            <a:r>
              <a:rPr lang="et-EE" baseline="0" dirty="0" err="1" smtClean="0">
                <a:sym typeface="Wingdings" panose="05000000000000000000" pitchFamily="2" charset="2"/>
              </a:rPr>
              <a:t>the</a:t>
            </a:r>
            <a:r>
              <a:rPr lang="et-EE" baseline="0" dirty="0" smtClean="0">
                <a:sym typeface="Wingdings" panose="05000000000000000000" pitchFamily="2" charset="2"/>
              </a:rPr>
              <a:t> </a:t>
            </a:r>
            <a:r>
              <a:rPr lang="et-EE" baseline="0" dirty="0" err="1" smtClean="0">
                <a:sym typeface="Wingdings" panose="05000000000000000000" pitchFamily="2" charset="2"/>
              </a:rPr>
              <a:t>power</a:t>
            </a:r>
            <a:r>
              <a:rPr lang="et-EE" baseline="0" dirty="0" smtClean="0">
                <a:sym typeface="Wingdings" panose="05000000000000000000" pitchFamily="2" charset="2"/>
              </a:rPr>
              <a:t> </a:t>
            </a:r>
            <a:r>
              <a:rPr lang="et-EE" baseline="0" dirty="0" err="1" smtClean="0">
                <a:sym typeface="Wingdings" panose="05000000000000000000" pitchFamily="2" charset="2"/>
              </a:rPr>
              <a:t>relations</a:t>
            </a:r>
            <a:r>
              <a:rPr lang="et-EE" baseline="0" dirty="0" smtClean="0">
                <a:sym typeface="Wingdings" panose="05000000000000000000" pitchFamily="2" charset="2"/>
              </a:rPr>
              <a:t> </a:t>
            </a:r>
          </a:p>
          <a:p>
            <a:endParaRPr lang="et-EE" baseline="0" dirty="0" smtClean="0">
              <a:sym typeface="Wingdings" panose="05000000000000000000" pitchFamily="2" charset="2"/>
            </a:endParaRPr>
          </a:p>
          <a:p>
            <a:r>
              <a:rPr lang="et-EE" dirty="0" err="1" smtClean="0"/>
              <a:t>Instrumentalisation</a:t>
            </a:r>
            <a:r>
              <a:rPr lang="et-EE" dirty="0" smtClean="0"/>
              <a:t>: </a:t>
            </a:r>
            <a:r>
              <a:rPr lang="et-EE" dirty="0" err="1" smtClean="0"/>
              <a:t>using</a:t>
            </a:r>
            <a:r>
              <a:rPr lang="et-EE" dirty="0" smtClean="0"/>
              <a:t> </a:t>
            </a:r>
            <a:r>
              <a:rPr lang="et-EE" dirty="0" err="1" smtClean="0"/>
              <a:t>youth</a:t>
            </a:r>
            <a:r>
              <a:rPr lang="et-EE" dirty="0" smtClean="0"/>
              <a:t> </a:t>
            </a:r>
            <a:r>
              <a:rPr lang="et-EE" dirty="0" err="1" smtClean="0"/>
              <a:t>work</a:t>
            </a:r>
            <a:r>
              <a:rPr lang="et-EE" dirty="0" smtClean="0"/>
              <a:t> </a:t>
            </a:r>
            <a:r>
              <a:rPr lang="et-EE" dirty="0" err="1" smtClean="0"/>
              <a:t>as</a:t>
            </a:r>
            <a:r>
              <a:rPr lang="et-EE" dirty="0" smtClean="0"/>
              <a:t> </a:t>
            </a:r>
            <a:r>
              <a:rPr lang="et-EE" dirty="0" err="1" smtClean="0"/>
              <a:t>an</a:t>
            </a:r>
            <a:r>
              <a:rPr lang="et-EE" dirty="0" smtClean="0"/>
              <a:t> instrument </a:t>
            </a:r>
            <a:r>
              <a:rPr lang="et-EE" dirty="0" err="1" smtClean="0"/>
              <a:t>for</a:t>
            </a:r>
            <a:r>
              <a:rPr lang="et-EE" dirty="0" smtClean="0"/>
              <a:t> </a:t>
            </a:r>
            <a:r>
              <a:rPr lang="et-EE" dirty="0" err="1" smtClean="0"/>
              <a:t>attaining</a:t>
            </a:r>
            <a:r>
              <a:rPr lang="et-EE" dirty="0" smtClean="0"/>
              <a:t> </a:t>
            </a:r>
            <a:r>
              <a:rPr lang="et-EE" dirty="0" err="1" smtClean="0"/>
              <a:t>social</a:t>
            </a:r>
            <a:r>
              <a:rPr lang="et-EE" dirty="0" smtClean="0"/>
              <a:t>, </a:t>
            </a:r>
            <a:r>
              <a:rPr lang="et-EE" dirty="0" err="1" smtClean="0"/>
              <a:t>political</a:t>
            </a:r>
            <a:r>
              <a:rPr lang="et-EE" dirty="0" smtClean="0"/>
              <a:t>, </a:t>
            </a:r>
            <a:r>
              <a:rPr lang="et-EE" dirty="0" err="1" smtClean="0"/>
              <a:t>economic</a:t>
            </a:r>
            <a:r>
              <a:rPr lang="et-EE" dirty="0" smtClean="0"/>
              <a:t>, </a:t>
            </a:r>
            <a:r>
              <a:rPr lang="et-EE" dirty="0" err="1" smtClean="0"/>
              <a:t>organisational</a:t>
            </a:r>
            <a:r>
              <a:rPr lang="et-EE" dirty="0" smtClean="0"/>
              <a:t> </a:t>
            </a:r>
            <a:r>
              <a:rPr lang="et-EE" dirty="0" err="1" smtClean="0"/>
              <a:t>goals</a:t>
            </a:r>
            <a:r>
              <a:rPr lang="et-EE" dirty="0" smtClean="0"/>
              <a:t> </a:t>
            </a:r>
          </a:p>
          <a:p>
            <a:pPr lvl="1"/>
            <a:r>
              <a:rPr lang="et-EE" dirty="0" err="1" smtClean="0"/>
              <a:t>Plenty</a:t>
            </a:r>
            <a:r>
              <a:rPr lang="et-EE" dirty="0" smtClean="0"/>
              <a:t> of </a:t>
            </a:r>
            <a:r>
              <a:rPr lang="et-EE" dirty="0" err="1" smtClean="0"/>
              <a:t>examples</a:t>
            </a:r>
            <a:r>
              <a:rPr lang="et-EE" dirty="0" smtClean="0"/>
              <a:t> in </a:t>
            </a:r>
            <a:r>
              <a:rPr lang="et-EE" dirty="0" err="1" smtClean="0"/>
              <a:t>the</a:t>
            </a:r>
            <a:r>
              <a:rPr lang="et-EE" dirty="0" smtClean="0"/>
              <a:t> </a:t>
            </a:r>
            <a:r>
              <a:rPr lang="et-EE" dirty="0" err="1" smtClean="0"/>
              <a:t>youth</a:t>
            </a:r>
            <a:r>
              <a:rPr lang="et-EE" dirty="0" smtClean="0"/>
              <a:t> </a:t>
            </a:r>
            <a:r>
              <a:rPr lang="et-EE" dirty="0" err="1" smtClean="0"/>
              <a:t>work</a:t>
            </a:r>
            <a:r>
              <a:rPr lang="et-EE" dirty="0" smtClean="0"/>
              <a:t> </a:t>
            </a:r>
            <a:r>
              <a:rPr lang="et-EE" dirty="0" err="1" smtClean="0"/>
              <a:t>history</a:t>
            </a:r>
            <a:endParaRPr lang="et-EE" dirty="0" smtClean="0"/>
          </a:p>
          <a:p>
            <a:r>
              <a:rPr lang="en-GB" dirty="0" smtClean="0"/>
              <a:t>European youth strategy</a:t>
            </a:r>
            <a:r>
              <a:rPr lang="et-EE" dirty="0" smtClean="0"/>
              <a:t> 2019-2017</a:t>
            </a:r>
          </a:p>
          <a:p>
            <a:pPr lvl="1"/>
            <a:r>
              <a:rPr lang="en-GB" dirty="0" smtClean="0"/>
              <a:t>youth work as an umbrella term for informal and non-formal learning that is to support achieving policy goals</a:t>
            </a:r>
            <a:endParaRPr lang="et-EE" dirty="0" smtClean="0"/>
          </a:p>
          <a:p>
            <a:r>
              <a:rPr lang="et-EE" dirty="0" smtClean="0"/>
              <a:t>A </a:t>
            </a:r>
            <a:r>
              <a:rPr lang="et-EE" dirty="0" err="1" smtClean="0"/>
              <a:t>matter</a:t>
            </a:r>
            <a:r>
              <a:rPr lang="et-EE" dirty="0" smtClean="0"/>
              <a:t> of </a:t>
            </a:r>
            <a:r>
              <a:rPr lang="et-EE" dirty="0" err="1" smtClean="0"/>
              <a:t>degree</a:t>
            </a:r>
            <a:endParaRPr lang="et-EE" dirty="0" smtClean="0"/>
          </a:p>
          <a:p>
            <a:pPr lvl="1"/>
            <a:r>
              <a:rPr lang="et-EE" dirty="0" smtClean="0"/>
              <a:t>In </a:t>
            </a:r>
            <a:r>
              <a:rPr lang="et-EE" dirty="0" err="1" smtClean="0"/>
              <a:t>Defence</a:t>
            </a:r>
            <a:r>
              <a:rPr lang="et-EE" dirty="0" smtClean="0"/>
              <a:t> of </a:t>
            </a:r>
            <a:r>
              <a:rPr lang="et-EE" dirty="0" err="1" smtClean="0"/>
              <a:t>Youth</a:t>
            </a:r>
            <a:r>
              <a:rPr lang="et-EE" dirty="0" smtClean="0"/>
              <a:t> </a:t>
            </a:r>
            <a:r>
              <a:rPr lang="et-EE" dirty="0" err="1" smtClean="0"/>
              <a:t>Work</a:t>
            </a:r>
            <a:r>
              <a:rPr lang="et-EE" dirty="0" smtClean="0"/>
              <a:t> </a:t>
            </a:r>
          </a:p>
          <a:p>
            <a:pPr lvl="1"/>
            <a:r>
              <a:rPr lang="et-EE" dirty="0" err="1" smtClean="0"/>
              <a:t>Positive</a:t>
            </a:r>
            <a:r>
              <a:rPr lang="et-EE" dirty="0" smtClean="0"/>
              <a:t> </a:t>
            </a:r>
            <a:r>
              <a:rPr lang="et-EE" dirty="0" err="1" smtClean="0"/>
              <a:t>youth</a:t>
            </a:r>
            <a:r>
              <a:rPr lang="et-EE" dirty="0" smtClean="0"/>
              <a:t> </a:t>
            </a:r>
            <a:r>
              <a:rPr lang="et-EE" dirty="0" err="1" smtClean="0"/>
              <a:t>development</a:t>
            </a:r>
            <a:r>
              <a:rPr lang="et-EE" dirty="0" smtClean="0"/>
              <a:t> </a:t>
            </a:r>
          </a:p>
          <a:p>
            <a:endParaRPr lang="en-US" dirty="0"/>
          </a:p>
        </p:txBody>
      </p:sp>
      <p:sp>
        <p:nvSpPr>
          <p:cNvPr id="4" name="Slide Number Placeholder 3"/>
          <p:cNvSpPr>
            <a:spLocks noGrp="1"/>
          </p:cNvSpPr>
          <p:nvPr>
            <p:ph type="sldNum" sz="quarter" idx="10"/>
          </p:nvPr>
        </p:nvSpPr>
        <p:spPr/>
        <p:txBody>
          <a:bodyPr/>
          <a:lstStyle/>
          <a:p>
            <a:fld id="{31B5996E-6929-41E1-B1A0-7988AE91610A}" type="slidenum">
              <a:rPr lang="en-US" smtClean="0"/>
              <a:t>5</a:t>
            </a:fld>
            <a:endParaRPr lang="en-US"/>
          </a:p>
        </p:txBody>
      </p:sp>
    </p:spTree>
    <p:extLst>
      <p:ext uri="{BB962C8B-B14F-4D97-AF65-F5344CB8AC3E}">
        <p14:creationId xmlns:p14="http://schemas.microsoft.com/office/powerpoint/2010/main" val="154881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1E97F9-8DA0-49FF-84D3-DB7A64B0BE8A}"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3412406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E97F9-8DA0-49FF-84D3-DB7A64B0BE8A}"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2215487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E97F9-8DA0-49FF-84D3-DB7A64B0BE8A}"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9678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E97F9-8DA0-49FF-84D3-DB7A64B0BE8A}"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83691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1E97F9-8DA0-49FF-84D3-DB7A64B0BE8A}"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2637011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1E97F9-8DA0-49FF-84D3-DB7A64B0BE8A}"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240225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1E97F9-8DA0-49FF-84D3-DB7A64B0BE8A}" type="datetimeFigureOut">
              <a:rPr lang="en-US" smtClean="0"/>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3519035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1E97F9-8DA0-49FF-84D3-DB7A64B0BE8A}" type="datetimeFigureOut">
              <a:rPr lang="en-US" smtClean="0"/>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2301163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E97F9-8DA0-49FF-84D3-DB7A64B0BE8A}" type="datetimeFigureOut">
              <a:rPr lang="en-US" smtClean="0"/>
              <a:t>4/11/2019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1177022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1E97F9-8DA0-49FF-84D3-DB7A64B0BE8A}"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1746112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1E97F9-8DA0-49FF-84D3-DB7A64B0BE8A}"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AC00AA-8718-4D42-99DD-2573B9A0C9AC}" type="slidenum">
              <a:rPr lang="en-US" smtClean="0"/>
              <a:t>‹#›</a:t>
            </a:fld>
            <a:endParaRPr lang="en-US"/>
          </a:p>
        </p:txBody>
      </p:sp>
    </p:spTree>
    <p:extLst>
      <p:ext uri="{BB962C8B-B14F-4D97-AF65-F5344CB8AC3E}">
        <p14:creationId xmlns:p14="http://schemas.microsoft.com/office/powerpoint/2010/main" val="4271336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E97F9-8DA0-49FF-84D3-DB7A64B0BE8A}" type="datetimeFigureOut">
              <a:rPr lang="en-US" smtClean="0"/>
              <a:t>4/11/2019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C00AA-8718-4D42-99DD-2573B9A0C9AC}" type="slidenum">
              <a:rPr lang="en-US" smtClean="0"/>
              <a:t>‹#›</a:t>
            </a:fld>
            <a:endParaRPr lang="en-US"/>
          </a:p>
        </p:txBody>
      </p:sp>
    </p:spTree>
    <p:extLst>
      <p:ext uri="{BB962C8B-B14F-4D97-AF65-F5344CB8AC3E}">
        <p14:creationId xmlns:p14="http://schemas.microsoft.com/office/powerpoint/2010/main" val="3086237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400" dirty="0"/>
              <a:t>What do you see?</a:t>
            </a:r>
            <a:r>
              <a:rPr lang="en-US" sz="4400" dirty="0"/>
              <a:t/>
            </a:r>
            <a:br>
              <a:rPr lang="en-US" sz="4400" dirty="0"/>
            </a:br>
            <a:r>
              <a:rPr lang="en-GB" sz="4400" dirty="0"/>
              <a:t>A look at youth work through the prism of sociology of occupations</a:t>
            </a:r>
            <a:endParaRPr lang="en-US" sz="4400" dirty="0"/>
          </a:p>
        </p:txBody>
      </p:sp>
      <p:sp>
        <p:nvSpPr>
          <p:cNvPr id="3" name="Subtitle 2"/>
          <p:cNvSpPr>
            <a:spLocks noGrp="1"/>
          </p:cNvSpPr>
          <p:nvPr>
            <p:ph type="subTitle" idx="1"/>
          </p:nvPr>
        </p:nvSpPr>
        <p:spPr>
          <a:xfrm>
            <a:off x="1524000" y="3616036"/>
            <a:ext cx="9144000" cy="2223655"/>
          </a:xfrm>
        </p:spPr>
        <p:txBody>
          <a:bodyPr>
            <a:normAutofit lnSpcReduction="10000"/>
          </a:bodyPr>
          <a:lstStyle/>
          <a:p>
            <a:endParaRPr lang="et-EE" dirty="0" smtClean="0"/>
          </a:p>
          <a:p>
            <a:r>
              <a:rPr lang="et-EE" dirty="0" err="1" smtClean="0"/>
              <a:t>Youth</a:t>
            </a:r>
            <a:r>
              <a:rPr lang="et-EE" dirty="0" smtClean="0"/>
              <a:t> </a:t>
            </a:r>
            <a:r>
              <a:rPr lang="et-EE" dirty="0" err="1" smtClean="0"/>
              <a:t>worker</a:t>
            </a:r>
            <a:r>
              <a:rPr lang="et-EE" dirty="0" smtClean="0"/>
              <a:t> </a:t>
            </a:r>
            <a:r>
              <a:rPr lang="et-EE" dirty="0" err="1" smtClean="0"/>
              <a:t>education</a:t>
            </a:r>
            <a:r>
              <a:rPr lang="et-EE" dirty="0" smtClean="0"/>
              <a:t> and </a:t>
            </a:r>
            <a:r>
              <a:rPr lang="et-EE" dirty="0" err="1" smtClean="0"/>
              <a:t>professional</a:t>
            </a:r>
            <a:r>
              <a:rPr lang="et-EE" dirty="0" smtClean="0"/>
              <a:t> </a:t>
            </a:r>
            <a:r>
              <a:rPr lang="et-EE" dirty="0" err="1" smtClean="0"/>
              <a:t>pathways</a:t>
            </a:r>
            <a:r>
              <a:rPr lang="et-EE" dirty="0" smtClean="0"/>
              <a:t> </a:t>
            </a:r>
            <a:r>
              <a:rPr lang="et-EE" dirty="0" err="1" smtClean="0"/>
              <a:t>workshop</a:t>
            </a:r>
            <a:endParaRPr lang="et-EE" dirty="0" smtClean="0"/>
          </a:p>
          <a:p>
            <a:r>
              <a:rPr lang="et-EE" dirty="0" err="1" smtClean="0"/>
              <a:t>Brussels</a:t>
            </a:r>
            <a:r>
              <a:rPr lang="et-EE" dirty="0" smtClean="0"/>
              <a:t>, 10.April 2019 </a:t>
            </a:r>
          </a:p>
          <a:p>
            <a:endParaRPr lang="et-EE" dirty="0"/>
          </a:p>
          <a:p>
            <a:r>
              <a:rPr lang="et-EE" dirty="0" smtClean="0"/>
              <a:t>Marti Taru</a:t>
            </a:r>
            <a:endParaRPr lang="en-US" dirty="0"/>
          </a:p>
        </p:txBody>
      </p:sp>
    </p:spTree>
    <p:extLst>
      <p:ext uri="{BB962C8B-B14F-4D97-AF65-F5344CB8AC3E}">
        <p14:creationId xmlns:p14="http://schemas.microsoft.com/office/powerpoint/2010/main" val="3720034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To</a:t>
            </a:r>
            <a:r>
              <a:rPr lang="et-EE" dirty="0" smtClean="0"/>
              <a:t> </a:t>
            </a:r>
            <a:r>
              <a:rPr lang="et-EE" dirty="0" err="1" smtClean="0"/>
              <a:t>sum</a:t>
            </a:r>
            <a:r>
              <a:rPr lang="et-EE" dirty="0" smtClean="0"/>
              <a:t> </a:t>
            </a:r>
            <a:r>
              <a:rPr lang="et-EE" dirty="0" err="1" smtClean="0"/>
              <a:t>up</a:t>
            </a:r>
            <a:r>
              <a:rPr lang="et-EE" dirty="0" smtClean="0"/>
              <a:t>: </a:t>
            </a:r>
            <a:r>
              <a:rPr lang="et-EE" dirty="0" err="1" smtClean="0"/>
              <a:t>youth</a:t>
            </a:r>
            <a:r>
              <a:rPr lang="et-EE" dirty="0" smtClean="0"/>
              <a:t> </a:t>
            </a:r>
            <a:r>
              <a:rPr lang="et-EE" dirty="0" err="1" smtClean="0"/>
              <a:t>work</a:t>
            </a:r>
            <a:r>
              <a:rPr lang="et-EE" dirty="0" smtClean="0"/>
              <a:t> </a:t>
            </a:r>
            <a:r>
              <a:rPr lang="et-EE" dirty="0" err="1" smtClean="0"/>
              <a:t>as</a:t>
            </a:r>
            <a:r>
              <a:rPr lang="et-EE"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3316024"/>
              </p:ext>
            </p:extLst>
          </p:nvPr>
        </p:nvGraphicFramePr>
        <p:xfrm>
          <a:off x="838200" y="1825625"/>
          <a:ext cx="10515600" cy="43027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xmlns="" val="3356774992"/>
                    </a:ext>
                  </a:extLst>
                </a:gridCol>
                <a:gridCol w="3505200">
                  <a:extLst>
                    <a:ext uri="{9D8B030D-6E8A-4147-A177-3AD203B41FA5}">
                      <a16:colId xmlns:a16="http://schemas.microsoft.com/office/drawing/2014/main" xmlns="" val="554710758"/>
                    </a:ext>
                  </a:extLst>
                </a:gridCol>
                <a:gridCol w="3505200">
                  <a:extLst>
                    <a:ext uri="{9D8B030D-6E8A-4147-A177-3AD203B41FA5}">
                      <a16:colId xmlns:a16="http://schemas.microsoft.com/office/drawing/2014/main" xmlns="" val="2397048132"/>
                    </a:ext>
                  </a:extLst>
                </a:gridCol>
              </a:tblGrid>
              <a:tr h="370840">
                <a:tc>
                  <a:txBody>
                    <a:bodyPr/>
                    <a:lstStyle/>
                    <a:p>
                      <a:pPr algn="ctr"/>
                      <a:r>
                        <a:rPr lang="et-EE" dirty="0" smtClean="0"/>
                        <a:t>… </a:t>
                      </a:r>
                      <a:r>
                        <a:rPr lang="et-EE" dirty="0" err="1" smtClean="0"/>
                        <a:t>value</a:t>
                      </a:r>
                      <a:r>
                        <a:rPr lang="et-EE" dirty="0" smtClean="0"/>
                        <a:t> </a:t>
                      </a:r>
                      <a:endParaRPr lang="en-US" dirty="0"/>
                    </a:p>
                  </a:txBody>
                  <a:tcPr/>
                </a:tc>
                <a:tc>
                  <a:txBody>
                    <a:bodyPr/>
                    <a:lstStyle/>
                    <a:p>
                      <a:pPr algn="ctr"/>
                      <a:r>
                        <a:rPr lang="et-EE" dirty="0" smtClean="0"/>
                        <a:t>…</a:t>
                      </a:r>
                      <a:r>
                        <a:rPr lang="et-EE" dirty="0" err="1" smtClean="0"/>
                        <a:t>discourse</a:t>
                      </a:r>
                      <a:r>
                        <a:rPr lang="et-EE" dirty="0" smtClean="0"/>
                        <a:t> </a:t>
                      </a:r>
                      <a:endParaRPr lang="en-US" dirty="0"/>
                    </a:p>
                  </a:txBody>
                  <a:tcPr/>
                </a:tc>
                <a:tc>
                  <a:txBody>
                    <a:bodyPr/>
                    <a:lstStyle/>
                    <a:p>
                      <a:pPr algn="ctr"/>
                      <a:r>
                        <a:rPr lang="et-EE" dirty="0" smtClean="0"/>
                        <a:t>…</a:t>
                      </a:r>
                      <a:r>
                        <a:rPr lang="et-EE" dirty="0" err="1" smtClean="0"/>
                        <a:t>professional</a:t>
                      </a:r>
                      <a:r>
                        <a:rPr lang="et-EE" dirty="0" smtClean="0"/>
                        <a:t> </a:t>
                      </a:r>
                      <a:r>
                        <a:rPr lang="et-EE" dirty="0" err="1" smtClean="0"/>
                        <a:t>project</a:t>
                      </a:r>
                      <a:endParaRPr lang="en-US" dirty="0"/>
                    </a:p>
                  </a:txBody>
                  <a:tcPr/>
                </a:tc>
                <a:extLst>
                  <a:ext uri="{0D108BD9-81ED-4DB2-BD59-A6C34878D82A}">
                    <a16:rowId xmlns:a16="http://schemas.microsoft.com/office/drawing/2014/main" xmlns="" val="4104026526"/>
                  </a:ext>
                </a:extLst>
              </a:tr>
              <a:tr h="370840">
                <a:tc>
                  <a:txBody>
                    <a:bodyPr/>
                    <a:lstStyle/>
                    <a:p>
                      <a:r>
                        <a:rPr lang="et-EE" dirty="0" err="1" smtClean="0"/>
                        <a:t>Relatively</a:t>
                      </a:r>
                      <a:r>
                        <a:rPr lang="et-EE" dirty="0" smtClean="0"/>
                        <a:t> </a:t>
                      </a:r>
                      <a:r>
                        <a:rPr lang="et-EE" dirty="0" err="1" smtClean="0"/>
                        <a:t>few</a:t>
                      </a:r>
                      <a:r>
                        <a:rPr lang="et-EE" dirty="0" smtClean="0"/>
                        <a:t> </a:t>
                      </a:r>
                      <a:r>
                        <a:rPr lang="et-EE" dirty="0" err="1" smtClean="0"/>
                        <a:t>degree</a:t>
                      </a:r>
                      <a:r>
                        <a:rPr lang="et-EE" dirty="0" smtClean="0"/>
                        <a:t> programmes in </a:t>
                      </a:r>
                      <a:r>
                        <a:rPr lang="et-EE" dirty="0" err="1" smtClean="0"/>
                        <a:t>few</a:t>
                      </a:r>
                      <a:r>
                        <a:rPr lang="et-EE" dirty="0" smtClean="0"/>
                        <a:t> </a:t>
                      </a:r>
                      <a:r>
                        <a:rPr lang="et-EE" dirty="0" err="1" smtClean="0"/>
                        <a:t>countries</a:t>
                      </a:r>
                      <a:endParaRPr lang="et-EE" dirty="0" smtClean="0"/>
                    </a:p>
                    <a:p>
                      <a:r>
                        <a:rPr lang="et-EE" dirty="0" smtClean="0"/>
                        <a:t>No </a:t>
                      </a:r>
                      <a:r>
                        <a:rPr lang="et-EE" dirty="0" err="1" smtClean="0"/>
                        <a:t>research</a:t>
                      </a:r>
                      <a:r>
                        <a:rPr lang="et-EE" dirty="0" smtClean="0"/>
                        <a:t> </a:t>
                      </a:r>
                      <a:r>
                        <a:rPr lang="et-EE" dirty="0" err="1" smtClean="0"/>
                        <a:t>centers</a:t>
                      </a:r>
                      <a:r>
                        <a:rPr lang="et-EE" dirty="0" smtClean="0"/>
                        <a:t> </a:t>
                      </a:r>
                    </a:p>
                    <a:p>
                      <a:r>
                        <a:rPr lang="et-EE" dirty="0" err="1" smtClean="0"/>
                        <a:t>Many</a:t>
                      </a:r>
                      <a:r>
                        <a:rPr lang="et-EE" dirty="0" smtClean="0"/>
                        <a:t> </a:t>
                      </a:r>
                      <a:r>
                        <a:rPr lang="et-EE" dirty="0" err="1" smtClean="0"/>
                        <a:t>youth</a:t>
                      </a:r>
                      <a:r>
                        <a:rPr lang="et-EE" dirty="0" smtClean="0"/>
                        <a:t> </a:t>
                      </a:r>
                      <a:r>
                        <a:rPr lang="et-EE" dirty="0" err="1" smtClean="0"/>
                        <a:t>workers</a:t>
                      </a:r>
                      <a:r>
                        <a:rPr lang="et-EE" dirty="0" smtClean="0"/>
                        <a:t> </a:t>
                      </a:r>
                      <a:r>
                        <a:rPr lang="et-EE" dirty="0" err="1" smtClean="0"/>
                        <a:t>educated</a:t>
                      </a:r>
                      <a:r>
                        <a:rPr lang="et-EE" dirty="0" smtClean="0"/>
                        <a:t> in </a:t>
                      </a:r>
                      <a:r>
                        <a:rPr lang="et-EE" dirty="0" err="1" smtClean="0"/>
                        <a:t>neighbouring</a:t>
                      </a:r>
                      <a:r>
                        <a:rPr lang="et-EE" dirty="0" smtClean="0"/>
                        <a:t> </a:t>
                      </a:r>
                      <a:r>
                        <a:rPr lang="et-EE" dirty="0" err="1" smtClean="0"/>
                        <a:t>fields</a:t>
                      </a:r>
                      <a:r>
                        <a:rPr lang="et-EE" dirty="0" smtClean="0"/>
                        <a:t> of </a:t>
                      </a:r>
                      <a:r>
                        <a:rPr lang="et-EE" dirty="0" err="1" smtClean="0"/>
                        <a:t>education</a:t>
                      </a:r>
                      <a:r>
                        <a:rPr lang="et-EE" dirty="0" smtClean="0"/>
                        <a:t> </a:t>
                      </a:r>
                    </a:p>
                    <a:p>
                      <a:r>
                        <a:rPr lang="et-EE" dirty="0" err="1" smtClean="0"/>
                        <a:t>Challenges</a:t>
                      </a:r>
                      <a:r>
                        <a:rPr lang="et-EE" dirty="0" smtClean="0"/>
                        <a:t> and </a:t>
                      </a:r>
                      <a:r>
                        <a:rPr lang="et-EE" dirty="0" err="1" smtClean="0"/>
                        <a:t>problems</a:t>
                      </a:r>
                      <a:r>
                        <a:rPr lang="et-EE" dirty="0" smtClean="0"/>
                        <a:t> </a:t>
                      </a:r>
                      <a:r>
                        <a:rPr lang="et-EE" dirty="0" err="1" smtClean="0"/>
                        <a:t>with</a:t>
                      </a:r>
                      <a:r>
                        <a:rPr lang="et-EE" dirty="0" smtClean="0"/>
                        <a:t> all </a:t>
                      </a:r>
                      <a:r>
                        <a:rPr lang="et-EE" dirty="0" err="1" smtClean="0"/>
                        <a:t>types</a:t>
                      </a:r>
                      <a:r>
                        <a:rPr lang="et-EE" dirty="0" smtClean="0"/>
                        <a:t> of </a:t>
                      </a:r>
                      <a:r>
                        <a:rPr lang="et-EE" dirty="0" err="1" smtClean="0"/>
                        <a:t>recognitions</a:t>
                      </a:r>
                      <a:endParaRPr lang="et-EE" dirty="0" smtClean="0"/>
                    </a:p>
                    <a:p>
                      <a:r>
                        <a:rPr lang="et-EE" dirty="0" err="1" smtClean="0"/>
                        <a:t>Value</a:t>
                      </a:r>
                      <a:r>
                        <a:rPr lang="et-EE" dirty="0" smtClean="0"/>
                        <a:t> </a:t>
                      </a:r>
                      <a:r>
                        <a:rPr lang="et-EE" dirty="0" err="1" smtClean="0"/>
                        <a:t>to</a:t>
                      </a:r>
                      <a:r>
                        <a:rPr lang="et-EE" dirty="0" smtClean="0"/>
                        <a:t> </a:t>
                      </a:r>
                      <a:r>
                        <a:rPr lang="et-EE" dirty="0" err="1" smtClean="0"/>
                        <a:t>community</a:t>
                      </a:r>
                      <a:r>
                        <a:rPr lang="et-EE" baseline="0" dirty="0" smtClean="0"/>
                        <a:t> and </a:t>
                      </a:r>
                      <a:r>
                        <a:rPr lang="et-EE" baseline="0" dirty="0" err="1" smtClean="0"/>
                        <a:t>society</a:t>
                      </a:r>
                      <a:r>
                        <a:rPr lang="et-EE" baseline="0" dirty="0" smtClean="0"/>
                        <a:t> </a:t>
                      </a:r>
                      <a:r>
                        <a:rPr lang="et-EE" baseline="0" dirty="0" err="1" smtClean="0"/>
                        <a:t>is</a:t>
                      </a:r>
                      <a:r>
                        <a:rPr lang="et-EE" baseline="0" dirty="0" smtClean="0"/>
                        <a:t> </a:t>
                      </a:r>
                      <a:r>
                        <a:rPr lang="et-EE" baseline="0" dirty="0" err="1" smtClean="0"/>
                        <a:t>considered</a:t>
                      </a:r>
                      <a:r>
                        <a:rPr lang="et-EE" baseline="0" dirty="0" smtClean="0"/>
                        <a:t> </a:t>
                      </a:r>
                      <a:r>
                        <a:rPr lang="et-EE" baseline="0" dirty="0" err="1" smtClean="0"/>
                        <a:t>important</a:t>
                      </a:r>
                      <a:r>
                        <a:rPr lang="et-EE" baseline="0" dirty="0" smtClean="0"/>
                        <a:t>: „</a:t>
                      </a:r>
                      <a:r>
                        <a:rPr lang="et-EE" baseline="0" dirty="0" err="1" smtClean="0"/>
                        <a:t>make</a:t>
                      </a:r>
                      <a:r>
                        <a:rPr lang="et-EE" baseline="0" dirty="0" smtClean="0"/>
                        <a:t> </a:t>
                      </a:r>
                      <a:r>
                        <a:rPr lang="et-EE" baseline="0" dirty="0" err="1" smtClean="0"/>
                        <a:t>World</a:t>
                      </a:r>
                      <a:r>
                        <a:rPr lang="et-EE" baseline="0" dirty="0" smtClean="0"/>
                        <a:t> a </a:t>
                      </a:r>
                      <a:r>
                        <a:rPr lang="et-EE" baseline="0" dirty="0" err="1" smtClean="0"/>
                        <a:t>better</a:t>
                      </a:r>
                      <a:r>
                        <a:rPr lang="et-EE" baseline="0" dirty="0" smtClean="0"/>
                        <a:t> </a:t>
                      </a:r>
                      <a:r>
                        <a:rPr lang="et-EE" baseline="0" dirty="0" err="1" smtClean="0"/>
                        <a:t>place</a:t>
                      </a:r>
                      <a:r>
                        <a:rPr lang="et-EE" baseline="0" dirty="0" smtClean="0"/>
                        <a:t>“, </a:t>
                      </a:r>
                      <a:r>
                        <a:rPr lang="et-EE" baseline="0" dirty="0" err="1" smtClean="0"/>
                        <a:t>help</a:t>
                      </a:r>
                      <a:r>
                        <a:rPr lang="et-EE" baseline="0" dirty="0" smtClean="0"/>
                        <a:t> </a:t>
                      </a:r>
                      <a:r>
                        <a:rPr lang="et-EE" baseline="0" dirty="0" err="1" smtClean="0"/>
                        <a:t>young</a:t>
                      </a:r>
                      <a:r>
                        <a:rPr lang="et-EE" baseline="0" dirty="0" smtClean="0"/>
                        <a:t> </a:t>
                      </a:r>
                      <a:r>
                        <a:rPr lang="et-EE" baseline="0" dirty="0" err="1" smtClean="0"/>
                        <a:t>people</a:t>
                      </a:r>
                      <a:r>
                        <a:rPr lang="et-EE" baseline="0" dirty="0" smtClean="0"/>
                        <a:t> </a:t>
                      </a:r>
                      <a:endParaRPr lang="et-EE" dirty="0" smtClean="0"/>
                    </a:p>
                    <a:p>
                      <a:endParaRPr lang="et-EE" dirty="0" smtClean="0"/>
                    </a:p>
                    <a:p>
                      <a:r>
                        <a:rPr lang="et-EE" dirty="0" err="1" smtClean="0"/>
                        <a:t>Some</a:t>
                      </a:r>
                      <a:r>
                        <a:rPr lang="et-EE" dirty="0" smtClean="0"/>
                        <a:t> </a:t>
                      </a:r>
                      <a:r>
                        <a:rPr lang="et-EE" dirty="0" err="1" smtClean="0"/>
                        <a:t>features</a:t>
                      </a:r>
                      <a:r>
                        <a:rPr lang="et-EE" dirty="0" smtClean="0"/>
                        <a:t> of </a:t>
                      </a:r>
                      <a:r>
                        <a:rPr lang="et-EE" dirty="0" err="1" smtClean="0"/>
                        <a:t>this</a:t>
                      </a:r>
                      <a:r>
                        <a:rPr lang="et-EE" dirty="0" smtClean="0"/>
                        <a:t> variant present, </a:t>
                      </a:r>
                      <a:r>
                        <a:rPr lang="et-EE" dirty="0" err="1" smtClean="0"/>
                        <a:t>others</a:t>
                      </a:r>
                      <a:r>
                        <a:rPr lang="et-EE" baseline="0" dirty="0" smtClean="0"/>
                        <a:t> </a:t>
                      </a:r>
                      <a:r>
                        <a:rPr lang="et-EE" baseline="0" dirty="0" err="1" smtClean="0"/>
                        <a:t>not</a:t>
                      </a:r>
                      <a:r>
                        <a:rPr lang="et-EE" baseline="0" dirty="0" smtClean="0"/>
                        <a:t> so </a:t>
                      </a:r>
                      <a:r>
                        <a:rPr lang="et-EE" baseline="0" dirty="0" err="1" smtClean="0"/>
                        <a:t>much</a:t>
                      </a:r>
                      <a:endParaRPr lang="en-US" dirty="0"/>
                    </a:p>
                  </a:txBody>
                  <a:tcPr/>
                </a:tc>
                <a:tc>
                  <a:txBody>
                    <a:bodyPr/>
                    <a:lstStyle/>
                    <a:p>
                      <a:r>
                        <a:rPr lang="et-EE" dirty="0" smtClean="0"/>
                        <a:t>Paid </a:t>
                      </a:r>
                      <a:r>
                        <a:rPr lang="et-EE" dirty="0" err="1" smtClean="0"/>
                        <a:t>youth</a:t>
                      </a:r>
                      <a:r>
                        <a:rPr lang="et-EE" dirty="0" smtClean="0"/>
                        <a:t> </a:t>
                      </a:r>
                      <a:r>
                        <a:rPr lang="et-EE" dirty="0" err="1" smtClean="0"/>
                        <a:t>work</a:t>
                      </a:r>
                      <a:r>
                        <a:rPr lang="et-EE" dirty="0" smtClean="0"/>
                        <a:t> </a:t>
                      </a:r>
                      <a:r>
                        <a:rPr lang="et-EE" dirty="0" err="1" smtClean="0"/>
                        <a:t>financed</a:t>
                      </a:r>
                      <a:r>
                        <a:rPr lang="et-EE" dirty="0" smtClean="0"/>
                        <a:t> </a:t>
                      </a:r>
                      <a:r>
                        <a:rPr lang="et-EE" dirty="0" err="1" smtClean="0"/>
                        <a:t>from</a:t>
                      </a:r>
                      <a:r>
                        <a:rPr lang="et-EE" dirty="0" smtClean="0"/>
                        <a:t> </a:t>
                      </a:r>
                      <a:r>
                        <a:rPr lang="et-EE" dirty="0" err="1" smtClean="0"/>
                        <a:t>public</a:t>
                      </a:r>
                      <a:r>
                        <a:rPr lang="et-EE" dirty="0" smtClean="0"/>
                        <a:t> </a:t>
                      </a:r>
                      <a:r>
                        <a:rPr lang="et-EE" dirty="0" err="1" smtClean="0"/>
                        <a:t>budget</a:t>
                      </a:r>
                      <a:r>
                        <a:rPr lang="et-EE" dirty="0" smtClean="0"/>
                        <a:t> </a:t>
                      </a:r>
                    </a:p>
                    <a:p>
                      <a:r>
                        <a:rPr lang="et-EE" dirty="0" err="1" smtClean="0"/>
                        <a:t>Trainings</a:t>
                      </a:r>
                      <a:r>
                        <a:rPr lang="et-EE" dirty="0" smtClean="0"/>
                        <a:t> </a:t>
                      </a:r>
                      <a:r>
                        <a:rPr lang="et-EE" dirty="0" err="1" smtClean="0"/>
                        <a:t>financed</a:t>
                      </a:r>
                      <a:r>
                        <a:rPr lang="et-EE" dirty="0" smtClean="0"/>
                        <a:t> </a:t>
                      </a:r>
                      <a:r>
                        <a:rPr lang="et-EE" dirty="0" err="1" smtClean="0"/>
                        <a:t>from</a:t>
                      </a:r>
                      <a:r>
                        <a:rPr lang="et-EE" dirty="0" smtClean="0"/>
                        <a:t> </a:t>
                      </a:r>
                      <a:r>
                        <a:rPr lang="et-EE" dirty="0" err="1" smtClean="0"/>
                        <a:t>public</a:t>
                      </a:r>
                      <a:r>
                        <a:rPr lang="et-EE" dirty="0" smtClean="0"/>
                        <a:t> </a:t>
                      </a:r>
                      <a:r>
                        <a:rPr lang="et-EE" dirty="0" err="1" smtClean="0"/>
                        <a:t>budget</a:t>
                      </a:r>
                      <a:r>
                        <a:rPr lang="et-EE" dirty="0" smtClean="0"/>
                        <a:t> </a:t>
                      </a:r>
                    </a:p>
                    <a:p>
                      <a:r>
                        <a:rPr lang="et-EE" dirty="0" err="1" smtClean="0"/>
                        <a:t>Instrumentalisation</a:t>
                      </a:r>
                      <a:r>
                        <a:rPr lang="et-EE" baseline="0" dirty="0" smtClean="0"/>
                        <a:t> debates </a:t>
                      </a:r>
                    </a:p>
                    <a:p>
                      <a:r>
                        <a:rPr lang="et-EE" baseline="0" dirty="0" err="1" smtClean="0"/>
                        <a:t>Youth</a:t>
                      </a:r>
                      <a:r>
                        <a:rPr lang="et-EE" baseline="0" dirty="0" smtClean="0"/>
                        <a:t> </a:t>
                      </a:r>
                      <a:r>
                        <a:rPr lang="et-EE" baseline="0" dirty="0" err="1" smtClean="0"/>
                        <a:t>work</a:t>
                      </a:r>
                      <a:r>
                        <a:rPr lang="et-EE" baseline="0" dirty="0" smtClean="0"/>
                        <a:t> </a:t>
                      </a:r>
                      <a:r>
                        <a:rPr lang="et-EE" baseline="0" dirty="0" err="1" smtClean="0"/>
                        <a:t>serves</a:t>
                      </a:r>
                      <a:r>
                        <a:rPr lang="et-EE" baseline="0" dirty="0" smtClean="0"/>
                        <a:t> </a:t>
                      </a:r>
                      <a:r>
                        <a:rPr lang="et-EE" baseline="0" dirty="0" err="1" smtClean="0"/>
                        <a:t>certain</a:t>
                      </a:r>
                      <a:r>
                        <a:rPr lang="et-EE" baseline="0" dirty="0" smtClean="0"/>
                        <a:t> </a:t>
                      </a:r>
                      <a:r>
                        <a:rPr lang="et-EE" baseline="0" dirty="0" err="1" smtClean="0"/>
                        <a:t>political</a:t>
                      </a:r>
                      <a:r>
                        <a:rPr lang="et-EE" baseline="0" dirty="0" smtClean="0"/>
                        <a:t> and </a:t>
                      </a:r>
                      <a:r>
                        <a:rPr lang="et-EE" baseline="0" dirty="0" err="1" smtClean="0"/>
                        <a:t>social</a:t>
                      </a:r>
                      <a:r>
                        <a:rPr lang="et-EE" baseline="0" dirty="0" smtClean="0"/>
                        <a:t> </a:t>
                      </a:r>
                      <a:r>
                        <a:rPr lang="et-EE" baseline="0" dirty="0" err="1" smtClean="0"/>
                        <a:t>policy</a:t>
                      </a:r>
                      <a:r>
                        <a:rPr lang="et-EE" baseline="0" dirty="0" smtClean="0"/>
                        <a:t> </a:t>
                      </a:r>
                      <a:r>
                        <a:rPr lang="et-EE" baseline="0" dirty="0" err="1" smtClean="0"/>
                        <a:t>goals</a:t>
                      </a:r>
                      <a:r>
                        <a:rPr lang="et-EE" baseline="0" dirty="0" smtClean="0"/>
                        <a:t> </a:t>
                      </a:r>
                    </a:p>
                    <a:p>
                      <a:r>
                        <a:rPr lang="et-EE" baseline="0" dirty="0" err="1" smtClean="0"/>
                        <a:t>Youth</a:t>
                      </a:r>
                      <a:r>
                        <a:rPr lang="et-EE" baseline="0" dirty="0" smtClean="0"/>
                        <a:t> </a:t>
                      </a:r>
                      <a:r>
                        <a:rPr lang="et-EE" baseline="0" dirty="0" err="1" smtClean="0"/>
                        <a:t>work</a:t>
                      </a:r>
                      <a:r>
                        <a:rPr lang="et-EE" baseline="0" dirty="0" smtClean="0"/>
                        <a:t> </a:t>
                      </a:r>
                      <a:r>
                        <a:rPr lang="et-EE" baseline="0" dirty="0" err="1" smtClean="0"/>
                        <a:t>practitioners</a:t>
                      </a:r>
                      <a:r>
                        <a:rPr lang="et-EE" baseline="0" dirty="0" smtClean="0"/>
                        <a:t> and </a:t>
                      </a:r>
                      <a:r>
                        <a:rPr lang="et-EE" baseline="0" dirty="0" err="1" smtClean="0"/>
                        <a:t>organisations</a:t>
                      </a:r>
                      <a:r>
                        <a:rPr lang="et-EE" baseline="0" dirty="0" smtClean="0"/>
                        <a:t> </a:t>
                      </a:r>
                      <a:r>
                        <a:rPr lang="et-EE" baseline="0" dirty="0" err="1" smtClean="0"/>
                        <a:t>have</a:t>
                      </a:r>
                      <a:r>
                        <a:rPr lang="et-EE" baseline="0" dirty="0" smtClean="0"/>
                        <a:t> </a:t>
                      </a:r>
                      <a:r>
                        <a:rPr lang="et-EE" baseline="0" dirty="0" err="1" smtClean="0"/>
                        <a:t>to</a:t>
                      </a:r>
                      <a:r>
                        <a:rPr lang="et-EE" baseline="0" dirty="0" smtClean="0"/>
                        <a:t> </a:t>
                      </a:r>
                      <a:r>
                        <a:rPr lang="et-EE" baseline="0" dirty="0" err="1" smtClean="0"/>
                        <a:t>follow</a:t>
                      </a:r>
                      <a:r>
                        <a:rPr lang="et-EE" baseline="0" dirty="0" smtClean="0"/>
                        <a:t> </a:t>
                      </a:r>
                      <a:r>
                        <a:rPr lang="et-EE" baseline="0" dirty="0" err="1" smtClean="0"/>
                        <a:t>imposed</a:t>
                      </a:r>
                      <a:r>
                        <a:rPr lang="et-EE" baseline="0" dirty="0" smtClean="0"/>
                        <a:t> </a:t>
                      </a:r>
                      <a:r>
                        <a:rPr lang="et-EE" baseline="0" dirty="0" err="1" smtClean="0"/>
                        <a:t>criteria</a:t>
                      </a:r>
                      <a:r>
                        <a:rPr lang="et-EE" baseline="0" dirty="0" smtClean="0"/>
                        <a:t> and </a:t>
                      </a:r>
                      <a:r>
                        <a:rPr lang="et-EE" baseline="0" dirty="0" err="1" smtClean="0"/>
                        <a:t>regulations</a:t>
                      </a:r>
                      <a:endParaRPr lang="et-EE" baseline="0" dirty="0" smtClean="0"/>
                    </a:p>
                    <a:p>
                      <a:endParaRPr lang="et-EE" baseline="0" dirty="0" smtClean="0"/>
                    </a:p>
                    <a:p>
                      <a:endParaRPr lang="et-EE" baseline="0" dirty="0" smtClean="0"/>
                    </a:p>
                    <a:p>
                      <a:r>
                        <a:rPr lang="et-EE" baseline="0" dirty="0" err="1" smtClean="0"/>
                        <a:t>Core</a:t>
                      </a:r>
                      <a:r>
                        <a:rPr lang="et-EE" baseline="0" dirty="0" smtClean="0"/>
                        <a:t> </a:t>
                      </a:r>
                      <a:r>
                        <a:rPr lang="et-EE" baseline="0" dirty="0" err="1" smtClean="0"/>
                        <a:t>features</a:t>
                      </a:r>
                      <a:r>
                        <a:rPr lang="et-EE" baseline="0" dirty="0" smtClean="0"/>
                        <a:t> of </a:t>
                      </a:r>
                      <a:r>
                        <a:rPr lang="et-EE" baseline="0" dirty="0" err="1" smtClean="0"/>
                        <a:t>this</a:t>
                      </a:r>
                      <a:r>
                        <a:rPr lang="et-EE" baseline="0" dirty="0" smtClean="0"/>
                        <a:t> variant </a:t>
                      </a:r>
                      <a:r>
                        <a:rPr lang="et-EE" baseline="0" dirty="0" err="1" smtClean="0"/>
                        <a:t>significantly</a:t>
                      </a:r>
                      <a:r>
                        <a:rPr lang="et-EE" baseline="0" dirty="0" smtClean="0"/>
                        <a:t> present</a:t>
                      </a:r>
                      <a:endParaRPr lang="en-US" dirty="0"/>
                    </a:p>
                  </a:txBody>
                  <a:tcPr/>
                </a:tc>
                <a:tc>
                  <a:txBody>
                    <a:bodyPr/>
                    <a:lstStyle/>
                    <a:p>
                      <a:r>
                        <a:rPr lang="et-EE" dirty="0" err="1" smtClean="0"/>
                        <a:t>Social</a:t>
                      </a:r>
                      <a:r>
                        <a:rPr lang="et-EE" baseline="0" dirty="0" smtClean="0"/>
                        <a:t> </a:t>
                      </a:r>
                      <a:r>
                        <a:rPr lang="et-EE" baseline="0" dirty="0" err="1" smtClean="0"/>
                        <a:t>closure</a:t>
                      </a:r>
                      <a:r>
                        <a:rPr lang="et-EE" baseline="0" dirty="0" smtClean="0"/>
                        <a:t> </a:t>
                      </a:r>
                      <a:r>
                        <a:rPr lang="et-EE" baseline="0" dirty="0" err="1" smtClean="0"/>
                        <a:t>not</a:t>
                      </a:r>
                      <a:r>
                        <a:rPr lang="et-EE" baseline="0" dirty="0" smtClean="0"/>
                        <a:t> present and </a:t>
                      </a:r>
                      <a:r>
                        <a:rPr lang="et-EE" baseline="0" dirty="0" err="1" smtClean="0"/>
                        <a:t>neither</a:t>
                      </a:r>
                      <a:r>
                        <a:rPr lang="et-EE" baseline="0" dirty="0" smtClean="0"/>
                        <a:t> </a:t>
                      </a:r>
                      <a:r>
                        <a:rPr lang="et-EE" baseline="0" dirty="0" err="1" smtClean="0"/>
                        <a:t>desirable</a:t>
                      </a:r>
                      <a:r>
                        <a:rPr lang="et-EE" baseline="0" dirty="0" smtClean="0"/>
                        <a:t> </a:t>
                      </a:r>
                      <a:r>
                        <a:rPr lang="et-EE" baseline="0" dirty="0" err="1" smtClean="0"/>
                        <a:t>nor</a:t>
                      </a:r>
                      <a:r>
                        <a:rPr lang="et-EE" baseline="0" dirty="0" smtClean="0"/>
                        <a:t> </a:t>
                      </a:r>
                      <a:r>
                        <a:rPr lang="et-EE" baseline="0" dirty="0" err="1" smtClean="0"/>
                        <a:t>struggled</a:t>
                      </a:r>
                      <a:r>
                        <a:rPr lang="et-EE" baseline="0" dirty="0" smtClean="0"/>
                        <a:t> </a:t>
                      </a:r>
                      <a:r>
                        <a:rPr lang="et-EE" baseline="0" dirty="0" err="1" smtClean="0"/>
                        <a:t>for</a:t>
                      </a:r>
                      <a:endParaRPr lang="et-EE" baseline="0" dirty="0" smtClean="0"/>
                    </a:p>
                    <a:p>
                      <a:r>
                        <a:rPr lang="et-EE" baseline="0" dirty="0" smtClean="0"/>
                        <a:t>Professional </a:t>
                      </a:r>
                      <a:r>
                        <a:rPr lang="et-EE" baseline="0" dirty="0" err="1" smtClean="0"/>
                        <a:t>organisational</a:t>
                      </a:r>
                      <a:r>
                        <a:rPr lang="et-EE" baseline="0" dirty="0" smtClean="0"/>
                        <a:t> </a:t>
                      </a:r>
                      <a:r>
                        <a:rPr lang="et-EE" baseline="0" dirty="0" err="1" smtClean="0"/>
                        <a:t>basis</a:t>
                      </a:r>
                      <a:r>
                        <a:rPr lang="et-EE" baseline="0" dirty="0" smtClean="0"/>
                        <a:t> </a:t>
                      </a:r>
                      <a:r>
                        <a:rPr lang="et-EE" baseline="0" dirty="0" err="1" smtClean="0"/>
                        <a:t>weak</a:t>
                      </a:r>
                      <a:r>
                        <a:rPr lang="et-EE" baseline="0" dirty="0" smtClean="0"/>
                        <a:t>, </a:t>
                      </a:r>
                      <a:r>
                        <a:rPr lang="et-EE" baseline="0" dirty="0" err="1" smtClean="0"/>
                        <a:t>intermingling</a:t>
                      </a:r>
                      <a:r>
                        <a:rPr lang="et-EE" baseline="0" dirty="0" smtClean="0"/>
                        <a:t> </a:t>
                      </a:r>
                      <a:r>
                        <a:rPr lang="et-EE" baseline="0" dirty="0" err="1" smtClean="0"/>
                        <a:t>with</a:t>
                      </a:r>
                      <a:r>
                        <a:rPr lang="et-EE" baseline="0" dirty="0" smtClean="0"/>
                        <a:t> </a:t>
                      </a:r>
                      <a:r>
                        <a:rPr lang="et-EE" baseline="0" dirty="0" err="1" smtClean="0"/>
                        <a:t>neighbouring</a:t>
                      </a:r>
                      <a:r>
                        <a:rPr lang="et-EE" baseline="0" dirty="0" smtClean="0"/>
                        <a:t> </a:t>
                      </a:r>
                      <a:r>
                        <a:rPr lang="et-EE" baseline="0" dirty="0" err="1" smtClean="0"/>
                        <a:t>occupations</a:t>
                      </a:r>
                      <a:r>
                        <a:rPr lang="et-EE" baseline="0" dirty="0" smtClean="0"/>
                        <a:t>’ and </a:t>
                      </a:r>
                      <a:r>
                        <a:rPr lang="et-EE" baseline="0" dirty="0" err="1" smtClean="0"/>
                        <a:t>professions</a:t>
                      </a:r>
                      <a:r>
                        <a:rPr lang="et-EE" baseline="0" dirty="0" smtClean="0"/>
                        <a:t>’ </a:t>
                      </a:r>
                      <a:r>
                        <a:rPr lang="et-EE" baseline="0" dirty="0" err="1" smtClean="0"/>
                        <a:t>organisations</a:t>
                      </a:r>
                      <a:endParaRPr lang="et-EE" baseline="0" dirty="0" smtClean="0"/>
                    </a:p>
                    <a:p>
                      <a:endParaRPr lang="et-EE" baseline="0" dirty="0" smtClean="0"/>
                    </a:p>
                    <a:p>
                      <a:endParaRPr lang="et-EE" baseline="0" dirty="0" smtClean="0"/>
                    </a:p>
                    <a:p>
                      <a:endParaRPr lang="et-EE" baseline="0" dirty="0" smtClean="0"/>
                    </a:p>
                    <a:p>
                      <a:endParaRPr lang="et-EE" baseline="0" dirty="0" smtClean="0"/>
                    </a:p>
                    <a:p>
                      <a:endParaRPr lang="et-EE" baseline="0" dirty="0" smtClean="0"/>
                    </a:p>
                    <a:p>
                      <a:endParaRPr lang="et-EE" baseline="0" dirty="0" smtClean="0"/>
                    </a:p>
                    <a:p>
                      <a:r>
                        <a:rPr lang="et-EE" baseline="0" dirty="0" err="1" smtClean="0"/>
                        <a:t>Core</a:t>
                      </a:r>
                      <a:r>
                        <a:rPr lang="et-EE" baseline="0" dirty="0" smtClean="0"/>
                        <a:t> </a:t>
                      </a:r>
                      <a:r>
                        <a:rPr lang="et-EE" baseline="0" dirty="0" err="1" smtClean="0"/>
                        <a:t>features</a:t>
                      </a:r>
                      <a:r>
                        <a:rPr lang="et-EE" baseline="0" dirty="0" smtClean="0"/>
                        <a:t> of </a:t>
                      </a:r>
                      <a:r>
                        <a:rPr lang="et-EE" baseline="0" dirty="0" err="1" smtClean="0"/>
                        <a:t>this</a:t>
                      </a:r>
                      <a:r>
                        <a:rPr lang="et-EE" baseline="0" dirty="0" smtClean="0"/>
                        <a:t> variant </a:t>
                      </a:r>
                      <a:r>
                        <a:rPr lang="et-EE" baseline="0" dirty="0" err="1" smtClean="0"/>
                        <a:t>not</a:t>
                      </a:r>
                      <a:r>
                        <a:rPr lang="et-EE" baseline="0" dirty="0" smtClean="0"/>
                        <a:t> present</a:t>
                      </a:r>
                      <a:endParaRPr lang="en-US" dirty="0"/>
                    </a:p>
                  </a:txBody>
                  <a:tcPr/>
                </a:tc>
                <a:extLst>
                  <a:ext uri="{0D108BD9-81ED-4DB2-BD59-A6C34878D82A}">
                    <a16:rowId xmlns:a16="http://schemas.microsoft.com/office/drawing/2014/main" xmlns="" val="1349836139"/>
                  </a:ext>
                </a:extLst>
              </a:tr>
            </a:tbl>
          </a:graphicData>
        </a:graphic>
      </p:graphicFrame>
    </p:spTree>
    <p:extLst>
      <p:ext uri="{BB962C8B-B14F-4D97-AF65-F5344CB8AC3E}">
        <p14:creationId xmlns:p14="http://schemas.microsoft.com/office/powerpoint/2010/main" val="711133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t-EE" sz="4800" b="1" dirty="0" smtClean="0">
              <a:solidFill>
                <a:srgbClr val="FFC000"/>
              </a:solidFill>
            </a:endParaRPr>
          </a:p>
          <a:p>
            <a:pPr marL="0" indent="0" algn="ctr">
              <a:buNone/>
            </a:pPr>
            <a:r>
              <a:rPr lang="et-EE" sz="4800" b="1" dirty="0" err="1" smtClean="0">
                <a:solidFill>
                  <a:srgbClr val="FFC000"/>
                </a:solidFill>
              </a:rPr>
              <a:t>Thank</a:t>
            </a:r>
            <a:r>
              <a:rPr lang="et-EE" sz="4800" b="1" dirty="0" smtClean="0">
                <a:solidFill>
                  <a:srgbClr val="FFC000"/>
                </a:solidFill>
              </a:rPr>
              <a:t> </a:t>
            </a:r>
            <a:r>
              <a:rPr lang="et-EE" sz="4800" b="1" dirty="0" err="1" smtClean="0">
                <a:solidFill>
                  <a:srgbClr val="FFC000"/>
                </a:solidFill>
              </a:rPr>
              <a:t>you</a:t>
            </a:r>
            <a:r>
              <a:rPr lang="et-EE" sz="4800" b="1" dirty="0" smtClean="0">
                <a:solidFill>
                  <a:srgbClr val="FFC000"/>
                </a:solidFill>
              </a:rPr>
              <a:t> </a:t>
            </a:r>
            <a:r>
              <a:rPr lang="et-EE" sz="4800" b="1" dirty="0" err="1" smtClean="0">
                <a:solidFill>
                  <a:srgbClr val="FFC000"/>
                </a:solidFill>
              </a:rPr>
              <a:t>for</a:t>
            </a:r>
            <a:r>
              <a:rPr lang="et-EE" sz="4800" b="1" dirty="0" smtClean="0">
                <a:solidFill>
                  <a:srgbClr val="FFC000"/>
                </a:solidFill>
              </a:rPr>
              <a:t> </a:t>
            </a:r>
            <a:r>
              <a:rPr lang="et-EE" sz="4800" b="1" dirty="0" err="1" smtClean="0">
                <a:solidFill>
                  <a:srgbClr val="FFC000"/>
                </a:solidFill>
              </a:rPr>
              <a:t>your</a:t>
            </a:r>
            <a:r>
              <a:rPr lang="et-EE" sz="4800" b="1" dirty="0" smtClean="0">
                <a:solidFill>
                  <a:srgbClr val="FFC000"/>
                </a:solidFill>
              </a:rPr>
              <a:t> </a:t>
            </a:r>
            <a:r>
              <a:rPr lang="et-EE" sz="4800" b="1" dirty="0" err="1" smtClean="0">
                <a:solidFill>
                  <a:srgbClr val="FFC000"/>
                </a:solidFill>
              </a:rPr>
              <a:t>attention</a:t>
            </a:r>
            <a:r>
              <a:rPr lang="et-EE" sz="4800" b="1" dirty="0" smtClean="0">
                <a:solidFill>
                  <a:srgbClr val="FFC000"/>
                </a:solidFill>
              </a:rPr>
              <a:t> </a:t>
            </a:r>
            <a:r>
              <a:rPr lang="et-EE" sz="4800" b="1" dirty="0" smtClean="0">
                <a:solidFill>
                  <a:srgbClr val="FFC000"/>
                </a:solidFill>
                <a:sym typeface="Wingdings" panose="05000000000000000000" pitchFamily="2" charset="2"/>
              </a:rPr>
              <a:t> </a:t>
            </a:r>
            <a:endParaRPr lang="en-US" sz="4800" b="1" dirty="0">
              <a:solidFill>
                <a:srgbClr val="FFC000"/>
              </a:solidFill>
            </a:endParaRPr>
          </a:p>
        </p:txBody>
      </p:sp>
    </p:spTree>
    <p:extLst>
      <p:ext uri="{BB962C8B-B14F-4D97-AF65-F5344CB8AC3E}">
        <p14:creationId xmlns:p14="http://schemas.microsoft.com/office/powerpoint/2010/main" val="570033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Occupation</a:t>
            </a:r>
            <a:r>
              <a:rPr lang="et-EE" dirty="0" smtClean="0"/>
              <a:t> and </a:t>
            </a:r>
            <a:r>
              <a:rPr lang="et-EE" dirty="0" err="1" smtClean="0"/>
              <a:t>profession</a:t>
            </a:r>
            <a:r>
              <a:rPr lang="et-EE" dirty="0" smtClean="0"/>
              <a:t> </a:t>
            </a:r>
            <a:endParaRPr lang="en-US" dirty="0"/>
          </a:p>
        </p:txBody>
      </p:sp>
      <p:sp>
        <p:nvSpPr>
          <p:cNvPr id="3" name="Content Placeholder 2"/>
          <p:cNvSpPr>
            <a:spLocks noGrp="1"/>
          </p:cNvSpPr>
          <p:nvPr>
            <p:ph idx="1"/>
          </p:nvPr>
        </p:nvSpPr>
        <p:spPr>
          <a:xfrm>
            <a:off x="332509" y="1825624"/>
            <a:ext cx="11651673" cy="4907685"/>
          </a:xfrm>
        </p:spPr>
        <p:txBody>
          <a:bodyPr>
            <a:normAutofit/>
          </a:bodyPr>
          <a:lstStyle/>
          <a:p>
            <a:r>
              <a:rPr lang="en-GB" b="1" dirty="0" smtClean="0"/>
              <a:t>Occupation</a:t>
            </a:r>
            <a:r>
              <a:rPr lang="et-EE" b="1" dirty="0" smtClean="0"/>
              <a:t>:</a:t>
            </a:r>
            <a:r>
              <a:rPr lang="en-GB" dirty="0" smtClean="0"/>
              <a:t> </a:t>
            </a:r>
            <a:r>
              <a:rPr lang="en-GB" dirty="0"/>
              <a:t>every activity, work, function or job that is the main source of someone’s income</a:t>
            </a:r>
            <a:r>
              <a:rPr lang="en-GB" dirty="0" smtClean="0"/>
              <a:t>.</a:t>
            </a:r>
            <a:endParaRPr lang="et-EE" dirty="0" smtClean="0"/>
          </a:p>
          <a:p>
            <a:r>
              <a:rPr lang="en-GB" b="1" dirty="0" smtClean="0"/>
              <a:t>Occupational </a:t>
            </a:r>
            <a:r>
              <a:rPr lang="en-GB" b="1" dirty="0"/>
              <a:t>family </a:t>
            </a:r>
            <a:r>
              <a:rPr lang="et-EE" b="1" dirty="0" smtClean="0"/>
              <a:t>/ </a:t>
            </a:r>
            <a:r>
              <a:rPr lang="en-GB" b="1" dirty="0" smtClean="0"/>
              <a:t>group </a:t>
            </a:r>
            <a:r>
              <a:rPr lang="en-GB" dirty="0"/>
              <a:t>is a </a:t>
            </a:r>
            <a:r>
              <a:rPr lang="en-GB" dirty="0" smtClean="0"/>
              <a:t>group </a:t>
            </a:r>
            <a:r>
              <a:rPr lang="en-GB" dirty="0"/>
              <a:t>of several similar occupations, </a:t>
            </a:r>
            <a:r>
              <a:rPr lang="en-GB" dirty="0" smtClean="0"/>
              <a:t>jobs. </a:t>
            </a:r>
            <a:endParaRPr lang="et-EE" dirty="0" smtClean="0"/>
          </a:p>
          <a:p>
            <a:r>
              <a:rPr lang="en-GB" b="1" dirty="0" smtClean="0"/>
              <a:t>Profession</a:t>
            </a:r>
            <a:endParaRPr lang="et-EE" dirty="0"/>
          </a:p>
          <a:p>
            <a:pPr lvl="1"/>
            <a:r>
              <a:rPr lang="en-GB" dirty="0" smtClean="0"/>
              <a:t>a </a:t>
            </a:r>
            <a:r>
              <a:rPr lang="en-GB" dirty="0"/>
              <a:t>specific type of occupation </a:t>
            </a:r>
            <a:r>
              <a:rPr lang="et-EE" dirty="0" smtClean="0"/>
              <a:t>/ a </a:t>
            </a:r>
            <a:r>
              <a:rPr lang="en-GB" dirty="0" smtClean="0"/>
              <a:t>professional occupations</a:t>
            </a:r>
            <a:endParaRPr lang="et-EE" dirty="0" smtClean="0"/>
          </a:p>
          <a:p>
            <a:pPr lvl="2"/>
            <a:r>
              <a:rPr lang="en-GB" dirty="0" smtClean="0"/>
              <a:t>professional autonomy</a:t>
            </a:r>
            <a:r>
              <a:rPr lang="et-EE" dirty="0" smtClean="0"/>
              <a:t>: </a:t>
            </a:r>
            <a:r>
              <a:rPr lang="en-GB" dirty="0"/>
              <a:t>a high control of practitioners over the work they are </a:t>
            </a:r>
            <a:r>
              <a:rPr lang="en-GB" dirty="0" smtClean="0"/>
              <a:t>doing</a:t>
            </a:r>
            <a:endParaRPr lang="et-EE" dirty="0" smtClean="0"/>
          </a:p>
          <a:p>
            <a:pPr lvl="2"/>
            <a:r>
              <a:rPr lang="en-GB" dirty="0" smtClean="0"/>
              <a:t>social closure</a:t>
            </a:r>
            <a:r>
              <a:rPr lang="et-EE" dirty="0" smtClean="0"/>
              <a:t>: </a:t>
            </a:r>
            <a:r>
              <a:rPr lang="en-GB" dirty="0" smtClean="0"/>
              <a:t>entrance </a:t>
            </a:r>
            <a:r>
              <a:rPr lang="en-GB" dirty="0"/>
              <a:t>to an occupation </a:t>
            </a:r>
            <a:r>
              <a:rPr lang="et-EE" dirty="0" smtClean="0"/>
              <a:t>(</a:t>
            </a:r>
            <a:r>
              <a:rPr lang="en-GB" dirty="0" smtClean="0"/>
              <a:t>in </a:t>
            </a:r>
            <a:r>
              <a:rPr lang="en-GB" dirty="0"/>
              <a:t>the status of </a:t>
            </a:r>
            <a:r>
              <a:rPr lang="en-GB" dirty="0" smtClean="0"/>
              <a:t>profession</a:t>
            </a:r>
            <a:r>
              <a:rPr lang="et-EE" dirty="0" smtClean="0"/>
              <a:t>)</a:t>
            </a:r>
            <a:r>
              <a:rPr lang="en-GB" dirty="0" smtClean="0"/>
              <a:t> </a:t>
            </a:r>
            <a:r>
              <a:rPr lang="en-GB" dirty="0"/>
              <a:t>is </a:t>
            </a:r>
            <a:r>
              <a:rPr lang="en-GB" dirty="0" smtClean="0"/>
              <a:t>restricted</a:t>
            </a:r>
            <a:endParaRPr lang="et-EE" dirty="0" smtClean="0"/>
          </a:p>
          <a:p>
            <a:r>
              <a:rPr lang="en-GB" b="1" dirty="0" err="1" smtClean="0"/>
              <a:t>Professionalisation</a:t>
            </a:r>
            <a:r>
              <a:rPr lang="et-EE" dirty="0" smtClean="0"/>
              <a:t>: </a:t>
            </a:r>
            <a:r>
              <a:rPr lang="en-GB" dirty="0" smtClean="0"/>
              <a:t>the </a:t>
            </a:r>
            <a:r>
              <a:rPr lang="en-GB" dirty="0"/>
              <a:t>process of an occupation evolving towards a profession.</a:t>
            </a:r>
            <a:endParaRPr lang="en-US" dirty="0"/>
          </a:p>
          <a:p>
            <a:r>
              <a:rPr lang="en-GB" b="1" dirty="0"/>
              <a:t>Professionalism</a:t>
            </a:r>
            <a:r>
              <a:rPr lang="et-EE" dirty="0"/>
              <a:t>: </a:t>
            </a:r>
            <a:r>
              <a:rPr lang="en-GB" dirty="0"/>
              <a:t>way</a:t>
            </a:r>
            <a:r>
              <a:rPr lang="et-EE" dirty="0"/>
              <a:t>s</a:t>
            </a:r>
            <a:r>
              <a:rPr lang="en-GB" dirty="0"/>
              <a:t> to describe the degree and quality of practice, and the creation of a culture of quality. </a:t>
            </a:r>
            <a:endParaRPr lang="et-EE" b="1" dirty="0"/>
          </a:p>
        </p:txBody>
      </p:sp>
    </p:spTree>
    <p:extLst>
      <p:ext uri="{BB962C8B-B14F-4D97-AF65-F5344CB8AC3E}">
        <p14:creationId xmlns:p14="http://schemas.microsoft.com/office/powerpoint/2010/main" val="4043226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Professionalism as a normative value</a:t>
            </a:r>
            <a:endParaRPr lang="en-US" dirty="0"/>
          </a:p>
        </p:txBody>
      </p:sp>
      <p:sp>
        <p:nvSpPr>
          <p:cNvPr id="3" name="Content Placeholder 2"/>
          <p:cNvSpPr>
            <a:spLocks noGrp="1"/>
          </p:cNvSpPr>
          <p:nvPr>
            <p:ph idx="1"/>
          </p:nvPr>
        </p:nvSpPr>
        <p:spPr/>
        <p:txBody>
          <a:bodyPr>
            <a:normAutofit/>
          </a:bodyPr>
          <a:lstStyle/>
          <a:p>
            <a:r>
              <a:rPr lang="et-EE" dirty="0" smtClean="0"/>
              <a:t>T</a:t>
            </a:r>
            <a:r>
              <a:rPr lang="en-GB" dirty="0" smtClean="0"/>
              <a:t>he </a:t>
            </a:r>
            <a:r>
              <a:rPr lang="en-GB" dirty="0"/>
              <a:t>value of </a:t>
            </a:r>
            <a:r>
              <a:rPr lang="et-EE" dirty="0" err="1" smtClean="0"/>
              <a:t>an</a:t>
            </a:r>
            <a:r>
              <a:rPr lang="et-EE" dirty="0" smtClean="0"/>
              <a:t> </a:t>
            </a:r>
            <a:r>
              <a:rPr lang="en-GB" dirty="0" smtClean="0"/>
              <a:t>occupation</a:t>
            </a:r>
            <a:r>
              <a:rPr lang="et-EE" dirty="0" smtClean="0"/>
              <a:t> </a:t>
            </a:r>
            <a:r>
              <a:rPr lang="en-GB" dirty="0" smtClean="0"/>
              <a:t>emerges </a:t>
            </a:r>
            <a:r>
              <a:rPr lang="en-GB" dirty="0"/>
              <a:t>from the specialist knowledge and skills that practitioners command and exercise for the good of other people, following professional ethics. </a:t>
            </a:r>
            <a:endParaRPr lang="et-EE" dirty="0" smtClean="0"/>
          </a:p>
          <a:p>
            <a:r>
              <a:rPr lang="en-GB" dirty="0" smtClean="0"/>
              <a:t>Different </a:t>
            </a:r>
            <a:r>
              <a:rPr lang="en-GB" dirty="0"/>
              <a:t>occupations are valued differently in </a:t>
            </a:r>
            <a:r>
              <a:rPr lang="en-GB" dirty="0" smtClean="0"/>
              <a:t>society</a:t>
            </a:r>
            <a:endParaRPr lang="et-EE" dirty="0" smtClean="0"/>
          </a:p>
          <a:p>
            <a:r>
              <a:rPr lang="en-GB" dirty="0" smtClean="0"/>
              <a:t>A </a:t>
            </a:r>
            <a:r>
              <a:rPr lang="en-GB" dirty="0"/>
              <a:t>specialist body of (scientific) knowledge – its creation, updating and development and transfer through the education system – is one of the central tenets of this version of professionalism. </a:t>
            </a:r>
            <a:endParaRPr lang="et-EE" dirty="0" smtClean="0"/>
          </a:p>
          <a:p>
            <a:r>
              <a:rPr lang="en-GB" dirty="0" smtClean="0"/>
              <a:t>formal </a:t>
            </a:r>
            <a:r>
              <a:rPr lang="en-GB" dirty="0"/>
              <a:t>education system </a:t>
            </a:r>
            <a:r>
              <a:rPr lang="en-GB" dirty="0" smtClean="0"/>
              <a:t>transfer</a:t>
            </a:r>
            <a:r>
              <a:rPr lang="et-EE" dirty="0" smtClean="0"/>
              <a:t>s </a:t>
            </a:r>
            <a:r>
              <a:rPr lang="en-GB" dirty="0" smtClean="0"/>
              <a:t>specialist </a:t>
            </a:r>
            <a:r>
              <a:rPr lang="en-GB" dirty="0"/>
              <a:t>knowledge and </a:t>
            </a:r>
            <a:r>
              <a:rPr lang="en-GB" dirty="0" smtClean="0"/>
              <a:t>skills</a:t>
            </a:r>
            <a:r>
              <a:rPr lang="et-EE" dirty="0" smtClean="0"/>
              <a:t>, </a:t>
            </a:r>
            <a:r>
              <a:rPr lang="et-EE" dirty="0" err="1" smtClean="0"/>
              <a:t>is</a:t>
            </a:r>
            <a:r>
              <a:rPr lang="en-GB" dirty="0" smtClean="0"/>
              <a:t> </a:t>
            </a:r>
            <a:r>
              <a:rPr lang="en-GB" dirty="0"/>
              <a:t>a method for socialising practitioners into professional ethics and integrating them into the body of practitioners. </a:t>
            </a:r>
            <a:endParaRPr lang="en-US" dirty="0"/>
          </a:p>
        </p:txBody>
      </p:sp>
    </p:spTree>
    <p:extLst>
      <p:ext uri="{BB962C8B-B14F-4D97-AF65-F5344CB8AC3E}">
        <p14:creationId xmlns:p14="http://schemas.microsoft.com/office/powerpoint/2010/main" val="2127195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Youth</a:t>
            </a:r>
            <a:r>
              <a:rPr lang="et-EE" dirty="0" smtClean="0"/>
              <a:t> </a:t>
            </a:r>
            <a:r>
              <a:rPr lang="et-EE" dirty="0" err="1" smtClean="0"/>
              <a:t>work</a:t>
            </a:r>
            <a:r>
              <a:rPr lang="et-EE" dirty="0" smtClean="0"/>
              <a:t> </a:t>
            </a:r>
            <a:r>
              <a:rPr lang="et-EE" dirty="0" err="1" smtClean="0"/>
              <a:t>relevance</a:t>
            </a:r>
            <a:r>
              <a:rPr lang="et-EE" dirty="0" smtClean="0"/>
              <a:t>: </a:t>
            </a:r>
            <a:r>
              <a:rPr lang="et-EE" dirty="0" err="1" smtClean="0"/>
              <a:t>education</a:t>
            </a:r>
            <a:r>
              <a:rPr lang="et-EE" dirty="0" smtClean="0"/>
              <a:t> and NFL</a:t>
            </a:r>
            <a:endParaRPr lang="en-US" dirty="0"/>
          </a:p>
        </p:txBody>
      </p:sp>
      <p:sp>
        <p:nvSpPr>
          <p:cNvPr id="3" name="Content Placeholder 2"/>
          <p:cNvSpPr>
            <a:spLocks noGrp="1"/>
          </p:cNvSpPr>
          <p:nvPr>
            <p:ph sz="half" idx="1"/>
          </p:nvPr>
        </p:nvSpPr>
        <p:spPr/>
        <p:txBody>
          <a:bodyPr>
            <a:normAutofit/>
          </a:bodyPr>
          <a:lstStyle/>
          <a:p>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635921053"/>
              </p:ext>
            </p:extLst>
          </p:nvPr>
        </p:nvGraphicFramePr>
        <p:xfrm>
          <a:off x="683852" y="1825625"/>
          <a:ext cx="5490297" cy="1932392"/>
        </p:xfrm>
        <a:graphic>
          <a:graphicData uri="http://schemas.openxmlformats.org/drawingml/2006/table">
            <a:tbl>
              <a:tblPr firstRow="1" firstCol="1" bandRow="1">
                <a:tableStyleId>{5C22544A-7EE6-4342-B048-85BDC9FD1C3A}</a:tableStyleId>
              </a:tblPr>
              <a:tblGrid>
                <a:gridCol w="3058451">
                  <a:extLst>
                    <a:ext uri="{9D8B030D-6E8A-4147-A177-3AD203B41FA5}">
                      <a16:colId xmlns:a16="http://schemas.microsoft.com/office/drawing/2014/main" xmlns="" val="1875846214"/>
                    </a:ext>
                  </a:extLst>
                </a:gridCol>
                <a:gridCol w="2431846">
                  <a:extLst>
                    <a:ext uri="{9D8B030D-6E8A-4147-A177-3AD203B41FA5}">
                      <a16:colId xmlns:a16="http://schemas.microsoft.com/office/drawing/2014/main" xmlns="" val="2302846834"/>
                    </a:ext>
                  </a:extLst>
                </a:gridCol>
              </a:tblGrid>
              <a:tr h="373167">
                <a:tc>
                  <a:txBody>
                    <a:bodyPr/>
                    <a:lstStyle/>
                    <a:p>
                      <a:pPr>
                        <a:lnSpc>
                          <a:spcPct val="107000"/>
                        </a:lnSpc>
                        <a:spcAft>
                          <a:spcPts val="0"/>
                        </a:spcAft>
                      </a:pPr>
                      <a:r>
                        <a:rPr lang="en-GB"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Outside youth work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888837688"/>
                  </a:ext>
                </a:extLst>
              </a:tr>
              <a:tr h="439724">
                <a:tc>
                  <a:txBody>
                    <a:bodyPr/>
                    <a:lstStyle/>
                    <a:p>
                      <a:pPr>
                        <a:lnSpc>
                          <a:spcPct val="107000"/>
                        </a:lnSpc>
                        <a:spcAft>
                          <a:spcPts val="0"/>
                        </a:spcAft>
                      </a:pPr>
                      <a:r>
                        <a:rPr lang="en-GB" sz="1800" dirty="0">
                          <a:effectLst/>
                        </a:rPr>
                        <a:t>Higher education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84%</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995310567"/>
                  </a:ext>
                </a:extLst>
              </a:tr>
              <a:tr h="373167">
                <a:tc>
                  <a:txBody>
                    <a:bodyPr/>
                    <a:lstStyle/>
                    <a:p>
                      <a:pPr>
                        <a:lnSpc>
                          <a:spcPct val="107000"/>
                        </a:lnSpc>
                        <a:spcAft>
                          <a:spcPts val="0"/>
                        </a:spcAft>
                      </a:pPr>
                      <a:r>
                        <a:rPr lang="en-GB" sz="1800" dirty="0">
                          <a:effectLst/>
                        </a:rPr>
                        <a:t>Vocational education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8%</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38648247"/>
                  </a:ext>
                </a:extLst>
              </a:tr>
              <a:tr h="373167">
                <a:tc>
                  <a:txBody>
                    <a:bodyPr/>
                    <a:lstStyle/>
                    <a:p>
                      <a:pPr>
                        <a:lnSpc>
                          <a:spcPct val="107000"/>
                        </a:lnSpc>
                        <a:spcAft>
                          <a:spcPts val="0"/>
                        </a:spcAft>
                      </a:pPr>
                      <a:r>
                        <a:rPr lang="en-GB" sz="1800" dirty="0">
                          <a:effectLst/>
                        </a:rPr>
                        <a:t>Accredited or validated course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5%</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66259729"/>
                  </a:ext>
                </a:extLst>
              </a:tr>
              <a:tr h="373167">
                <a:tc>
                  <a:txBody>
                    <a:bodyPr/>
                    <a:lstStyle/>
                    <a:p>
                      <a:pPr>
                        <a:lnSpc>
                          <a:spcPct val="107000"/>
                        </a:lnSpc>
                        <a:spcAft>
                          <a:spcPts val="0"/>
                        </a:spcAft>
                      </a:pPr>
                      <a:r>
                        <a:rPr lang="en-GB" sz="1800">
                          <a:effectLst/>
                        </a:rPr>
                        <a:t>None of the above</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4%</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4086622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483049460"/>
              </p:ext>
            </p:extLst>
          </p:nvPr>
        </p:nvGraphicFramePr>
        <p:xfrm>
          <a:off x="683852" y="4146997"/>
          <a:ext cx="5490296" cy="2071485"/>
        </p:xfrm>
        <a:graphic>
          <a:graphicData uri="http://schemas.openxmlformats.org/drawingml/2006/table">
            <a:tbl>
              <a:tblPr firstRow="1" firstCol="1" bandRow="1">
                <a:tableStyleId>{5C22544A-7EE6-4342-B048-85BDC9FD1C3A}</a:tableStyleId>
              </a:tblPr>
              <a:tblGrid>
                <a:gridCol w="2986641">
                  <a:extLst>
                    <a:ext uri="{9D8B030D-6E8A-4147-A177-3AD203B41FA5}">
                      <a16:colId xmlns:a16="http://schemas.microsoft.com/office/drawing/2014/main" xmlns="" val="3770170566"/>
                    </a:ext>
                  </a:extLst>
                </a:gridCol>
                <a:gridCol w="2503655">
                  <a:extLst>
                    <a:ext uri="{9D8B030D-6E8A-4147-A177-3AD203B41FA5}">
                      <a16:colId xmlns:a16="http://schemas.microsoft.com/office/drawing/2014/main" xmlns="" val="2144181141"/>
                    </a:ext>
                  </a:extLst>
                </a:gridCol>
              </a:tblGrid>
              <a:tr h="414297">
                <a:tc>
                  <a:txBody>
                    <a:bodyPr/>
                    <a:lstStyle/>
                    <a:p>
                      <a:pPr>
                        <a:lnSpc>
                          <a:spcPct val="107000"/>
                        </a:lnSpc>
                        <a:spcAft>
                          <a:spcPts val="0"/>
                        </a:spcAft>
                      </a:pPr>
                      <a:r>
                        <a:rPr lang="en-GB" sz="16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a:effectLst/>
                        </a:rPr>
                        <a:t>In the area of youth work</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594444024"/>
                  </a:ext>
                </a:extLst>
              </a:tr>
              <a:tr h="414297">
                <a:tc>
                  <a:txBody>
                    <a:bodyPr/>
                    <a:lstStyle/>
                    <a:p>
                      <a:pPr>
                        <a:lnSpc>
                          <a:spcPct val="107000"/>
                        </a:lnSpc>
                        <a:spcAft>
                          <a:spcPts val="0"/>
                        </a:spcAft>
                      </a:pPr>
                      <a:r>
                        <a:rPr lang="en-GB" sz="1600" dirty="0">
                          <a:effectLst/>
                        </a:rPr>
                        <a:t>Higher education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a:effectLst/>
                        </a:rPr>
                        <a:t>42%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63690732"/>
                  </a:ext>
                </a:extLst>
              </a:tr>
              <a:tr h="414297">
                <a:tc>
                  <a:txBody>
                    <a:bodyPr/>
                    <a:lstStyle/>
                    <a:p>
                      <a:pPr>
                        <a:lnSpc>
                          <a:spcPct val="107000"/>
                        </a:lnSpc>
                        <a:spcAft>
                          <a:spcPts val="0"/>
                        </a:spcAft>
                      </a:pPr>
                      <a:r>
                        <a:rPr lang="en-GB" sz="1600" dirty="0">
                          <a:effectLst/>
                        </a:rPr>
                        <a:t>Vocational education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a:effectLst/>
                        </a:rPr>
                        <a:t>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38455645"/>
                  </a:ext>
                </a:extLst>
              </a:tr>
              <a:tr h="414297">
                <a:tc>
                  <a:txBody>
                    <a:bodyPr/>
                    <a:lstStyle/>
                    <a:p>
                      <a:pPr>
                        <a:lnSpc>
                          <a:spcPct val="107000"/>
                        </a:lnSpc>
                        <a:spcAft>
                          <a:spcPts val="0"/>
                        </a:spcAft>
                      </a:pPr>
                      <a:r>
                        <a:rPr lang="en-GB" sz="1600" dirty="0">
                          <a:effectLst/>
                        </a:rPr>
                        <a:t>Accredited or validated course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a:effectLst/>
                        </a:rPr>
                        <a:t>26%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79187708"/>
                  </a:ext>
                </a:extLst>
              </a:tr>
              <a:tr h="414297">
                <a:tc>
                  <a:txBody>
                    <a:bodyPr/>
                    <a:lstStyle/>
                    <a:p>
                      <a:pPr>
                        <a:lnSpc>
                          <a:spcPct val="107000"/>
                        </a:lnSpc>
                        <a:spcAft>
                          <a:spcPts val="0"/>
                        </a:spcAft>
                      </a:pPr>
                      <a:r>
                        <a:rPr lang="en-GB" sz="1600">
                          <a:effectLst/>
                        </a:rPr>
                        <a:t>None of the above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27%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749915159"/>
                  </a:ext>
                </a:extLst>
              </a:tr>
            </a:tbl>
          </a:graphicData>
        </a:graphic>
      </p:graphicFrame>
      <p:pic>
        <p:nvPicPr>
          <p:cNvPr id="4" name="Picture 3"/>
          <p:cNvPicPr>
            <a:picLocks noChangeAspect="1"/>
          </p:cNvPicPr>
          <p:nvPr/>
        </p:nvPicPr>
        <p:blipFill>
          <a:blip r:embed="rId3"/>
          <a:stretch>
            <a:fillRect/>
          </a:stretch>
        </p:blipFill>
        <p:spPr>
          <a:xfrm>
            <a:off x="6328496" y="2241262"/>
            <a:ext cx="5683395" cy="3381094"/>
          </a:xfrm>
          <a:prstGeom prst="rect">
            <a:avLst/>
          </a:prstGeom>
        </p:spPr>
      </p:pic>
    </p:spTree>
    <p:extLst>
      <p:ext uri="{BB962C8B-B14F-4D97-AF65-F5344CB8AC3E}">
        <p14:creationId xmlns:p14="http://schemas.microsoft.com/office/powerpoint/2010/main" val="985094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Professionalism</a:t>
            </a:r>
            <a:r>
              <a:rPr lang="et-EE" dirty="0" smtClean="0"/>
              <a:t> </a:t>
            </a:r>
            <a:r>
              <a:rPr lang="et-EE" dirty="0" err="1" smtClean="0"/>
              <a:t>as</a:t>
            </a:r>
            <a:r>
              <a:rPr lang="et-EE" dirty="0" smtClean="0"/>
              <a:t> a </a:t>
            </a:r>
            <a:r>
              <a:rPr lang="et-EE" dirty="0" err="1" smtClean="0"/>
              <a:t>disourse</a:t>
            </a:r>
            <a:endParaRPr lang="en-US" dirty="0"/>
          </a:p>
        </p:txBody>
      </p:sp>
      <p:sp>
        <p:nvSpPr>
          <p:cNvPr id="3" name="Content Placeholder 2"/>
          <p:cNvSpPr>
            <a:spLocks noGrp="1"/>
          </p:cNvSpPr>
          <p:nvPr>
            <p:ph idx="1"/>
          </p:nvPr>
        </p:nvSpPr>
        <p:spPr>
          <a:xfrm>
            <a:off x="838200" y="1825625"/>
            <a:ext cx="10515600" cy="4713720"/>
          </a:xfrm>
        </p:spPr>
        <p:txBody>
          <a:bodyPr>
            <a:normAutofit lnSpcReduction="10000"/>
          </a:bodyPr>
          <a:lstStyle/>
          <a:p>
            <a:r>
              <a:rPr lang="en-GB" b="1" dirty="0"/>
              <a:t>Professionalism as a discourse</a:t>
            </a:r>
            <a:r>
              <a:rPr lang="en-GB" dirty="0"/>
              <a:t> is an understanding that professionalism can be constructed and imposed on an occupation and on practitioners “from above</a:t>
            </a:r>
            <a:r>
              <a:rPr lang="en-GB" dirty="0" smtClean="0"/>
              <a:t>”.</a:t>
            </a:r>
            <a:endParaRPr lang="et-EE" dirty="0" smtClean="0"/>
          </a:p>
          <a:p>
            <a:r>
              <a:rPr lang="en-GB" dirty="0" smtClean="0"/>
              <a:t>many </a:t>
            </a:r>
            <a:r>
              <a:rPr lang="en-GB" dirty="0"/>
              <a:t>welfare services are financed from a common budget, not provided on the basis of voluntary activities or market interactions. </a:t>
            </a:r>
            <a:endParaRPr lang="et-EE" dirty="0" smtClean="0"/>
          </a:p>
          <a:p>
            <a:pPr lvl="1"/>
            <a:r>
              <a:rPr lang="en-GB" dirty="0" smtClean="0"/>
              <a:t>by </a:t>
            </a:r>
            <a:r>
              <a:rPr lang="en-GB" dirty="0"/>
              <a:t>public-sector </a:t>
            </a:r>
            <a:r>
              <a:rPr lang="en-GB" dirty="0" smtClean="0"/>
              <a:t>organisations</a:t>
            </a:r>
            <a:endParaRPr lang="et-EE" dirty="0" smtClean="0"/>
          </a:p>
          <a:p>
            <a:pPr lvl="1"/>
            <a:r>
              <a:rPr lang="et-EE" dirty="0" err="1" smtClean="0"/>
              <a:t>By</a:t>
            </a:r>
            <a:r>
              <a:rPr lang="et-EE" dirty="0" smtClean="0"/>
              <a:t> </a:t>
            </a:r>
            <a:r>
              <a:rPr lang="en-GB" dirty="0" smtClean="0"/>
              <a:t>not-for-profit organisations </a:t>
            </a:r>
            <a:r>
              <a:rPr lang="en-GB" dirty="0"/>
              <a:t>(NPO) or </a:t>
            </a:r>
            <a:endParaRPr lang="et-EE" dirty="0" smtClean="0"/>
          </a:p>
          <a:p>
            <a:pPr lvl="1"/>
            <a:r>
              <a:rPr lang="et-EE" dirty="0" err="1" smtClean="0"/>
              <a:t>By</a:t>
            </a:r>
            <a:r>
              <a:rPr lang="et-EE" dirty="0" smtClean="0"/>
              <a:t> </a:t>
            </a:r>
            <a:r>
              <a:rPr lang="en-GB" dirty="0" smtClean="0"/>
              <a:t>business </a:t>
            </a:r>
            <a:r>
              <a:rPr lang="en-GB" dirty="0"/>
              <a:t>organisations </a:t>
            </a:r>
            <a:endParaRPr lang="et-EE" dirty="0" smtClean="0"/>
          </a:p>
          <a:p>
            <a:r>
              <a:rPr lang="en-GB" dirty="0" smtClean="0"/>
              <a:t>requirements </a:t>
            </a:r>
            <a:r>
              <a:rPr lang="en-GB" dirty="0"/>
              <a:t>of accountability, trust and transparency </a:t>
            </a:r>
            <a:r>
              <a:rPr lang="et-EE" dirty="0" smtClean="0">
                <a:sym typeface="Wingdings" panose="05000000000000000000" pitchFamily="2" charset="2"/>
              </a:rPr>
              <a:t> </a:t>
            </a:r>
            <a:r>
              <a:rPr lang="en-GB" dirty="0" smtClean="0"/>
              <a:t>increased </a:t>
            </a:r>
            <a:r>
              <a:rPr lang="en-GB" dirty="0"/>
              <a:t>regulation, audit and </a:t>
            </a:r>
            <a:r>
              <a:rPr lang="en-GB" dirty="0" smtClean="0"/>
              <a:t>assessment</a:t>
            </a:r>
            <a:r>
              <a:rPr lang="et-EE" dirty="0" smtClean="0"/>
              <a:t> </a:t>
            </a:r>
            <a:r>
              <a:rPr lang="et-EE" dirty="0" smtClean="0">
                <a:sym typeface="Wingdings" panose="05000000000000000000" pitchFamily="2" charset="2"/>
              </a:rPr>
              <a:t> </a:t>
            </a:r>
          </a:p>
          <a:p>
            <a:pPr lvl="1"/>
            <a:r>
              <a:rPr lang="et-EE" dirty="0" err="1" smtClean="0">
                <a:sym typeface="Wingdings" panose="05000000000000000000" pitchFamily="2" charset="2"/>
              </a:rPr>
              <a:t>Reduced</a:t>
            </a:r>
            <a:r>
              <a:rPr lang="et-EE" dirty="0" smtClean="0">
                <a:sym typeface="Wingdings" panose="05000000000000000000" pitchFamily="2" charset="2"/>
              </a:rPr>
              <a:t> </a:t>
            </a:r>
            <a:r>
              <a:rPr lang="et-EE" dirty="0" err="1" smtClean="0">
                <a:sym typeface="Wingdings" panose="05000000000000000000" pitchFamily="2" charset="2"/>
              </a:rPr>
              <a:t>autonomy</a:t>
            </a:r>
            <a:r>
              <a:rPr lang="et-EE" dirty="0" smtClean="0">
                <a:sym typeface="Wingdings" panose="05000000000000000000" pitchFamily="2" charset="2"/>
              </a:rPr>
              <a:t> </a:t>
            </a:r>
          </a:p>
          <a:p>
            <a:pPr lvl="1"/>
            <a:r>
              <a:rPr lang="et-EE" dirty="0" err="1" smtClean="0">
                <a:sym typeface="Wingdings" panose="05000000000000000000" pitchFamily="2" charset="2"/>
              </a:rPr>
              <a:t>Increased</a:t>
            </a:r>
            <a:r>
              <a:rPr lang="et-EE" dirty="0" smtClean="0">
                <a:sym typeface="Wingdings" panose="05000000000000000000" pitchFamily="2" charset="2"/>
              </a:rPr>
              <a:t> </a:t>
            </a:r>
            <a:r>
              <a:rPr lang="et-EE" dirty="0" err="1" smtClean="0">
                <a:sym typeface="Wingdings" panose="05000000000000000000" pitchFamily="2" charset="2"/>
              </a:rPr>
              <a:t>managerial</a:t>
            </a:r>
            <a:r>
              <a:rPr lang="et-EE" dirty="0" smtClean="0">
                <a:sym typeface="Wingdings" panose="05000000000000000000" pitchFamily="2" charset="2"/>
              </a:rPr>
              <a:t> </a:t>
            </a:r>
            <a:r>
              <a:rPr lang="et-EE" dirty="0" err="1" smtClean="0">
                <a:sym typeface="Wingdings" panose="05000000000000000000" pitchFamily="2" charset="2"/>
              </a:rPr>
              <a:t>control</a:t>
            </a:r>
            <a:r>
              <a:rPr lang="et-EE" dirty="0" smtClean="0">
                <a:sym typeface="Wingdings" panose="05000000000000000000" pitchFamily="2" charset="2"/>
              </a:rPr>
              <a:t> </a:t>
            </a:r>
            <a:endParaRPr lang="en-US" dirty="0"/>
          </a:p>
        </p:txBody>
      </p:sp>
    </p:spTree>
    <p:extLst>
      <p:ext uri="{BB962C8B-B14F-4D97-AF65-F5344CB8AC3E}">
        <p14:creationId xmlns:p14="http://schemas.microsoft.com/office/powerpoint/2010/main" val="2958958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Youth</a:t>
            </a:r>
            <a:r>
              <a:rPr lang="et-EE" dirty="0" smtClean="0"/>
              <a:t> </a:t>
            </a:r>
            <a:r>
              <a:rPr lang="et-EE" dirty="0" err="1" smtClean="0"/>
              <a:t>work</a:t>
            </a:r>
            <a:r>
              <a:rPr lang="et-EE" dirty="0" smtClean="0"/>
              <a:t> </a:t>
            </a:r>
            <a:r>
              <a:rPr lang="et-EE" dirty="0" err="1" smtClean="0"/>
              <a:t>relevance</a:t>
            </a:r>
            <a:r>
              <a:rPr lang="et-EE" dirty="0" smtClean="0"/>
              <a:t>: </a:t>
            </a:r>
            <a:r>
              <a:rPr lang="et-EE" dirty="0" err="1" smtClean="0"/>
              <a:t>opportunities</a:t>
            </a:r>
            <a:endParaRPr lang="en-US" dirty="0"/>
          </a:p>
        </p:txBody>
      </p:sp>
      <p:sp>
        <p:nvSpPr>
          <p:cNvPr id="3" name="Content Placeholder 2"/>
          <p:cNvSpPr>
            <a:spLocks noGrp="1"/>
          </p:cNvSpPr>
          <p:nvPr>
            <p:ph idx="1"/>
          </p:nvPr>
        </p:nvSpPr>
        <p:spPr/>
        <p:txBody>
          <a:bodyPr>
            <a:normAutofit/>
          </a:bodyPr>
          <a:lstStyle/>
          <a:p>
            <a:r>
              <a:rPr lang="et-EE" dirty="0" err="1" smtClean="0"/>
              <a:t>Public</a:t>
            </a:r>
            <a:r>
              <a:rPr lang="et-EE" dirty="0" smtClean="0"/>
              <a:t> </a:t>
            </a:r>
            <a:r>
              <a:rPr lang="et-EE" dirty="0" err="1" smtClean="0"/>
              <a:t>policy</a:t>
            </a:r>
            <a:r>
              <a:rPr lang="et-EE" dirty="0" smtClean="0"/>
              <a:t> </a:t>
            </a:r>
            <a:r>
              <a:rPr lang="en-GB" dirty="0" smtClean="0"/>
              <a:t>interventions </a:t>
            </a:r>
            <a:r>
              <a:rPr lang="en-GB" dirty="0"/>
              <a:t>in the lives of young people, </a:t>
            </a:r>
            <a:r>
              <a:rPr lang="en-GB" dirty="0" smtClean="0"/>
              <a:t>socialisation </a:t>
            </a:r>
            <a:r>
              <a:rPr lang="en-GB" dirty="0"/>
              <a:t>and transition from childhood </a:t>
            </a:r>
            <a:r>
              <a:rPr lang="et-EE" dirty="0" err="1" smtClean="0"/>
              <a:t>to</a:t>
            </a:r>
            <a:r>
              <a:rPr lang="et-EE" dirty="0" smtClean="0"/>
              <a:t> </a:t>
            </a:r>
            <a:r>
              <a:rPr lang="en-GB" dirty="0" smtClean="0"/>
              <a:t>independent </a:t>
            </a:r>
            <a:r>
              <a:rPr lang="et-EE" dirty="0" err="1" smtClean="0"/>
              <a:t>life</a:t>
            </a:r>
            <a:r>
              <a:rPr lang="en-GB" dirty="0" smtClean="0"/>
              <a:t> come </a:t>
            </a:r>
            <a:r>
              <a:rPr lang="en-GB" dirty="0"/>
              <a:t>together with resources for implementing those interventions. </a:t>
            </a:r>
            <a:endParaRPr lang="et-EE" dirty="0" smtClean="0"/>
          </a:p>
          <a:p>
            <a:r>
              <a:rPr lang="en-GB" dirty="0" smtClean="0"/>
              <a:t>A </a:t>
            </a:r>
            <a:r>
              <a:rPr lang="en-GB" dirty="0"/>
              <a:t>variety of resources are increasingly being allocated to the youth field and youth work, ranging from organisational and local-level budgets to national </a:t>
            </a:r>
            <a:r>
              <a:rPr lang="et-EE" dirty="0" err="1" smtClean="0"/>
              <a:t>to</a:t>
            </a:r>
            <a:r>
              <a:rPr lang="en-GB" dirty="0" smtClean="0"/>
              <a:t> </a:t>
            </a:r>
            <a:r>
              <a:rPr lang="et-EE" dirty="0" err="1" smtClean="0"/>
              <a:t>cross-national</a:t>
            </a:r>
            <a:r>
              <a:rPr lang="et-EE" dirty="0" smtClean="0"/>
              <a:t> </a:t>
            </a:r>
            <a:r>
              <a:rPr lang="et-EE" dirty="0" err="1" smtClean="0"/>
              <a:t>to</a:t>
            </a:r>
            <a:r>
              <a:rPr lang="et-EE" dirty="0" smtClean="0"/>
              <a:t> </a:t>
            </a:r>
            <a:r>
              <a:rPr lang="en-GB" dirty="0" smtClean="0"/>
              <a:t>European </a:t>
            </a:r>
            <a:r>
              <a:rPr lang="en-GB" dirty="0"/>
              <a:t>programmes like </a:t>
            </a:r>
            <a:r>
              <a:rPr lang="en-GB" dirty="0" smtClean="0"/>
              <a:t>Erasmus+</a:t>
            </a:r>
            <a:r>
              <a:rPr lang="et-EE" dirty="0" smtClean="0"/>
              <a:t>, ESF </a:t>
            </a:r>
            <a:r>
              <a:rPr lang="en-GB" dirty="0" smtClean="0"/>
              <a:t>and </a:t>
            </a:r>
            <a:r>
              <a:rPr lang="et-EE" dirty="0" err="1" smtClean="0"/>
              <a:t>other</a:t>
            </a:r>
            <a:r>
              <a:rPr lang="et-EE" dirty="0" smtClean="0"/>
              <a:t> </a:t>
            </a:r>
            <a:r>
              <a:rPr lang="en-GB" dirty="0" smtClean="0"/>
              <a:t>funds</a:t>
            </a:r>
            <a:r>
              <a:rPr lang="en-GB" dirty="0"/>
              <a:t>. </a:t>
            </a:r>
            <a:endParaRPr lang="et-EE" dirty="0" smtClean="0"/>
          </a:p>
          <a:p>
            <a:r>
              <a:rPr lang="et-EE" dirty="0" err="1" smtClean="0"/>
              <a:t>Cross-sectoral</a:t>
            </a:r>
            <a:r>
              <a:rPr lang="et-EE" dirty="0" smtClean="0"/>
              <a:t> / </a:t>
            </a:r>
            <a:r>
              <a:rPr lang="et-EE" dirty="0" err="1" smtClean="0"/>
              <a:t>integrated</a:t>
            </a:r>
            <a:r>
              <a:rPr lang="et-EE" dirty="0" smtClean="0"/>
              <a:t> </a:t>
            </a:r>
            <a:r>
              <a:rPr lang="en-GB" dirty="0" smtClean="0"/>
              <a:t>youth </a:t>
            </a:r>
            <a:r>
              <a:rPr lang="en-GB" dirty="0"/>
              <a:t>policy may bring along </a:t>
            </a:r>
            <a:r>
              <a:rPr lang="en-GB" dirty="0" smtClean="0"/>
              <a:t>a </a:t>
            </a:r>
            <a:r>
              <a:rPr lang="en-GB" dirty="0"/>
              <a:t>shift towards </a:t>
            </a:r>
            <a:r>
              <a:rPr lang="en-GB" dirty="0" smtClean="0"/>
              <a:t>integration </a:t>
            </a:r>
            <a:r>
              <a:rPr lang="en-GB" dirty="0"/>
              <a:t>of services that address young people. </a:t>
            </a:r>
            <a:endParaRPr lang="et-EE" dirty="0" smtClean="0"/>
          </a:p>
          <a:p>
            <a:pPr lvl="1"/>
            <a:r>
              <a:rPr lang="et-EE" dirty="0" err="1" smtClean="0"/>
              <a:t>Youth</a:t>
            </a:r>
            <a:r>
              <a:rPr lang="et-EE" dirty="0" smtClean="0"/>
              <a:t> </a:t>
            </a:r>
            <a:r>
              <a:rPr lang="et-EE" dirty="0" err="1" smtClean="0"/>
              <a:t>workers</a:t>
            </a:r>
            <a:r>
              <a:rPr lang="et-EE" dirty="0" smtClean="0"/>
              <a:t>’ </a:t>
            </a:r>
            <a:r>
              <a:rPr lang="et-EE" dirty="0" err="1" smtClean="0"/>
              <a:t>specialised</a:t>
            </a:r>
            <a:r>
              <a:rPr lang="et-EE" dirty="0" smtClean="0"/>
              <a:t> </a:t>
            </a:r>
            <a:r>
              <a:rPr lang="et-EE" dirty="0" err="1" smtClean="0"/>
              <a:t>competences</a:t>
            </a:r>
            <a:endParaRPr lang="en-US" dirty="0"/>
          </a:p>
        </p:txBody>
      </p:sp>
    </p:spTree>
    <p:extLst>
      <p:ext uri="{BB962C8B-B14F-4D97-AF65-F5344CB8AC3E}">
        <p14:creationId xmlns:p14="http://schemas.microsoft.com/office/powerpoint/2010/main" val="1064475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a:t>
            </a:r>
            <a:r>
              <a:rPr lang="en-GB" dirty="0" err="1" smtClean="0"/>
              <a:t>rofession</a:t>
            </a:r>
            <a:r>
              <a:rPr lang="en-GB" dirty="0" smtClean="0"/>
              <a:t> </a:t>
            </a:r>
            <a:r>
              <a:rPr lang="en-GB" dirty="0"/>
              <a:t>as a professional project</a:t>
            </a:r>
            <a:endParaRPr lang="en-US" dirty="0"/>
          </a:p>
        </p:txBody>
      </p:sp>
      <p:sp>
        <p:nvSpPr>
          <p:cNvPr id="3" name="Content Placeholder 2"/>
          <p:cNvSpPr>
            <a:spLocks noGrp="1"/>
          </p:cNvSpPr>
          <p:nvPr>
            <p:ph idx="1"/>
          </p:nvPr>
        </p:nvSpPr>
        <p:spPr/>
        <p:txBody>
          <a:bodyPr/>
          <a:lstStyle/>
          <a:p>
            <a:r>
              <a:rPr lang="en-GB" dirty="0"/>
              <a:t>profession as a professional project emphasises the agency of </a:t>
            </a:r>
            <a:r>
              <a:rPr lang="en-GB" dirty="0" smtClean="0"/>
              <a:t>profession</a:t>
            </a:r>
            <a:r>
              <a:rPr lang="et-EE" dirty="0" err="1" smtClean="0"/>
              <a:t>als</a:t>
            </a:r>
            <a:r>
              <a:rPr lang="en-GB" dirty="0" smtClean="0"/>
              <a:t> </a:t>
            </a:r>
            <a:r>
              <a:rPr lang="en-GB" dirty="0"/>
              <a:t>in achieving </a:t>
            </a:r>
            <a:r>
              <a:rPr lang="en-GB" dirty="0" smtClean="0"/>
              <a:t>social standing</a:t>
            </a:r>
            <a:endParaRPr lang="et-EE" dirty="0" smtClean="0"/>
          </a:p>
          <a:p>
            <a:r>
              <a:rPr lang="en-GB" dirty="0"/>
              <a:t>professional groups’ development is motivated by professionals seeking to establish a monopoly for their service in a society to put them in a better position to influence control over work, including professional autonomy and </a:t>
            </a:r>
            <a:r>
              <a:rPr lang="en-GB" dirty="0" smtClean="0"/>
              <a:t>remuneration</a:t>
            </a:r>
            <a:endParaRPr lang="et-EE" dirty="0" smtClean="0"/>
          </a:p>
          <a:p>
            <a:endParaRPr lang="en-US" dirty="0"/>
          </a:p>
        </p:txBody>
      </p:sp>
    </p:spTree>
    <p:extLst>
      <p:ext uri="{BB962C8B-B14F-4D97-AF65-F5344CB8AC3E}">
        <p14:creationId xmlns:p14="http://schemas.microsoft.com/office/powerpoint/2010/main" val="2662831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Youth</a:t>
            </a:r>
            <a:r>
              <a:rPr lang="et-EE" dirty="0" smtClean="0"/>
              <a:t> </a:t>
            </a:r>
            <a:r>
              <a:rPr lang="et-EE" dirty="0" err="1" smtClean="0"/>
              <a:t>work</a:t>
            </a:r>
            <a:r>
              <a:rPr lang="et-EE" dirty="0" smtClean="0"/>
              <a:t> </a:t>
            </a:r>
            <a:r>
              <a:rPr lang="et-EE" dirty="0" err="1" smtClean="0"/>
              <a:t>relevance</a:t>
            </a:r>
            <a:endParaRPr lang="en-US" dirty="0"/>
          </a:p>
        </p:txBody>
      </p:sp>
      <p:sp>
        <p:nvSpPr>
          <p:cNvPr id="3" name="Content Placeholder 2"/>
          <p:cNvSpPr>
            <a:spLocks noGrp="1"/>
          </p:cNvSpPr>
          <p:nvPr>
            <p:ph idx="1"/>
          </p:nvPr>
        </p:nvSpPr>
        <p:spPr>
          <a:xfrm>
            <a:off x="838200" y="1825624"/>
            <a:ext cx="10515600" cy="4782993"/>
          </a:xfrm>
        </p:spPr>
        <p:txBody>
          <a:bodyPr>
            <a:normAutofit lnSpcReduction="10000"/>
          </a:bodyPr>
          <a:lstStyle/>
          <a:p>
            <a:r>
              <a:rPr lang="en-GB" dirty="0" smtClean="0"/>
              <a:t>importance </a:t>
            </a:r>
            <a:r>
              <a:rPr lang="en-GB" dirty="0"/>
              <a:t>of </a:t>
            </a:r>
            <a:r>
              <a:rPr lang="en-GB" dirty="0" smtClean="0"/>
              <a:t>unification </a:t>
            </a:r>
            <a:r>
              <a:rPr lang="en-GB" dirty="0"/>
              <a:t>of </a:t>
            </a:r>
            <a:r>
              <a:rPr lang="en-GB" dirty="0" smtClean="0"/>
              <a:t>practitioners</a:t>
            </a:r>
            <a:r>
              <a:rPr lang="et-EE" dirty="0" smtClean="0"/>
              <a:t>. </a:t>
            </a:r>
            <a:r>
              <a:rPr lang="en-GB" dirty="0" smtClean="0"/>
              <a:t>Youth </a:t>
            </a:r>
            <a:r>
              <a:rPr lang="en-GB" dirty="0"/>
              <a:t>work is a </a:t>
            </a:r>
            <a:r>
              <a:rPr lang="en-GB" dirty="0" smtClean="0"/>
              <a:t>field </a:t>
            </a:r>
            <a:r>
              <a:rPr lang="en-GB" dirty="0"/>
              <a:t>of practice </a:t>
            </a:r>
            <a:r>
              <a:rPr lang="et-EE" dirty="0" err="1" smtClean="0"/>
              <a:t>full</a:t>
            </a:r>
            <a:r>
              <a:rPr lang="et-EE" dirty="0" smtClean="0"/>
              <a:t> of </a:t>
            </a:r>
            <a:r>
              <a:rPr lang="et-EE" dirty="0" err="1" smtClean="0"/>
              <a:t>diversities</a:t>
            </a:r>
            <a:r>
              <a:rPr lang="et-EE" dirty="0" smtClean="0"/>
              <a:t>: </a:t>
            </a:r>
          </a:p>
          <a:p>
            <a:pPr lvl="1"/>
            <a:r>
              <a:rPr lang="en-GB" dirty="0" smtClean="0"/>
              <a:t>a </a:t>
            </a:r>
            <a:r>
              <a:rPr lang="en-GB" dirty="0"/>
              <a:t>multitude of </a:t>
            </a:r>
            <a:r>
              <a:rPr lang="en-GB" dirty="0" smtClean="0"/>
              <a:t>methods,</a:t>
            </a:r>
            <a:endParaRPr lang="et-EE" dirty="0" smtClean="0"/>
          </a:p>
          <a:p>
            <a:pPr lvl="1"/>
            <a:r>
              <a:rPr lang="en-GB" dirty="0" smtClean="0"/>
              <a:t>different </a:t>
            </a:r>
            <a:r>
              <a:rPr lang="et-EE" dirty="0" err="1" smtClean="0"/>
              <a:t>target</a:t>
            </a:r>
            <a:r>
              <a:rPr lang="et-EE" dirty="0" smtClean="0"/>
              <a:t> </a:t>
            </a:r>
            <a:r>
              <a:rPr lang="en-GB" dirty="0" smtClean="0"/>
              <a:t>groups </a:t>
            </a:r>
            <a:r>
              <a:rPr lang="en-GB" dirty="0"/>
              <a:t>of young </a:t>
            </a:r>
            <a:r>
              <a:rPr lang="en-GB" dirty="0" smtClean="0"/>
              <a:t>people</a:t>
            </a:r>
            <a:r>
              <a:rPr lang="et-EE" dirty="0" smtClean="0"/>
              <a:t>,</a:t>
            </a:r>
          </a:p>
          <a:p>
            <a:pPr lvl="1"/>
            <a:r>
              <a:rPr lang="en-GB" dirty="0" smtClean="0"/>
              <a:t>expect</a:t>
            </a:r>
            <a:r>
              <a:rPr lang="et-EE" dirty="0" err="1" smtClean="0"/>
              <a:t>ation</a:t>
            </a:r>
            <a:r>
              <a:rPr lang="en-GB" dirty="0" smtClean="0"/>
              <a:t> </a:t>
            </a:r>
            <a:r>
              <a:rPr lang="en-GB" dirty="0"/>
              <a:t>to contribute to </a:t>
            </a:r>
            <a:r>
              <a:rPr lang="et-EE" dirty="0" err="1" smtClean="0"/>
              <a:t>different</a:t>
            </a:r>
            <a:r>
              <a:rPr lang="et-EE" dirty="0" smtClean="0"/>
              <a:t> </a:t>
            </a:r>
            <a:r>
              <a:rPr lang="en-GB" dirty="0" smtClean="0"/>
              <a:t>social </a:t>
            </a:r>
            <a:r>
              <a:rPr lang="en-GB" dirty="0"/>
              <a:t>policy </a:t>
            </a:r>
            <a:r>
              <a:rPr lang="en-GB" dirty="0" smtClean="0"/>
              <a:t>goals</a:t>
            </a:r>
            <a:r>
              <a:rPr lang="et-EE" dirty="0"/>
              <a:t>,</a:t>
            </a:r>
            <a:endParaRPr lang="et-EE" dirty="0" smtClean="0"/>
          </a:p>
          <a:p>
            <a:pPr lvl="1"/>
            <a:r>
              <a:rPr lang="en-GB" dirty="0" smtClean="0"/>
              <a:t>voluntary/paid </a:t>
            </a:r>
            <a:r>
              <a:rPr lang="en-GB" dirty="0"/>
              <a:t>youth worker </a:t>
            </a:r>
            <a:r>
              <a:rPr lang="en-GB" dirty="0" smtClean="0"/>
              <a:t>divide</a:t>
            </a:r>
            <a:r>
              <a:rPr lang="et-EE" dirty="0" smtClean="0"/>
              <a:t>,</a:t>
            </a:r>
          </a:p>
          <a:p>
            <a:pPr lvl="1"/>
            <a:r>
              <a:rPr lang="et-EE" dirty="0" err="1" smtClean="0"/>
              <a:t>country</a:t>
            </a:r>
            <a:r>
              <a:rPr lang="et-EE" dirty="0" smtClean="0"/>
              <a:t> </a:t>
            </a:r>
            <a:r>
              <a:rPr lang="et-EE" dirty="0" err="1" smtClean="0"/>
              <a:t>differences</a:t>
            </a:r>
            <a:r>
              <a:rPr lang="et-EE" dirty="0" smtClean="0"/>
              <a:t>.</a:t>
            </a:r>
          </a:p>
          <a:p>
            <a:r>
              <a:rPr lang="en-GB" dirty="0" smtClean="0"/>
              <a:t>While </a:t>
            </a:r>
            <a:r>
              <a:rPr lang="en-GB" dirty="0"/>
              <a:t>methodological variety can be seen as a strength of youth work, it also has been seen as a challenge </a:t>
            </a:r>
            <a:r>
              <a:rPr lang="en-GB" dirty="0" smtClean="0"/>
              <a:t>and </a:t>
            </a:r>
            <a:r>
              <a:rPr lang="en-GB" dirty="0"/>
              <a:t>the desire for increasing unity and reducing variety within the youth work field is clearly </a:t>
            </a:r>
            <a:r>
              <a:rPr lang="en-GB" dirty="0" err="1" smtClean="0"/>
              <a:t>presen</a:t>
            </a:r>
            <a:r>
              <a:rPr lang="et-EE" dirty="0" smtClean="0"/>
              <a:t>t</a:t>
            </a:r>
          </a:p>
          <a:p>
            <a:pPr lvl="1"/>
            <a:r>
              <a:rPr lang="en-GB" dirty="0"/>
              <a:t>a common framework for youth work quality</a:t>
            </a:r>
            <a:endParaRPr lang="en-US" dirty="0"/>
          </a:p>
        </p:txBody>
      </p:sp>
    </p:spTree>
    <p:extLst>
      <p:ext uri="{BB962C8B-B14F-4D97-AF65-F5344CB8AC3E}">
        <p14:creationId xmlns:p14="http://schemas.microsoft.com/office/powerpoint/2010/main" val="1065773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err="1" smtClean="0"/>
              <a:t>Youth</a:t>
            </a:r>
            <a:r>
              <a:rPr lang="et-EE" dirty="0" smtClean="0"/>
              <a:t> </a:t>
            </a:r>
            <a:r>
              <a:rPr lang="et-EE" dirty="0" err="1" smtClean="0"/>
              <a:t>work</a:t>
            </a:r>
            <a:r>
              <a:rPr lang="et-EE" dirty="0" smtClean="0"/>
              <a:t> </a:t>
            </a:r>
            <a:r>
              <a:rPr lang="et-EE" dirty="0" err="1" smtClean="0"/>
              <a:t>relevance</a:t>
            </a:r>
            <a:r>
              <a:rPr lang="et-EE" dirty="0" smtClean="0"/>
              <a:t> </a:t>
            </a:r>
            <a:endParaRPr lang="en-US" dirty="0"/>
          </a:p>
        </p:txBody>
      </p:sp>
      <p:sp>
        <p:nvSpPr>
          <p:cNvPr id="3" name="Content Placeholder 2"/>
          <p:cNvSpPr>
            <a:spLocks noGrp="1"/>
          </p:cNvSpPr>
          <p:nvPr>
            <p:ph idx="1"/>
          </p:nvPr>
        </p:nvSpPr>
        <p:spPr/>
        <p:txBody>
          <a:bodyPr/>
          <a:lstStyle/>
          <a:p>
            <a:r>
              <a:rPr lang="et-EE" dirty="0" smtClean="0"/>
              <a:t>Y</a:t>
            </a:r>
            <a:r>
              <a:rPr lang="en-GB" dirty="0" err="1" smtClean="0"/>
              <a:t>outh</a:t>
            </a:r>
            <a:r>
              <a:rPr lang="en-GB" dirty="0" smtClean="0"/>
              <a:t> </a:t>
            </a:r>
            <a:r>
              <a:rPr lang="en-GB" dirty="0"/>
              <a:t>worker organisations</a:t>
            </a:r>
            <a:endParaRPr lang="et-EE" dirty="0" smtClean="0"/>
          </a:p>
          <a:p>
            <a:pPr lvl="1"/>
            <a:r>
              <a:rPr lang="en-GB" dirty="0" smtClean="0"/>
              <a:t>are </a:t>
            </a:r>
            <a:r>
              <a:rPr lang="en-GB" dirty="0"/>
              <a:t>functioning in 24 countries and absent in </a:t>
            </a:r>
            <a:r>
              <a:rPr lang="en-GB" dirty="0" smtClean="0"/>
              <a:t>17</a:t>
            </a:r>
            <a:endParaRPr lang="et-EE" dirty="0" smtClean="0"/>
          </a:p>
          <a:p>
            <a:pPr lvl="1"/>
            <a:r>
              <a:rPr lang="en-GB" dirty="0" smtClean="0"/>
              <a:t>networks</a:t>
            </a:r>
            <a:r>
              <a:rPr lang="en-GB" dirty="0"/>
              <a:t>, NGOs and youth organisations’ networks are present in 10 </a:t>
            </a:r>
            <a:r>
              <a:rPr lang="en-GB" dirty="0" smtClean="0"/>
              <a:t>countries</a:t>
            </a:r>
            <a:endParaRPr lang="et-EE" dirty="0" smtClean="0"/>
          </a:p>
          <a:p>
            <a:pPr lvl="1"/>
            <a:r>
              <a:rPr lang="en-GB" dirty="0" smtClean="0"/>
              <a:t>The </a:t>
            </a:r>
            <a:r>
              <a:rPr lang="en-GB" dirty="0"/>
              <a:t>main function of the networks and organisations as presented in the report is to support youth work practice in the countries. </a:t>
            </a:r>
            <a:endParaRPr lang="et-EE" dirty="0" smtClean="0"/>
          </a:p>
          <a:p>
            <a:pPr lvl="1"/>
            <a:r>
              <a:rPr lang="en-GB" dirty="0" smtClean="0"/>
              <a:t>there </a:t>
            </a:r>
            <a:r>
              <a:rPr lang="en-GB" dirty="0"/>
              <a:t>are also three pan-European </a:t>
            </a:r>
            <a:r>
              <a:rPr lang="en-GB" dirty="0" smtClean="0"/>
              <a:t>networks</a:t>
            </a:r>
            <a:endParaRPr lang="et-EE" dirty="0"/>
          </a:p>
          <a:p>
            <a:r>
              <a:rPr lang="et-EE" dirty="0" err="1" smtClean="0"/>
              <a:t>Not</a:t>
            </a:r>
            <a:r>
              <a:rPr lang="et-EE" dirty="0" smtClean="0"/>
              <a:t> too </a:t>
            </a:r>
            <a:r>
              <a:rPr lang="et-EE" dirty="0" err="1" smtClean="0"/>
              <a:t>much</a:t>
            </a:r>
            <a:r>
              <a:rPr lang="et-EE" dirty="0" smtClean="0"/>
              <a:t> of </a:t>
            </a:r>
            <a:r>
              <a:rPr lang="et-EE" dirty="0" err="1" smtClean="0"/>
              <a:t>organisation</a:t>
            </a:r>
            <a:endParaRPr lang="et-EE" dirty="0" smtClean="0"/>
          </a:p>
        </p:txBody>
      </p:sp>
    </p:spTree>
    <p:extLst>
      <p:ext uri="{BB962C8B-B14F-4D97-AF65-F5344CB8AC3E}">
        <p14:creationId xmlns:p14="http://schemas.microsoft.com/office/powerpoint/2010/main" val="477546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1965</TotalTime>
  <Words>1379</Words>
  <Application>Microsoft Office PowerPoint</Application>
  <PresentationFormat>Custom</PresentationFormat>
  <Paragraphs>129</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What do you see? A look at youth work through the prism of sociology of occupations</vt:lpstr>
      <vt:lpstr>Occupation and profession </vt:lpstr>
      <vt:lpstr>Professionalism as a normative value</vt:lpstr>
      <vt:lpstr>Youth work relevance: education and NFL</vt:lpstr>
      <vt:lpstr>Professionalism as a disourse</vt:lpstr>
      <vt:lpstr>Youth work relevance: opportunities</vt:lpstr>
      <vt:lpstr>Profession as a professional project</vt:lpstr>
      <vt:lpstr>Youth work relevance</vt:lpstr>
      <vt:lpstr>Youth work relevance </vt:lpstr>
      <vt:lpstr>To sum up: youth work as…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 Taru</dc:creator>
  <cp:lastModifiedBy>BASARAB Tanya</cp:lastModifiedBy>
  <cp:revision>65</cp:revision>
  <dcterms:created xsi:type="dcterms:W3CDTF">2019-03-29T12:59:48Z</dcterms:created>
  <dcterms:modified xsi:type="dcterms:W3CDTF">2019-04-11T09:12:15Z</dcterms:modified>
</cp:coreProperties>
</file>