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handoutMasterIdLst>
    <p:handoutMasterId r:id="rId8"/>
  </p:handoutMasterIdLst>
  <p:sldIdLst>
    <p:sldId id="256" r:id="rId2"/>
    <p:sldId id="257" r:id="rId3"/>
    <p:sldId id="259" r:id="rId4"/>
    <p:sldId id="260" r:id="rId5"/>
    <p:sldId id="261" r:id="rId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7E389CB-8295-40A2-8D8D-C82367082FF2}">
          <p14:sldIdLst>
            <p14:sldId id="256"/>
            <p14:sldId id="257"/>
            <p14:sldId id="259"/>
            <p14:sldId id="260"/>
            <p14:sldId id="261"/>
          </p14:sldIdLst>
        </p14:section>
      </p14:sectionLst>
    </p:ext>
    <p:ext uri="{EFAFB233-063F-42B5-8137-9DF3F51BA10A}">
      <p15:sldGuideLst xmlns:p15="http://schemas.microsoft.com/office/powerpoint/2012/main" xmlns="">
        <p15:guide id="1" orient="horz" pos="799">
          <p15:clr>
            <a:srgbClr val="A4A3A4"/>
          </p15:clr>
        </p15:guide>
        <p15:guide id="2" pos="52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FDA"/>
    <a:srgbClr val="E7E7E7"/>
    <a:srgbClr val="E8E8E8"/>
    <a:srgbClr val="E9E9E9"/>
    <a:srgbClr val="EAEAEA"/>
    <a:srgbClr val="E4E4E4"/>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30" d="100"/>
          <a:sy n="130" d="100"/>
        </p:scale>
        <p:origin x="-990" y="54"/>
      </p:cViewPr>
      <p:guideLst>
        <p:guide orient="horz" pos="799"/>
        <p:guide pos="521"/>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136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A03957-E07C-4195-9FB9-0FB2111E3B25}" type="datetimeFigureOut">
              <a:rPr lang="hr-HR" smtClean="0"/>
              <a:t>01.04.2019.</a:t>
            </a:fld>
            <a:endParaRPr lang="hr-H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9717E0-1082-4C37-B63F-6171E4FB535D}" type="slidenum">
              <a:rPr lang="hr-HR" smtClean="0"/>
              <a:t>‹#›</a:t>
            </a:fld>
            <a:endParaRPr lang="hr-HR"/>
          </a:p>
        </p:txBody>
      </p:sp>
    </p:spTree>
    <p:extLst>
      <p:ext uri="{BB962C8B-B14F-4D97-AF65-F5344CB8AC3E}">
        <p14:creationId xmlns:p14="http://schemas.microsoft.com/office/powerpoint/2010/main" val="309250193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6B1D93-72D0-4044-9D91-8F7E4A8DA1EE}" type="datetimeFigureOut">
              <a:rPr lang="hr-HR" smtClean="0"/>
              <a:t>01.04.2019.</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8A648-40A1-4C61-9DBC-F950668A458A}" type="slidenum">
              <a:rPr lang="hr-HR" smtClean="0"/>
              <a:t>‹#›</a:t>
            </a:fld>
            <a:endParaRPr lang="hr-HR"/>
          </a:p>
        </p:txBody>
      </p:sp>
    </p:spTree>
    <p:extLst>
      <p:ext uri="{BB962C8B-B14F-4D97-AF65-F5344CB8AC3E}">
        <p14:creationId xmlns:p14="http://schemas.microsoft.com/office/powerpoint/2010/main" val="294448597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8557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idiz ciro templa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333376"/>
            <a:ext cx="7916862" cy="863600"/>
          </a:xfrm>
        </p:spPr>
        <p:txBody>
          <a:bodyPr/>
          <a:lstStyle>
            <a:lvl1pPr>
              <a:defRPr/>
            </a:lvl1pPr>
          </a:lstStyle>
          <a:p>
            <a:r>
              <a:rPr lang="hr-HR" dirty="0" smtClean="0"/>
              <a:t>Naslov </a:t>
            </a:r>
            <a:br>
              <a:rPr lang="hr-HR" dirty="0" smtClean="0"/>
            </a:br>
            <a:r>
              <a:rPr lang="hr-HR" dirty="0" smtClean="0"/>
              <a:t>slajda</a:t>
            </a:r>
            <a:endParaRPr lang="hr-HR" dirty="0"/>
          </a:p>
        </p:txBody>
      </p:sp>
      <p:sp>
        <p:nvSpPr>
          <p:cNvPr id="3" name="Subtitle 2"/>
          <p:cNvSpPr>
            <a:spLocks noGrp="1"/>
          </p:cNvSpPr>
          <p:nvPr>
            <p:ph type="subTitle" idx="1" hasCustomPrompt="1"/>
          </p:nvPr>
        </p:nvSpPr>
        <p:spPr>
          <a:xfrm>
            <a:off x="827088" y="1268413"/>
            <a:ext cx="7921376" cy="432048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dirty="0" smtClean="0"/>
              <a:t>Tekst slajda</a:t>
            </a:r>
          </a:p>
        </p:txBody>
      </p:sp>
      <p:sp>
        <p:nvSpPr>
          <p:cNvPr id="4" name="Footer Placeholder 3"/>
          <p:cNvSpPr>
            <a:spLocks noGrp="1"/>
          </p:cNvSpPr>
          <p:nvPr>
            <p:ph type="ftr" sz="quarter" idx="10"/>
          </p:nvPr>
        </p:nvSpPr>
        <p:spPr>
          <a:xfrm>
            <a:off x="7524328" y="6237312"/>
            <a:ext cx="1267746" cy="365125"/>
          </a:xfrm>
        </p:spPr>
        <p:txBody>
          <a:bodyPr/>
          <a:lstStyle>
            <a:lvl1pPr algn="r">
              <a:defRPr>
                <a:solidFill>
                  <a:srgbClr val="009FDA"/>
                </a:solidFill>
              </a:defRPr>
            </a:lvl1pPr>
          </a:lstStyle>
          <a:p>
            <a:fld id="{A8AB3A21-9F0C-4256-9F8B-4786AC8C305E}" type="slidenum">
              <a:rPr lang="hr-HR" smtClean="0"/>
              <a:t>‹#›</a:t>
            </a:fld>
            <a:endParaRPr lang="hr-HR" dirty="0"/>
          </a:p>
        </p:txBody>
      </p:sp>
    </p:spTree>
    <p:extLst>
      <p:ext uri="{BB962C8B-B14F-4D97-AF65-F5344CB8AC3E}">
        <p14:creationId xmlns:p14="http://schemas.microsoft.com/office/powerpoint/2010/main" val="1249338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073938"/>
            <a:ext cx="9144000" cy="786384"/>
          </a:xfrm>
          <a:prstGeom prst="rect">
            <a:avLst/>
          </a:prstGeom>
        </p:spPr>
      </p:pic>
      <p:sp>
        <p:nvSpPr>
          <p:cNvPr id="10" name="TextBox 9"/>
          <p:cNvSpPr txBox="1"/>
          <p:nvPr userDrawn="1"/>
        </p:nvSpPr>
        <p:spPr>
          <a:xfrm>
            <a:off x="3406079" y="6208848"/>
            <a:ext cx="193847" cy="584775"/>
          </a:xfrm>
          <a:prstGeom prst="rect">
            <a:avLst/>
          </a:prstGeom>
          <a:solidFill>
            <a:srgbClr val="E7E7E7"/>
          </a:solidFill>
        </p:spPr>
        <p:txBody>
          <a:bodyPr wrap="square" rtlCol="0">
            <a:spAutoFit/>
          </a:bodyPr>
          <a:lstStyle/>
          <a:p>
            <a:endParaRPr lang="hr-HR" sz="800" b="0" dirty="0" smtClean="0">
              <a:solidFill>
                <a:schemeClr val="bg1">
                  <a:lumMod val="50000"/>
                </a:schemeClr>
              </a:solidFill>
              <a:latin typeface="Arial" panose="020B0604020202020204" pitchFamily="34" charset="0"/>
              <a:cs typeface="Arial" panose="020B0604020202020204" pitchFamily="34" charset="0"/>
            </a:endParaRPr>
          </a:p>
          <a:p>
            <a:endParaRPr lang="hr-HR" sz="800" b="0" dirty="0" smtClean="0">
              <a:solidFill>
                <a:schemeClr val="bg1">
                  <a:lumMod val="50000"/>
                </a:schemeClr>
              </a:solidFill>
              <a:latin typeface="Arial" panose="020B0604020202020204" pitchFamily="34" charset="0"/>
              <a:cs typeface="Arial" panose="020B0604020202020204" pitchFamily="34" charset="0"/>
            </a:endParaRPr>
          </a:p>
          <a:p>
            <a:endParaRPr lang="hr-HR" sz="800" b="0" dirty="0" smtClean="0">
              <a:solidFill>
                <a:schemeClr val="bg1">
                  <a:lumMod val="50000"/>
                </a:schemeClr>
              </a:solidFill>
              <a:latin typeface="Arial" panose="020B0604020202020204" pitchFamily="34" charset="0"/>
              <a:cs typeface="Arial" panose="020B0604020202020204" pitchFamily="34" charset="0"/>
            </a:endParaRPr>
          </a:p>
          <a:p>
            <a:endParaRPr lang="hr-HR" sz="800" b="0" dirty="0">
              <a:solidFill>
                <a:schemeClr val="bg1">
                  <a:lumMod val="50000"/>
                </a:schemeClr>
              </a:solidFill>
              <a:latin typeface="Arial" panose="020B0604020202020204" pitchFamily="34" charset="0"/>
              <a:cs typeface="Arial" panose="020B0604020202020204" pitchFamily="34" charset="0"/>
            </a:endParaRPr>
          </a:p>
        </p:txBody>
      </p:sp>
      <p:sp>
        <p:nvSpPr>
          <p:cNvPr id="2" name="Title Placeholder 1"/>
          <p:cNvSpPr>
            <a:spLocks noGrp="1"/>
          </p:cNvSpPr>
          <p:nvPr>
            <p:ph type="title"/>
          </p:nvPr>
        </p:nvSpPr>
        <p:spPr>
          <a:xfrm>
            <a:off x="827088" y="333375"/>
            <a:ext cx="7849368" cy="863377"/>
          </a:xfrm>
          <a:prstGeom prst="rect">
            <a:avLst/>
          </a:prstGeom>
        </p:spPr>
        <p:txBody>
          <a:bodyPr vert="horz" lIns="91440" tIns="45720" rIns="91440" bIns="45720" rtlCol="0" anchor="t">
            <a:normAutofit/>
          </a:bodyPr>
          <a:lstStyle/>
          <a:p>
            <a:r>
              <a:rPr lang="hr-HR" dirty="0" smtClean="0"/>
              <a:t>Naslov </a:t>
            </a:r>
            <a:br>
              <a:rPr lang="hr-HR" dirty="0" smtClean="0"/>
            </a:br>
            <a:r>
              <a:rPr lang="hr-HR" dirty="0" smtClean="0"/>
              <a:t>slajda</a:t>
            </a:r>
            <a:endParaRPr lang="hr-HR" dirty="0"/>
          </a:p>
        </p:txBody>
      </p:sp>
      <p:sp>
        <p:nvSpPr>
          <p:cNvPr id="3" name="Text Placeholder 2"/>
          <p:cNvSpPr>
            <a:spLocks noGrp="1"/>
          </p:cNvSpPr>
          <p:nvPr>
            <p:ph type="body" idx="1"/>
          </p:nvPr>
        </p:nvSpPr>
        <p:spPr>
          <a:xfrm>
            <a:off x="827088" y="1268413"/>
            <a:ext cx="7849368" cy="4320480"/>
          </a:xfrm>
          <a:prstGeom prst="rect">
            <a:avLst/>
          </a:prstGeom>
        </p:spPr>
        <p:txBody>
          <a:bodyPr vert="horz" lIns="91440" tIns="45720" rIns="91440" bIns="45720" rtlCol="0">
            <a:normAutofit/>
          </a:bodyPr>
          <a:lstStyle/>
          <a:p>
            <a:pPr lvl="0"/>
            <a:r>
              <a:rPr lang="hr-HR" dirty="0" smtClean="0"/>
              <a:t>Tekst slajda</a:t>
            </a:r>
          </a:p>
        </p:txBody>
      </p:sp>
      <p:sp>
        <p:nvSpPr>
          <p:cNvPr id="5" name="Footer Placeholder 4"/>
          <p:cNvSpPr>
            <a:spLocks noGrp="1"/>
          </p:cNvSpPr>
          <p:nvPr>
            <p:ph type="ftr" sz="quarter" idx="3"/>
          </p:nvPr>
        </p:nvSpPr>
        <p:spPr>
          <a:xfrm>
            <a:off x="7956376" y="6284567"/>
            <a:ext cx="763690" cy="365125"/>
          </a:xfrm>
          <a:prstGeom prst="rect">
            <a:avLst/>
          </a:prstGeom>
        </p:spPr>
        <p:txBody>
          <a:bodyPr vert="horz" lIns="91440" tIns="45720" rIns="91440" bIns="45720" rtlCol="0" anchor="ctr"/>
          <a:lstStyle>
            <a:lvl1pPr algn="r">
              <a:defRPr sz="1200">
                <a:solidFill>
                  <a:srgbClr val="009FDA"/>
                </a:solidFill>
              </a:defRPr>
            </a:lvl1pPr>
          </a:lstStyle>
          <a:p>
            <a:r>
              <a:rPr lang="hr-HR" smtClean="0"/>
              <a:t>‹#›</a:t>
            </a:r>
            <a:endParaRPr lang="hr-HR" dirty="0"/>
          </a:p>
        </p:txBody>
      </p:sp>
      <p:cxnSp>
        <p:nvCxnSpPr>
          <p:cNvPr id="8" name="Straight Connector 7"/>
          <p:cNvCxnSpPr/>
          <p:nvPr userDrawn="1"/>
        </p:nvCxnSpPr>
        <p:spPr>
          <a:xfrm>
            <a:off x="3452530" y="6322049"/>
            <a:ext cx="61200" cy="396000"/>
          </a:xfrm>
          <a:prstGeom prst="line">
            <a:avLst/>
          </a:prstGeom>
          <a:ln>
            <a:solidFill>
              <a:srgbClr val="009FDA"/>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3599926" y="6309320"/>
            <a:ext cx="2304256" cy="338554"/>
          </a:xfrm>
          <a:prstGeom prst="rect">
            <a:avLst/>
          </a:prstGeom>
          <a:solidFill>
            <a:srgbClr val="E7E7E7"/>
          </a:solidFill>
        </p:spPr>
        <p:txBody>
          <a:bodyPr wrap="square" rtlCol="0">
            <a:spAutoFit/>
          </a:bodyPr>
          <a:lstStyle/>
          <a:p>
            <a:r>
              <a:rPr lang="hr-HR" sz="800" b="0" dirty="0" smtClean="0">
                <a:solidFill>
                  <a:schemeClr val="bg1">
                    <a:lumMod val="50000"/>
                  </a:schemeClr>
                </a:solidFill>
                <a:latin typeface="Arial" panose="020B0604020202020204" pitchFamily="34" charset="0"/>
                <a:cs typeface="Arial" panose="020B0604020202020204" pitchFamily="34" charset="0"/>
              </a:rPr>
              <a:t>Centar za omladinska</a:t>
            </a:r>
            <a:r>
              <a:rPr lang="hr-HR" sz="800" b="0" baseline="0" dirty="0" smtClean="0">
                <a:solidFill>
                  <a:schemeClr val="bg1">
                    <a:lumMod val="50000"/>
                  </a:schemeClr>
                </a:solidFill>
                <a:latin typeface="Arial" panose="020B0604020202020204" pitchFamily="34" charset="0"/>
                <a:cs typeface="Arial" panose="020B0604020202020204" pitchFamily="34" charset="0"/>
              </a:rPr>
              <a:t> i rodna istraživanja</a:t>
            </a:r>
            <a:br>
              <a:rPr lang="hr-HR" sz="800" b="0" baseline="0" dirty="0" smtClean="0">
                <a:solidFill>
                  <a:schemeClr val="bg1">
                    <a:lumMod val="50000"/>
                  </a:schemeClr>
                </a:solidFill>
                <a:latin typeface="Arial" panose="020B0604020202020204" pitchFamily="34" charset="0"/>
                <a:cs typeface="Arial" panose="020B0604020202020204" pitchFamily="34" charset="0"/>
              </a:rPr>
            </a:br>
            <a:r>
              <a:rPr lang="hr-HR" sz="800" b="0" baseline="0" dirty="0" err="1" smtClean="0">
                <a:solidFill>
                  <a:schemeClr val="bg1">
                    <a:lumMod val="50000"/>
                  </a:schemeClr>
                </a:solidFill>
                <a:latin typeface="Arial" panose="020B0604020202020204" pitchFamily="34" charset="0"/>
                <a:cs typeface="Arial" panose="020B0604020202020204" pitchFamily="34" charset="0"/>
              </a:rPr>
              <a:t>Center</a:t>
            </a:r>
            <a:r>
              <a:rPr lang="hr-HR" sz="800" b="0" baseline="0" dirty="0" smtClean="0">
                <a:solidFill>
                  <a:schemeClr val="bg1">
                    <a:lumMod val="50000"/>
                  </a:schemeClr>
                </a:solidFill>
                <a:latin typeface="Arial" panose="020B0604020202020204" pitchFamily="34" charset="0"/>
                <a:cs typeface="Arial" panose="020B0604020202020204" pitchFamily="34" charset="0"/>
              </a:rPr>
              <a:t> for </a:t>
            </a:r>
            <a:r>
              <a:rPr lang="hr-HR" sz="800" b="0" baseline="0" dirty="0" err="1" smtClean="0">
                <a:solidFill>
                  <a:schemeClr val="bg1">
                    <a:lumMod val="50000"/>
                  </a:schemeClr>
                </a:solidFill>
                <a:latin typeface="Arial" panose="020B0604020202020204" pitchFamily="34" charset="0"/>
                <a:cs typeface="Arial" panose="020B0604020202020204" pitchFamily="34" charset="0"/>
              </a:rPr>
              <a:t>youth</a:t>
            </a:r>
            <a:r>
              <a:rPr lang="hr-HR" sz="800" b="0" baseline="0" dirty="0" smtClean="0">
                <a:solidFill>
                  <a:schemeClr val="bg1">
                    <a:lumMod val="50000"/>
                  </a:schemeClr>
                </a:solidFill>
                <a:latin typeface="Arial" panose="020B0604020202020204" pitchFamily="34" charset="0"/>
                <a:cs typeface="Arial" panose="020B0604020202020204" pitchFamily="34" charset="0"/>
              </a:rPr>
              <a:t> </a:t>
            </a:r>
            <a:r>
              <a:rPr lang="hr-HR" sz="800" b="0" baseline="0" dirty="0" err="1" smtClean="0">
                <a:solidFill>
                  <a:schemeClr val="bg1">
                    <a:lumMod val="50000"/>
                  </a:schemeClr>
                </a:solidFill>
                <a:latin typeface="Arial" panose="020B0604020202020204" pitchFamily="34" charset="0"/>
                <a:cs typeface="Arial" panose="020B0604020202020204" pitchFamily="34" charset="0"/>
              </a:rPr>
              <a:t>and</a:t>
            </a:r>
            <a:r>
              <a:rPr lang="hr-HR" sz="800" b="0" baseline="0" dirty="0" smtClean="0">
                <a:solidFill>
                  <a:schemeClr val="bg1">
                    <a:lumMod val="50000"/>
                  </a:schemeClr>
                </a:solidFill>
                <a:latin typeface="Arial" panose="020B0604020202020204" pitchFamily="34" charset="0"/>
                <a:cs typeface="Arial" panose="020B0604020202020204" pitchFamily="34" charset="0"/>
              </a:rPr>
              <a:t> </a:t>
            </a:r>
            <a:r>
              <a:rPr lang="hr-HR" sz="800" b="0" baseline="0" dirty="0" err="1" smtClean="0">
                <a:solidFill>
                  <a:schemeClr val="bg1">
                    <a:lumMod val="50000"/>
                  </a:schemeClr>
                </a:solidFill>
                <a:latin typeface="Arial" panose="020B0604020202020204" pitchFamily="34" charset="0"/>
                <a:cs typeface="Arial" panose="020B0604020202020204" pitchFamily="34" charset="0"/>
              </a:rPr>
              <a:t>gender</a:t>
            </a:r>
            <a:r>
              <a:rPr lang="hr-HR" sz="800" b="0" baseline="0" dirty="0" smtClean="0">
                <a:solidFill>
                  <a:schemeClr val="bg1">
                    <a:lumMod val="50000"/>
                  </a:schemeClr>
                </a:solidFill>
                <a:latin typeface="Arial" panose="020B0604020202020204" pitchFamily="34" charset="0"/>
                <a:cs typeface="Arial" panose="020B0604020202020204" pitchFamily="34" charset="0"/>
              </a:rPr>
              <a:t> </a:t>
            </a:r>
            <a:r>
              <a:rPr lang="hr-HR" sz="800" b="0" baseline="0" dirty="0" err="1" smtClean="0">
                <a:solidFill>
                  <a:schemeClr val="bg1">
                    <a:lumMod val="50000"/>
                  </a:schemeClr>
                </a:solidFill>
                <a:latin typeface="Arial" panose="020B0604020202020204" pitchFamily="34" charset="0"/>
                <a:cs typeface="Arial" panose="020B0604020202020204" pitchFamily="34" charset="0"/>
              </a:rPr>
              <a:t>studies</a:t>
            </a:r>
            <a:endParaRPr lang="hr-HR" sz="800" b="0"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5899256"/>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hf hdr="0" ftr="0" dt="0"/>
  <p:txStyles>
    <p:titleStyle>
      <a:lvl1pPr marL="0" indent="0" algn="l" defTabSz="914400" rtl="0" eaLnBrk="1" latinLnBrk="0" hangingPunct="1">
        <a:spcBef>
          <a:spcPct val="0"/>
        </a:spcBef>
        <a:buNone/>
        <a:defRPr sz="2600" kern="1200">
          <a:solidFill>
            <a:schemeClr val="tx1"/>
          </a:solidFill>
          <a:latin typeface="Myriad Pro Light" pitchFamily="34" charset="0"/>
          <a:ea typeface="+mj-ea"/>
          <a:cs typeface="+mj-cs"/>
        </a:defRPr>
      </a:lvl1pPr>
    </p:titleStyle>
    <p:bodyStyle>
      <a:lvl1pPr marL="0" indent="0" algn="l" defTabSz="914400" rtl="0" eaLnBrk="1" latinLnBrk="0" hangingPunct="1">
        <a:spcBef>
          <a:spcPts val="0"/>
        </a:spcBef>
        <a:buFont typeface="Arial" pitchFamily="34" charset="0"/>
        <a:buNone/>
        <a:defRPr sz="1800" kern="1200" baseline="0">
          <a:solidFill>
            <a:schemeClr val="tx1"/>
          </a:solidFill>
          <a:latin typeface="Myriad Pro Light" pitchFamily="34" charset="0"/>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yriad Pro Light" pitchFamily="34" charset="0"/>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yriad Pro Light"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yriad Pro Light" pitchFamily="34" charset="0"/>
          <a:ea typeface="+mn-ea"/>
          <a:cs typeface="+mn-cs"/>
        </a:defRPr>
      </a:lvl4pPr>
      <a:lvl5pPr marL="1828800" indent="0" algn="l" defTabSz="914400" rtl="0" eaLnBrk="1" latinLnBrk="0" hangingPunct="1">
        <a:spcBef>
          <a:spcPct val="20000"/>
        </a:spcBef>
        <a:buFont typeface="Arial" pitchFamily="34" charset="0"/>
        <a:buNone/>
        <a:defRPr sz="1800" kern="1200">
          <a:solidFill>
            <a:schemeClr val="tx1"/>
          </a:solidFill>
          <a:latin typeface="Myriad Pro Ligh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179512" y="1052736"/>
            <a:ext cx="8784976" cy="5040560"/>
          </a:xfrm>
          <a:prstGeom prst="rect">
            <a:avLst/>
          </a:prstGeom>
        </p:spPr>
        <p:txBody>
          <a:bodyPr vert="horz" lIns="91440" tIns="45720" rIns="91440" bIns="45720" rtlCol="0">
            <a:normAutofit lnSpcReduction="10000"/>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ctr">
              <a:buFont typeface="Wingdings" panose="05000000000000000000" pitchFamily="2" charset="2"/>
              <a:buNone/>
              <a:defRPr/>
            </a:pPr>
            <a:endParaRPr lang="hr-HR" sz="2000" dirty="0" smtClean="0">
              <a:latin typeface="Garamond" panose="02020404030301010803" pitchFamily="18" charset="0"/>
            </a:endParaRPr>
          </a:p>
          <a:p>
            <a:pPr algn="ctr">
              <a:buFont typeface="Wingdings" panose="05000000000000000000" pitchFamily="2" charset="2"/>
              <a:buNone/>
              <a:defRPr/>
            </a:pPr>
            <a:endParaRPr lang="hr-HR" sz="2000" dirty="0">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endParaRPr lang="hr-HR" sz="5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defRPr/>
            </a:pPr>
            <a:r>
              <a:rPr lang="en-IE" sz="2000" b="1" dirty="0">
                <a:solidFill>
                  <a:srgbClr val="00B050"/>
                </a:solidFill>
                <a:latin typeface="Bookman Old Style" panose="02050604050505020204" pitchFamily="18" charset="0"/>
                <a:ea typeface="Arial"/>
                <a:cs typeface="Arial"/>
                <a:sym typeface="Arial"/>
              </a:rPr>
              <a:t>Expert Group meeting – 9/10 April 2019</a:t>
            </a:r>
            <a:endParaRPr lang="hr-HR" sz="2000" dirty="0">
              <a:solidFill>
                <a:srgbClr val="00B050"/>
              </a:solidFill>
              <a:latin typeface="Bookman Old Style" panose="02050604050505020204"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r>
              <a:rPr lang="en-GB" sz="2000" b="1" dirty="0" err="1" smtClean="0">
                <a:solidFill>
                  <a:schemeClr val="tx1"/>
                </a:solidFill>
                <a:latin typeface="+mn-lt"/>
              </a:rPr>
              <a:t>Dunja</a:t>
            </a:r>
            <a:r>
              <a:rPr lang="en-GB" sz="2000" b="1" dirty="0" smtClean="0">
                <a:solidFill>
                  <a:schemeClr val="tx1"/>
                </a:solidFill>
                <a:latin typeface="+mn-lt"/>
              </a:rPr>
              <a:t> </a:t>
            </a:r>
            <a:r>
              <a:rPr lang="en-GB" sz="2000" b="1" dirty="0" err="1" smtClean="0">
                <a:solidFill>
                  <a:schemeClr val="tx1"/>
                </a:solidFill>
                <a:latin typeface="+mn-lt"/>
              </a:rPr>
              <a:t>Potočnik</a:t>
            </a:r>
            <a:endParaRPr lang="en-GB" sz="2000" b="1" dirty="0" smtClean="0">
              <a:solidFill>
                <a:schemeClr val="tx1"/>
              </a:solidFill>
              <a:latin typeface="+mn-lt"/>
            </a:endParaRPr>
          </a:p>
          <a:p>
            <a:pPr algn="ctr">
              <a:buFont typeface="Wingdings" panose="05000000000000000000" pitchFamily="2" charset="2"/>
              <a:buNone/>
              <a:defRPr/>
            </a:pPr>
            <a:endParaRPr lang="en-GB" sz="2000" dirty="0" smtClean="0">
              <a:solidFill>
                <a:schemeClr val="tx1"/>
              </a:solidFill>
              <a:latin typeface="+mn-lt"/>
            </a:endParaRPr>
          </a:p>
          <a:p>
            <a:pPr algn="ctr">
              <a:buFont typeface="Wingdings" panose="05000000000000000000" pitchFamily="2" charset="2"/>
              <a:buNone/>
              <a:defRPr/>
            </a:pPr>
            <a:r>
              <a:rPr lang="en-GB" sz="2000" dirty="0" smtClean="0">
                <a:solidFill>
                  <a:schemeClr val="tx1"/>
                </a:solidFill>
                <a:latin typeface="+mn-lt"/>
              </a:rPr>
              <a:t>Institute for Social Research in Zagreb / Pool of the European Youth Researchers 	</a:t>
            </a:r>
          </a:p>
          <a:p>
            <a:pPr algn="ctr">
              <a:buFont typeface="Wingdings" panose="05000000000000000000" pitchFamily="2" charset="2"/>
              <a:buNone/>
              <a:defRPr/>
            </a:pPr>
            <a:r>
              <a:rPr lang="en-GB" sz="2000" dirty="0" smtClean="0">
                <a:solidFill>
                  <a:schemeClr val="tx1"/>
                </a:solidFill>
                <a:latin typeface="+mn-lt"/>
              </a:rPr>
              <a:t>dunja@idi.hr</a:t>
            </a:r>
          </a:p>
          <a:p>
            <a:pPr marL="609600" indent="-609600" algn="ctr">
              <a:buFont typeface="Wingdings" panose="05000000000000000000" pitchFamily="2" charset="2"/>
              <a:buNone/>
              <a:defRPr/>
            </a:pPr>
            <a:endParaRPr lang="hr-HR" altLang="sr-Latn-RS" sz="2500" b="1" dirty="0" smtClean="0">
              <a:latin typeface="Trebuchet MS" panose="020B0603020202020204" pitchFamily="34" charset="0"/>
            </a:endParaRPr>
          </a:p>
          <a:p>
            <a:pPr marL="609600" indent="-609600" algn="ctr">
              <a:buFont typeface="Wingdings" panose="05000000000000000000" pitchFamily="2" charset="2"/>
              <a:buNone/>
              <a:defRPr/>
            </a:pPr>
            <a:endParaRPr lang="hr-HR" altLang="sr-Latn-RS" sz="2200" b="1" dirty="0">
              <a:latin typeface="Trebuchet MS" panose="020B0603020202020204" pitchFamily="34" charset="0"/>
            </a:endParaRPr>
          </a:p>
        </p:txBody>
      </p:sp>
      <p:sp>
        <p:nvSpPr>
          <p:cNvPr id="5" name="Text Box 2"/>
          <p:cNvSpPr txBox="1">
            <a:spLocks noChangeArrowheads="1"/>
          </p:cNvSpPr>
          <p:nvPr/>
        </p:nvSpPr>
        <p:spPr bwMode="auto">
          <a:xfrm>
            <a:off x="1475656" y="1052736"/>
            <a:ext cx="6840760" cy="208823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hr-HR" sz="3500" b="1" i="1" dirty="0" smtClean="0">
                <a:solidFill>
                  <a:srgbClr val="0070C0"/>
                </a:solidFill>
                <a:effectLst/>
                <a:latin typeface="Bookman Old Style" panose="02050604050505020204" pitchFamily="18" charset="0"/>
                <a:ea typeface="Calibri" panose="020F0502020204030204" pitchFamily="34" charset="0"/>
                <a:cs typeface="Calibri" panose="020F0502020204030204" pitchFamily="34" charset="0"/>
              </a:rPr>
              <a:t>YOUTH WORKERS AND LEARNING IN NON-FORMAL CONTEXTS</a:t>
            </a:r>
            <a:endParaRPr lang="hr-HR" sz="3500" i="1" dirty="0">
              <a:solidFill>
                <a:srgbClr val="0070C0"/>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89083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51520" y="980728"/>
            <a:ext cx="8496944" cy="5112568"/>
          </a:xfrm>
          <a:prstGeom prst="rect">
            <a:avLst/>
          </a:prstGeom>
        </p:spPr>
        <p:txBody>
          <a:bodyPr vert="horz" lIns="91440" tIns="45720" rIns="91440" bIns="45720" rtlCol="0">
            <a:normAutofit fontScale="70000" lnSpcReduction="20000"/>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GB" sz="2300" dirty="0">
                <a:solidFill>
                  <a:schemeClr val="tx1"/>
                </a:solidFill>
                <a:latin typeface="+mn-lt"/>
              </a:rPr>
              <a:t>There are three components of the </a:t>
            </a:r>
            <a:r>
              <a:rPr lang="en-GB" sz="2300" dirty="0" smtClean="0">
                <a:solidFill>
                  <a:schemeClr val="tx1"/>
                </a:solidFill>
                <a:latin typeface="+mn-lt"/>
              </a:rPr>
              <a:t>survey:</a:t>
            </a:r>
            <a:endParaRPr lang="en-US" sz="2300" dirty="0">
              <a:solidFill>
                <a:schemeClr val="tx1"/>
              </a:solidFill>
              <a:latin typeface="+mn-lt"/>
            </a:endParaRPr>
          </a:p>
          <a:p>
            <a:pPr marL="457200" lvl="0" indent="-457200" algn="just">
              <a:buFont typeface="+mj-lt"/>
              <a:buAutoNum type="arabicPeriod"/>
            </a:pPr>
            <a:r>
              <a:rPr lang="en-GB" sz="2300" u="sng" dirty="0">
                <a:solidFill>
                  <a:schemeClr val="tx1"/>
                </a:solidFill>
                <a:uFill>
                  <a:solidFill>
                    <a:srgbClr val="0070C0"/>
                  </a:solidFill>
                </a:uFill>
                <a:latin typeface="+mn-lt"/>
              </a:rPr>
              <a:t>two focus groups</a:t>
            </a:r>
            <a:r>
              <a:rPr lang="en-GB" sz="2300" dirty="0">
                <a:solidFill>
                  <a:schemeClr val="tx1"/>
                </a:solidFill>
                <a:uFill>
                  <a:solidFill>
                    <a:srgbClr val="0070C0"/>
                  </a:solidFill>
                </a:uFill>
                <a:latin typeface="+mn-lt"/>
              </a:rPr>
              <a:t> </a:t>
            </a:r>
            <a:r>
              <a:rPr lang="en-GB" sz="2300" dirty="0">
                <a:solidFill>
                  <a:schemeClr val="tx1"/>
                </a:solidFill>
                <a:latin typeface="+mn-lt"/>
              </a:rPr>
              <a:t>– a national one held in September 2018  in Zagreb, and an international one (conducted during </a:t>
            </a:r>
            <a:r>
              <a:rPr lang="en-GB" sz="2300" i="1" dirty="0">
                <a:solidFill>
                  <a:schemeClr val="tx1"/>
                </a:solidFill>
                <a:latin typeface="+mn-lt"/>
              </a:rPr>
              <a:t>the SEE Youth Work Seminar </a:t>
            </a:r>
            <a:r>
              <a:rPr lang="en-GB" sz="2300" dirty="0">
                <a:solidFill>
                  <a:schemeClr val="tx1"/>
                </a:solidFill>
                <a:latin typeface="+mn-lt"/>
              </a:rPr>
              <a:t> in November 2018 in Ljubljana</a:t>
            </a:r>
            <a:r>
              <a:rPr lang="en-GB" sz="2300" dirty="0" smtClean="0">
                <a:solidFill>
                  <a:schemeClr val="tx1"/>
                </a:solidFill>
                <a:latin typeface="+mn-lt"/>
              </a:rPr>
              <a:t>);</a:t>
            </a:r>
            <a:r>
              <a:rPr lang="hr-HR" sz="2300" dirty="0" smtClean="0">
                <a:solidFill>
                  <a:schemeClr val="tx1"/>
                </a:solidFill>
                <a:latin typeface="+mn-lt"/>
              </a:rPr>
              <a:t> </a:t>
            </a:r>
            <a:r>
              <a:rPr lang="hr-HR" sz="2300" dirty="0" err="1" smtClean="0">
                <a:solidFill>
                  <a:schemeClr val="tx1"/>
                </a:solidFill>
                <a:latin typeface="+mn-lt"/>
              </a:rPr>
              <a:t>the</a:t>
            </a:r>
            <a:r>
              <a:rPr lang="hr-HR" sz="2300" dirty="0" smtClean="0">
                <a:solidFill>
                  <a:schemeClr val="tx1"/>
                </a:solidFill>
                <a:latin typeface="+mn-lt"/>
              </a:rPr>
              <a:t> </a:t>
            </a:r>
            <a:r>
              <a:rPr lang="hr-HR" sz="2300" dirty="0" err="1" smtClean="0">
                <a:solidFill>
                  <a:schemeClr val="tx1"/>
                </a:solidFill>
                <a:latin typeface="+mn-lt"/>
              </a:rPr>
              <a:t>focus</a:t>
            </a:r>
            <a:r>
              <a:rPr lang="hr-HR" sz="2300" dirty="0" smtClean="0">
                <a:solidFill>
                  <a:schemeClr val="tx1"/>
                </a:solidFill>
                <a:latin typeface="+mn-lt"/>
              </a:rPr>
              <a:t> groups </a:t>
            </a:r>
            <a:r>
              <a:rPr lang="hr-HR" sz="2300" dirty="0" err="1" smtClean="0">
                <a:solidFill>
                  <a:schemeClr val="tx1"/>
                </a:solidFill>
                <a:latin typeface="+mn-lt"/>
              </a:rPr>
              <a:t>gathered</a:t>
            </a:r>
            <a:r>
              <a:rPr lang="hr-HR" sz="2300" dirty="0" smtClean="0">
                <a:solidFill>
                  <a:schemeClr val="tx1"/>
                </a:solidFill>
                <a:latin typeface="+mn-lt"/>
              </a:rPr>
              <a:t> 28 </a:t>
            </a:r>
            <a:r>
              <a:rPr lang="hr-HR" sz="2300" dirty="0" err="1" smtClean="0">
                <a:solidFill>
                  <a:schemeClr val="tx1"/>
                </a:solidFill>
                <a:latin typeface="+mn-lt"/>
              </a:rPr>
              <a:t>participants</a:t>
            </a:r>
            <a:r>
              <a:rPr lang="hr-HR" sz="2300" dirty="0" smtClean="0">
                <a:solidFill>
                  <a:schemeClr val="tx1"/>
                </a:solidFill>
                <a:latin typeface="+mn-lt"/>
              </a:rPr>
              <a:t> </a:t>
            </a:r>
            <a:r>
              <a:rPr lang="hr-HR" sz="2300" dirty="0" err="1" smtClean="0">
                <a:solidFill>
                  <a:schemeClr val="tx1"/>
                </a:solidFill>
                <a:latin typeface="+mn-lt"/>
              </a:rPr>
              <a:t>in</a:t>
            </a:r>
            <a:r>
              <a:rPr lang="hr-HR" sz="2300" dirty="0" smtClean="0">
                <a:solidFill>
                  <a:schemeClr val="tx1"/>
                </a:solidFill>
                <a:latin typeface="+mn-lt"/>
              </a:rPr>
              <a:t> total, </a:t>
            </a:r>
            <a:r>
              <a:rPr lang="hr-HR" sz="2300" dirty="0" err="1" smtClean="0">
                <a:solidFill>
                  <a:schemeClr val="tx1"/>
                </a:solidFill>
                <a:latin typeface="+mn-lt"/>
              </a:rPr>
              <a:t>from</a:t>
            </a:r>
            <a:r>
              <a:rPr lang="hr-HR" sz="2300" dirty="0" smtClean="0">
                <a:solidFill>
                  <a:schemeClr val="tx1"/>
                </a:solidFill>
                <a:latin typeface="+mn-lt"/>
              </a:rPr>
              <a:t> </a:t>
            </a:r>
            <a:r>
              <a:rPr lang="en-GB" sz="2300" dirty="0" smtClean="0">
                <a:solidFill>
                  <a:schemeClr val="tx1"/>
                </a:solidFill>
                <a:latin typeface="+mn-lt"/>
              </a:rPr>
              <a:t>Albania</a:t>
            </a:r>
            <a:r>
              <a:rPr lang="hr-HR" sz="2300" dirty="0" smtClean="0">
                <a:solidFill>
                  <a:schemeClr val="tx1"/>
                </a:solidFill>
                <a:latin typeface="+mn-lt"/>
              </a:rPr>
              <a:t>, </a:t>
            </a:r>
            <a:r>
              <a:rPr lang="en-GB" sz="2300" dirty="0" smtClean="0">
                <a:solidFill>
                  <a:schemeClr val="tx1"/>
                </a:solidFill>
                <a:latin typeface="+mn-lt"/>
              </a:rPr>
              <a:t>Belgium</a:t>
            </a:r>
            <a:r>
              <a:rPr lang="en-GB" sz="2300" dirty="0">
                <a:solidFill>
                  <a:schemeClr val="tx1"/>
                </a:solidFill>
                <a:latin typeface="+mn-lt"/>
              </a:rPr>
              <a:t>, Bosnia and Herzegovina, Bulgaria, </a:t>
            </a:r>
            <a:r>
              <a:rPr lang="hr-HR" sz="2300" dirty="0" smtClean="0">
                <a:solidFill>
                  <a:schemeClr val="tx1"/>
                </a:solidFill>
                <a:latin typeface="+mn-lt"/>
              </a:rPr>
              <a:t>Croatia, </a:t>
            </a:r>
            <a:r>
              <a:rPr lang="en-GB" sz="2300" dirty="0" smtClean="0">
                <a:solidFill>
                  <a:schemeClr val="tx1"/>
                </a:solidFill>
                <a:latin typeface="+mn-lt"/>
              </a:rPr>
              <a:t>Finland</a:t>
            </a:r>
            <a:r>
              <a:rPr lang="en-GB" sz="2300" dirty="0">
                <a:solidFill>
                  <a:schemeClr val="tx1"/>
                </a:solidFill>
                <a:latin typeface="+mn-lt"/>
              </a:rPr>
              <a:t>, Germany, Greece, </a:t>
            </a:r>
            <a:r>
              <a:rPr lang="en-GB" sz="2300" dirty="0" smtClean="0">
                <a:solidFill>
                  <a:schemeClr val="tx1"/>
                </a:solidFill>
                <a:latin typeface="+mn-lt"/>
              </a:rPr>
              <a:t>Kosovo</a:t>
            </a:r>
            <a:r>
              <a:rPr lang="hr-HR" sz="2300" dirty="0" smtClean="0">
                <a:solidFill>
                  <a:schemeClr val="tx1"/>
                </a:solidFill>
                <a:latin typeface="+mn-lt"/>
              </a:rPr>
              <a:t>, </a:t>
            </a:r>
            <a:r>
              <a:rPr lang="hr-HR" sz="2300" dirty="0" err="1" smtClean="0">
                <a:solidFill>
                  <a:schemeClr val="tx1"/>
                </a:solidFill>
                <a:latin typeface="+mn-lt"/>
              </a:rPr>
              <a:t>the</a:t>
            </a:r>
            <a:r>
              <a:rPr lang="en-GB" sz="2300" dirty="0" smtClean="0">
                <a:solidFill>
                  <a:schemeClr val="tx1"/>
                </a:solidFill>
                <a:latin typeface="+mn-lt"/>
              </a:rPr>
              <a:t> </a:t>
            </a:r>
            <a:r>
              <a:rPr lang="hr-HR" sz="2300" dirty="0" err="1" smtClean="0">
                <a:solidFill>
                  <a:schemeClr val="tx1"/>
                </a:solidFill>
                <a:latin typeface="+mn-lt"/>
              </a:rPr>
              <a:t>Republic</a:t>
            </a:r>
            <a:r>
              <a:rPr lang="hr-HR" sz="2300" dirty="0" smtClean="0">
                <a:solidFill>
                  <a:schemeClr val="tx1"/>
                </a:solidFill>
                <a:latin typeface="+mn-lt"/>
              </a:rPr>
              <a:t> </a:t>
            </a:r>
            <a:r>
              <a:rPr lang="hr-HR" sz="2300" dirty="0" err="1" smtClean="0">
                <a:solidFill>
                  <a:schemeClr val="tx1"/>
                </a:solidFill>
                <a:latin typeface="+mn-lt"/>
              </a:rPr>
              <a:t>of</a:t>
            </a:r>
            <a:r>
              <a:rPr lang="hr-HR" sz="2300" dirty="0" smtClean="0">
                <a:solidFill>
                  <a:schemeClr val="tx1"/>
                </a:solidFill>
                <a:latin typeface="+mn-lt"/>
              </a:rPr>
              <a:t> North </a:t>
            </a:r>
            <a:r>
              <a:rPr lang="hr-HR" sz="2300" dirty="0" err="1" smtClean="0">
                <a:solidFill>
                  <a:schemeClr val="tx1"/>
                </a:solidFill>
                <a:latin typeface="+mn-lt"/>
              </a:rPr>
              <a:t>Macedonia</a:t>
            </a:r>
            <a:r>
              <a:rPr lang="hr-HR" sz="2300" dirty="0" smtClean="0">
                <a:solidFill>
                  <a:schemeClr val="tx1"/>
                </a:solidFill>
                <a:latin typeface="+mn-lt"/>
              </a:rPr>
              <a:t>, </a:t>
            </a:r>
            <a:r>
              <a:rPr lang="hr-HR" sz="2300" dirty="0" err="1" smtClean="0">
                <a:solidFill>
                  <a:schemeClr val="tx1"/>
                </a:solidFill>
                <a:latin typeface="+mn-lt"/>
              </a:rPr>
              <a:t>Romania</a:t>
            </a:r>
            <a:r>
              <a:rPr lang="hr-HR" sz="2300" dirty="0" smtClean="0">
                <a:solidFill>
                  <a:schemeClr val="tx1"/>
                </a:solidFill>
                <a:latin typeface="+mn-lt"/>
              </a:rPr>
              <a:t>, </a:t>
            </a:r>
            <a:r>
              <a:rPr lang="en-GB" sz="2300" dirty="0" smtClean="0">
                <a:solidFill>
                  <a:schemeClr val="tx1"/>
                </a:solidFill>
                <a:latin typeface="+mn-lt"/>
              </a:rPr>
              <a:t>Serbia </a:t>
            </a:r>
            <a:r>
              <a:rPr lang="en-GB" sz="2300" dirty="0">
                <a:solidFill>
                  <a:schemeClr val="tx1"/>
                </a:solidFill>
                <a:latin typeface="+mn-lt"/>
              </a:rPr>
              <a:t>and </a:t>
            </a:r>
            <a:r>
              <a:rPr lang="en-GB" sz="2300" dirty="0" smtClean="0">
                <a:solidFill>
                  <a:schemeClr val="tx1"/>
                </a:solidFill>
                <a:latin typeface="+mn-lt"/>
              </a:rPr>
              <a:t>Slovenia</a:t>
            </a:r>
            <a:r>
              <a:rPr lang="hr-HR" sz="2300" dirty="0" smtClean="0">
                <a:solidFill>
                  <a:schemeClr val="tx1"/>
                </a:solidFill>
                <a:latin typeface="+mn-lt"/>
              </a:rPr>
              <a:t>.</a:t>
            </a:r>
          </a:p>
          <a:p>
            <a:pPr marL="457200" lvl="0" indent="-457200" algn="just">
              <a:buFont typeface="+mj-lt"/>
              <a:buAutoNum type="arabicPeriod"/>
            </a:pPr>
            <a:endParaRPr lang="hr-HR" sz="2300" dirty="0" smtClean="0">
              <a:solidFill>
                <a:schemeClr val="tx1"/>
              </a:solidFill>
              <a:latin typeface="+mn-lt"/>
            </a:endParaRPr>
          </a:p>
          <a:p>
            <a:pPr marL="457200" lvl="0" indent="-457200" algn="just">
              <a:buFont typeface="+mj-lt"/>
              <a:buAutoNum type="arabicPeriod"/>
            </a:pPr>
            <a:r>
              <a:rPr lang="en-GB" sz="2300" u="sng" dirty="0" smtClean="0">
                <a:solidFill>
                  <a:schemeClr val="tx1"/>
                </a:solidFill>
                <a:uFill>
                  <a:solidFill>
                    <a:srgbClr val="0070C0"/>
                  </a:solidFill>
                </a:uFill>
                <a:latin typeface="+mn-lt"/>
              </a:rPr>
              <a:t>10 </a:t>
            </a:r>
            <a:r>
              <a:rPr lang="en-GB" sz="2300" u="sng" dirty="0">
                <a:solidFill>
                  <a:schemeClr val="tx1"/>
                </a:solidFill>
                <a:uFill>
                  <a:solidFill>
                    <a:srgbClr val="0070C0"/>
                  </a:solidFill>
                </a:uFill>
                <a:latin typeface="+mn-lt"/>
              </a:rPr>
              <a:t>interviews</a:t>
            </a:r>
            <a:r>
              <a:rPr lang="en-GB" sz="2300" dirty="0">
                <a:solidFill>
                  <a:schemeClr val="tx1"/>
                </a:solidFill>
                <a:uFill>
                  <a:solidFill>
                    <a:srgbClr val="0070C0"/>
                  </a:solidFill>
                </a:uFill>
                <a:latin typeface="+mn-lt"/>
              </a:rPr>
              <a:t> </a:t>
            </a:r>
            <a:r>
              <a:rPr lang="en-GB" sz="2300" dirty="0">
                <a:solidFill>
                  <a:schemeClr val="tx1"/>
                </a:solidFill>
                <a:latin typeface="+mn-lt"/>
              </a:rPr>
              <a:t>with the youth workers educators and youth work managers supporting the Erasmus+ project </a:t>
            </a:r>
            <a:r>
              <a:rPr lang="en-GB" sz="2300" i="1" dirty="0">
                <a:solidFill>
                  <a:schemeClr val="tx1"/>
                </a:solidFill>
                <a:latin typeface="+mn-lt"/>
              </a:rPr>
              <a:t>Europe Goes Local </a:t>
            </a:r>
            <a:r>
              <a:rPr lang="en-GB" sz="2300" dirty="0">
                <a:solidFill>
                  <a:schemeClr val="tx1"/>
                </a:solidFill>
                <a:latin typeface="+mn-lt"/>
              </a:rPr>
              <a:t>organised in June </a:t>
            </a:r>
            <a:r>
              <a:rPr lang="en-GB" sz="2300" dirty="0" smtClean="0">
                <a:solidFill>
                  <a:schemeClr val="tx1"/>
                </a:solidFill>
                <a:latin typeface="+mn-lt"/>
              </a:rPr>
              <a:t>2018</a:t>
            </a:r>
            <a:r>
              <a:rPr lang="hr-HR" sz="2300" dirty="0" smtClean="0">
                <a:solidFill>
                  <a:schemeClr val="tx1"/>
                </a:solidFill>
                <a:latin typeface="+mn-lt"/>
              </a:rPr>
              <a:t>. </a:t>
            </a:r>
            <a:r>
              <a:rPr lang="en-GB" sz="2300" dirty="0" smtClean="0">
                <a:solidFill>
                  <a:schemeClr val="tx1"/>
                </a:solidFill>
                <a:latin typeface="+mn-lt"/>
              </a:rPr>
              <a:t> </a:t>
            </a:r>
            <a:r>
              <a:rPr lang="en-GB" sz="2300" dirty="0">
                <a:solidFill>
                  <a:schemeClr val="tx1"/>
                </a:solidFill>
                <a:latin typeface="+mn-lt"/>
              </a:rPr>
              <a:t>A sample of interviewees consisted of 10 experts supporting the Europe Goes Local Erasmus+ project, coming from </a:t>
            </a:r>
            <a:r>
              <a:rPr lang="en-GB" sz="2300" dirty="0" smtClean="0">
                <a:solidFill>
                  <a:schemeClr val="tx1"/>
                </a:solidFill>
                <a:latin typeface="+mn-lt"/>
              </a:rPr>
              <a:t>Austria, </a:t>
            </a:r>
            <a:r>
              <a:rPr lang="en-GB" sz="2300" dirty="0">
                <a:solidFill>
                  <a:schemeClr val="tx1"/>
                </a:solidFill>
                <a:latin typeface="+mn-lt"/>
              </a:rPr>
              <a:t>Belgium, </a:t>
            </a:r>
            <a:r>
              <a:rPr lang="en-GB" sz="2300" dirty="0" smtClean="0">
                <a:solidFill>
                  <a:schemeClr val="tx1"/>
                </a:solidFill>
                <a:latin typeface="+mn-lt"/>
              </a:rPr>
              <a:t>Croatia</a:t>
            </a:r>
            <a:r>
              <a:rPr lang="hr-HR" sz="2300" dirty="0" smtClean="0">
                <a:solidFill>
                  <a:schemeClr val="tx1"/>
                </a:solidFill>
                <a:latin typeface="+mn-lt"/>
              </a:rPr>
              <a:t>,</a:t>
            </a:r>
            <a:r>
              <a:rPr lang="en-GB" sz="2300" dirty="0" smtClean="0">
                <a:solidFill>
                  <a:schemeClr val="tx1"/>
                </a:solidFill>
                <a:latin typeface="+mn-lt"/>
              </a:rPr>
              <a:t> </a:t>
            </a:r>
            <a:r>
              <a:rPr lang="en-GB" sz="2300" dirty="0">
                <a:solidFill>
                  <a:schemeClr val="tx1"/>
                </a:solidFill>
                <a:latin typeface="+mn-lt"/>
              </a:rPr>
              <a:t>Denmark, Finland, Norway, Portugal and </a:t>
            </a:r>
            <a:r>
              <a:rPr lang="en-GB" sz="2300" dirty="0" smtClean="0">
                <a:solidFill>
                  <a:schemeClr val="tx1"/>
                </a:solidFill>
                <a:latin typeface="+mn-lt"/>
              </a:rPr>
              <a:t>Sweden.</a:t>
            </a:r>
            <a:endParaRPr lang="en-US" sz="2300" dirty="0">
              <a:solidFill>
                <a:schemeClr val="tx1"/>
              </a:solidFill>
              <a:latin typeface="+mn-lt"/>
            </a:endParaRPr>
          </a:p>
          <a:p>
            <a:pPr marL="457200" indent="-457200" algn="just">
              <a:buFont typeface="+mj-lt"/>
              <a:buAutoNum type="arabicPeriod"/>
            </a:pPr>
            <a:endParaRPr lang="hr-HR" sz="2300" dirty="0" smtClean="0">
              <a:solidFill>
                <a:schemeClr val="tx1"/>
              </a:solidFill>
              <a:latin typeface="+mn-lt"/>
            </a:endParaRPr>
          </a:p>
          <a:p>
            <a:pPr marL="457200" indent="-457200" algn="just">
              <a:buFont typeface="+mj-lt"/>
              <a:buAutoNum type="arabicPeriod"/>
            </a:pPr>
            <a:r>
              <a:rPr lang="en-GB" sz="2300" u="sng" dirty="0" smtClean="0">
                <a:solidFill>
                  <a:schemeClr val="tx1"/>
                </a:solidFill>
                <a:uFill>
                  <a:solidFill>
                    <a:srgbClr val="0070C0"/>
                  </a:solidFill>
                </a:uFill>
                <a:latin typeface="+mn-lt"/>
              </a:rPr>
              <a:t>an </a:t>
            </a:r>
            <a:r>
              <a:rPr lang="en-GB" sz="2300" u="sng" dirty="0">
                <a:solidFill>
                  <a:schemeClr val="tx1"/>
                </a:solidFill>
                <a:uFill>
                  <a:solidFill>
                    <a:srgbClr val="0070C0"/>
                  </a:solidFill>
                </a:uFill>
                <a:latin typeface="+mn-lt"/>
              </a:rPr>
              <a:t>online survey</a:t>
            </a:r>
            <a:r>
              <a:rPr lang="en-GB" sz="2300" dirty="0">
                <a:solidFill>
                  <a:schemeClr val="tx1"/>
                </a:solidFill>
                <a:latin typeface="+mn-lt"/>
              </a:rPr>
              <a:t> on the youth work managers and educators from across the Members States of the Council of </a:t>
            </a:r>
            <a:r>
              <a:rPr lang="en-GB" sz="2300" dirty="0" smtClean="0">
                <a:solidFill>
                  <a:schemeClr val="tx1"/>
                </a:solidFill>
                <a:latin typeface="+mn-lt"/>
              </a:rPr>
              <a:t>Europe</a:t>
            </a:r>
            <a:r>
              <a:rPr lang="hr-HR" sz="2300" dirty="0" smtClean="0">
                <a:solidFill>
                  <a:schemeClr val="tx1"/>
                </a:solidFill>
                <a:latin typeface="+mn-lt"/>
              </a:rPr>
              <a:t> (108 </a:t>
            </a:r>
            <a:r>
              <a:rPr lang="hr-HR" sz="2300" dirty="0" err="1" smtClean="0">
                <a:solidFill>
                  <a:schemeClr val="tx1"/>
                </a:solidFill>
                <a:latin typeface="+mn-lt"/>
              </a:rPr>
              <a:t>respondents</a:t>
            </a:r>
            <a:r>
              <a:rPr lang="hr-HR" sz="2300" dirty="0" smtClean="0">
                <a:solidFill>
                  <a:schemeClr val="tx1"/>
                </a:solidFill>
                <a:latin typeface="+mn-lt"/>
              </a:rPr>
              <a:t> </a:t>
            </a:r>
            <a:r>
              <a:rPr lang="hr-HR" sz="2300" dirty="0" err="1" smtClean="0">
                <a:solidFill>
                  <a:schemeClr val="tx1"/>
                </a:solidFill>
                <a:latin typeface="+mn-lt"/>
              </a:rPr>
              <a:t>in</a:t>
            </a:r>
            <a:r>
              <a:rPr lang="hr-HR" sz="2300" dirty="0" smtClean="0">
                <a:solidFill>
                  <a:schemeClr val="tx1"/>
                </a:solidFill>
                <a:latin typeface="+mn-lt"/>
              </a:rPr>
              <a:t> total; some </a:t>
            </a:r>
            <a:r>
              <a:rPr lang="hr-HR" sz="2300" dirty="0" err="1" smtClean="0">
                <a:solidFill>
                  <a:schemeClr val="tx1"/>
                </a:solidFill>
                <a:latin typeface="+mn-lt"/>
              </a:rPr>
              <a:t>questions</a:t>
            </a:r>
            <a:r>
              <a:rPr lang="hr-HR" sz="2300" dirty="0" smtClean="0">
                <a:solidFill>
                  <a:schemeClr val="tx1"/>
                </a:solidFill>
                <a:latin typeface="+mn-lt"/>
              </a:rPr>
              <a:t> </a:t>
            </a:r>
            <a:r>
              <a:rPr lang="hr-HR" sz="2300" dirty="0" err="1" smtClean="0">
                <a:solidFill>
                  <a:schemeClr val="tx1"/>
                </a:solidFill>
                <a:latin typeface="+mn-lt"/>
              </a:rPr>
              <a:t>were</a:t>
            </a:r>
            <a:r>
              <a:rPr lang="hr-HR" sz="2300" dirty="0" smtClean="0">
                <a:solidFill>
                  <a:schemeClr val="tx1"/>
                </a:solidFill>
                <a:latin typeface="+mn-lt"/>
              </a:rPr>
              <a:t> </a:t>
            </a:r>
            <a:r>
              <a:rPr lang="hr-HR" sz="2300" dirty="0" err="1" smtClean="0">
                <a:solidFill>
                  <a:schemeClr val="tx1"/>
                </a:solidFill>
                <a:latin typeface="+mn-lt"/>
              </a:rPr>
              <a:t>answered</a:t>
            </a:r>
            <a:r>
              <a:rPr lang="hr-HR" sz="2300" dirty="0" smtClean="0">
                <a:solidFill>
                  <a:schemeClr val="tx1"/>
                </a:solidFill>
                <a:latin typeface="+mn-lt"/>
              </a:rPr>
              <a:t> </a:t>
            </a:r>
            <a:r>
              <a:rPr lang="hr-HR" sz="2300" dirty="0" err="1" smtClean="0">
                <a:solidFill>
                  <a:schemeClr val="tx1"/>
                </a:solidFill>
                <a:latin typeface="+mn-lt"/>
              </a:rPr>
              <a:t>by</a:t>
            </a:r>
            <a:r>
              <a:rPr lang="hr-HR" sz="2300" dirty="0" smtClean="0">
                <a:solidFill>
                  <a:schemeClr val="tx1"/>
                </a:solidFill>
                <a:latin typeface="+mn-lt"/>
              </a:rPr>
              <a:t> </a:t>
            </a:r>
            <a:r>
              <a:rPr lang="hr-HR" sz="2300" dirty="0" err="1" smtClean="0">
                <a:solidFill>
                  <a:schemeClr val="tx1"/>
                </a:solidFill>
                <a:latin typeface="+mn-lt"/>
              </a:rPr>
              <a:t>only</a:t>
            </a:r>
            <a:r>
              <a:rPr lang="hr-HR" sz="2300" dirty="0" smtClean="0">
                <a:solidFill>
                  <a:schemeClr val="tx1"/>
                </a:solidFill>
                <a:latin typeface="+mn-lt"/>
              </a:rPr>
              <a:t> 31-17 </a:t>
            </a:r>
            <a:r>
              <a:rPr lang="hr-HR" sz="2300" dirty="0" err="1" smtClean="0">
                <a:solidFill>
                  <a:schemeClr val="tx1"/>
                </a:solidFill>
                <a:latin typeface="+mn-lt"/>
              </a:rPr>
              <a:t>respondents</a:t>
            </a:r>
            <a:r>
              <a:rPr lang="hr-HR" sz="2300" dirty="0" smtClean="0">
                <a:solidFill>
                  <a:schemeClr val="tx1"/>
                </a:solidFill>
                <a:latin typeface="+mn-lt"/>
              </a:rPr>
              <a:t>)</a:t>
            </a:r>
            <a:r>
              <a:rPr lang="en-GB" sz="2300" dirty="0" smtClean="0">
                <a:solidFill>
                  <a:schemeClr val="tx1"/>
                </a:solidFill>
                <a:latin typeface="+mn-lt"/>
              </a:rPr>
              <a:t>. </a:t>
            </a:r>
            <a:r>
              <a:rPr lang="en-GB" sz="2300" dirty="0">
                <a:solidFill>
                  <a:schemeClr val="tx1"/>
                </a:solidFill>
                <a:latin typeface="+mn-lt"/>
              </a:rPr>
              <a:t>The respondents came from Albania, Austria, Bosnia and Herzegovina, Bulgaria, Belarus, Croatia, Denmark, Estonia, Finland</a:t>
            </a:r>
            <a:r>
              <a:rPr lang="en-GB" sz="2300" dirty="0" smtClean="0">
                <a:solidFill>
                  <a:schemeClr val="tx1"/>
                </a:solidFill>
                <a:latin typeface="+mn-lt"/>
              </a:rPr>
              <a:t>, </a:t>
            </a:r>
            <a:r>
              <a:rPr lang="en-GB" sz="2300" dirty="0">
                <a:solidFill>
                  <a:schemeClr val="tx1"/>
                </a:solidFill>
                <a:latin typeface="+mn-lt"/>
              </a:rPr>
              <a:t>Hungary, Georgia, Germany, Greece, Ireland, Iceland, Italy, Kosovo, Latvia, Lithuania, Luxembourg, Norway, </a:t>
            </a:r>
            <a:r>
              <a:rPr lang="hr-HR" sz="2300" dirty="0" err="1" smtClean="0">
                <a:solidFill>
                  <a:schemeClr val="tx1"/>
                </a:solidFill>
                <a:latin typeface="+mn-lt"/>
              </a:rPr>
              <a:t>the</a:t>
            </a:r>
            <a:r>
              <a:rPr lang="hr-HR" sz="2300" dirty="0" smtClean="0">
                <a:solidFill>
                  <a:schemeClr val="tx1"/>
                </a:solidFill>
                <a:latin typeface="+mn-lt"/>
              </a:rPr>
              <a:t> </a:t>
            </a:r>
            <a:r>
              <a:rPr lang="hr-HR" sz="2300" dirty="0" err="1" smtClean="0">
                <a:solidFill>
                  <a:schemeClr val="tx1"/>
                </a:solidFill>
                <a:latin typeface="+mn-lt"/>
              </a:rPr>
              <a:t>Republic</a:t>
            </a:r>
            <a:r>
              <a:rPr lang="hr-HR" sz="2300" dirty="0" smtClean="0">
                <a:solidFill>
                  <a:schemeClr val="tx1"/>
                </a:solidFill>
                <a:latin typeface="+mn-lt"/>
              </a:rPr>
              <a:t> </a:t>
            </a:r>
            <a:r>
              <a:rPr lang="hr-HR" sz="2300" dirty="0" err="1" smtClean="0">
                <a:solidFill>
                  <a:schemeClr val="tx1"/>
                </a:solidFill>
                <a:latin typeface="+mn-lt"/>
              </a:rPr>
              <a:t>of</a:t>
            </a:r>
            <a:r>
              <a:rPr lang="hr-HR" sz="2300" dirty="0" smtClean="0">
                <a:solidFill>
                  <a:schemeClr val="tx1"/>
                </a:solidFill>
                <a:latin typeface="+mn-lt"/>
              </a:rPr>
              <a:t> North </a:t>
            </a:r>
            <a:r>
              <a:rPr lang="hr-HR" sz="2300" dirty="0" err="1" smtClean="0">
                <a:solidFill>
                  <a:schemeClr val="tx1"/>
                </a:solidFill>
                <a:latin typeface="+mn-lt"/>
              </a:rPr>
              <a:t>Macedonia</a:t>
            </a:r>
            <a:r>
              <a:rPr lang="hr-HR" sz="2300" dirty="0" smtClean="0">
                <a:solidFill>
                  <a:schemeClr val="tx1"/>
                </a:solidFill>
                <a:latin typeface="+mn-lt"/>
              </a:rPr>
              <a:t>, </a:t>
            </a:r>
            <a:r>
              <a:rPr lang="en-GB" sz="2300" dirty="0" smtClean="0">
                <a:solidFill>
                  <a:schemeClr val="tx1"/>
                </a:solidFill>
                <a:latin typeface="+mn-lt"/>
              </a:rPr>
              <a:t>Romania</a:t>
            </a:r>
            <a:r>
              <a:rPr lang="en-GB" sz="2300" dirty="0">
                <a:solidFill>
                  <a:schemeClr val="tx1"/>
                </a:solidFill>
                <a:latin typeface="+mn-lt"/>
              </a:rPr>
              <a:t>, Serbia, Slovenia, Spain and the </a:t>
            </a:r>
            <a:r>
              <a:rPr lang="en-GB" sz="2300" dirty="0" smtClean="0">
                <a:solidFill>
                  <a:schemeClr val="tx1"/>
                </a:solidFill>
                <a:latin typeface="+mn-lt"/>
              </a:rPr>
              <a:t>UK</a:t>
            </a:r>
            <a:r>
              <a:rPr lang="hr-HR" sz="2300" dirty="0" smtClean="0">
                <a:solidFill>
                  <a:schemeClr val="tx1"/>
                </a:solidFill>
                <a:latin typeface="+mn-lt"/>
              </a:rPr>
              <a:t>.</a:t>
            </a:r>
            <a:r>
              <a:rPr lang="en-GB" sz="2300" dirty="0" smtClean="0">
                <a:solidFill>
                  <a:schemeClr val="tx1"/>
                </a:solidFill>
                <a:latin typeface="+mn-lt"/>
              </a:rPr>
              <a:t> </a:t>
            </a:r>
            <a:endParaRPr lang="hr-HR" sz="2300" dirty="0" smtClean="0">
              <a:solidFill>
                <a:schemeClr val="tx1"/>
              </a:solidFill>
              <a:latin typeface="+mn-lt"/>
            </a:endParaRPr>
          </a:p>
          <a:p>
            <a:pPr algn="just"/>
            <a:endParaRPr lang="hr-HR" sz="2300" dirty="0">
              <a:solidFill>
                <a:schemeClr val="tx1"/>
              </a:solidFill>
              <a:latin typeface="+mn-lt"/>
            </a:endParaRPr>
          </a:p>
          <a:p>
            <a:pPr algn="just"/>
            <a:endParaRPr lang="hr-HR" sz="2300" dirty="0" smtClean="0">
              <a:solidFill>
                <a:schemeClr val="tx1"/>
              </a:solidFill>
              <a:latin typeface="+mn-lt"/>
            </a:endParaRPr>
          </a:p>
          <a:p>
            <a:pPr marL="342900" indent="-342900" algn="just">
              <a:buClr>
                <a:srgbClr val="00B050"/>
              </a:buClr>
              <a:buFont typeface="Wingdings" panose="05000000000000000000" pitchFamily="2" charset="2"/>
              <a:buChar char="ü"/>
            </a:pPr>
            <a:r>
              <a:rPr lang="en-US" sz="2300" dirty="0">
                <a:solidFill>
                  <a:schemeClr val="tx1"/>
                </a:solidFill>
                <a:latin typeface="+mn-lt"/>
              </a:rPr>
              <a:t>The respondents were asked </a:t>
            </a:r>
            <a:r>
              <a:rPr lang="en-US" sz="2300" u="sng" dirty="0">
                <a:solidFill>
                  <a:schemeClr val="tx1"/>
                </a:solidFill>
                <a:uFill>
                  <a:solidFill>
                    <a:srgbClr val="0070C0"/>
                  </a:solidFill>
                </a:uFill>
                <a:latin typeface="+mn-lt"/>
              </a:rPr>
              <a:t>a set of questions </a:t>
            </a:r>
            <a:r>
              <a:rPr lang="en-US" sz="2300" dirty="0">
                <a:solidFill>
                  <a:schemeClr val="tx1"/>
                </a:solidFill>
                <a:latin typeface="+mn-lt"/>
              </a:rPr>
              <a:t>on their professional experience, participation in non-formal learning and their assessment of the skills, knowledge and values that are taught to and acquired by the youth, followed by their attitudes and insights on improving the conditions for quality training and learning of the competences in the youth field.</a:t>
            </a:r>
            <a:r>
              <a:rPr lang="hr-HR" sz="2300" dirty="0" smtClean="0">
                <a:solidFill>
                  <a:schemeClr val="tx1"/>
                </a:solidFill>
                <a:latin typeface="+mn-lt"/>
              </a:rPr>
              <a:t>	</a:t>
            </a:r>
          </a:p>
          <a:p>
            <a:pPr marL="457200" lvl="0" indent="-457200">
              <a:buFont typeface="+mj-lt"/>
              <a:buAutoNum type="arabicPeriod"/>
            </a:pPr>
            <a:endParaRPr lang="en-US" sz="2300" dirty="0">
              <a:solidFill>
                <a:schemeClr val="tx1"/>
              </a:solidFill>
              <a:latin typeface="+mn-lt"/>
            </a:endParaRPr>
          </a:p>
          <a:p>
            <a:pPr algn="just">
              <a:defRPr/>
            </a:pPr>
            <a:endParaRPr lang="hr-HR" sz="2300" b="1" dirty="0" smtClean="0">
              <a:solidFill>
                <a:schemeClr val="tx1"/>
              </a:solidFill>
              <a:latin typeface="+mn-lt"/>
            </a:endParaRPr>
          </a:p>
          <a:p>
            <a:pPr algn="just">
              <a:defRPr/>
            </a:pPr>
            <a:endParaRPr lang="hr-HR" sz="2000" dirty="0" smtClean="0">
              <a:solidFill>
                <a:schemeClr val="tx1"/>
              </a:solidFill>
              <a:latin typeface="+mn-lt"/>
            </a:endParaRPr>
          </a:p>
          <a:p>
            <a:pPr marL="609600" indent="-609600" algn="ctr">
              <a:buFont typeface="Wingdings" panose="05000000000000000000" pitchFamily="2" charset="2"/>
              <a:buNone/>
              <a:defRPr/>
            </a:pPr>
            <a:endParaRPr lang="hr-HR" altLang="sr-Latn-RS" sz="2500" b="1" dirty="0" smtClean="0">
              <a:solidFill>
                <a:schemeClr val="tx1"/>
              </a:solidFill>
              <a:latin typeface="+mn-lt"/>
            </a:endParaRPr>
          </a:p>
          <a:p>
            <a:pPr marL="609600" indent="-609600" algn="ctr">
              <a:buFont typeface="Wingdings" panose="05000000000000000000" pitchFamily="2" charset="2"/>
              <a:buNone/>
              <a:defRPr/>
            </a:pPr>
            <a:endParaRPr lang="hr-HR" altLang="sr-Latn-RS" sz="2200" b="1" dirty="0">
              <a:solidFill>
                <a:schemeClr val="tx1"/>
              </a:solidFill>
              <a:latin typeface="+mn-lt"/>
            </a:endParaRPr>
          </a:p>
        </p:txBody>
      </p:sp>
      <p:sp>
        <p:nvSpPr>
          <p:cNvPr id="3" name="TextBox 2"/>
          <p:cNvSpPr txBox="1"/>
          <p:nvPr/>
        </p:nvSpPr>
        <p:spPr>
          <a:xfrm>
            <a:off x="395536" y="261610"/>
            <a:ext cx="8136904" cy="523220"/>
          </a:xfrm>
          <a:prstGeom prst="rect">
            <a:avLst/>
          </a:prstGeom>
          <a:noFill/>
        </p:spPr>
        <p:txBody>
          <a:bodyPr wrap="square" rtlCol="0">
            <a:spAutoFit/>
          </a:bodyPr>
          <a:lstStyle/>
          <a:p>
            <a:pPr algn="ctr"/>
            <a:r>
              <a:rPr lang="hr-HR" sz="2800" i="1" dirty="0" smtClean="0"/>
              <a:t>METHODOLOGY</a:t>
            </a:r>
            <a:endParaRPr lang="hr-HR" sz="2800" i="1" dirty="0"/>
          </a:p>
        </p:txBody>
      </p:sp>
    </p:spTree>
    <p:extLst>
      <p:ext uri="{BB962C8B-B14F-4D97-AF65-F5344CB8AC3E}">
        <p14:creationId xmlns:p14="http://schemas.microsoft.com/office/powerpoint/2010/main" val="993714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51520" y="1412776"/>
            <a:ext cx="8496944" cy="4680520"/>
          </a:xfrm>
          <a:prstGeom prst="rect">
            <a:avLst/>
          </a:prstGeom>
        </p:spPr>
        <p:txBody>
          <a:bodyPr vert="horz" lIns="91440" tIns="45720" rIns="91440" bIns="45720" rtlCol="0">
            <a:normAutofit lnSpcReduction="10000"/>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indent="-285750" algn="just">
              <a:buClr>
                <a:srgbClr val="00B050"/>
              </a:buClr>
              <a:buFont typeface="Wingdings" panose="05000000000000000000" pitchFamily="2" charset="2"/>
              <a:buChar char="Ø"/>
              <a:defRPr/>
            </a:pPr>
            <a:r>
              <a:rPr lang="en-US" altLang="sr-Latn-RS" sz="1600" dirty="0">
                <a:solidFill>
                  <a:schemeClr val="tx1"/>
                </a:solidFill>
                <a:latin typeface="+mn-lt"/>
              </a:rPr>
              <a:t>The data on self-reported training delivered to the youth workers on each of the competence functions related to the youth work, as elaborated by </a:t>
            </a:r>
            <a:r>
              <a:rPr lang="en-US" altLang="sr-Latn-RS" sz="1600" i="1" dirty="0">
                <a:solidFill>
                  <a:schemeClr val="tx1"/>
                </a:solidFill>
                <a:latin typeface="+mn-lt"/>
              </a:rPr>
              <a:t>the European Portfolio for Youth Leaders and Youth Workers</a:t>
            </a:r>
            <a:r>
              <a:rPr lang="en-US" altLang="sr-Latn-RS" sz="1600" dirty="0">
                <a:solidFill>
                  <a:schemeClr val="tx1"/>
                </a:solidFill>
                <a:latin typeface="+mn-lt"/>
              </a:rPr>
              <a:t> indicated that the competences under </a:t>
            </a:r>
            <a:r>
              <a:rPr lang="en-US" altLang="sr-Latn-RS" sz="1600" i="1" dirty="0">
                <a:solidFill>
                  <a:schemeClr val="tx1"/>
                </a:solidFill>
                <a:latin typeface="+mn-lt"/>
              </a:rPr>
              <a:t>Function 3. Support and empower young people in making sense of the society they live in</a:t>
            </a:r>
            <a:r>
              <a:rPr lang="en-US" altLang="sr-Latn-RS" sz="1600" dirty="0">
                <a:solidFill>
                  <a:schemeClr val="tx1"/>
                </a:solidFill>
                <a:latin typeface="+mn-lt"/>
              </a:rPr>
              <a:t> </a:t>
            </a:r>
            <a:r>
              <a:rPr lang="en-US" altLang="sr-Latn-RS" sz="1600" i="1" dirty="0">
                <a:solidFill>
                  <a:schemeClr val="tx1"/>
                </a:solidFill>
                <a:latin typeface="+mn-lt"/>
              </a:rPr>
              <a:t>and in engaging with it</a:t>
            </a:r>
            <a:r>
              <a:rPr lang="en-US" altLang="sr-Latn-RS" sz="1600" dirty="0">
                <a:solidFill>
                  <a:schemeClr val="tx1"/>
                </a:solidFill>
                <a:latin typeface="+mn-lt"/>
              </a:rPr>
              <a:t>, followed by </a:t>
            </a:r>
            <a:r>
              <a:rPr lang="en-US" altLang="sr-Latn-RS" sz="1600" i="1" dirty="0">
                <a:solidFill>
                  <a:schemeClr val="tx1"/>
                </a:solidFill>
                <a:latin typeface="+mn-lt"/>
              </a:rPr>
              <a:t>the Function 1. Address the needs and aspirations of young people</a:t>
            </a:r>
            <a:r>
              <a:rPr lang="en-US" altLang="sr-Latn-RS" sz="1600" dirty="0">
                <a:solidFill>
                  <a:schemeClr val="tx1"/>
                </a:solidFill>
                <a:latin typeface="+mn-lt"/>
              </a:rPr>
              <a:t> have received the most of the “5” scores. However, when looking at the top positions by sum of “5” and “4”, there is a </a:t>
            </a:r>
            <a:r>
              <a:rPr lang="en-US" altLang="sr-Latn-RS" sz="1600" i="1" dirty="0">
                <a:solidFill>
                  <a:schemeClr val="tx1"/>
                </a:solidFill>
                <a:latin typeface="+mn-lt"/>
              </a:rPr>
              <a:t>Function 2. Provide learning opportunities for young people</a:t>
            </a:r>
            <a:r>
              <a:rPr lang="en-US" altLang="sr-Latn-RS" sz="1600" dirty="0">
                <a:solidFill>
                  <a:schemeClr val="tx1"/>
                </a:solidFill>
                <a:latin typeface="+mn-lt"/>
              </a:rPr>
              <a:t>, </a:t>
            </a:r>
            <a:r>
              <a:rPr lang="en-US" altLang="sr-Latn-RS" sz="1600" dirty="0">
                <a:solidFill>
                  <a:schemeClr val="tx1">
                    <a:lumMod val="50000"/>
                    <a:lumOff val="50000"/>
                  </a:schemeClr>
                </a:solidFill>
                <a:latin typeface="+mn-lt"/>
              </a:rPr>
              <a:t>while</a:t>
            </a:r>
            <a:r>
              <a:rPr lang="en-US" altLang="sr-Latn-RS" sz="1600" dirty="0">
                <a:solidFill>
                  <a:schemeClr val="tx1"/>
                </a:solidFill>
                <a:latin typeface="+mn-lt"/>
              </a:rPr>
              <a:t> </a:t>
            </a:r>
            <a:r>
              <a:rPr lang="en-US" altLang="sr-Latn-RS" sz="1600" i="1" dirty="0">
                <a:solidFill>
                  <a:schemeClr val="tx1">
                    <a:lumMod val="50000"/>
                    <a:lumOff val="50000"/>
                  </a:schemeClr>
                </a:solidFill>
                <a:latin typeface="+mn-lt"/>
              </a:rPr>
              <a:t>the Function 4. Support young people in actively and constructively addressing intercultural relations</a:t>
            </a:r>
            <a:r>
              <a:rPr lang="en-US" altLang="sr-Latn-RS" sz="1600" dirty="0">
                <a:solidFill>
                  <a:schemeClr val="tx1">
                    <a:lumMod val="50000"/>
                    <a:lumOff val="50000"/>
                  </a:schemeClr>
                </a:solidFill>
                <a:latin typeface="+mn-lt"/>
              </a:rPr>
              <a:t> presents an area where youth workers educators and youth work managers are the least experienced in training. </a:t>
            </a:r>
            <a:r>
              <a:rPr lang="en-US" altLang="sr-Latn-RS" sz="1600" i="1" dirty="0">
                <a:solidFill>
                  <a:schemeClr val="tx1">
                    <a:lumMod val="50000"/>
                    <a:lumOff val="50000"/>
                  </a:schemeClr>
                </a:solidFill>
                <a:latin typeface="+mn-lt"/>
              </a:rPr>
              <a:t>Function 5. Actively </a:t>
            </a:r>
            <a:r>
              <a:rPr lang="en-US" altLang="sr-Latn-RS" sz="1600" i="1" dirty="0" err="1">
                <a:solidFill>
                  <a:schemeClr val="tx1">
                    <a:lumMod val="50000"/>
                    <a:lumOff val="50000"/>
                  </a:schemeClr>
                </a:solidFill>
                <a:latin typeface="+mn-lt"/>
              </a:rPr>
              <a:t>practise</a:t>
            </a:r>
            <a:r>
              <a:rPr lang="en-US" altLang="sr-Latn-RS" sz="1600" i="1" dirty="0">
                <a:solidFill>
                  <a:schemeClr val="tx1">
                    <a:lumMod val="50000"/>
                    <a:lumOff val="50000"/>
                  </a:schemeClr>
                </a:solidFill>
                <a:latin typeface="+mn-lt"/>
              </a:rPr>
              <a:t> evaluation to improve the quality of the youth work conducted </a:t>
            </a:r>
            <a:r>
              <a:rPr lang="en-US" altLang="sr-Latn-RS" sz="1600" dirty="0">
                <a:solidFill>
                  <a:schemeClr val="tx1">
                    <a:lumMod val="50000"/>
                    <a:lumOff val="50000"/>
                  </a:schemeClr>
                </a:solidFill>
                <a:latin typeface="+mn-lt"/>
              </a:rPr>
              <a:t>has also been to a less extent exercised during trainings to the youth workers. </a:t>
            </a:r>
            <a:endParaRPr lang="hr-HR" altLang="sr-Latn-RS" sz="1600" dirty="0" smtClean="0">
              <a:solidFill>
                <a:schemeClr val="tx1">
                  <a:lumMod val="50000"/>
                  <a:lumOff val="50000"/>
                </a:schemeClr>
              </a:solidFill>
              <a:latin typeface="+mn-lt"/>
            </a:endParaRPr>
          </a:p>
          <a:p>
            <a:pPr algn="just">
              <a:defRPr/>
            </a:pPr>
            <a:endParaRPr lang="hr-HR" altLang="sr-Latn-RS" sz="1600" dirty="0" smtClean="0">
              <a:solidFill>
                <a:schemeClr val="tx1"/>
              </a:solidFill>
              <a:latin typeface="+mn-lt"/>
            </a:endParaRPr>
          </a:p>
          <a:p>
            <a:pPr marL="285750" indent="-285750" algn="just">
              <a:buClr>
                <a:srgbClr val="0070C0"/>
              </a:buClr>
              <a:buFont typeface="Wingdings" panose="05000000000000000000" pitchFamily="2" charset="2"/>
              <a:buChar char="ü"/>
              <a:defRPr/>
            </a:pPr>
            <a:r>
              <a:rPr lang="en-US" altLang="sr-Latn-RS" sz="1600" dirty="0" smtClean="0">
                <a:solidFill>
                  <a:schemeClr val="tx1"/>
                </a:solidFill>
                <a:latin typeface="+mn-lt"/>
              </a:rPr>
              <a:t>We </a:t>
            </a:r>
            <a:r>
              <a:rPr lang="en-US" altLang="sr-Latn-RS" sz="1600" dirty="0">
                <a:solidFill>
                  <a:schemeClr val="tx1"/>
                </a:solidFill>
                <a:latin typeface="+mn-lt"/>
              </a:rPr>
              <a:t>may conclude that the youth workers educators and youth work managers have mostly acquired experience in training in the areas that can be subsumed under a title of ‘generic’ competences that are requested from the youth workers on an everyday level. </a:t>
            </a:r>
            <a:endParaRPr lang="hr-HR" altLang="sr-Latn-RS" sz="1600" dirty="0" smtClean="0">
              <a:solidFill>
                <a:schemeClr val="tx1"/>
              </a:solidFill>
              <a:latin typeface="+mn-lt"/>
            </a:endParaRPr>
          </a:p>
          <a:p>
            <a:pPr marL="285750" indent="-285750" algn="just">
              <a:buClr>
                <a:srgbClr val="0070C0"/>
              </a:buClr>
              <a:buFont typeface="Wingdings" panose="05000000000000000000" pitchFamily="2" charset="2"/>
              <a:buChar char="ü"/>
              <a:defRPr/>
            </a:pPr>
            <a:endParaRPr lang="hr-HR" altLang="sr-Latn-RS" sz="1600" dirty="0" smtClean="0">
              <a:solidFill>
                <a:schemeClr val="tx1"/>
              </a:solidFill>
              <a:latin typeface="+mn-lt"/>
            </a:endParaRPr>
          </a:p>
          <a:p>
            <a:pPr marL="285750" indent="-285750" algn="just">
              <a:buClr>
                <a:srgbClr val="FF0000"/>
              </a:buClr>
              <a:buFont typeface="Wingdings" panose="05000000000000000000" pitchFamily="2" charset="2"/>
              <a:buChar char="Ø"/>
              <a:defRPr/>
            </a:pPr>
            <a:r>
              <a:rPr lang="hr-HR" altLang="sr-Latn-RS" sz="1600" dirty="0" smtClean="0">
                <a:solidFill>
                  <a:schemeClr val="tx1"/>
                </a:solidFill>
                <a:latin typeface="+mn-lt"/>
              </a:rPr>
              <a:t>S</a:t>
            </a:r>
            <a:r>
              <a:rPr lang="en-US" altLang="sr-Latn-RS" sz="1600" dirty="0" err="1" smtClean="0">
                <a:solidFill>
                  <a:schemeClr val="tx1"/>
                </a:solidFill>
                <a:latin typeface="+mn-lt"/>
              </a:rPr>
              <a:t>pecialised</a:t>
            </a:r>
            <a:r>
              <a:rPr lang="en-US" altLang="sr-Latn-RS" sz="1600" dirty="0" smtClean="0">
                <a:solidFill>
                  <a:schemeClr val="tx1"/>
                </a:solidFill>
                <a:latin typeface="+mn-lt"/>
              </a:rPr>
              <a:t> </a:t>
            </a:r>
            <a:r>
              <a:rPr lang="en-US" altLang="sr-Latn-RS" sz="1600" dirty="0">
                <a:solidFill>
                  <a:schemeClr val="tx1"/>
                </a:solidFill>
                <a:latin typeface="+mn-lt"/>
              </a:rPr>
              <a:t>competences, like evaluation and intercultural learning, require more knowledge and skills from the educators and are probably less interesting to the youth workers who are aiming to get involved in a direct work with young people. </a:t>
            </a:r>
            <a:endParaRPr lang="hr-HR" altLang="sr-Latn-RS" sz="1600" dirty="0">
              <a:solidFill>
                <a:schemeClr val="tx1"/>
              </a:solidFill>
              <a:latin typeface="+mn-lt"/>
            </a:endParaRPr>
          </a:p>
        </p:txBody>
      </p:sp>
      <p:sp>
        <p:nvSpPr>
          <p:cNvPr id="3" name="TextBox 2"/>
          <p:cNvSpPr txBox="1"/>
          <p:nvPr/>
        </p:nvSpPr>
        <p:spPr>
          <a:xfrm>
            <a:off x="395536" y="0"/>
            <a:ext cx="8136904" cy="523220"/>
          </a:xfrm>
          <a:prstGeom prst="rect">
            <a:avLst/>
          </a:prstGeom>
          <a:noFill/>
        </p:spPr>
        <p:txBody>
          <a:bodyPr wrap="square" rtlCol="0">
            <a:spAutoFit/>
          </a:bodyPr>
          <a:lstStyle/>
          <a:p>
            <a:pPr algn="ctr"/>
            <a:r>
              <a:rPr lang="hr-HR" sz="2800" i="1" dirty="0" smtClean="0"/>
              <a:t>THE RESULTS (I)</a:t>
            </a:r>
            <a:endParaRPr lang="hr-HR" sz="2800" i="1" dirty="0"/>
          </a:p>
        </p:txBody>
      </p:sp>
    </p:spTree>
    <p:extLst>
      <p:ext uri="{BB962C8B-B14F-4D97-AF65-F5344CB8AC3E}">
        <p14:creationId xmlns:p14="http://schemas.microsoft.com/office/powerpoint/2010/main" val="355373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51520" y="1412776"/>
            <a:ext cx="8496944" cy="4680520"/>
          </a:xfrm>
          <a:prstGeom prst="rect">
            <a:avLst/>
          </a:prstGeom>
        </p:spPr>
        <p:txBody>
          <a:bodyPr vert="horz" lIns="91440" tIns="45720" rIns="91440" bIns="45720" rtlCol="0">
            <a:normAutofit/>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defRPr/>
            </a:pPr>
            <a:r>
              <a:rPr lang="en-GB" sz="1600" dirty="0">
                <a:solidFill>
                  <a:schemeClr val="tx1"/>
                </a:solidFill>
                <a:latin typeface="+mj-lt"/>
              </a:rPr>
              <a:t>There were clearly expressed </a:t>
            </a:r>
            <a:r>
              <a:rPr lang="hr-HR" sz="1600" dirty="0" err="1" smtClean="0">
                <a:solidFill>
                  <a:schemeClr val="tx1"/>
                </a:solidFill>
                <a:latin typeface="+mj-lt"/>
              </a:rPr>
              <a:t>uneasiness</a:t>
            </a:r>
            <a:r>
              <a:rPr lang="en-GB" sz="1600" dirty="0" smtClean="0">
                <a:solidFill>
                  <a:schemeClr val="tx1"/>
                </a:solidFill>
                <a:latin typeface="+mj-lt"/>
              </a:rPr>
              <a:t> </a:t>
            </a:r>
            <a:r>
              <a:rPr lang="en-GB" sz="1600" dirty="0">
                <a:solidFill>
                  <a:schemeClr val="tx1"/>
                </a:solidFill>
                <a:latin typeface="+mj-lt"/>
              </a:rPr>
              <a:t>in regard to </a:t>
            </a:r>
            <a:r>
              <a:rPr lang="en-GB" sz="1600" dirty="0" err="1">
                <a:solidFill>
                  <a:schemeClr val="tx1"/>
                </a:solidFill>
                <a:latin typeface="+mj-lt"/>
              </a:rPr>
              <a:t>provison</a:t>
            </a:r>
            <a:r>
              <a:rPr lang="en-GB" sz="1600" dirty="0">
                <a:solidFill>
                  <a:schemeClr val="tx1"/>
                </a:solidFill>
                <a:latin typeface="+mj-lt"/>
              </a:rPr>
              <a:t> and recognition of non-formal learning and inadequacy of the long-term vision and strategy for </a:t>
            </a:r>
            <a:r>
              <a:rPr lang="en-GB" sz="1600" dirty="0" smtClean="0">
                <a:solidFill>
                  <a:schemeClr val="tx1"/>
                </a:solidFill>
                <a:latin typeface="+mj-lt"/>
              </a:rPr>
              <a:t>development</a:t>
            </a:r>
            <a:r>
              <a:rPr lang="hr-HR" sz="1600" dirty="0" smtClean="0">
                <a:solidFill>
                  <a:schemeClr val="tx1"/>
                </a:solidFill>
                <a:latin typeface="+mj-lt"/>
              </a:rPr>
              <a:t>:</a:t>
            </a:r>
          </a:p>
          <a:p>
            <a:pPr algn="just">
              <a:defRPr/>
            </a:pPr>
            <a:r>
              <a:rPr lang="en-GB" sz="1600" dirty="0" smtClean="0">
                <a:solidFill>
                  <a:schemeClr val="tx1"/>
                </a:solidFill>
                <a:latin typeface="+mj-lt"/>
              </a:rPr>
              <a:t> </a:t>
            </a:r>
            <a:endParaRPr lang="hr-HR" sz="1600" dirty="0" smtClean="0">
              <a:solidFill>
                <a:schemeClr val="tx1"/>
              </a:solidFill>
              <a:latin typeface="+mj-lt"/>
            </a:endParaRPr>
          </a:p>
          <a:p>
            <a:pPr marL="269875" algn="just"/>
            <a:r>
              <a:rPr lang="en-GB" sz="1500" i="1" dirty="0">
                <a:solidFill>
                  <a:schemeClr val="tx1"/>
                </a:solidFill>
                <a:latin typeface="+mn-lt"/>
              </a:rPr>
              <a:t>“There is no systemic education of youth workers. The only existing programme is of very limited capacities.” </a:t>
            </a:r>
            <a:endParaRPr lang="en-US" sz="1500" dirty="0">
              <a:solidFill>
                <a:schemeClr val="tx1"/>
              </a:solidFill>
              <a:latin typeface="+mn-lt"/>
            </a:endParaRPr>
          </a:p>
          <a:p>
            <a:pPr marL="269875" algn="just"/>
            <a:endParaRPr lang="hr-HR" sz="1500" i="1" dirty="0" smtClean="0">
              <a:solidFill>
                <a:schemeClr val="tx1"/>
              </a:solidFill>
              <a:latin typeface="+mn-lt"/>
            </a:endParaRPr>
          </a:p>
          <a:p>
            <a:pPr marL="269875" algn="just"/>
            <a:r>
              <a:rPr lang="en-GB" sz="1500" i="1" dirty="0" smtClean="0">
                <a:solidFill>
                  <a:schemeClr val="tx1"/>
                </a:solidFill>
                <a:latin typeface="+mn-lt"/>
              </a:rPr>
              <a:t>“</a:t>
            </a:r>
            <a:r>
              <a:rPr lang="en-GB" sz="1500" i="1" dirty="0">
                <a:solidFill>
                  <a:schemeClr val="tx1"/>
                </a:solidFill>
                <a:latin typeface="+mn-lt"/>
              </a:rPr>
              <a:t>Youth work profession is not recognised in the national classification of the occupation”. </a:t>
            </a:r>
            <a:endParaRPr lang="en-US" sz="1500" dirty="0">
              <a:solidFill>
                <a:schemeClr val="tx1"/>
              </a:solidFill>
              <a:latin typeface="+mn-lt"/>
            </a:endParaRPr>
          </a:p>
          <a:p>
            <a:pPr marL="269875" algn="just"/>
            <a:r>
              <a:rPr lang="en-GB" sz="1500" dirty="0">
                <a:solidFill>
                  <a:schemeClr val="tx1"/>
                </a:solidFill>
                <a:latin typeface="+mn-lt"/>
              </a:rPr>
              <a:t> </a:t>
            </a:r>
            <a:endParaRPr lang="en-US" sz="1500" dirty="0">
              <a:solidFill>
                <a:schemeClr val="tx1"/>
              </a:solidFill>
              <a:latin typeface="+mn-lt"/>
            </a:endParaRPr>
          </a:p>
          <a:p>
            <a:pPr marL="269875" algn="just"/>
            <a:r>
              <a:rPr lang="en-GB" sz="1500" i="1" dirty="0">
                <a:solidFill>
                  <a:schemeClr val="tx1"/>
                </a:solidFill>
                <a:latin typeface="+mn-lt"/>
              </a:rPr>
              <a:t>“We have a system that lacks good will, wish to make a change and capacities to work with the young people”</a:t>
            </a:r>
            <a:endParaRPr lang="en-US" sz="1500" dirty="0">
              <a:solidFill>
                <a:schemeClr val="tx1"/>
              </a:solidFill>
              <a:latin typeface="+mn-lt"/>
            </a:endParaRPr>
          </a:p>
          <a:p>
            <a:pPr marL="269875" algn="just"/>
            <a:r>
              <a:rPr lang="en-GB" sz="1500" dirty="0">
                <a:solidFill>
                  <a:schemeClr val="tx1"/>
                </a:solidFill>
                <a:latin typeface="+mn-lt"/>
              </a:rPr>
              <a:t> </a:t>
            </a:r>
            <a:endParaRPr lang="en-US" sz="1500" dirty="0">
              <a:solidFill>
                <a:schemeClr val="tx1"/>
              </a:solidFill>
              <a:latin typeface="+mn-lt"/>
            </a:endParaRPr>
          </a:p>
          <a:p>
            <a:pPr marL="269875" algn="just"/>
            <a:r>
              <a:rPr lang="en-GB" sz="1500" i="1" dirty="0">
                <a:solidFill>
                  <a:schemeClr val="tx1"/>
                </a:solidFill>
                <a:latin typeface="+mn-lt"/>
              </a:rPr>
              <a:t>“There is no long-term strategy, only one-time grants without long-term vision.”</a:t>
            </a:r>
            <a:endParaRPr lang="en-US" sz="1500" dirty="0">
              <a:solidFill>
                <a:schemeClr val="tx1"/>
              </a:solidFill>
              <a:latin typeface="+mn-lt"/>
            </a:endParaRPr>
          </a:p>
          <a:p>
            <a:pPr marL="269875" algn="just"/>
            <a:r>
              <a:rPr lang="en-GB" sz="1500" i="1" dirty="0">
                <a:solidFill>
                  <a:schemeClr val="tx1"/>
                </a:solidFill>
                <a:latin typeface="+mn-lt"/>
              </a:rPr>
              <a:t> </a:t>
            </a:r>
            <a:endParaRPr lang="en-US" sz="1500" dirty="0">
              <a:solidFill>
                <a:schemeClr val="tx1"/>
              </a:solidFill>
              <a:latin typeface="+mn-lt"/>
            </a:endParaRPr>
          </a:p>
          <a:p>
            <a:pPr marL="269875" algn="just"/>
            <a:r>
              <a:rPr lang="en-GB" sz="1500" i="1" dirty="0">
                <a:solidFill>
                  <a:schemeClr val="tx1"/>
                </a:solidFill>
                <a:latin typeface="+mn-lt"/>
              </a:rPr>
              <a:t>“There are no clear expectations from the formal and non-formal sector and education.”</a:t>
            </a:r>
            <a:endParaRPr lang="en-US" sz="1500" dirty="0">
              <a:solidFill>
                <a:schemeClr val="tx1"/>
              </a:solidFill>
              <a:latin typeface="+mn-lt"/>
            </a:endParaRPr>
          </a:p>
          <a:p>
            <a:pPr marL="269875" algn="just"/>
            <a:r>
              <a:rPr lang="en-GB" sz="1500" dirty="0">
                <a:solidFill>
                  <a:schemeClr val="tx1"/>
                </a:solidFill>
                <a:latin typeface="+mn-lt"/>
              </a:rPr>
              <a:t> </a:t>
            </a:r>
            <a:endParaRPr lang="en-US" sz="1500" dirty="0">
              <a:solidFill>
                <a:schemeClr val="tx1"/>
              </a:solidFill>
              <a:latin typeface="+mn-lt"/>
            </a:endParaRPr>
          </a:p>
          <a:p>
            <a:pPr marL="269875" algn="just"/>
            <a:r>
              <a:rPr lang="en-GB" sz="1500" i="1" dirty="0">
                <a:solidFill>
                  <a:schemeClr val="tx1"/>
                </a:solidFill>
                <a:latin typeface="+mn-lt"/>
              </a:rPr>
              <a:t>“Accreditation at the supervision level is superficial – trainings that last for a couple of days.”</a:t>
            </a:r>
            <a:endParaRPr lang="en-US" sz="1500" dirty="0">
              <a:solidFill>
                <a:schemeClr val="tx1"/>
              </a:solidFill>
              <a:latin typeface="+mn-lt"/>
            </a:endParaRPr>
          </a:p>
          <a:p>
            <a:pPr algn="just">
              <a:defRPr/>
            </a:pPr>
            <a:endParaRPr lang="hr-HR" altLang="sr-Latn-RS" sz="1600" b="1" dirty="0">
              <a:solidFill>
                <a:schemeClr val="tx1"/>
              </a:solidFill>
              <a:latin typeface="+mj-lt"/>
            </a:endParaRPr>
          </a:p>
        </p:txBody>
      </p:sp>
      <p:sp>
        <p:nvSpPr>
          <p:cNvPr id="3" name="TextBox 2"/>
          <p:cNvSpPr txBox="1"/>
          <p:nvPr/>
        </p:nvSpPr>
        <p:spPr>
          <a:xfrm>
            <a:off x="395536" y="0"/>
            <a:ext cx="8136904" cy="523220"/>
          </a:xfrm>
          <a:prstGeom prst="rect">
            <a:avLst/>
          </a:prstGeom>
          <a:noFill/>
        </p:spPr>
        <p:txBody>
          <a:bodyPr wrap="square" rtlCol="0">
            <a:spAutoFit/>
          </a:bodyPr>
          <a:lstStyle/>
          <a:p>
            <a:pPr algn="ctr"/>
            <a:r>
              <a:rPr lang="hr-HR" sz="2800" i="1" dirty="0" smtClean="0"/>
              <a:t>THE RESULTS (II)</a:t>
            </a:r>
            <a:endParaRPr lang="hr-HR" sz="2800" i="1" dirty="0"/>
          </a:p>
        </p:txBody>
      </p:sp>
    </p:spTree>
    <p:extLst>
      <p:ext uri="{BB962C8B-B14F-4D97-AF65-F5344CB8AC3E}">
        <p14:creationId xmlns:p14="http://schemas.microsoft.com/office/powerpoint/2010/main" val="23094150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15516" y="1450294"/>
            <a:ext cx="8496944" cy="4680520"/>
          </a:xfrm>
          <a:prstGeom prst="rect">
            <a:avLst/>
          </a:prstGeom>
        </p:spPr>
        <p:txBody>
          <a:bodyPr vert="horz" lIns="91440" tIns="45720" rIns="91440" bIns="45720" rtlCol="0">
            <a:normAutofit/>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mj-lt"/>
              <a:buAutoNum type="arabicPeriod"/>
            </a:pPr>
            <a:r>
              <a:rPr lang="en-GB" sz="1600" dirty="0" smtClean="0">
                <a:solidFill>
                  <a:schemeClr val="tx1"/>
                </a:solidFill>
                <a:latin typeface="+mn-lt"/>
              </a:rPr>
              <a:t>a </a:t>
            </a:r>
            <a:r>
              <a:rPr lang="en-GB" sz="1600" dirty="0">
                <a:solidFill>
                  <a:schemeClr val="tx1"/>
                </a:solidFill>
                <a:latin typeface="+mn-lt"/>
              </a:rPr>
              <a:t>lack of </a:t>
            </a:r>
            <a:r>
              <a:rPr lang="en-GB" sz="1600" u="sng" dirty="0">
                <a:solidFill>
                  <a:schemeClr val="tx1"/>
                </a:solidFill>
                <a:uFill>
                  <a:solidFill>
                    <a:srgbClr val="FF0000"/>
                  </a:solidFill>
                </a:uFill>
                <a:latin typeface="+mn-lt"/>
              </a:rPr>
              <a:t>a long-term strategy</a:t>
            </a:r>
            <a:r>
              <a:rPr lang="en-GB" sz="1600" dirty="0">
                <a:solidFill>
                  <a:schemeClr val="tx1"/>
                </a:solidFill>
                <a:latin typeface="+mn-lt"/>
              </a:rPr>
              <a:t> in development of the youth work standards and standards for non-formal learning of the youth </a:t>
            </a:r>
            <a:r>
              <a:rPr lang="en-GB" sz="1600" dirty="0" smtClean="0">
                <a:solidFill>
                  <a:schemeClr val="tx1"/>
                </a:solidFill>
                <a:latin typeface="+mn-lt"/>
              </a:rPr>
              <a:t>workers</a:t>
            </a:r>
            <a:r>
              <a:rPr lang="hr-HR" sz="1600" dirty="0">
                <a:solidFill>
                  <a:schemeClr val="tx1"/>
                </a:solidFill>
                <a:latin typeface="+mn-lt"/>
              </a:rPr>
              <a:t>;</a:t>
            </a:r>
            <a:endParaRPr lang="en-US" sz="1600" dirty="0">
              <a:solidFill>
                <a:schemeClr val="tx1"/>
              </a:solidFill>
              <a:latin typeface="+mn-lt"/>
            </a:endParaRPr>
          </a:p>
          <a:p>
            <a:pPr marL="342900" indent="-342900" algn="just">
              <a:buFont typeface="+mj-lt"/>
              <a:buAutoNum type="arabicPeriod"/>
            </a:pPr>
            <a:r>
              <a:rPr lang="en-GB" sz="1600" u="sng" dirty="0">
                <a:solidFill>
                  <a:schemeClr val="tx1"/>
                </a:solidFill>
                <a:uFill>
                  <a:solidFill>
                    <a:srgbClr val="FF0000"/>
                  </a:solidFill>
                </a:uFill>
                <a:latin typeface="+mn-lt"/>
              </a:rPr>
              <a:t>scarcity of mappings</a:t>
            </a:r>
            <a:r>
              <a:rPr lang="en-GB" sz="1600" dirty="0">
                <a:solidFill>
                  <a:schemeClr val="tx1"/>
                </a:solidFill>
                <a:latin typeface="+mn-lt"/>
              </a:rPr>
              <a:t> in terms of occupational profiles or data on structures and working </a:t>
            </a:r>
            <a:r>
              <a:rPr lang="en-GB" sz="1600" dirty="0" smtClean="0">
                <a:solidFill>
                  <a:schemeClr val="tx1"/>
                </a:solidFill>
                <a:latin typeface="+mn-lt"/>
              </a:rPr>
              <a:t>conditions</a:t>
            </a:r>
            <a:r>
              <a:rPr lang="hr-HR" sz="1600" dirty="0" smtClean="0">
                <a:solidFill>
                  <a:schemeClr val="tx1"/>
                </a:solidFill>
                <a:latin typeface="+mn-lt"/>
              </a:rPr>
              <a:t>;</a:t>
            </a:r>
            <a:endParaRPr lang="en-US" sz="1600" dirty="0">
              <a:solidFill>
                <a:schemeClr val="tx1"/>
              </a:solidFill>
              <a:latin typeface="+mn-lt"/>
            </a:endParaRPr>
          </a:p>
          <a:p>
            <a:pPr marL="342900" indent="-342900" algn="just">
              <a:buFont typeface="+mj-lt"/>
              <a:buAutoNum type="arabicPeriod"/>
            </a:pPr>
            <a:r>
              <a:rPr lang="en-GB" sz="1600" dirty="0">
                <a:solidFill>
                  <a:schemeClr val="tx1"/>
                </a:solidFill>
                <a:latin typeface="+mn-lt"/>
              </a:rPr>
              <a:t>a lack of </a:t>
            </a:r>
            <a:r>
              <a:rPr lang="en-GB" sz="1600" u="sng" dirty="0">
                <a:solidFill>
                  <a:schemeClr val="tx1"/>
                </a:solidFill>
                <a:uFill>
                  <a:solidFill>
                    <a:srgbClr val="FF0000"/>
                  </a:solidFill>
                </a:uFill>
                <a:latin typeface="+mn-lt"/>
              </a:rPr>
              <a:t>public recognition of the value of non-formal learning</a:t>
            </a:r>
            <a:r>
              <a:rPr lang="en-GB" sz="1600" dirty="0">
                <a:solidFill>
                  <a:schemeClr val="tx1"/>
                </a:solidFill>
                <a:uFill>
                  <a:solidFill>
                    <a:srgbClr val="FF0000"/>
                  </a:solidFill>
                </a:uFill>
                <a:latin typeface="+mn-lt"/>
              </a:rPr>
              <a:t> </a:t>
            </a:r>
            <a:r>
              <a:rPr lang="en-GB" sz="1600" dirty="0">
                <a:solidFill>
                  <a:schemeClr val="tx1"/>
                </a:solidFill>
                <a:latin typeface="+mn-lt"/>
              </a:rPr>
              <a:t>in the youth </a:t>
            </a:r>
            <a:r>
              <a:rPr lang="en-GB" sz="1600" dirty="0" smtClean="0">
                <a:solidFill>
                  <a:schemeClr val="tx1"/>
                </a:solidFill>
                <a:latin typeface="+mn-lt"/>
              </a:rPr>
              <a:t>sector</a:t>
            </a:r>
            <a:r>
              <a:rPr lang="hr-HR" sz="1600" dirty="0" smtClean="0">
                <a:solidFill>
                  <a:schemeClr val="tx1"/>
                </a:solidFill>
                <a:latin typeface="+mn-lt"/>
              </a:rPr>
              <a:t>;</a:t>
            </a:r>
            <a:r>
              <a:rPr lang="en-GB" sz="1600" dirty="0" smtClean="0">
                <a:solidFill>
                  <a:schemeClr val="tx1"/>
                </a:solidFill>
                <a:latin typeface="+mn-lt"/>
              </a:rPr>
              <a:t> </a:t>
            </a:r>
            <a:endParaRPr lang="en-US" sz="1600" dirty="0">
              <a:solidFill>
                <a:schemeClr val="tx1"/>
              </a:solidFill>
              <a:latin typeface="+mn-lt"/>
            </a:endParaRPr>
          </a:p>
          <a:p>
            <a:pPr marL="342900" indent="-342900" algn="just">
              <a:buFont typeface="+mj-lt"/>
              <a:buAutoNum type="arabicPeriod"/>
            </a:pPr>
            <a:r>
              <a:rPr lang="en-GB" sz="1600" dirty="0">
                <a:solidFill>
                  <a:schemeClr val="tx1"/>
                </a:solidFill>
                <a:latin typeface="+mn-lt"/>
              </a:rPr>
              <a:t>a constant </a:t>
            </a:r>
            <a:r>
              <a:rPr lang="en-GB" sz="1600" u="sng" dirty="0">
                <a:solidFill>
                  <a:schemeClr val="tx1"/>
                </a:solidFill>
                <a:uFill>
                  <a:solidFill>
                    <a:srgbClr val="FF0000"/>
                  </a:solidFill>
                </a:uFill>
                <a:latin typeface="+mn-lt"/>
              </a:rPr>
              <a:t>fight for validation of the skills and knowledge</a:t>
            </a:r>
            <a:r>
              <a:rPr lang="en-GB" sz="1600" dirty="0">
                <a:solidFill>
                  <a:schemeClr val="tx1"/>
                </a:solidFill>
                <a:uFill>
                  <a:solidFill>
                    <a:srgbClr val="FF0000"/>
                  </a:solidFill>
                </a:uFill>
                <a:latin typeface="+mn-lt"/>
              </a:rPr>
              <a:t> </a:t>
            </a:r>
            <a:r>
              <a:rPr lang="en-GB" sz="1600" dirty="0">
                <a:solidFill>
                  <a:schemeClr val="tx1"/>
                </a:solidFill>
                <a:latin typeface="+mn-lt"/>
              </a:rPr>
              <a:t>acquired through non-formal </a:t>
            </a:r>
            <a:r>
              <a:rPr lang="en-GB" sz="1600" dirty="0" smtClean="0">
                <a:solidFill>
                  <a:schemeClr val="tx1"/>
                </a:solidFill>
                <a:latin typeface="+mn-lt"/>
              </a:rPr>
              <a:t>training</a:t>
            </a:r>
            <a:r>
              <a:rPr lang="hr-HR" sz="1600" dirty="0" smtClean="0">
                <a:solidFill>
                  <a:schemeClr val="tx1"/>
                </a:solidFill>
                <a:latin typeface="+mn-lt"/>
              </a:rPr>
              <a:t>;</a:t>
            </a:r>
            <a:endParaRPr lang="en-US" sz="1600" dirty="0">
              <a:solidFill>
                <a:schemeClr val="tx1"/>
              </a:solidFill>
              <a:latin typeface="+mn-lt"/>
            </a:endParaRPr>
          </a:p>
          <a:p>
            <a:pPr marL="342900" indent="-342900" algn="just">
              <a:buFont typeface="+mj-lt"/>
              <a:buAutoNum type="arabicPeriod"/>
            </a:pPr>
            <a:r>
              <a:rPr lang="en-GB" sz="1600" dirty="0">
                <a:solidFill>
                  <a:schemeClr val="tx1"/>
                </a:solidFill>
                <a:latin typeface="+mn-lt"/>
              </a:rPr>
              <a:t>a lack of know-how on </a:t>
            </a:r>
            <a:r>
              <a:rPr lang="en-GB" sz="1600" u="sng" dirty="0">
                <a:solidFill>
                  <a:schemeClr val="tx1"/>
                </a:solidFill>
                <a:uFill>
                  <a:solidFill>
                    <a:srgbClr val="FF0000"/>
                  </a:solidFill>
                </a:uFill>
                <a:latin typeface="+mn-lt"/>
              </a:rPr>
              <a:t>how to monitor and document</a:t>
            </a:r>
            <a:r>
              <a:rPr lang="en-GB" sz="1600" dirty="0">
                <a:solidFill>
                  <a:schemeClr val="tx1"/>
                </a:solidFill>
                <a:latin typeface="+mn-lt"/>
              </a:rPr>
              <a:t> activities, processes and actors in non-formal learning in the youth </a:t>
            </a:r>
            <a:r>
              <a:rPr lang="en-GB" sz="1600" dirty="0" smtClean="0">
                <a:solidFill>
                  <a:schemeClr val="tx1"/>
                </a:solidFill>
                <a:latin typeface="+mn-lt"/>
              </a:rPr>
              <a:t>sector</a:t>
            </a:r>
            <a:r>
              <a:rPr lang="hr-HR" sz="1600" dirty="0" smtClean="0">
                <a:solidFill>
                  <a:schemeClr val="tx1"/>
                </a:solidFill>
                <a:latin typeface="+mn-lt"/>
              </a:rPr>
              <a:t>;</a:t>
            </a:r>
            <a:r>
              <a:rPr lang="en-GB" sz="1600" dirty="0" smtClean="0">
                <a:solidFill>
                  <a:schemeClr val="tx1"/>
                </a:solidFill>
                <a:latin typeface="+mn-lt"/>
              </a:rPr>
              <a:t> </a:t>
            </a:r>
            <a:endParaRPr lang="en-US" sz="1600" dirty="0">
              <a:solidFill>
                <a:schemeClr val="tx1"/>
              </a:solidFill>
              <a:latin typeface="+mn-lt"/>
            </a:endParaRPr>
          </a:p>
          <a:p>
            <a:pPr marL="342900" indent="-342900" algn="just">
              <a:buFont typeface="+mj-lt"/>
              <a:buAutoNum type="arabicPeriod"/>
            </a:pPr>
            <a:r>
              <a:rPr lang="en-GB" sz="1600" u="sng" dirty="0">
                <a:solidFill>
                  <a:schemeClr val="tx1"/>
                </a:solidFill>
                <a:uFill>
                  <a:solidFill>
                    <a:srgbClr val="FF0000"/>
                  </a:solidFill>
                </a:uFill>
                <a:latin typeface="+mn-lt"/>
              </a:rPr>
              <a:t>sporadic horizontal cooperation </a:t>
            </a:r>
            <a:r>
              <a:rPr lang="en-GB" sz="1600" dirty="0">
                <a:solidFill>
                  <a:schemeClr val="tx1"/>
                </a:solidFill>
                <a:latin typeface="+mn-lt"/>
              </a:rPr>
              <a:t>in provision of the non-formal learning to the youth </a:t>
            </a:r>
            <a:r>
              <a:rPr lang="en-GB" sz="1600" dirty="0" smtClean="0">
                <a:solidFill>
                  <a:schemeClr val="tx1"/>
                </a:solidFill>
                <a:latin typeface="+mn-lt"/>
              </a:rPr>
              <a:t>workers</a:t>
            </a:r>
            <a:r>
              <a:rPr lang="hr-HR" sz="1600" dirty="0" smtClean="0">
                <a:solidFill>
                  <a:schemeClr val="tx1"/>
                </a:solidFill>
                <a:latin typeface="+mn-lt"/>
              </a:rPr>
              <a:t>;</a:t>
            </a:r>
            <a:r>
              <a:rPr lang="en-GB" sz="1600" dirty="0" smtClean="0">
                <a:solidFill>
                  <a:schemeClr val="tx1"/>
                </a:solidFill>
                <a:latin typeface="+mn-lt"/>
              </a:rPr>
              <a:t> </a:t>
            </a:r>
            <a:endParaRPr lang="en-US" sz="1600" dirty="0">
              <a:solidFill>
                <a:schemeClr val="tx1"/>
              </a:solidFill>
              <a:latin typeface="+mn-lt"/>
            </a:endParaRPr>
          </a:p>
          <a:p>
            <a:pPr marL="342900" indent="-342900" algn="just">
              <a:buFont typeface="+mj-lt"/>
              <a:buAutoNum type="arabicPeriod"/>
            </a:pPr>
            <a:r>
              <a:rPr lang="en-GB" sz="1600" dirty="0">
                <a:solidFill>
                  <a:schemeClr val="tx1"/>
                </a:solidFill>
                <a:latin typeface="+mn-lt"/>
              </a:rPr>
              <a:t>a continuous </a:t>
            </a:r>
            <a:r>
              <a:rPr lang="en-GB" sz="1600" u="sng" dirty="0">
                <a:solidFill>
                  <a:schemeClr val="tx1"/>
                </a:solidFill>
                <a:uFill>
                  <a:solidFill>
                    <a:srgbClr val="FF0000"/>
                  </a:solidFill>
                </a:uFill>
                <a:latin typeface="+mn-lt"/>
              </a:rPr>
              <a:t>lack of cooperation between stakeholders </a:t>
            </a:r>
            <a:r>
              <a:rPr lang="en-GB" sz="1600" dirty="0">
                <a:solidFill>
                  <a:schemeClr val="tx1"/>
                </a:solidFill>
                <a:latin typeface="+mn-lt"/>
              </a:rPr>
              <a:t>in the youth field who could facilitate non-formal learning provision and </a:t>
            </a:r>
            <a:r>
              <a:rPr lang="en-GB" sz="1600" dirty="0" smtClean="0">
                <a:solidFill>
                  <a:schemeClr val="tx1"/>
                </a:solidFill>
                <a:latin typeface="+mn-lt"/>
              </a:rPr>
              <a:t>recognition</a:t>
            </a:r>
            <a:r>
              <a:rPr lang="hr-HR" sz="1600" dirty="0" smtClean="0">
                <a:solidFill>
                  <a:schemeClr val="tx1"/>
                </a:solidFill>
                <a:latin typeface="+mn-lt"/>
              </a:rPr>
              <a:t>;</a:t>
            </a:r>
            <a:r>
              <a:rPr lang="en-GB" sz="1600" dirty="0" smtClean="0">
                <a:solidFill>
                  <a:schemeClr val="tx1"/>
                </a:solidFill>
                <a:latin typeface="+mn-lt"/>
              </a:rPr>
              <a:t> </a:t>
            </a:r>
            <a:endParaRPr lang="en-US" sz="1600" dirty="0">
              <a:solidFill>
                <a:schemeClr val="tx1"/>
              </a:solidFill>
              <a:latin typeface="+mn-lt"/>
            </a:endParaRPr>
          </a:p>
          <a:p>
            <a:pPr marL="342900" indent="-342900" algn="just">
              <a:buFont typeface="+mj-lt"/>
              <a:buAutoNum type="arabicPeriod"/>
            </a:pPr>
            <a:r>
              <a:rPr lang="en-GB" sz="1600" u="sng" dirty="0">
                <a:solidFill>
                  <a:schemeClr val="tx1"/>
                </a:solidFill>
                <a:uFill>
                  <a:solidFill>
                    <a:srgbClr val="FF0000"/>
                  </a:solidFill>
                </a:uFill>
                <a:latin typeface="+mn-lt"/>
              </a:rPr>
              <a:t>financial and infrastructural struggles</a:t>
            </a:r>
            <a:r>
              <a:rPr lang="en-GB" sz="1600" dirty="0">
                <a:solidFill>
                  <a:schemeClr val="tx1"/>
                </a:solidFill>
                <a:uFill>
                  <a:solidFill>
                    <a:srgbClr val="FF0000"/>
                  </a:solidFill>
                </a:uFill>
                <a:latin typeface="+mn-lt"/>
              </a:rPr>
              <a:t> </a:t>
            </a:r>
            <a:r>
              <a:rPr lang="en-GB" sz="1600" dirty="0">
                <a:solidFill>
                  <a:schemeClr val="tx1"/>
                </a:solidFill>
                <a:latin typeface="+mn-lt"/>
              </a:rPr>
              <a:t>of the stakeholders providing the non-formal trainings to the youth </a:t>
            </a:r>
            <a:r>
              <a:rPr lang="en-GB" sz="1600" dirty="0" smtClean="0">
                <a:solidFill>
                  <a:schemeClr val="tx1"/>
                </a:solidFill>
                <a:latin typeface="+mn-lt"/>
              </a:rPr>
              <a:t>workers</a:t>
            </a:r>
            <a:r>
              <a:rPr lang="hr-HR" sz="1600" dirty="0" smtClean="0">
                <a:solidFill>
                  <a:schemeClr val="tx1"/>
                </a:solidFill>
                <a:latin typeface="+mn-lt"/>
              </a:rPr>
              <a:t>;</a:t>
            </a:r>
            <a:r>
              <a:rPr lang="en-GB" sz="1600" dirty="0" smtClean="0">
                <a:solidFill>
                  <a:schemeClr val="tx1"/>
                </a:solidFill>
                <a:latin typeface="+mn-lt"/>
              </a:rPr>
              <a:t> </a:t>
            </a:r>
            <a:endParaRPr lang="en-US" sz="1600" dirty="0">
              <a:solidFill>
                <a:schemeClr val="tx1"/>
              </a:solidFill>
              <a:latin typeface="+mn-lt"/>
            </a:endParaRPr>
          </a:p>
          <a:p>
            <a:pPr marL="342900" indent="-342900" algn="just">
              <a:buFont typeface="+mj-lt"/>
              <a:buAutoNum type="arabicPeriod"/>
            </a:pPr>
            <a:r>
              <a:rPr lang="en-GB" sz="1600" dirty="0">
                <a:solidFill>
                  <a:schemeClr val="tx1"/>
                </a:solidFill>
                <a:latin typeface="+mn-lt"/>
              </a:rPr>
              <a:t>a </a:t>
            </a:r>
            <a:r>
              <a:rPr lang="en-GB" sz="1600" u="sng" dirty="0">
                <a:solidFill>
                  <a:schemeClr val="tx1"/>
                </a:solidFill>
                <a:uFill>
                  <a:solidFill>
                    <a:srgbClr val="FF0000"/>
                  </a:solidFill>
                </a:uFill>
                <a:latin typeface="+mn-lt"/>
              </a:rPr>
              <a:t>voluntary character of provision of the non-formal training</a:t>
            </a:r>
            <a:r>
              <a:rPr lang="en-GB" sz="1600" dirty="0">
                <a:solidFill>
                  <a:schemeClr val="tx1"/>
                </a:solidFill>
                <a:uFill>
                  <a:solidFill>
                    <a:srgbClr val="FF0000"/>
                  </a:solidFill>
                </a:uFill>
                <a:latin typeface="+mn-lt"/>
              </a:rPr>
              <a:t> </a:t>
            </a:r>
            <a:r>
              <a:rPr lang="en-GB" sz="1600" dirty="0">
                <a:solidFill>
                  <a:schemeClr val="tx1"/>
                </a:solidFill>
                <a:latin typeface="+mn-lt"/>
              </a:rPr>
              <a:t>to the youth workers, which causes depletion of resources and a decrease in motivation of the civil society organisations and </a:t>
            </a:r>
            <a:r>
              <a:rPr lang="en-GB" sz="1600" dirty="0" smtClean="0">
                <a:solidFill>
                  <a:schemeClr val="tx1"/>
                </a:solidFill>
                <a:latin typeface="+mn-lt"/>
              </a:rPr>
              <a:t>trainers</a:t>
            </a:r>
            <a:r>
              <a:rPr lang="hr-HR" sz="1600" dirty="0" smtClean="0">
                <a:solidFill>
                  <a:schemeClr val="tx1"/>
                </a:solidFill>
                <a:latin typeface="+mn-lt"/>
              </a:rPr>
              <a:t>;</a:t>
            </a:r>
            <a:r>
              <a:rPr lang="en-GB" sz="1600" dirty="0" smtClean="0">
                <a:solidFill>
                  <a:schemeClr val="tx1"/>
                </a:solidFill>
                <a:latin typeface="+mn-lt"/>
              </a:rPr>
              <a:t> </a:t>
            </a:r>
            <a:endParaRPr lang="en-US" sz="1600" dirty="0">
              <a:solidFill>
                <a:schemeClr val="tx1"/>
              </a:solidFill>
              <a:latin typeface="+mn-lt"/>
            </a:endParaRPr>
          </a:p>
          <a:p>
            <a:pPr marL="342900" indent="-342900" algn="just">
              <a:buFont typeface="+mj-lt"/>
              <a:buAutoNum type="arabicPeriod"/>
            </a:pPr>
            <a:r>
              <a:rPr lang="en-GB" sz="1600" u="sng" dirty="0">
                <a:solidFill>
                  <a:schemeClr val="tx1"/>
                </a:solidFill>
                <a:uFill>
                  <a:solidFill>
                    <a:srgbClr val="FF0000"/>
                  </a:solidFill>
                </a:uFill>
                <a:latin typeface="+mn-lt"/>
              </a:rPr>
              <a:t>insufficient outreach</a:t>
            </a:r>
            <a:r>
              <a:rPr lang="en-GB" sz="1600" dirty="0">
                <a:solidFill>
                  <a:schemeClr val="tx1"/>
                </a:solidFill>
                <a:latin typeface="+mn-lt"/>
              </a:rPr>
              <a:t>, meaning there is a multitude of non-formal trainings offered to the youth workers, which is sometimes not followed by an adequate outreach and public visibility. </a:t>
            </a:r>
            <a:endParaRPr lang="en-US" sz="1600" dirty="0">
              <a:solidFill>
                <a:schemeClr val="tx1"/>
              </a:solidFill>
              <a:latin typeface="+mn-lt"/>
            </a:endParaRPr>
          </a:p>
        </p:txBody>
      </p:sp>
      <p:sp>
        <p:nvSpPr>
          <p:cNvPr id="3" name="TextBox 2"/>
          <p:cNvSpPr txBox="1"/>
          <p:nvPr/>
        </p:nvSpPr>
        <p:spPr>
          <a:xfrm>
            <a:off x="395536" y="0"/>
            <a:ext cx="8136904" cy="954107"/>
          </a:xfrm>
          <a:prstGeom prst="rect">
            <a:avLst/>
          </a:prstGeom>
          <a:noFill/>
        </p:spPr>
        <p:txBody>
          <a:bodyPr wrap="square" rtlCol="0">
            <a:spAutoFit/>
          </a:bodyPr>
          <a:lstStyle/>
          <a:p>
            <a:pPr algn="ctr"/>
            <a:r>
              <a:rPr lang="hr-HR" sz="2800" i="1" dirty="0" smtClean="0"/>
              <a:t>THE CHALLENGES </a:t>
            </a:r>
            <a:r>
              <a:rPr lang="hr-HR" sz="2800" i="1" dirty="0" err="1" smtClean="0"/>
              <a:t>addressed</a:t>
            </a:r>
            <a:r>
              <a:rPr lang="hr-HR" sz="2800" i="1" dirty="0" smtClean="0"/>
              <a:t> </a:t>
            </a:r>
            <a:r>
              <a:rPr lang="hr-HR" sz="2800" i="1" dirty="0" err="1" smtClean="0"/>
              <a:t>by</a:t>
            </a:r>
            <a:r>
              <a:rPr lang="hr-HR" sz="2800" i="1" dirty="0" smtClean="0"/>
              <a:t> </a:t>
            </a:r>
            <a:r>
              <a:rPr lang="hr-HR" sz="2800" i="1" dirty="0" err="1" smtClean="0"/>
              <a:t>the</a:t>
            </a:r>
            <a:r>
              <a:rPr lang="hr-HR" sz="2800" i="1" dirty="0" smtClean="0"/>
              <a:t> </a:t>
            </a:r>
            <a:r>
              <a:rPr lang="hr-HR" sz="2800" i="1" dirty="0" err="1" smtClean="0"/>
              <a:t>participants</a:t>
            </a:r>
            <a:r>
              <a:rPr lang="hr-HR" sz="2800" i="1" dirty="0" smtClean="0"/>
              <a:t> </a:t>
            </a:r>
            <a:r>
              <a:rPr lang="hr-HR" sz="2800" i="1" dirty="0" err="1" smtClean="0"/>
              <a:t>in</a:t>
            </a:r>
            <a:r>
              <a:rPr lang="hr-HR" sz="2800" i="1" dirty="0" smtClean="0"/>
              <a:t> </a:t>
            </a:r>
            <a:r>
              <a:rPr lang="hr-HR" sz="2800" i="1" dirty="0" err="1" smtClean="0"/>
              <a:t>the</a:t>
            </a:r>
            <a:r>
              <a:rPr lang="hr-HR" sz="2800" i="1" dirty="0" smtClean="0"/>
              <a:t> </a:t>
            </a:r>
            <a:r>
              <a:rPr lang="hr-HR" sz="2800" i="1" dirty="0" err="1" smtClean="0"/>
              <a:t>surveys</a:t>
            </a:r>
            <a:endParaRPr lang="hr-HR" sz="2800" i="1" dirty="0"/>
          </a:p>
        </p:txBody>
      </p:sp>
    </p:spTree>
    <p:extLst>
      <p:ext uri="{BB962C8B-B14F-4D97-AF65-F5344CB8AC3E}">
        <p14:creationId xmlns:p14="http://schemas.microsoft.com/office/powerpoint/2010/main" val="2543275515"/>
      </p:ext>
    </p:extLst>
  </p:cSld>
  <p:clrMapOvr>
    <a:masterClrMapping/>
  </p:clrMapOvr>
  <p:timing>
    <p:tnLst>
      <p:par>
        <p:cTn id="1" dur="indefinite" restart="never" nodeType="tmRoot"/>
      </p:par>
    </p:tnLst>
  </p:timing>
</p:sld>
</file>

<file path=ppt/theme/theme1.xml><?xml version="1.0" encoding="utf-8"?>
<a:theme xmlns:a="http://schemas.openxmlformats.org/drawingml/2006/main" name="Idiz Ci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2225</TotalTime>
  <Words>884</Words>
  <Application>Microsoft Office PowerPoint</Application>
  <PresentationFormat>Prikaz na zaslonu (4:3)</PresentationFormat>
  <Paragraphs>62</Paragraphs>
  <Slides>5</Slides>
  <Notes>1</Notes>
  <HiddenSlides>0</HiddenSlides>
  <MMClips>0</MMClips>
  <ScaleCrop>false</ScaleCrop>
  <HeadingPairs>
    <vt:vector size="4" baseType="variant">
      <vt:variant>
        <vt:lpstr>Tema</vt:lpstr>
      </vt:variant>
      <vt:variant>
        <vt:i4>1</vt:i4>
      </vt:variant>
      <vt:variant>
        <vt:lpstr>Naslovi slajdova</vt:lpstr>
      </vt:variant>
      <vt:variant>
        <vt:i4>5</vt:i4>
      </vt:variant>
    </vt:vector>
  </HeadingPairs>
  <TitlesOfParts>
    <vt:vector size="6" baseType="lpstr">
      <vt:lpstr>Idiz Ciro</vt:lpstr>
      <vt:lpstr>PowerPointova prezentacija</vt:lpstr>
      <vt:lpstr>PowerPointova prezentacija</vt:lpstr>
      <vt:lpstr>PowerPointova prezentacija</vt:lpstr>
      <vt:lpstr>PowerPointova prezentacija</vt:lpstr>
      <vt:lpstr>PowerPointova prezentacija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Tomo</dc:creator>
  <cp:lastModifiedBy>DUNJA</cp:lastModifiedBy>
  <cp:revision>241</cp:revision>
  <dcterms:created xsi:type="dcterms:W3CDTF">2013-02-25T12:46:30Z</dcterms:created>
  <dcterms:modified xsi:type="dcterms:W3CDTF">2019-04-01T12:00:28Z</dcterms:modified>
</cp:coreProperties>
</file>