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A"/>
          </a:solidFill>
        </a:fill>
      </a:tcStyle>
    </a:wholeTbl>
    <a:band2H>
      <a:tcTxStyle b="def" i="def"/>
      <a:tcStyle>
        <a:tcBdr/>
        <a:fill>
          <a:solidFill>
            <a:srgbClr val="E6EBF5"/>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F1"/>
          </a:solidFill>
        </a:fill>
      </a:tcStyle>
    </a:wholeTbl>
    <a:band2H>
      <a:tcTxStyle b="def" i="def"/>
      <a:tcStyle>
        <a:tcBdr/>
        <a:fill>
          <a:solidFill>
            <a:srgbClr val="E6F6F8"/>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9CE"/>
          </a:solidFill>
        </a:fill>
      </a:tcStyle>
    </a:wholeTbl>
    <a:band2H>
      <a:tcTxStyle b="def" i="def"/>
      <a:tcStyle>
        <a:tcBdr/>
        <a:fill>
          <a:solidFill>
            <a:srgbClr val="F0F4E8"/>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nstantia"/>
          <a:ea typeface="Constantia"/>
          <a:cs typeface="Constant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nstantia"/>
          <a:ea typeface="Constantia"/>
          <a:cs typeface="Constant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7" name="Shape 117"/>
          <p:cNvSpPr/>
          <p:nvPr>
            <p:ph type="sldImg"/>
          </p:nvPr>
        </p:nvSpPr>
        <p:spPr>
          <a:xfrm>
            <a:off x="1143000" y="685800"/>
            <a:ext cx="4572000" cy="3429000"/>
          </a:xfrm>
          <a:prstGeom prst="rect">
            <a:avLst/>
          </a:prstGeom>
        </p:spPr>
        <p:txBody>
          <a:bodyPr/>
          <a:lstStyle/>
          <a:p>
            <a:pPr/>
          </a:p>
        </p:txBody>
      </p:sp>
      <p:sp>
        <p:nvSpPr>
          <p:cNvPr id="118" name="Shape 1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gradFill flip="none" rotWithShape="1">
          <a:gsLst>
            <a:gs pos="0">
              <a:srgbClr val="42A1D9"/>
            </a:gs>
            <a:gs pos="25000">
              <a:srgbClr val="4499C9"/>
            </a:gs>
            <a:gs pos="100000">
              <a:srgbClr val="002A36"/>
            </a:gs>
          </a:gsLst>
          <a:path path="circle">
            <a:fillToRect l="50000" t="50000" r="50000" b="50000"/>
          </a:path>
        </a:gradFill>
      </p:bgPr>
    </p:bg>
    <p:spTree>
      <p:nvGrpSpPr>
        <p:cNvPr id="1" name=""/>
        <p:cNvGrpSpPr/>
        <p:nvPr/>
      </p:nvGrpSpPr>
      <p:grpSpPr>
        <a:xfrm>
          <a:off x="0" y="0"/>
          <a:ext cx="0" cy="0"/>
          <a:chOff x="0" y="0"/>
          <a:chExt cx="0" cy="0"/>
        </a:xfrm>
      </p:grpSpPr>
      <p:sp>
        <p:nvSpPr>
          <p:cNvPr id="16" name="Title Text"/>
          <p:cNvSpPr txBox="1"/>
          <p:nvPr>
            <p:ph type="title"/>
          </p:nvPr>
        </p:nvSpPr>
        <p:spPr>
          <a:xfrm>
            <a:off x="711200" y="1371600"/>
            <a:ext cx="10468865" cy="1828800"/>
          </a:xfrm>
          <a:prstGeom prst="rect">
            <a:avLst/>
          </a:prstGeom>
        </p:spPr>
        <p:txBody>
          <a:bodyPr/>
          <a:lstStyle>
            <a:lvl1pPr algn="r">
              <a:defRPr b="1" sz="5600">
                <a:solidFill>
                  <a:srgbClr val="4DE1EA"/>
                </a:solidFill>
                <a:effectLst>
                  <a:outerShdw sx="100000" sy="100000" kx="0" ky="0" algn="b" rotWithShape="0" blurRad="38100" dist="25400" dir="5400000">
                    <a:srgbClr val="000000">
                      <a:alpha val="43000"/>
                    </a:srgbClr>
                  </a:outerShdw>
                </a:effectLst>
              </a:defRPr>
            </a:lvl1pPr>
          </a:lstStyle>
          <a:p>
            <a:pPr/>
            <a:r>
              <a:t>Title Text</a:t>
            </a:r>
          </a:p>
        </p:txBody>
      </p:sp>
      <p:sp>
        <p:nvSpPr>
          <p:cNvPr id="17" name="Body Level One…"/>
          <p:cNvSpPr txBox="1"/>
          <p:nvPr>
            <p:ph type="body" sz="half" idx="1"/>
          </p:nvPr>
        </p:nvSpPr>
        <p:spPr>
          <a:xfrm>
            <a:off x="711200" y="3228536"/>
            <a:ext cx="10472929" cy="1752601"/>
          </a:xfrm>
          <a:prstGeom prst="rect">
            <a:avLst/>
          </a:prstGeom>
        </p:spPr>
        <p:txBody>
          <a:bodyPr lIns="0" tIns="0" rIns="0" bIns="0"/>
          <a:lstStyle>
            <a:lvl1pPr marL="0" marR="45719" indent="0" algn="r">
              <a:buClrTx/>
              <a:buSzTx/>
              <a:buNone/>
              <a:defRPr>
                <a:solidFill>
                  <a:srgbClr val="FFFFFF"/>
                </a:solidFill>
              </a:defRPr>
            </a:lvl1pPr>
            <a:lvl2pPr marL="0" marR="45719" indent="457200" algn="r">
              <a:buClrTx/>
              <a:buSzTx/>
              <a:buNone/>
              <a:defRPr>
                <a:solidFill>
                  <a:srgbClr val="FFFFFF"/>
                </a:solidFill>
              </a:defRPr>
            </a:lvl2pPr>
            <a:lvl3pPr marL="0" marR="45719" indent="914400" algn="r">
              <a:buClrTx/>
              <a:buSzTx/>
              <a:buNone/>
              <a:defRPr>
                <a:solidFill>
                  <a:srgbClr val="FFFFFF"/>
                </a:solidFill>
              </a:defRPr>
            </a:lvl3pPr>
            <a:lvl4pPr marL="0" marR="45719" indent="1371600" algn="r">
              <a:buClrTx/>
              <a:buSzTx/>
              <a:buNone/>
              <a:defRPr>
                <a:solidFill>
                  <a:srgbClr val="FFFFFF"/>
                </a:solidFill>
              </a:defRPr>
            </a:lvl4pPr>
            <a:lvl5pPr marL="0" marR="45719" indent="1828800" algn="r">
              <a:buClrTx/>
              <a:buSzTx/>
              <a:buNone/>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8" name="Slide Number"/>
          <p:cNvSpPr txBox="1"/>
          <p:nvPr>
            <p:ph type="sldNum" sz="quarter" idx="2"/>
          </p:nvPr>
        </p:nvSpPr>
        <p:spPr>
          <a:prstGeom prst="rect">
            <a:avLst/>
          </a:prstGeom>
        </p:spPr>
        <p:txBody>
          <a:bodyPr/>
          <a:lstStyle>
            <a:lvl1pPr>
              <a:defRPr>
                <a:solidFill>
                  <a:srgbClr val="D1EAE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00" name="Title Text"/>
          <p:cNvSpPr txBox="1"/>
          <p:nvPr>
            <p:ph type="title"/>
          </p:nvPr>
        </p:nvSpPr>
        <p:spPr>
          <a:prstGeom prst="rect">
            <a:avLst/>
          </a:prstGeom>
        </p:spPr>
        <p:txBody>
          <a:bodyPr/>
          <a:lstStyle/>
          <a:p>
            <a:pPr/>
            <a:r>
              <a:t>Title Text</a:t>
            </a:r>
          </a:p>
        </p:txBody>
      </p:sp>
      <p:sp>
        <p:nvSpPr>
          <p:cNvPr id="10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9" name="Title Text"/>
          <p:cNvSpPr txBox="1"/>
          <p:nvPr>
            <p:ph type="title"/>
          </p:nvPr>
        </p:nvSpPr>
        <p:spPr>
          <a:xfrm>
            <a:off x="8839200" y="914402"/>
            <a:ext cx="2743200" cy="5211763"/>
          </a:xfrm>
          <a:prstGeom prst="rect">
            <a:avLst/>
          </a:prstGeom>
        </p:spPr>
        <p:txBody>
          <a:bodyPr/>
          <a:lstStyle/>
          <a:p>
            <a:pPr/>
            <a:r>
              <a:t>Title Text</a:t>
            </a:r>
          </a:p>
        </p:txBody>
      </p:sp>
      <p:sp>
        <p:nvSpPr>
          <p:cNvPr id="110" name="Body Level One…"/>
          <p:cNvSpPr txBox="1"/>
          <p:nvPr>
            <p:ph type="body" idx="1"/>
          </p:nvPr>
        </p:nvSpPr>
        <p:spPr>
          <a:xfrm>
            <a:off x="609600" y="914402"/>
            <a:ext cx="8026400" cy="52117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5" name="Title Text"/>
          <p:cNvSpPr txBox="1"/>
          <p:nvPr>
            <p:ph type="title"/>
          </p:nvPr>
        </p:nvSpPr>
        <p:spPr>
          <a:prstGeom prst="rect">
            <a:avLst/>
          </a:prstGeom>
        </p:spPr>
        <p:txBody>
          <a:bodyPr/>
          <a:lstStyle/>
          <a:p>
            <a:pPr/>
            <a:r>
              <a:t>Title Text</a:t>
            </a:r>
          </a:p>
        </p:txBody>
      </p:sp>
      <p:sp>
        <p:nvSpPr>
          <p:cNvPr id="2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gradFill flip="none" rotWithShape="1">
          <a:gsLst>
            <a:gs pos="0">
              <a:srgbClr val="42A1D9"/>
            </a:gs>
            <a:gs pos="25000">
              <a:srgbClr val="4499C9"/>
            </a:gs>
            <a:gs pos="100000">
              <a:srgbClr val="002A36"/>
            </a:gs>
          </a:gsLst>
          <a:path path="circle">
            <a:fillToRect l="50000" t="50000" r="50000" b="50000"/>
          </a:path>
        </a:gradFill>
      </p:bgPr>
    </p:bg>
    <p:spTree>
      <p:nvGrpSpPr>
        <p:cNvPr id="1" name=""/>
        <p:cNvGrpSpPr/>
        <p:nvPr/>
      </p:nvGrpSpPr>
      <p:grpSpPr>
        <a:xfrm>
          <a:off x="0" y="0"/>
          <a:ext cx="0" cy="0"/>
          <a:chOff x="0" y="0"/>
          <a:chExt cx="0" cy="0"/>
        </a:xfrm>
      </p:grpSpPr>
      <p:sp>
        <p:nvSpPr>
          <p:cNvPr id="34" name="Title Text"/>
          <p:cNvSpPr txBox="1"/>
          <p:nvPr>
            <p:ph type="title"/>
          </p:nvPr>
        </p:nvSpPr>
        <p:spPr>
          <a:xfrm>
            <a:off x="707136" y="1316736"/>
            <a:ext cx="10363201" cy="1362456"/>
          </a:xfrm>
          <a:prstGeom prst="rect">
            <a:avLst/>
          </a:prstGeom>
        </p:spPr>
        <p:txBody>
          <a:bodyPr/>
          <a:lstStyle>
            <a:lvl1pPr>
              <a:defRPr b="1" sz="5600">
                <a:solidFill>
                  <a:srgbClr val="4BE4AD"/>
                </a:solidFill>
                <a:effectLst>
                  <a:outerShdw sx="100000" sy="100000" kx="0" ky="0" algn="b" rotWithShape="0" blurRad="38100" dist="25400" dir="5400000">
                    <a:srgbClr val="000000">
                      <a:alpha val="43000"/>
                    </a:srgbClr>
                  </a:outerShdw>
                </a:effectLst>
              </a:defRPr>
            </a:lvl1pPr>
          </a:lstStyle>
          <a:p>
            <a:pPr/>
            <a:r>
              <a:t>Title Text</a:t>
            </a:r>
          </a:p>
        </p:txBody>
      </p:sp>
      <p:sp>
        <p:nvSpPr>
          <p:cNvPr id="35" name="Body Level One…"/>
          <p:cNvSpPr txBox="1"/>
          <p:nvPr>
            <p:ph type="body" sz="quarter" idx="1"/>
          </p:nvPr>
        </p:nvSpPr>
        <p:spPr>
          <a:xfrm>
            <a:off x="707136" y="2704663"/>
            <a:ext cx="10363201" cy="1509713"/>
          </a:xfrm>
          <a:prstGeom prst="rect">
            <a:avLst/>
          </a:prstGeom>
        </p:spPr>
        <p:txBody>
          <a:bodyPr/>
          <a:lstStyle>
            <a:lvl1pPr marL="0" indent="0">
              <a:spcBef>
                <a:spcPts val="500"/>
              </a:spcBef>
              <a:buClrTx/>
              <a:buSzTx/>
              <a:buNone/>
              <a:defRPr sz="2200">
                <a:solidFill>
                  <a:srgbClr val="FFFFFF"/>
                </a:solidFill>
              </a:defRPr>
            </a:lvl1pPr>
            <a:lvl2pPr marL="0" indent="393192">
              <a:spcBef>
                <a:spcPts val="500"/>
              </a:spcBef>
              <a:buClrTx/>
              <a:buSzTx/>
              <a:buNone/>
              <a:defRPr sz="2200">
                <a:solidFill>
                  <a:srgbClr val="FFFFFF"/>
                </a:solidFill>
              </a:defRPr>
            </a:lvl2pPr>
            <a:lvl3pPr marL="0" indent="667511">
              <a:spcBef>
                <a:spcPts val="500"/>
              </a:spcBef>
              <a:buClrTx/>
              <a:buSzTx/>
              <a:buNone/>
              <a:defRPr sz="2200">
                <a:solidFill>
                  <a:srgbClr val="FFFFFF"/>
                </a:solidFill>
              </a:defRPr>
            </a:lvl3pPr>
            <a:lvl4pPr marL="0" indent="978408">
              <a:spcBef>
                <a:spcPts val="500"/>
              </a:spcBef>
              <a:buClrTx/>
              <a:buSzTx/>
              <a:buNone/>
              <a:defRPr sz="2200">
                <a:solidFill>
                  <a:srgbClr val="FFFFFF"/>
                </a:solidFill>
              </a:defRPr>
            </a:lvl4pPr>
            <a:lvl5pPr marL="0" indent="1252727">
              <a:spcBef>
                <a:spcPts val="500"/>
              </a:spcBef>
              <a:buClrTx/>
              <a:buSzTx/>
              <a:buNone/>
              <a:defRPr sz="2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prstGeom prst="rect">
            <a:avLst/>
          </a:prstGeom>
        </p:spPr>
        <p:txBody>
          <a:bodyPr/>
          <a:lstStyle>
            <a:lvl1pPr>
              <a:defRPr>
                <a:solidFill>
                  <a:srgbClr val="D1EAED"/>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3" name="Title Text"/>
          <p:cNvSpPr txBox="1"/>
          <p:nvPr>
            <p:ph type="title"/>
          </p:nvPr>
        </p:nvSpPr>
        <p:spPr>
          <a:prstGeom prst="rect">
            <a:avLst/>
          </a:prstGeom>
        </p:spPr>
        <p:txBody>
          <a:bodyPr/>
          <a:lstStyle/>
          <a:p>
            <a:pPr/>
            <a:r>
              <a:t>Title Text</a:t>
            </a:r>
          </a:p>
        </p:txBody>
      </p:sp>
      <p:sp>
        <p:nvSpPr>
          <p:cNvPr id="44" name="Body Level One…"/>
          <p:cNvSpPr txBox="1"/>
          <p:nvPr>
            <p:ph type="body" sz="half" idx="1"/>
          </p:nvPr>
        </p:nvSpPr>
        <p:spPr>
          <a:xfrm>
            <a:off x="609600" y="1920084"/>
            <a:ext cx="5384800" cy="4434842"/>
          </a:xfrm>
          <a:prstGeom prst="rect">
            <a:avLst/>
          </a:prstGeom>
        </p:spPr>
        <p:txBody>
          <a:bodyPr/>
          <a:lstStyle>
            <a:lvl3pPr marL="988466" indent="-320954"/>
            <a:lvl4pPr marL="1282191" indent="-303783"/>
            <a:lvl5pPr marL="1556511" indent="-303783"/>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2" name="Title Text"/>
          <p:cNvSpPr txBox="1"/>
          <p:nvPr>
            <p:ph type="title"/>
          </p:nvPr>
        </p:nvSpPr>
        <p:spPr>
          <a:prstGeom prst="rect">
            <a:avLst/>
          </a:prstGeom>
        </p:spPr>
        <p:txBody>
          <a:bodyPr/>
          <a:lstStyle/>
          <a:p>
            <a:pPr/>
            <a:r>
              <a:t>Title Text</a:t>
            </a:r>
          </a:p>
        </p:txBody>
      </p:sp>
      <p:sp>
        <p:nvSpPr>
          <p:cNvPr id="53" name="Body Level One…"/>
          <p:cNvSpPr txBox="1"/>
          <p:nvPr>
            <p:ph type="body" sz="quarter" idx="1"/>
          </p:nvPr>
        </p:nvSpPr>
        <p:spPr>
          <a:xfrm>
            <a:off x="609600" y="1855247"/>
            <a:ext cx="5386917" cy="659353"/>
          </a:xfrm>
          <a:prstGeom prst="rect">
            <a:avLst/>
          </a:prstGeom>
        </p:spPr>
        <p:txBody>
          <a:bodyPr lIns="0" tIns="0" rIns="0" bIns="0" anchor="ctr"/>
          <a:lstStyle>
            <a:lvl1pPr marL="0" indent="0">
              <a:spcBef>
                <a:spcPts val="500"/>
              </a:spcBef>
              <a:buClrTx/>
              <a:buSzTx/>
              <a:buNone/>
              <a:defRPr b="1" sz="2400">
                <a:solidFill>
                  <a:srgbClr val="04617B"/>
                </a:solidFill>
              </a:defRPr>
            </a:lvl1pPr>
            <a:lvl2pPr marL="0" indent="393192">
              <a:spcBef>
                <a:spcPts val="500"/>
              </a:spcBef>
              <a:buClrTx/>
              <a:buSzTx/>
              <a:buNone/>
              <a:defRPr b="1" sz="2400">
                <a:solidFill>
                  <a:srgbClr val="04617B"/>
                </a:solidFill>
              </a:defRPr>
            </a:lvl2pPr>
            <a:lvl3pPr marL="0" indent="667511">
              <a:spcBef>
                <a:spcPts val="500"/>
              </a:spcBef>
              <a:buClrTx/>
              <a:buSzTx/>
              <a:buNone/>
              <a:defRPr b="1" sz="2400">
                <a:solidFill>
                  <a:srgbClr val="04617B"/>
                </a:solidFill>
              </a:defRPr>
            </a:lvl3pPr>
            <a:lvl4pPr marL="0" indent="978408">
              <a:spcBef>
                <a:spcPts val="500"/>
              </a:spcBef>
              <a:buClrTx/>
              <a:buSzTx/>
              <a:buNone/>
              <a:defRPr b="1" sz="2400">
                <a:solidFill>
                  <a:srgbClr val="04617B"/>
                </a:solidFill>
              </a:defRPr>
            </a:lvl4pPr>
            <a:lvl5pPr marL="0" indent="1252727">
              <a:spcBef>
                <a:spcPts val="500"/>
              </a:spcBef>
              <a:buClrTx/>
              <a:buSzTx/>
              <a:buNone/>
              <a:defRPr b="1" sz="2400">
                <a:solidFill>
                  <a:srgbClr val="04617B"/>
                </a:solidFill>
              </a:defRPr>
            </a:lvl5pPr>
          </a:lstStyle>
          <a:p>
            <a:pPr/>
            <a:r>
              <a:t>Body Level One</a:t>
            </a:r>
          </a:p>
          <a:p>
            <a:pPr lvl="1"/>
            <a:r>
              <a:t>Body Level Two</a:t>
            </a:r>
          </a:p>
          <a:p>
            <a:pPr lvl="2"/>
            <a:r>
              <a:t>Body Level Three</a:t>
            </a:r>
          </a:p>
          <a:p>
            <a:pPr lvl="3"/>
            <a:r>
              <a:t>Body Level Four</a:t>
            </a:r>
          </a:p>
          <a:p>
            <a:pPr lvl="4"/>
            <a:r>
              <a:t>Body Level Five</a:t>
            </a:r>
          </a:p>
        </p:txBody>
      </p:sp>
      <p:sp>
        <p:nvSpPr>
          <p:cNvPr id="54" name="Text Placeholder 3"/>
          <p:cNvSpPr/>
          <p:nvPr>
            <p:ph type="body" sz="quarter" idx="13"/>
          </p:nvPr>
        </p:nvSpPr>
        <p:spPr>
          <a:xfrm>
            <a:off x="6193368" y="1859757"/>
            <a:ext cx="5389034" cy="654845"/>
          </a:xfrm>
          <a:prstGeom prst="rect">
            <a:avLst/>
          </a:prstGeom>
        </p:spPr>
        <p:txBody>
          <a:bodyPr lIns="0" tIns="0" rIns="0" bIns="0" anchor="ctr"/>
          <a:lstStyle/>
          <a:p>
            <a:pPr marL="0" indent="0">
              <a:spcBef>
                <a:spcPts val="500"/>
              </a:spcBef>
              <a:buClrTx/>
              <a:buSzTx/>
              <a:buNone/>
              <a:defRPr b="1" sz="2400">
                <a:solidFill>
                  <a:srgbClr val="04617B"/>
                </a:solidFill>
              </a:defRPr>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2" name="Title Text"/>
          <p:cNvSpPr txBox="1"/>
          <p:nvPr>
            <p:ph type="title"/>
          </p:nvPr>
        </p:nvSpPr>
        <p:spPr>
          <a:xfrm>
            <a:off x="609600" y="704087"/>
            <a:ext cx="11074400" cy="1143001"/>
          </a:xfrm>
          <a:prstGeom prst="rect">
            <a:avLst/>
          </a:prstGeom>
        </p:spPr>
        <p:txBody>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7" name="Title Text"/>
          <p:cNvSpPr txBox="1"/>
          <p:nvPr>
            <p:ph type="title"/>
          </p:nvPr>
        </p:nvSpPr>
        <p:spPr>
          <a:xfrm>
            <a:off x="914400" y="514351"/>
            <a:ext cx="3657600" cy="1162051"/>
          </a:xfrm>
          <a:prstGeom prst="rect">
            <a:avLst/>
          </a:prstGeom>
        </p:spPr>
        <p:txBody>
          <a:bodyPr/>
          <a:lstStyle>
            <a:lvl1pPr>
              <a:defRPr sz="2600"/>
            </a:lvl1pPr>
          </a:lstStyle>
          <a:p>
            <a:pPr/>
            <a:r>
              <a:t>Title Text</a:t>
            </a:r>
          </a:p>
        </p:txBody>
      </p:sp>
      <p:sp>
        <p:nvSpPr>
          <p:cNvPr id="78" name="Body Level One…"/>
          <p:cNvSpPr txBox="1"/>
          <p:nvPr>
            <p:ph type="body" sz="half" idx="1"/>
          </p:nvPr>
        </p:nvSpPr>
        <p:spPr>
          <a:xfrm>
            <a:off x="914400" y="1676400"/>
            <a:ext cx="3657600" cy="4572000"/>
          </a:xfrm>
          <a:prstGeom prst="rect">
            <a:avLst/>
          </a:prstGeom>
        </p:spPr>
        <p:txBody>
          <a:bodyPr lIns="18288" tIns="18288" rIns="18288" bIns="18288"/>
          <a:lstStyle>
            <a:lvl1pPr marL="0" indent="0">
              <a:spcBef>
                <a:spcPts val="300"/>
              </a:spcBef>
              <a:buClrTx/>
              <a:buSzTx/>
              <a:buNone/>
              <a:defRPr sz="1400"/>
            </a:lvl1pPr>
            <a:lvl2pPr marL="0" indent="640080">
              <a:spcBef>
                <a:spcPts val="300"/>
              </a:spcBef>
              <a:buClrTx/>
              <a:buSzTx/>
              <a:buNone/>
              <a:defRPr sz="1400"/>
            </a:lvl2pPr>
            <a:lvl3pPr marL="0" indent="914400">
              <a:spcBef>
                <a:spcPts val="300"/>
              </a:spcBef>
              <a:buClrTx/>
              <a:buSzTx/>
              <a:buNone/>
              <a:defRPr sz="1400"/>
            </a:lvl3pPr>
            <a:lvl4pPr marL="0" indent="1188719">
              <a:spcBef>
                <a:spcPts val="300"/>
              </a:spcBef>
              <a:buClrTx/>
              <a:buSzTx/>
              <a:buNone/>
              <a:defRPr sz="1400"/>
            </a:lvl4pPr>
            <a:lvl5pPr marL="0" indent="1463039">
              <a:spcBef>
                <a:spcPts val="300"/>
              </a:spcBef>
              <a:buClrTx/>
              <a:buSz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86" name="Snip and Round Single Corner Rectangle 8"/>
          <p:cNvSpPr/>
          <p:nvPr/>
        </p:nvSpPr>
        <p:spPr>
          <a:xfrm flipV="1" rot="420000">
            <a:off x="4221003" y="1108077"/>
            <a:ext cx="7010401" cy="411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138" y="0"/>
                </a:lnTo>
                <a:lnTo>
                  <a:pt x="21600" y="788"/>
                </a:lnTo>
                <a:lnTo>
                  <a:pt x="21600" y="21600"/>
                </a:lnTo>
                <a:lnTo>
                  <a:pt x="0" y="21600"/>
                </a:lnTo>
                <a:lnTo>
                  <a:pt x="0" y="0"/>
                </a:lnTo>
                <a:close/>
              </a:path>
            </a:pathLst>
          </a:custGeom>
          <a:solidFill>
            <a:srgbClr val="FFFFFF"/>
          </a:solidFill>
          <a:ln w="3175" cap="rnd">
            <a:solidFill>
              <a:srgbClr val="C0C0C0"/>
            </a:solidFill>
          </a:ln>
          <a:effectLst>
            <a:outerShdw sx="100000" sy="100000" kx="0" ky="0" algn="b" rotWithShape="0" blurRad="63500" dist="38500" dir="7500000">
              <a:srgbClr val="000000">
                <a:alpha val="25000"/>
              </a:srgbClr>
            </a:outerShdw>
          </a:effectLst>
        </p:spPr>
        <p:txBody>
          <a:bodyPr lIns="45719" rIns="45719" anchor="ctr"/>
          <a:lstStyle/>
          <a:p>
            <a:pPr algn="ctr">
              <a:defRPr>
                <a:solidFill>
                  <a:srgbClr val="FFFFFF"/>
                </a:solidFill>
              </a:defRPr>
            </a:pPr>
          </a:p>
        </p:txBody>
      </p:sp>
      <p:sp>
        <p:nvSpPr>
          <p:cNvPr id="87" name="Right Triangle 11"/>
          <p:cNvSpPr/>
          <p:nvPr/>
        </p:nvSpPr>
        <p:spPr>
          <a:xfrm flipV="1" rot="420000">
            <a:off x="10672178" y="5359768"/>
            <a:ext cx="207265" cy="1554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0" y="0"/>
                </a:lnTo>
                <a:close/>
              </a:path>
            </a:pathLst>
          </a:custGeom>
          <a:solidFill>
            <a:srgbClr val="FFFFFF"/>
          </a:solidFill>
          <a:ln w="12700">
            <a:solidFill>
              <a:srgbClr val="FFFFFF"/>
            </a:solidFill>
            <a:bevel/>
          </a:ln>
          <a:effectLst>
            <a:outerShdw sx="100000" sy="100000" kx="0" ky="0" algn="b" rotWithShape="0" blurRad="25400" dist="6350" dir="12900000">
              <a:srgbClr val="000000">
                <a:alpha val="47000"/>
              </a:srgbClr>
            </a:outerShdw>
          </a:effectLst>
        </p:spPr>
        <p:txBody>
          <a:bodyPr lIns="45719" rIns="45719" anchor="ctr"/>
          <a:lstStyle/>
          <a:p>
            <a:pPr algn="ctr">
              <a:defRPr>
                <a:solidFill>
                  <a:srgbClr val="FFFFFF"/>
                </a:solidFill>
              </a:defRPr>
            </a:pPr>
          </a:p>
        </p:txBody>
      </p:sp>
      <p:sp>
        <p:nvSpPr>
          <p:cNvPr id="88" name="Title Text"/>
          <p:cNvSpPr txBox="1"/>
          <p:nvPr>
            <p:ph type="title"/>
          </p:nvPr>
        </p:nvSpPr>
        <p:spPr>
          <a:xfrm>
            <a:off x="812800" y="1176996"/>
            <a:ext cx="2950465" cy="1582622"/>
          </a:xfrm>
          <a:prstGeom prst="rect">
            <a:avLst/>
          </a:prstGeom>
        </p:spPr>
        <p:txBody>
          <a:bodyPr lIns="45719" tIns="45719" rIns="45719" bIns="45719"/>
          <a:lstStyle>
            <a:lvl1pPr>
              <a:defRPr b="1" sz="2000"/>
            </a:lvl1pPr>
          </a:lstStyle>
          <a:p>
            <a:pPr/>
            <a:r>
              <a:t>Title Text</a:t>
            </a:r>
          </a:p>
        </p:txBody>
      </p:sp>
      <p:sp>
        <p:nvSpPr>
          <p:cNvPr id="89" name="Body Level One…"/>
          <p:cNvSpPr txBox="1"/>
          <p:nvPr>
            <p:ph type="body" sz="quarter" idx="1"/>
          </p:nvPr>
        </p:nvSpPr>
        <p:spPr>
          <a:xfrm>
            <a:off x="812800" y="2828785"/>
            <a:ext cx="2946400" cy="2179321"/>
          </a:xfrm>
          <a:prstGeom prst="rect">
            <a:avLst/>
          </a:prstGeom>
        </p:spPr>
        <p:txBody>
          <a:bodyPr/>
          <a:lstStyle>
            <a:lvl1pPr marL="0" indent="0">
              <a:spcBef>
                <a:spcPts val="200"/>
              </a:spcBef>
              <a:buClrTx/>
              <a:buSzTx/>
              <a:buNone/>
              <a:defRPr sz="1300"/>
            </a:lvl1pPr>
            <a:lvl2pPr>
              <a:spcBef>
                <a:spcPts val="200"/>
              </a:spcBef>
              <a:buClrTx/>
              <a:defRPr sz="1300"/>
            </a:lvl2pPr>
            <a:lvl3pPr marL="988466" indent="-320954">
              <a:spcBef>
                <a:spcPts val="200"/>
              </a:spcBef>
              <a:buClrTx/>
              <a:defRPr sz="1300"/>
            </a:lvl3pPr>
            <a:lvl4pPr marL="1282191" indent="-303783">
              <a:spcBef>
                <a:spcPts val="200"/>
              </a:spcBef>
              <a:buClrTx/>
              <a:defRPr sz="1300"/>
            </a:lvl4pPr>
            <a:lvl5pPr marL="1556511" indent="-303783">
              <a:spcBef>
                <a:spcPts val="200"/>
              </a:spcBef>
              <a:buClrTx/>
              <a:defRPr sz="1300"/>
            </a:lvl5pPr>
          </a:lstStyle>
          <a:p>
            <a:pPr/>
            <a:r>
              <a:t>Body Level One</a:t>
            </a:r>
          </a:p>
          <a:p>
            <a:pPr lvl="1"/>
            <a:r>
              <a:t>Body Level Two</a:t>
            </a:r>
          </a:p>
          <a:p>
            <a:pPr lvl="2"/>
            <a:r>
              <a:t>Body Level Three</a:t>
            </a:r>
          </a:p>
          <a:p>
            <a:pPr lvl="3"/>
            <a:r>
              <a:t>Body Level Four</a:t>
            </a:r>
          </a:p>
          <a:p>
            <a:pPr lvl="4"/>
            <a:r>
              <a:t>Body Level Five</a:t>
            </a:r>
          </a:p>
        </p:txBody>
      </p:sp>
      <p:sp>
        <p:nvSpPr>
          <p:cNvPr id="90" name="Picture Placeholder 2"/>
          <p:cNvSpPr/>
          <p:nvPr>
            <p:ph type="pic" sz="half" idx="13"/>
          </p:nvPr>
        </p:nvSpPr>
        <p:spPr>
          <a:xfrm rot="420000">
            <a:off x="4647724" y="1199516"/>
            <a:ext cx="6156960" cy="3931922"/>
          </a:xfrm>
          <a:prstGeom prst="rect">
            <a:avLst/>
          </a:prstGeom>
          <a:ln w="3175" cap="rnd">
            <a:solidFill>
              <a:srgbClr val="C0C0C0"/>
            </a:solidFill>
            <a:round/>
          </a:ln>
        </p:spPr>
        <p:txBody>
          <a:bodyPr lIns="91439" rIns="91439">
            <a:noAutofit/>
          </a:bodyPr>
          <a:lstStyle/>
          <a:p>
            <a:pPr/>
          </a:p>
        </p:txBody>
      </p:sp>
      <p:sp>
        <p:nvSpPr>
          <p:cNvPr id="91" name="Freeform 9"/>
          <p:cNvSpPr/>
          <p:nvPr/>
        </p:nvSpPr>
        <p:spPr>
          <a:xfrm flipV="1">
            <a:off x="-12700" y="5816600"/>
            <a:ext cx="12217402" cy="1041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p>
        </p:txBody>
      </p:sp>
      <p:sp>
        <p:nvSpPr>
          <p:cNvPr id="92" name="Freeform 10"/>
          <p:cNvSpPr/>
          <p:nvPr/>
        </p:nvSpPr>
        <p:spPr>
          <a:xfrm flipV="1">
            <a:off x="5842000" y="6250790"/>
            <a:ext cx="6350001" cy="607212"/>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Freeform 6"/>
          <p:cNvSpPr/>
          <p:nvPr/>
        </p:nvSpPr>
        <p:spPr>
          <a:xfrm>
            <a:off x="-12700" y="-7144"/>
            <a:ext cx="12217402" cy="1041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45719" rIns="45719"/>
          <a:lstStyle/>
          <a:p>
            <a:pPr/>
          </a:p>
        </p:txBody>
      </p:sp>
      <p:sp>
        <p:nvSpPr>
          <p:cNvPr id="3" name="Freeform 7"/>
          <p:cNvSpPr/>
          <p:nvPr/>
        </p:nvSpPr>
        <p:spPr>
          <a:xfrm>
            <a:off x="5842000" y="-7145"/>
            <a:ext cx="6350001" cy="607213"/>
          </a:xfrm>
          <a:custGeom>
            <a:avLst/>
            <a:gdLst/>
            <a:ahLst/>
            <a:cxnLst>
              <a:cxn ang="0">
                <a:pos x="wd2" y="hd2"/>
              </a:cxn>
              <a:cxn ang="5400000">
                <a:pos x="wd2" y="hd2"/>
              </a:cxn>
              <a:cxn ang="10800000">
                <a:pos x="wd2" y="hd2"/>
              </a:cxn>
              <a:cxn ang="16200000">
                <a:pos x="wd2" y="hd2"/>
              </a:cxn>
            </a:cxnLst>
            <a:rect l="0" t="0" r="r" b="b"/>
            <a:pathLst>
              <a:path w="21600" h="20552" fill="norm" stroke="1"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45719" rIns="45719"/>
          <a:lstStyle/>
          <a:p>
            <a:pPr/>
          </a:p>
        </p:txBody>
      </p:sp>
      <p:grpSp>
        <p:nvGrpSpPr>
          <p:cNvPr id="6" name="Group 1"/>
          <p:cNvGrpSpPr/>
          <p:nvPr/>
        </p:nvGrpSpPr>
        <p:grpSpPr>
          <a:xfrm>
            <a:off x="-33890" y="-89077"/>
            <a:ext cx="12253873" cy="1204581"/>
            <a:chOff x="0" y="0"/>
            <a:chExt cx="12253871" cy="1204579"/>
          </a:xfrm>
        </p:grpSpPr>
        <p:sp>
          <p:nvSpPr>
            <p:cNvPr id="4" name="Freeform 11"/>
            <p:cNvSpPr/>
            <p:nvPr/>
          </p:nvSpPr>
          <p:spPr>
            <a:xfrm rot="21435692">
              <a:off x="7872" y="291500"/>
              <a:ext cx="12217402" cy="621581"/>
            </a:xfrm>
            <a:custGeom>
              <a:avLst/>
              <a:gdLst/>
              <a:ahLst/>
              <a:cxnLst>
                <a:cxn ang="0">
                  <a:pos x="wd2" y="hd2"/>
                </a:cxn>
                <a:cxn ang="5400000">
                  <a:pos x="wd2" y="hd2"/>
                </a:cxn>
                <a:cxn ang="10800000">
                  <a:pos x="wd2" y="hd2"/>
                </a:cxn>
                <a:cxn ang="16200000">
                  <a:pos x="wd2" y="hd2"/>
                </a:cxn>
              </a:cxnLst>
              <a:rect l="0" t="0" r="r" b="b"/>
              <a:pathLst>
                <a:path w="21600" h="20680" fill="norm" stroke="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45719" tIns="45719" rIns="45719" bIns="45719" numCol="1" anchor="t">
              <a:noAutofit/>
            </a:bodyPr>
            <a:lstStyle/>
            <a:p>
              <a:pPr/>
            </a:p>
          </p:txBody>
        </p:sp>
        <p:sp>
          <p:nvSpPr>
            <p:cNvPr id="5" name="Freeform 12"/>
            <p:cNvSpPr/>
            <p:nvPr/>
          </p:nvSpPr>
          <p:spPr>
            <a:xfrm rot="21435692">
              <a:off x="14308" y="364950"/>
              <a:ext cx="12234419" cy="507809"/>
            </a:xfrm>
            <a:custGeom>
              <a:avLst/>
              <a:gdLst/>
              <a:ahLst/>
              <a:cxnLst>
                <a:cxn ang="0">
                  <a:pos x="wd2" y="hd2"/>
                </a:cxn>
                <a:cxn ang="5400000">
                  <a:pos x="wd2" y="hd2"/>
                </a:cxn>
                <a:cxn ang="10800000">
                  <a:pos x="wd2" y="hd2"/>
                </a:cxn>
                <a:cxn ang="16200000">
                  <a:pos x="wd2" y="hd2"/>
                </a:cxn>
              </a:cxnLst>
              <a:rect l="0" t="0" r="r" b="b"/>
              <a:pathLst>
                <a:path w="21600" h="20682" fill="norm" stroke="1"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45719" tIns="45719" rIns="45719" bIns="45719" numCol="1" anchor="t">
              <a:noAutofit/>
            </a:bodyPr>
            <a:lstStyle/>
            <a:p>
              <a:pPr/>
            </a:p>
          </p:txBody>
        </p:sp>
      </p:grpSp>
      <p:sp>
        <p:nvSpPr>
          <p:cNvPr id="7" name="Title Text"/>
          <p:cNvSpPr txBox="1"/>
          <p:nvPr>
            <p:ph type="title"/>
          </p:nvPr>
        </p:nvSpPr>
        <p:spPr>
          <a:xfrm>
            <a:off x="609600" y="704087"/>
            <a:ext cx="109728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a:r>
              <a:t>Title Text</a:t>
            </a:r>
          </a:p>
        </p:txBody>
      </p:sp>
      <p:sp>
        <p:nvSpPr>
          <p:cNvPr id="8" name="Body Level One…"/>
          <p:cNvSpPr txBox="1"/>
          <p:nvPr>
            <p:ph type="body" idx="1"/>
          </p:nvPr>
        </p:nvSpPr>
        <p:spPr>
          <a:xfrm>
            <a:off x="609600" y="1935479"/>
            <a:ext cx="10972800" cy="438912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9" name="Slide Number"/>
          <p:cNvSpPr txBox="1"/>
          <p:nvPr>
            <p:ph type="sldNum" sz="quarter" idx="2"/>
          </p:nvPr>
        </p:nvSpPr>
        <p:spPr>
          <a:xfrm>
            <a:off x="11417300" y="6518276"/>
            <a:ext cx="165101" cy="203201"/>
          </a:xfrm>
          <a:prstGeom prst="rect">
            <a:avLst/>
          </a:prstGeom>
          <a:ln w="12700">
            <a:miter lim="400000"/>
          </a:ln>
        </p:spPr>
        <p:txBody>
          <a:bodyPr wrap="none" lIns="0" tIns="0" rIns="0" bIns="0" anchor="b">
            <a:spAutoFit/>
          </a:bodyPr>
          <a:lstStyle>
            <a:lvl1pPr algn="r">
              <a:defRPr sz="1200">
                <a:solidFill>
                  <a:srgbClr val="045C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b="0" baseline="0" cap="none" i="0" spc="0" strike="noStrike" sz="5000" u="none">
          <a:ln>
            <a:noFill/>
          </a:ln>
          <a:solidFill>
            <a:srgbClr val="04617B"/>
          </a:solidFill>
          <a:uFillTx/>
          <a:latin typeface="+mn-lt"/>
          <a:ea typeface="+mn-ea"/>
          <a:cs typeface="+mn-cs"/>
          <a:sym typeface="Calibri"/>
        </a:defRPr>
      </a:lvl9pPr>
    </p:titleStyle>
    <p:bodyStyle>
      <a:lvl1pPr marL="274320" marR="0" indent="-274320" algn="l" defTabSz="914400" rtl="0" latinLnBrk="0">
        <a:lnSpc>
          <a:spcPct val="100000"/>
        </a:lnSpc>
        <a:spcBef>
          <a:spcPts val="600"/>
        </a:spcBef>
        <a:spcAft>
          <a:spcPts val="0"/>
        </a:spcAft>
        <a:buClr>
          <a:schemeClr val="accent3"/>
        </a:buClr>
        <a:buSzPct val="95000"/>
        <a:buFontTx/>
        <a:buChar char="●"/>
        <a:tabLst/>
        <a:defRPr b="0" baseline="0" cap="none" i="0" spc="0" strike="noStrike" sz="2600" u="none">
          <a:ln>
            <a:noFill/>
          </a:ln>
          <a:solidFill>
            <a:srgbClr val="000000"/>
          </a:solidFill>
          <a:uFillTx/>
          <a:latin typeface="Constantia"/>
          <a:ea typeface="Constantia"/>
          <a:cs typeface="Constantia"/>
          <a:sym typeface="Constantia"/>
        </a:defRPr>
      </a:lvl1pPr>
      <a:lvl2pPr marL="660654" marR="0" indent="-267461" algn="l" defTabSz="914400" rtl="0" latinLnBrk="0">
        <a:lnSpc>
          <a:spcPct val="100000"/>
        </a:lnSpc>
        <a:spcBef>
          <a:spcPts val="600"/>
        </a:spcBef>
        <a:spcAft>
          <a:spcPts val="0"/>
        </a:spcAft>
        <a:buClr>
          <a:schemeClr val="accent3"/>
        </a:buClr>
        <a:buSzPct val="85000"/>
        <a:buFontTx/>
        <a:buChar char="●"/>
        <a:tabLst/>
        <a:defRPr b="0" baseline="0" cap="none" i="0" spc="0" strike="noStrike" sz="2600" u="none">
          <a:ln>
            <a:noFill/>
          </a:ln>
          <a:solidFill>
            <a:srgbClr val="000000"/>
          </a:solidFill>
          <a:uFillTx/>
          <a:latin typeface="Constantia"/>
          <a:ea typeface="Constantia"/>
          <a:cs typeface="Constantia"/>
          <a:sym typeface="Constantia"/>
        </a:defRPr>
      </a:lvl2pPr>
      <a:lvl3pPr marL="973182" marR="0" indent="-305670" algn="l" defTabSz="914400" rtl="0" latinLnBrk="0">
        <a:lnSpc>
          <a:spcPct val="100000"/>
        </a:lnSpc>
        <a:spcBef>
          <a:spcPts val="600"/>
        </a:spcBef>
        <a:spcAft>
          <a:spcPts val="0"/>
        </a:spcAft>
        <a:buClr>
          <a:schemeClr val="accent3"/>
        </a:buClr>
        <a:buSzPct val="70000"/>
        <a:buFontTx/>
        <a:buChar char="●"/>
        <a:tabLst/>
        <a:defRPr b="0" baseline="0" cap="none" i="0" spc="0" strike="noStrike" sz="2600" u="none">
          <a:ln>
            <a:noFill/>
          </a:ln>
          <a:solidFill>
            <a:srgbClr val="000000"/>
          </a:solidFill>
          <a:uFillTx/>
          <a:latin typeface="Constantia"/>
          <a:ea typeface="Constantia"/>
          <a:cs typeface="Constantia"/>
          <a:sym typeface="Constantia"/>
        </a:defRPr>
      </a:lvl3pPr>
      <a:lvl4pPr marL="1251813" marR="0" indent="-273405" algn="l" defTabSz="914400" rtl="0" latinLnBrk="0">
        <a:lnSpc>
          <a:spcPct val="100000"/>
        </a:lnSpc>
        <a:spcBef>
          <a:spcPts val="600"/>
        </a:spcBef>
        <a:spcAft>
          <a:spcPts val="0"/>
        </a:spcAft>
        <a:buClr>
          <a:schemeClr val="accent3"/>
        </a:buClr>
        <a:buSzPct val="65000"/>
        <a:buFontTx/>
        <a:buChar char="●"/>
        <a:tabLst/>
        <a:defRPr b="0" baseline="0" cap="none" i="0" spc="0" strike="noStrike" sz="2600" u="none">
          <a:ln>
            <a:noFill/>
          </a:ln>
          <a:solidFill>
            <a:srgbClr val="000000"/>
          </a:solidFill>
          <a:uFillTx/>
          <a:latin typeface="Constantia"/>
          <a:ea typeface="Constantia"/>
          <a:cs typeface="Constantia"/>
          <a:sym typeface="Constantia"/>
        </a:defRPr>
      </a:lvl4pPr>
      <a:lvl5pPr marL="1526133" marR="0" indent="-273405" algn="l" defTabSz="914400" rtl="0" latinLnBrk="0">
        <a:lnSpc>
          <a:spcPct val="100000"/>
        </a:lnSpc>
        <a:spcBef>
          <a:spcPts val="600"/>
        </a:spcBef>
        <a:spcAft>
          <a:spcPts val="0"/>
        </a:spcAft>
        <a:buClr>
          <a:schemeClr val="accent3"/>
        </a:buClr>
        <a:buSzPct val="65000"/>
        <a:buFontTx/>
        <a:buChar char="●"/>
        <a:tabLst/>
        <a:defRPr b="0" baseline="0" cap="none" i="0" spc="0" strike="noStrike" sz="2600" u="none">
          <a:ln>
            <a:noFill/>
          </a:ln>
          <a:solidFill>
            <a:srgbClr val="000000"/>
          </a:solidFill>
          <a:uFillTx/>
          <a:latin typeface="Constantia"/>
          <a:ea typeface="Constantia"/>
          <a:cs typeface="Constantia"/>
          <a:sym typeface="Constantia"/>
        </a:defRPr>
      </a:lvl5pPr>
      <a:lvl6pPr marL="1830832" marR="0" indent="-303783" algn="l" defTabSz="914400" rtl="0" latinLnBrk="0">
        <a:lnSpc>
          <a:spcPct val="100000"/>
        </a:lnSpc>
        <a:spcBef>
          <a:spcPts val="600"/>
        </a:spcBef>
        <a:spcAft>
          <a:spcPts val="0"/>
        </a:spcAft>
        <a:buClr>
          <a:schemeClr val="accent3"/>
        </a:buClr>
        <a:buSzPct val="80000"/>
        <a:buFontTx/>
        <a:buChar char="●"/>
        <a:tabLst/>
        <a:defRPr b="0" baseline="0" cap="none" i="0" spc="0" strike="noStrike" sz="2600" u="none">
          <a:ln>
            <a:noFill/>
          </a:ln>
          <a:solidFill>
            <a:srgbClr val="000000"/>
          </a:solidFill>
          <a:uFillTx/>
          <a:latin typeface="Constantia"/>
          <a:ea typeface="Constantia"/>
          <a:cs typeface="Constantia"/>
          <a:sym typeface="Constantia"/>
        </a:defRPr>
      </a:lvl6pPr>
      <a:lvl7pPr marL="2034539" marR="0" indent="-297179" algn="l" defTabSz="914400" rtl="0" latinLnBrk="0">
        <a:lnSpc>
          <a:spcPct val="100000"/>
        </a:lnSpc>
        <a:spcBef>
          <a:spcPts val="600"/>
        </a:spcBef>
        <a:spcAft>
          <a:spcPts val="0"/>
        </a:spcAft>
        <a:buClr>
          <a:schemeClr val="accent3"/>
        </a:buClr>
        <a:buSzPct val="80000"/>
        <a:buFontTx/>
        <a:buChar char="●"/>
        <a:tabLst/>
        <a:defRPr b="0" baseline="0" cap="none" i="0" spc="0" strike="noStrike" sz="2600" u="none">
          <a:ln>
            <a:noFill/>
          </a:ln>
          <a:solidFill>
            <a:srgbClr val="000000"/>
          </a:solidFill>
          <a:uFillTx/>
          <a:latin typeface="Constantia"/>
          <a:ea typeface="Constantia"/>
          <a:cs typeface="Constantia"/>
          <a:sym typeface="Constantia"/>
        </a:defRPr>
      </a:lvl7pPr>
      <a:lvl8pPr marL="2308860" marR="0" indent="-297179" algn="l" defTabSz="914400" rtl="0" latinLnBrk="0">
        <a:lnSpc>
          <a:spcPct val="100000"/>
        </a:lnSpc>
        <a:spcBef>
          <a:spcPts val="600"/>
        </a:spcBef>
        <a:spcAft>
          <a:spcPts val="0"/>
        </a:spcAft>
        <a:buClr>
          <a:schemeClr val="accent3"/>
        </a:buClr>
        <a:buSzPct val="100000"/>
        <a:buFontTx/>
        <a:buChar char="•"/>
        <a:tabLst/>
        <a:defRPr b="0" baseline="0" cap="none" i="0" spc="0" strike="noStrike" sz="2600" u="none">
          <a:ln>
            <a:noFill/>
          </a:ln>
          <a:solidFill>
            <a:srgbClr val="000000"/>
          </a:solidFill>
          <a:uFillTx/>
          <a:latin typeface="Constantia"/>
          <a:ea typeface="Constantia"/>
          <a:cs typeface="Constantia"/>
          <a:sym typeface="Constantia"/>
        </a:defRPr>
      </a:lvl8pPr>
      <a:lvl9pPr marL="2625634" marR="0" indent="-339634" algn="l" defTabSz="914400" rtl="0" latinLnBrk="0">
        <a:lnSpc>
          <a:spcPct val="100000"/>
        </a:lnSpc>
        <a:spcBef>
          <a:spcPts val="600"/>
        </a:spcBef>
        <a:spcAft>
          <a:spcPts val="0"/>
        </a:spcAft>
        <a:buClr>
          <a:schemeClr val="accent3"/>
        </a:buClr>
        <a:buSzPct val="100000"/>
        <a:buFontTx/>
        <a:buChar char="•"/>
        <a:tabLst/>
        <a:defRPr b="0" baseline="0" cap="none" i="0" spc="0" strike="noStrike" sz="2600" u="none">
          <a:ln>
            <a:noFill/>
          </a:ln>
          <a:solidFill>
            <a:srgbClr val="000000"/>
          </a:solidFill>
          <a:uFillTx/>
          <a:latin typeface="Constantia"/>
          <a:ea typeface="Constantia"/>
          <a:cs typeface="Constantia"/>
          <a:sym typeface="Constanti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onstanti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 Id="rId3"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jpeg"/><Relationship Id="rId3"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Ethical standards in Youth Work…"/>
          <p:cNvSpPr txBox="1"/>
          <p:nvPr>
            <p:ph type="title"/>
          </p:nvPr>
        </p:nvSpPr>
        <p:spPr>
          <a:xfrm>
            <a:off x="812800" y="654163"/>
            <a:ext cx="2950465" cy="3341622"/>
          </a:xfrm>
          <a:prstGeom prst="rect">
            <a:avLst/>
          </a:prstGeom>
        </p:spPr>
        <p:txBody>
          <a:bodyPr/>
          <a:lstStyle/>
          <a:p>
            <a:pPr algn="ctr" defTabSz="758951">
              <a:defRPr b="0" sz="2822"/>
            </a:pPr>
            <a:r>
              <a:rPr>
                <a:latin typeface="Trebuchet MS"/>
                <a:ea typeface="Trebuchet MS"/>
                <a:cs typeface="Trebuchet MS"/>
                <a:sym typeface="Trebuchet MS"/>
              </a:rPr>
              <a:t>Ethical standards in Youth Work </a:t>
            </a:r>
            <a:endParaRPr>
              <a:latin typeface="Trebuchet MS"/>
              <a:ea typeface="Trebuchet MS"/>
              <a:cs typeface="Trebuchet MS"/>
              <a:sym typeface="Trebuchet MS"/>
            </a:endParaRPr>
          </a:p>
          <a:p>
            <a:pPr algn="ctr" defTabSz="758951">
              <a:defRPr b="0" sz="2822"/>
            </a:pPr>
            <a:r>
              <a:rPr>
                <a:latin typeface="Trebuchet MS"/>
                <a:ea typeface="Trebuchet MS"/>
                <a:cs typeface="Trebuchet MS"/>
                <a:sym typeface="Trebuchet MS"/>
              </a:rPr>
              <a:t>And how they support the development of </a:t>
            </a:r>
            <a:r>
              <a:t>Educational and Career Pathways of Youth Workers</a:t>
            </a:r>
          </a:p>
        </p:txBody>
      </p:sp>
      <p:sp>
        <p:nvSpPr>
          <p:cNvPr id="121" name="Sladjana Petkovic…"/>
          <p:cNvSpPr txBox="1"/>
          <p:nvPr>
            <p:ph type="body" sz="quarter" idx="1"/>
          </p:nvPr>
        </p:nvSpPr>
        <p:spPr>
          <a:xfrm>
            <a:off x="814832" y="4313745"/>
            <a:ext cx="2946401" cy="1968482"/>
          </a:xfrm>
          <a:prstGeom prst="rect">
            <a:avLst/>
          </a:prstGeom>
        </p:spPr>
        <p:txBody>
          <a:bodyPr/>
          <a:lstStyle/>
          <a:p>
            <a:pPr algn="ctr" defTabSz="749808">
              <a:lnSpc>
                <a:spcPct val="90000"/>
              </a:lnSpc>
              <a:spcBef>
                <a:spcPts val="500"/>
              </a:spcBef>
              <a:buClr>
                <a:schemeClr val="accent3"/>
              </a:buClr>
              <a:buFont typeface="Wingdings 2"/>
              <a:defRPr sz="1640">
                <a:latin typeface="Trebuchet MS"/>
                <a:ea typeface="Trebuchet MS"/>
                <a:cs typeface="Trebuchet MS"/>
                <a:sym typeface="Trebuchet MS"/>
              </a:defRPr>
            </a:pPr>
            <a:r>
              <a:t>Sladjana Petkovic</a:t>
            </a:r>
          </a:p>
          <a:p>
            <a:pPr algn="ctr" defTabSz="749808">
              <a:lnSpc>
                <a:spcPct val="90000"/>
              </a:lnSpc>
              <a:spcBef>
                <a:spcPts val="500"/>
              </a:spcBef>
              <a:buClr>
                <a:schemeClr val="accent3"/>
              </a:buClr>
              <a:buFont typeface="Wingdings 2"/>
              <a:defRPr sz="1640">
                <a:latin typeface="Trebuchet MS"/>
                <a:ea typeface="Trebuchet MS"/>
                <a:cs typeface="Trebuchet MS"/>
                <a:sym typeface="Trebuchet MS"/>
              </a:defRPr>
            </a:pPr>
            <a:r>
              <a:t> &amp; Ondřej Bárta</a:t>
            </a:r>
          </a:p>
          <a:p>
            <a:pPr algn="ctr" defTabSz="749808">
              <a:lnSpc>
                <a:spcPct val="90000"/>
              </a:lnSpc>
              <a:spcBef>
                <a:spcPts val="500"/>
              </a:spcBef>
              <a:buClr>
                <a:schemeClr val="accent3"/>
              </a:buClr>
              <a:buFont typeface="Wingdings 2"/>
              <a:defRPr sz="1640">
                <a:latin typeface="+mn-lt"/>
                <a:ea typeface="+mn-ea"/>
                <a:cs typeface="+mn-cs"/>
                <a:sym typeface="Calibri"/>
              </a:defRPr>
            </a:pPr>
          </a:p>
          <a:p>
            <a:pPr algn="ctr" defTabSz="749808">
              <a:lnSpc>
                <a:spcPct val="90000"/>
              </a:lnSpc>
              <a:spcBef>
                <a:spcPts val="500"/>
              </a:spcBef>
              <a:buClr>
                <a:schemeClr val="accent3"/>
              </a:buClr>
              <a:buFont typeface="Wingdings 2"/>
              <a:defRPr sz="1640">
                <a:latin typeface="+mn-lt"/>
                <a:ea typeface="+mn-ea"/>
                <a:cs typeface="+mn-cs"/>
                <a:sym typeface="Calibri"/>
              </a:defRPr>
            </a:pPr>
            <a:r>
              <a:rPr>
                <a:latin typeface="Trebuchet MS"/>
                <a:ea typeface="Trebuchet MS"/>
                <a:cs typeface="Trebuchet MS"/>
                <a:sym typeface="Trebuchet MS"/>
              </a:rPr>
              <a:t>Pool of the European Youth Researchers</a:t>
            </a:r>
            <a:endParaRPr>
              <a:latin typeface="Trebuchet MS"/>
              <a:ea typeface="Trebuchet MS"/>
              <a:cs typeface="Trebuchet MS"/>
              <a:sym typeface="Trebuchet MS"/>
            </a:endParaRPr>
          </a:p>
          <a:p>
            <a:pPr algn="ctr" defTabSz="749808">
              <a:lnSpc>
                <a:spcPct val="90000"/>
              </a:lnSpc>
              <a:spcBef>
                <a:spcPts val="500"/>
              </a:spcBef>
              <a:buClr>
                <a:schemeClr val="accent3"/>
              </a:buClr>
              <a:buFont typeface="Wingdings 2"/>
              <a:defRPr sz="1640">
                <a:latin typeface="+mn-lt"/>
                <a:ea typeface="+mn-ea"/>
                <a:cs typeface="+mn-cs"/>
                <a:sym typeface="Calibri"/>
              </a:defRPr>
            </a:pPr>
          </a:p>
          <a:p>
            <a:pPr algn="ctr" defTabSz="749808">
              <a:lnSpc>
                <a:spcPct val="90000"/>
              </a:lnSpc>
              <a:spcBef>
                <a:spcPts val="300"/>
              </a:spcBef>
              <a:buClr>
                <a:schemeClr val="accent3"/>
              </a:buClr>
              <a:buFont typeface="Wingdings 2"/>
              <a:defRPr i="1" sz="1476">
                <a:latin typeface="+mn-lt"/>
                <a:ea typeface="+mn-ea"/>
                <a:cs typeface="+mn-cs"/>
                <a:sym typeface="Calibri"/>
              </a:defRPr>
            </a:pPr>
            <a:r>
              <a:t>Brussels, 09 April 2019</a:t>
            </a:r>
          </a:p>
        </p:txBody>
      </p:sp>
      <p:pic>
        <p:nvPicPr>
          <p:cNvPr id="122" name="Picture Placeholder 2" descr="Picture Placeholder 2"/>
          <p:cNvPicPr>
            <a:picLocks noChangeAspect="1"/>
          </p:cNvPicPr>
          <p:nvPr>
            <p:ph type="pic" idx="13"/>
          </p:nvPr>
        </p:nvPicPr>
        <p:blipFill>
          <a:blip r:embed="rId2">
            <a:extLst/>
          </a:blip>
          <a:srcRect l="5580" t="0" r="5580" b="0"/>
          <a:stretch>
            <a:fillRect/>
          </a:stretch>
        </p:blipFill>
        <p:spPr>
          <a:xfrm rot="420000">
            <a:off x="4647724" y="1199516"/>
            <a:ext cx="6156960" cy="3931922"/>
          </a:xfrm>
          <a:prstGeom prst="rect">
            <a:avLst/>
          </a:prstGeom>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he role of Ethical codes and standards II"/>
          <p:cNvSpPr txBox="1"/>
          <p:nvPr>
            <p:ph type="title"/>
          </p:nvPr>
        </p:nvSpPr>
        <p:spPr>
          <a:xfrm>
            <a:off x="609600" y="538987"/>
            <a:ext cx="10972800" cy="1143001"/>
          </a:xfrm>
          <a:prstGeom prst="rect">
            <a:avLst/>
          </a:prstGeom>
        </p:spPr>
        <p:txBody>
          <a:bodyPr/>
          <a:lstStyle>
            <a:lvl1pPr>
              <a:defRPr sz="3400"/>
            </a:lvl1pPr>
          </a:lstStyle>
          <a:p>
            <a:pPr/>
            <a:r>
              <a:t>The role of Ethical codes and standards II</a:t>
            </a:r>
          </a:p>
        </p:txBody>
      </p:sp>
      <p:sp>
        <p:nvSpPr>
          <p:cNvPr id="152" name="Most of the documents equally refer to all qualified youth workers and to others working with young people without a youth work qualification, although some of them are more focused on professional quality standards for ethical youth work than others (e.g.NYA 2004; YWPCE 2001; YACWA, WAAYW 2014b; NAPOR 2017, etc.)…"/>
          <p:cNvSpPr txBox="1"/>
          <p:nvPr>
            <p:ph type="body" idx="1"/>
          </p:nvPr>
        </p:nvSpPr>
        <p:spPr>
          <a:prstGeom prst="rect">
            <a:avLst/>
          </a:prstGeom>
        </p:spPr>
        <p:txBody>
          <a:bodyPr/>
          <a:lstStyle/>
          <a:p>
            <a:pPr marL="238225" indent="-238225" algn="just" defTabSz="905255">
              <a:spcBef>
                <a:spcPts val="500"/>
              </a:spcBef>
              <a:buClrTx/>
              <a:buSzPct val="100000"/>
              <a:buChar char="•"/>
              <a:defRPr sz="2376">
                <a:solidFill>
                  <a:srgbClr val="424242"/>
                </a:solidFill>
                <a:latin typeface="Trebuchet MS"/>
                <a:ea typeface="Trebuchet MS"/>
                <a:cs typeface="Trebuchet MS"/>
                <a:sym typeface="Trebuchet MS"/>
              </a:defRPr>
            </a:pPr>
            <a:r>
              <a:t>Most of the documents equally refer to all qualified youth workers and to others working with young people without a youth work qualification, although some of them are more focused on professional quality standards for ethical youth work than others (e.g.NYA 2004; YWPCE 2001; YACWA, WAAYW 2014b; NAPOR 2017, etc.) </a:t>
            </a:r>
          </a:p>
          <a:p>
            <a:pPr marL="238225" indent="-238225" algn="just" defTabSz="905255">
              <a:spcBef>
                <a:spcPts val="500"/>
              </a:spcBef>
              <a:buClrTx/>
              <a:buSzPct val="100000"/>
              <a:buChar char="•"/>
              <a:defRPr sz="2376">
                <a:solidFill>
                  <a:srgbClr val="424242"/>
                </a:solidFill>
                <a:latin typeface="Trebuchet MS"/>
                <a:ea typeface="Trebuchet MS"/>
                <a:cs typeface="Trebuchet MS"/>
                <a:sym typeface="Trebuchet MS"/>
              </a:defRPr>
            </a:pPr>
            <a:r>
              <a:t>Codes of ethics are not a guarantee of ethical practice but rather documents open to interpretation (Quixley and Doostkhah 2007, in Sercombe 2010). They generally do not provide a straightforward answer about what to do since they are not able to cover the wide range of contexts, cultural groups and issues that youth workers face on a daily basis. Instead, they need to encourage youth workers to think ethically in whatever situations they face, to talk together about them and to give them the tools to do so.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a) Ethical principles and values"/>
          <p:cNvSpPr txBox="1"/>
          <p:nvPr>
            <p:ph type="title"/>
          </p:nvPr>
        </p:nvSpPr>
        <p:spPr>
          <a:xfrm>
            <a:off x="766043" y="183387"/>
            <a:ext cx="10972801" cy="1143001"/>
          </a:xfrm>
          <a:prstGeom prst="rect">
            <a:avLst/>
          </a:prstGeom>
        </p:spPr>
        <p:txBody>
          <a:bodyPr/>
          <a:lstStyle>
            <a:lvl1pPr>
              <a:defRPr sz="3400"/>
            </a:lvl1pPr>
          </a:lstStyle>
          <a:p>
            <a:pPr/>
            <a:r>
              <a:t>a) Ethical principles and values</a:t>
            </a:r>
          </a:p>
        </p:txBody>
      </p:sp>
      <p:sp>
        <p:nvSpPr>
          <p:cNvPr id="155" name="Commonly accepted ethical standards - challenges may arise in implementation due to the interpretation of the general principles and values which can vary widely, both within and between people of different historical and cultural origins (Imam 1999).…"/>
          <p:cNvSpPr txBox="1"/>
          <p:nvPr>
            <p:ph type="body" idx="1"/>
          </p:nvPr>
        </p:nvSpPr>
        <p:spPr>
          <a:xfrm>
            <a:off x="609600" y="1466968"/>
            <a:ext cx="11285687" cy="5336760"/>
          </a:xfrm>
          <a:prstGeom prst="rect">
            <a:avLst/>
          </a:prstGeom>
        </p:spPr>
        <p:txBody>
          <a:bodyPr/>
          <a:lstStyle/>
          <a:p>
            <a:pPr marL="216568" indent="-216568" algn="just" defTabSz="411479">
              <a:lnSpc>
                <a:spcPct val="115000"/>
              </a:lnSpc>
              <a:spcBef>
                <a:spcPts val="800"/>
              </a:spcBef>
              <a:buClrTx/>
              <a:buSzPct val="100000"/>
              <a:buChar char="•"/>
              <a:defRPr sz="2159">
                <a:uFill>
                  <a:solidFill>
                    <a:srgbClr val="000000"/>
                  </a:solidFill>
                </a:uFill>
                <a:latin typeface="Trebuchet MS"/>
                <a:ea typeface="Trebuchet MS"/>
                <a:cs typeface="Trebuchet MS"/>
                <a:sym typeface="Trebuchet MS"/>
              </a:defRPr>
            </a:pPr>
            <a:r>
              <a:t>Commonly accepted ethical standards - challenges may arise in implementation due to the interpretation of the general principles and values</a:t>
            </a:r>
            <a:r>
              <a:rPr i="1"/>
              <a:t> </a:t>
            </a:r>
            <a:r>
              <a:t>which can vary widely, both within and between people of different historical and cultural origins (Imam 1999).</a:t>
            </a:r>
            <a:endParaRPr>
              <a:solidFill>
                <a:srgbClr val="424242"/>
              </a:solidFill>
              <a:uFill>
                <a:solidFill>
                  <a:srgbClr val="0000FF"/>
                </a:solidFill>
              </a:uFill>
            </a:endParaRPr>
          </a:p>
          <a:p>
            <a:pPr marL="216568" indent="-216568" algn="just" defTabSz="411479">
              <a:lnSpc>
                <a:spcPct val="115000"/>
              </a:lnSpc>
              <a:spcBef>
                <a:spcPts val="800"/>
              </a:spcBef>
              <a:buClrTx/>
              <a:buSzPct val="100000"/>
              <a:buChar char="•"/>
              <a:defRPr sz="2159">
                <a:uFill>
                  <a:solidFill>
                    <a:srgbClr val="000000"/>
                  </a:solidFill>
                </a:uFill>
                <a:latin typeface="Trebuchet MS"/>
                <a:ea typeface="Trebuchet MS"/>
                <a:cs typeface="Trebuchet MS"/>
                <a:sym typeface="Trebuchet MS"/>
              </a:defRPr>
            </a:pPr>
            <a:r>
              <a:t>The values provide an ethical foundation that informs professional principles and practice. </a:t>
            </a:r>
          </a:p>
          <a:p>
            <a:pPr marL="216568" indent="-216568" algn="just" defTabSz="411479">
              <a:lnSpc>
                <a:spcPct val="115000"/>
              </a:lnSpc>
              <a:spcBef>
                <a:spcPts val="800"/>
              </a:spcBef>
              <a:buClrTx/>
              <a:buSzPct val="100000"/>
              <a:buChar char="•"/>
              <a:defRPr sz="2159">
                <a:uFill>
                  <a:solidFill>
                    <a:srgbClr val="000000"/>
                  </a:solidFill>
                </a:uFill>
                <a:latin typeface="Trebuchet MS"/>
                <a:ea typeface="Trebuchet MS"/>
                <a:cs typeface="Trebuchet MS"/>
                <a:sym typeface="Trebuchet MS"/>
              </a:defRPr>
            </a:pPr>
            <a:r>
              <a:t>Close relationship between values and practice: youth workers need to be involved in continuous professional reflection and development to ensure quality and ethical practice.</a:t>
            </a:r>
          </a:p>
          <a:p>
            <a:pPr marL="216568" indent="-216568" algn="just" defTabSz="411479">
              <a:lnSpc>
                <a:spcPct val="115000"/>
              </a:lnSpc>
              <a:spcBef>
                <a:spcPts val="800"/>
              </a:spcBef>
              <a:buClrTx/>
              <a:buSzPct val="100000"/>
              <a:buChar char="•"/>
              <a:defRPr sz="2159">
                <a:uFill>
                  <a:solidFill>
                    <a:srgbClr val="000000"/>
                  </a:solidFill>
                </a:uFill>
                <a:latin typeface="Trebuchet MS"/>
                <a:ea typeface="Trebuchet MS"/>
                <a:cs typeface="Trebuchet MS"/>
                <a:sym typeface="Trebuchet MS"/>
              </a:defRPr>
            </a:pPr>
            <a:r>
              <a:t>The principles apply the general values more directly to youth work practice and define the essential activities of enabling young people’s voluntary participation and actively seeking accountability to them and their communities.</a:t>
            </a:r>
          </a:p>
          <a:p>
            <a:pPr marL="216568" indent="-216568" algn="just" defTabSz="411479">
              <a:lnSpc>
                <a:spcPct val="115000"/>
              </a:lnSpc>
              <a:spcBef>
                <a:spcPts val="800"/>
              </a:spcBef>
              <a:buClrTx/>
              <a:buSzPct val="100000"/>
              <a:buChar char="•"/>
              <a:defRPr sz="2159">
                <a:uFill>
                  <a:solidFill>
                    <a:srgbClr val="000000"/>
                  </a:solidFill>
                </a:uFill>
                <a:latin typeface="Trebuchet MS"/>
                <a:ea typeface="Trebuchet MS"/>
                <a:cs typeface="Trebuchet MS"/>
                <a:sym typeface="Trebuchet MS"/>
              </a:defRPr>
            </a:pPr>
            <a:r>
              <a:t>“Ethical principles” vs “Professional principles”; “The practice responsibilities” of youth workers’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b) Rules policies and procedures"/>
          <p:cNvSpPr txBox="1"/>
          <p:nvPr>
            <p:ph type="title"/>
          </p:nvPr>
        </p:nvSpPr>
        <p:spPr>
          <a:xfrm>
            <a:off x="738385" y="157987"/>
            <a:ext cx="10972801" cy="1143001"/>
          </a:xfrm>
          <a:prstGeom prst="rect">
            <a:avLst/>
          </a:prstGeom>
        </p:spPr>
        <p:txBody>
          <a:bodyPr/>
          <a:lstStyle>
            <a:lvl1pPr>
              <a:defRPr sz="3400"/>
            </a:lvl1pPr>
          </a:lstStyle>
          <a:p>
            <a:pPr/>
            <a:r>
              <a:t>b) Rules policies and procedures</a:t>
            </a:r>
          </a:p>
        </p:txBody>
      </p:sp>
      <p:sp>
        <p:nvSpPr>
          <p:cNvPr id="158" name="An important way of demonstrating how relatively abstract and general principles are interpreted and put into practice - towards overcoming the problem of different interpretations of the abstract principles.…"/>
          <p:cNvSpPr txBox="1"/>
          <p:nvPr>
            <p:ph type="body" idx="1"/>
          </p:nvPr>
        </p:nvSpPr>
        <p:spPr>
          <a:xfrm>
            <a:off x="609600" y="1389826"/>
            <a:ext cx="11230372" cy="5277476"/>
          </a:xfrm>
          <a:prstGeom prst="rect">
            <a:avLst/>
          </a:prstGeom>
        </p:spPr>
        <p:txBody>
          <a:bodyPr/>
          <a:lstStyle/>
          <a:p>
            <a:pPr marL="192505" indent="-192505" algn="just" defTabSz="365760">
              <a:lnSpc>
                <a:spcPct val="115000"/>
              </a:lnSpc>
              <a:spcBef>
                <a:spcPts val="800"/>
              </a:spcBef>
              <a:buClrTx/>
              <a:buSzPct val="100000"/>
              <a:buChar char="•"/>
              <a:defRPr sz="1920">
                <a:uFill>
                  <a:solidFill>
                    <a:srgbClr val="000000"/>
                  </a:solidFill>
                </a:uFill>
                <a:latin typeface="Trebuchet MS"/>
                <a:ea typeface="Trebuchet MS"/>
                <a:cs typeface="Trebuchet MS"/>
                <a:sym typeface="Trebuchet MS"/>
              </a:defRPr>
            </a:pPr>
            <a:r>
              <a:t>An important way of demonstrating how relatively abstract and general principles are interpreted and put into practice - towards overcoming the problem of different interpretations of the abstract principles.</a:t>
            </a:r>
            <a:r>
              <a:rPr i="1"/>
              <a:t> </a:t>
            </a:r>
            <a:endParaRPr i="1"/>
          </a:p>
          <a:p>
            <a:pPr marL="192505" indent="-192505" algn="just" defTabSz="365760">
              <a:lnSpc>
                <a:spcPct val="115000"/>
              </a:lnSpc>
              <a:spcBef>
                <a:spcPts val="800"/>
              </a:spcBef>
              <a:buClrTx/>
              <a:buSzPct val="100000"/>
              <a:buChar char="•"/>
              <a:defRPr sz="1920">
                <a:uFill>
                  <a:solidFill>
                    <a:srgbClr val="000000"/>
                  </a:solidFill>
                </a:uFill>
                <a:latin typeface="Trebuchet MS"/>
                <a:ea typeface="Trebuchet MS"/>
                <a:cs typeface="Trebuchet MS"/>
                <a:sym typeface="Trebuchet MS"/>
              </a:defRPr>
            </a:pPr>
            <a:r>
              <a:t>They can be very useful for youth workers, who are often exposed and isolated when handling sensitive and challenging issues in a context which has traditionally been more informal and less rule-bound than many other professions in the welfare field.</a:t>
            </a:r>
          </a:p>
          <a:p>
            <a:pPr marL="0" indent="0" algn="just" defTabSz="365760">
              <a:lnSpc>
                <a:spcPct val="115000"/>
              </a:lnSpc>
              <a:spcBef>
                <a:spcPts val="0"/>
              </a:spcBef>
              <a:buClrTx/>
              <a:buSzTx/>
              <a:buNone/>
              <a:defRPr sz="1920">
                <a:uFill>
                  <a:solidFill>
                    <a:srgbClr val="000000"/>
                  </a:solidFill>
                </a:uFill>
                <a:latin typeface="Trebuchet MS"/>
                <a:ea typeface="Trebuchet MS"/>
                <a:cs typeface="Trebuchet MS"/>
                <a:sym typeface="Trebuchet MS"/>
              </a:defRPr>
            </a:pPr>
            <a:r>
              <a:t>One model of integrating ethics into policy formation at the agency level includes diversification of:</a:t>
            </a:r>
          </a:p>
          <a:p>
            <a:pPr marL="548640" indent="-182880" algn="just" defTabSz="365760">
              <a:lnSpc>
                <a:spcPct val="115000"/>
              </a:lnSpc>
              <a:spcBef>
                <a:spcPts val="0"/>
              </a:spcBef>
              <a:buClrTx/>
              <a:buSzPct val="100000"/>
              <a:buFont typeface="Symbol"/>
              <a:buChar char="·"/>
              <a:defRPr sz="1920">
                <a:uFill>
                  <a:solidFill>
                    <a:srgbClr val="000000"/>
                  </a:solidFill>
                </a:uFill>
                <a:latin typeface="Trebuchet MS"/>
                <a:ea typeface="Trebuchet MS"/>
                <a:cs typeface="Trebuchet MS"/>
                <a:sym typeface="Trebuchet MS"/>
              </a:defRPr>
            </a:pPr>
            <a:r>
              <a:rPr i="1"/>
              <a:t>Codes of ethics</a:t>
            </a:r>
            <a:r>
              <a:t>, at the agency level, represent the standard professional codes for youth work; or they could be specific to the agency, composed of usually general clauses.</a:t>
            </a:r>
          </a:p>
          <a:p>
            <a:pPr marL="548640" indent="-182880" algn="just" defTabSz="365760">
              <a:lnSpc>
                <a:spcPct val="115000"/>
              </a:lnSpc>
              <a:spcBef>
                <a:spcPts val="0"/>
              </a:spcBef>
              <a:buClrTx/>
              <a:buSzPct val="100000"/>
              <a:buFont typeface="Symbol"/>
              <a:buChar char="·"/>
              <a:defRPr sz="1920">
                <a:uFill>
                  <a:solidFill>
                    <a:srgbClr val="000000"/>
                  </a:solidFill>
                </a:uFill>
                <a:latin typeface="Trebuchet MS"/>
                <a:ea typeface="Trebuchet MS"/>
                <a:cs typeface="Trebuchet MS"/>
                <a:sym typeface="Trebuchet MS"/>
              </a:defRPr>
            </a:pPr>
            <a:r>
              <a:rPr i="1"/>
              <a:t>Codes of practice</a:t>
            </a:r>
            <a:r>
              <a:t> (“practice principles”) refer to the way that ethical clauses play out in a particular context – still at the level of principle but firmly applied to a particular situation.</a:t>
            </a:r>
          </a:p>
          <a:p>
            <a:pPr marL="548640" indent="-182880" algn="just" defTabSz="365760">
              <a:lnSpc>
                <a:spcPct val="115000"/>
              </a:lnSpc>
              <a:spcBef>
                <a:spcPts val="0"/>
              </a:spcBef>
              <a:buClrTx/>
              <a:buSzPct val="100000"/>
              <a:buFont typeface="Symbol"/>
              <a:buChar char="·"/>
              <a:defRPr sz="1920">
                <a:uFill>
                  <a:solidFill>
                    <a:srgbClr val="000000"/>
                  </a:solidFill>
                </a:uFill>
                <a:latin typeface="Trebuchet MS"/>
                <a:ea typeface="Trebuchet MS"/>
                <a:cs typeface="Trebuchet MS"/>
                <a:sym typeface="Trebuchet MS"/>
              </a:defRPr>
            </a:pPr>
            <a:r>
              <a:rPr i="1"/>
              <a:t>Codes of behaviour</a:t>
            </a:r>
            <a:r>
              <a:t> refer to actual actions and activities of youth workers.</a:t>
            </a:r>
          </a:p>
          <a:p>
            <a:pPr marL="0" indent="0" algn="just" defTabSz="365760">
              <a:lnSpc>
                <a:spcPct val="115000"/>
              </a:lnSpc>
              <a:spcBef>
                <a:spcPts val="900"/>
              </a:spcBef>
              <a:buClrTx/>
              <a:buSzTx/>
              <a:buNone/>
              <a:defRPr sz="1920">
                <a:uFill>
                  <a:solidFill>
                    <a:srgbClr val="000000"/>
                  </a:solidFill>
                </a:uFill>
                <a:latin typeface="Trebuchet MS"/>
                <a:ea typeface="Trebuchet MS"/>
                <a:cs typeface="Trebuchet MS"/>
                <a:sym typeface="Trebuchet MS"/>
              </a:defRPr>
            </a:pPr>
            <a:r>
              <a:t>Ethical rules can be part of the legal framework (e.g. Youth Policies in Austria (2017), Malta (2014) and partially in the Czech Republic, where youth work and social work operate in a partially overlapping niche and can relate to the National Quality Standards in Social Work (2006).</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c) Competences"/>
          <p:cNvSpPr txBox="1"/>
          <p:nvPr>
            <p:ph type="title"/>
          </p:nvPr>
        </p:nvSpPr>
        <p:spPr>
          <a:xfrm>
            <a:off x="609600" y="208787"/>
            <a:ext cx="10972800" cy="1143001"/>
          </a:xfrm>
          <a:prstGeom prst="rect">
            <a:avLst/>
          </a:prstGeom>
        </p:spPr>
        <p:txBody>
          <a:bodyPr/>
          <a:lstStyle>
            <a:lvl1pPr>
              <a:defRPr sz="3400"/>
            </a:lvl1pPr>
          </a:lstStyle>
          <a:p>
            <a:pPr/>
            <a:r>
              <a:t>c) Competences</a:t>
            </a:r>
          </a:p>
        </p:txBody>
      </p:sp>
      <p:sp>
        <p:nvSpPr>
          <p:cNvPr id="161" name="The rules and procedures cannot always help in cases where the youth worker faces a difficult moral choice in practice.…"/>
          <p:cNvSpPr txBox="1"/>
          <p:nvPr>
            <p:ph type="body" idx="1"/>
          </p:nvPr>
        </p:nvSpPr>
        <p:spPr>
          <a:xfrm>
            <a:off x="609600" y="1417508"/>
            <a:ext cx="11264057" cy="5213331"/>
          </a:xfrm>
          <a:prstGeom prst="rect">
            <a:avLst/>
          </a:prstGeom>
        </p:spPr>
        <p:txBody>
          <a:bodyPr/>
          <a:lstStyle/>
          <a:p>
            <a:pPr marL="0" indent="0" algn="just" defTabSz="310895">
              <a:lnSpc>
                <a:spcPct val="115000"/>
              </a:lnSpc>
              <a:spcBef>
                <a:spcPts val="800"/>
              </a:spcBef>
              <a:buClrTx/>
              <a:buSzTx/>
              <a:buNone/>
              <a:defRPr sz="1632">
                <a:solidFill>
                  <a:srgbClr val="424242"/>
                </a:solidFill>
                <a:uFill>
                  <a:solidFill>
                    <a:srgbClr val="000000"/>
                  </a:solidFill>
                </a:uFill>
                <a:latin typeface="Trebuchet MS"/>
                <a:ea typeface="Trebuchet MS"/>
                <a:cs typeface="Trebuchet MS"/>
                <a:sym typeface="Trebuchet MS"/>
              </a:defRPr>
            </a:pPr>
            <a:r>
              <a:t>The rules and procedures cannot always help in cases where the youth worker faces a difficult moral choice in practice. </a:t>
            </a:r>
          </a:p>
          <a:p>
            <a:pPr marL="0" indent="0" algn="just" defTabSz="310895">
              <a:lnSpc>
                <a:spcPct val="115000"/>
              </a:lnSpc>
              <a:spcBef>
                <a:spcPts val="800"/>
              </a:spcBef>
              <a:buClrTx/>
              <a:buSzTx/>
              <a:buNone/>
              <a:defRPr i="1" sz="1632">
                <a:solidFill>
                  <a:srgbClr val="424242"/>
                </a:solidFill>
                <a:uFill>
                  <a:solidFill>
                    <a:srgbClr val="000000"/>
                  </a:solidFill>
                </a:uFill>
                <a:latin typeface="Trebuchet MS"/>
                <a:ea typeface="Trebuchet MS"/>
                <a:cs typeface="Trebuchet MS"/>
                <a:sym typeface="Trebuchet MS"/>
              </a:defRPr>
            </a:pPr>
            <a:r>
              <a:rPr i="0"/>
              <a:t>Identifying youth work values and practice, and applying values and principles to practice, are considered to be some of the essential skills for understanding youth work roles and responsibilities (Sapin 2012:20). An important part of any “ethical framework” for youth work is the development of youth workers' competences and skills through education, supervision and debate with colleagues. The skills particularly required are those of “moral reasoning”- </a:t>
            </a:r>
            <a:r>
              <a:t>the ability to see the ethical issues in a given situation, to identify ethical principles and rules involved, to prioritise and weigh them against each other, to consider the possible courses of action and their consequences and to justify a decision taken. Moral reasoning, dependent both on the internal values, and ideally also based on the ethical code of conduct, is the ultimate tool of any professional in a dilemma, including youth workers (Banks et al 2000).</a:t>
            </a:r>
          </a:p>
          <a:p>
            <a:pPr marL="0" indent="0" algn="just" defTabSz="310895">
              <a:lnSpc>
                <a:spcPct val="115000"/>
              </a:lnSpc>
              <a:spcBef>
                <a:spcPts val="800"/>
              </a:spcBef>
              <a:buClrTx/>
              <a:buSzTx/>
              <a:buNone/>
              <a:defRPr sz="1632">
                <a:solidFill>
                  <a:srgbClr val="424242"/>
                </a:solidFill>
                <a:uFill>
                  <a:solidFill>
                    <a:srgbClr val="000000"/>
                  </a:solidFill>
                </a:uFill>
                <a:latin typeface="Trebuchet MS"/>
                <a:ea typeface="Trebuchet MS"/>
                <a:cs typeface="Trebuchet MS"/>
                <a:sym typeface="Trebuchet MS"/>
              </a:defRPr>
            </a:pPr>
            <a:r>
              <a:t>The empirical data analysis (FGI_1-7): the development of competences is essential in the induction phase of the professional career of youth worker, when different mechanisms should be in place to support new practitioners. </a:t>
            </a:r>
          </a:p>
          <a:p>
            <a:pPr marL="0" indent="0" algn="just" defTabSz="310895">
              <a:lnSpc>
                <a:spcPct val="115000"/>
              </a:lnSpc>
              <a:spcBef>
                <a:spcPts val="800"/>
              </a:spcBef>
              <a:buClrTx/>
              <a:buSzTx/>
              <a:buNone/>
              <a:defRPr sz="1632">
                <a:solidFill>
                  <a:srgbClr val="424242"/>
                </a:solidFill>
                <a:uFill>
                  <a:solidFill>
                    <a:srgbClr val="000000"/>
                  </a:solidFill>
                </a:uFill>
                <a:latin typeface="Trebuchet MS"/>
                <a:ea typeface="Trebuchet MS"/>
                <a:cs typeface="Trebuchet MS"/>
                <a:sym typeface="Trebuchet MS"/>
              </a:defRPr>
            </a:pPr>
            <a:r>
              <a:t>Codes of ethics: requirements related to the professional development of youth workers (“Develop and maintain the required skills and competence to do the job”; “Knowledge”; “Self-awareness”; “Self-care of a youth worker”).</a:t>
            </a:r>
          </a:p>
          <a:p>
            <a:pPr marL="0" indent="0" algn="just" defTabSz="310895">
              <a:lnSpc>
                <a:spcPct val="115000"/>
              </a:lnSpc>
              <a:spcBef>
                <a:spcPts val="800"/>
              </a:spcBef>
              <a:buClrTx/>
              <a:buSzTx/>
              <a:buNone/>
              <a:defRPr sz="1632">
                <a:solidFill>
                  <a:srgbClr val="424242"/>
                </a:solidFill>
                <a:uFill>
                  <a:solidFill>
                    <a:srgbClr val="000000"/>
                  </a:solidFill>
                </a:uFill>
                <a:latin typeface="Trebuchet MS"/>
                <a:ea typeface="Trebuchet MS"/>
                <a:cs typeface="Trebuchet MS"/>
                <a:sym typeface="Trebuchet MS"/>
              </a:defRPr>
            </a:pPr>
            <a:r>
              <a:t>Survey1: youth workers consider education background important; Survey2: widely rooted framework for the development of competences, and moral qualities of the responding youth workers.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Ethical issues and conflicts"/>
          <p:cNvSpPr txBox="1"/>
          <p:nvPr>
            <p:ph type="title"/>
          </p:nvPr>
        </p:nvSpPr>
        <p:spPr>
          <a:xfrm>
            <a:off x="609600" y="335787"/>
            <a:ext cx="10972800" cy="1143001"/>
          </a:xfrm>
          <a:prstGeom prst="rect">
            <a:avLst/>
          </a:prstGeom>
        </p:spPr>
        <p:txBody>
          <a:bodyPr/>
          <a:lstStyle>
            <a:lvl1pPr>
              <a:defRPr sz="3400"/>
            </a:lvl1pPr>
          </a:lstStyle>
          <a:p>
            <a:pPr/>
            <a:r>
              <a:t>Ethical issues and conflicts</a:t>
            </a:r>
          </a:p>
        </p:txBody>
      </p:sp>
      <p:sp>
        <p:nvSpPr>
          <p:cNvPr id="164" name="Centred around the welfare or well-being of a young person or youth group and linked to central youth work values of equity, equality, empowerment and working ethically across differences and diversity.…"/>
          <p:cNvSpPr txBox="1"/>
          <p:nvPr>
            <p:ph type="body" idx="1"/>
          </p:nvPr>
        </p:nvSpPr>
        <p:spPr>
          <a:xfrm>
            <a:off x="609600" y="1574819"/>
            <a:ext cx="11302901" cy="5093128"/>
          </a:xfrm>
          <a:prstGeom prst="rect">
            <a:avLst/>
          </a:prstGeom>
        </p:spPr>
        <p:txBody>
          <a:bodyPr/>
          <a:lstStyle/>
          <a:p>
            <a:pPr marL="214162" indent="-214162" algn="just" defTabSz="813816">
              <a:spcBef>
                <a:spcPts val="500"/>
              </a:spcBef>
              <a:buClrTx/>
              <a:buSzPct val="100000"/>
              <a:buChar char="•"/>
              <a:defRPr sz="2136">
                <a:solidFill>
                  <a:srgbClr val="424242"/>
                </a:solidFill>
                <a:latin typeface="Trebuchet MS"/>
                <a:ea typeface="Trebuchet MS"/>
                <a:cs typeface="Trebuchet MS"/>
                <a:sym typeface="Trebuchet MS"/>
              </a:defRPr>
            </a:pPr>
            <a:r>
              <a:t>Centred around the welfare or well-being of a young person or youth group and linked to central youth work values of equity, equality, empowerment and working ethically across differences and diversity. </a:t>
            </a:r>
          </a:p>
          <a:p>
            <a:pPr marL="0" indent="0" algn="just" defTabSz="813816">
              <a:spcBef>
                <a:spcPts val="500"/>
              </a:spcBef>
              <a:buClrTx/>
              <a:buSzTx/>
              <a:buNone/>
              <a:defRPr sz="2136">
                <a:solidFill>
                  <a:srgbClr val="424242"/>
                </a:solidFill>
                <a:latin typeface="Trebuchet MS"/>
                <a:ea typeface="Trebuchet MS"/>
                <a:cs typeface="Trebuchet MS"/>
                <a:sym typeface="Trebuchet MS"/>
              </a:defRPr>
            </a:pPr>
          </a:p>
          <a:p>
            <a:pPr marL="214162" indent="-214162" algn="just" defTabSz="813816">
              <a:spcBef>
                <a:spcPts val="500"/>
              </a:spcBef>
              <a:buClrTx/>
              <a:buSzPct val="100000"/>
              <a:buChar char="•"/>
              <a:defRPr sz="2136">
                <a:solidFill>
                  <a:srgbClr val="424242"/>
                </a:solidFill>
                <a:latin typeface="Trebuchet MS"/>
                <a:ea typeface="Trebuchet MS"/>
                <a:cs typeface="Trebuchet MS"/>
                <a:sym typeface="Trebuchet MS"/>
              </a:defRPr>
            </a:pPr>
            <a:r>
              <a:t>Categories identified in the literature:</a:t>
            </a:r>
          </a:p>
          <a:p>
            <a:pPr marL="0" indent="0" algn="just" defTabSz="813816">
              <a:spcBef>
                <a:spcPts val="500"/>
              </a:spcBef>
              <a:buClrTx/>
              <a:buSzTx/>
              <a:buNone/>
              <a:defRPr sz="2136">
                <a:solidFill>
                  <a:srgbClr val="424242"/>
                </a:solidFill>
                <a:latin typeface="Trebuchet MS"/>
                <a:ea typeface="Trebuchet MS"/>
                <a:cs typeface="Trebuchet MS"/>
                <a:sym typeface="Trebuchet MS"/>
              </a:defRPr>
            </a:pPr>
            <a:r>
              <a:t>a) Context in which youth work is taking place (ethics and agency policy; youth work and the state); </a:t>
            </a:r>
          </a:p>
          <a:p>
            <a:pPr marL="0" indent="0" algn="just" defTabSz="813816">
              <a:spcBef>
                <a:spcPts val="500"/>
              </a:spcBef>
              <a:buClrTx/>
              <a:buSzTx/>
              <a:buNone/>
              <a:defRPr sz="2136">
                <a:solidFill>
                  <a:srgbClr val="424242"/>
                </a:solidFill>
                <a:latin typeface="Trebuchet MS"/>
                <a:ea typeface="Trebuchet MS"/>
                <a:cs typeface="Trebuchet MS"/>
                <a:sym typeface="Trebuchet MS"/>
              </a:defRPr>
            </a:pPr>
            <a:r>
              <a:t>b) Identity and the professional development of youth workers (self-determination and negotiation of personal and professional values, interests and commitments; </a:t>
            </a:r>
          </a:p>
          <a:p>
            <a:pPr marL="0" indent="0" algn="just" defTabSz="813816">
              <a:spcBef>
                <a:spcPts val="500"/>
              </a:spcBef>
              <a:buClrTx/>
              <a:buSzTx/>
              <a:buNone/>
              <a:defRPr sz="2136">
                <a:solidFill>
                  <a:srgbClr val="424242"/>
                </a:solidFill>
                <a:latin typeface="Trebuchet MS"/>
                <a:ea typeface="Trebuchet MS"/>
                <a:cs typeface="Trebuchet MS"/>
                <a:sym typeface="Trebuchet MS"/>
              </a:defRPr>
            </a:pPr>
            <a:r>
              <a:t>c) Professional development and self-care); </a:t>
            </a:r>
          </a:p>
          <a:p>
            <a:pPr marL="0" indent="0" algn="just" defTabSz="813816">
              <a:spcBef>
                <a:spcPts val="500"/>
              </a:spcBef>
              <a:buClrTx/>
              <a:buSzTx/>
              <a:buNone/>
              <a:defRPr sz="2136">
                <a:solidFill>
                  <a:srgbClr val="424242"/>
                </a:solidFill>
                <a:latin typeface="Trebuchet MS"/>
                <a:ea typeface="Trebuchet MS"/>
                <a:cs typeface="Trebuchet MS"/>
                <a:sym typeface="Trebuchet MS"/>
              </a:defRPr>
            </a:pPr>
            <a:r>
              <a:t>d) The relationship with young people</a:t>
            </a:r>
            <a:r>
              <a:rPr i="1"/>
              <a:t> </a:t>
            </a:r>
            <a:r>
              <a:t>(the ethics of power; professional boundaries and dual relationships; empowerment and dependency in the youth work relationship; taking care and managing risk; confidentiality);</a:t>
            </a:r>
          </a:p>
          <a:p>
            <a:pPr marL="0" indent="0" algn="just" defTabSz="813816">
              <a:spcBef>
                <a:spcPts val="500"/>
              </a:spcBef>
              <a:buClrTx/>
              <a:buSzTx/>
              <a:buNone/>
              <a:defRPr sz="2136">
                <a:solidFill>
                  <a:schemeClr val="accent1"/>
                </a:solidFill>
                <a:latin typeface="Trebuchet MS"/>
                <a:ea typeface="Trebuchet MS"/>
                <a:cs typeface="Trebuchet MS"/>
                <a:sym typeface="Trebuchet MS"/>
              </a:defRPr>
            </a:pPr>
            <a:r>
              <a:rPr>
                <a:solidFill>
                  <a:srgbClr val="424242"/>
                </a:solidFill>
              </a:rPr>
              <a:t>e) Relationship with other professions (referral and working across professional disciplines)</a:t>
            </a:r>
            <a:r>
              <a: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Good practice example: Guidelines provide practical tips and resources in order to help organisations that employ youth workers to put the ideas given in the ethical code into practice.…"/>
          <p:cNvSpPr txBox="1"/>
          <p:nvPr>
            <p:ph type="body" idx="1"/>
          </p:nvPr>
        </p:nvSpPr>
        <p:spPr>
          <a:xfrm>
            <a:off x="609600" y="914402"/>
            <a:ext cx="7095034" cy="5211763"/>
          </a:xfrm>
          <a:prstGeom prst="rect">
            <a:avLst/>
          </a:prstGeom>
        </p:spPr>
        <p:txBody>
          <a:bodyPr/>
          <a:lstStyle/>
          <a:p>
            <a:pPr marL="0" indent="0" algn="just">
              <a:spcBef>
                <a:spcPts val="500"/>
              </a:spcBef>
              <a:buClrTx/>
              <a:buSzTx/>
              <a:buNone/>
              <a:defRPr sz="2500">
                <a:solidFill>
                  <a:schemeClr val="accent1"/>
                </a:solidFill>
                <a:latin typeface="Trebuchet MS"/>
                <a:ea typeface="Trebuchet MS"/>
                <a:cs typeface="Trebuchet MS"/>
                <a:sym typeface="Trebuchet MS"/>
              </a:defRPr>
            </a:pPr>
            <a:r>
              <a:t>Good practice example: Guidelines provide practical tips and resources in order to help organisations that employ youth workers to put the ideas given in the ethical code into practice. </a:t>
            </a:r>
          </a:p>
          <a:p>
            <a:pPr marL="0" indent="0" algn="just">
              <a:spcBef>
                <a:spcPts val="500"/>
              </a:spcBef>
              <a:buClrTx/>
              <a:buSzTx/>
              <a:buNone/>
              <a:defRPr sz="2500">
                <a:solidFill>
                  <a:schemeClr val="accent1"/>
                </a:solidFill>
                <a:latin typeface="Trebuchet MS"/>
                <a:ea typeface="Trebuchet MS"/>
                <a:cs typeface="Trebuchet MS"/>
                <a:sym typeface="Trebuchet MS"/>
              </a:defRPr>
            </a:pPr>
          </a:p>
          <a:p>
            <a:pPr marL="250657" indent="-250657" algn="just" defTabSz="457200">
              <a:lnSpc>
                <a:spcPct val="115000"/>
              </a:lnSpc>
              <a:spcBef>
                <a:spcPts val="1200"/>
              </a:spcBef>
              <a:buClrTx/>
              <a:buSzPct val="100000"/>
              <a:buChar char="•"/>
              <a:defRPr sz="2500">
                <a:uFill>
                  <a:solidFill>
                    <a:srgbClr val="000000"/>
                  </a:solidFill>
                </a:uFill>
                <a:latin typeface="Trebuchet MS"/>
                <a:ea typeface="Trebuchet MS"/>
                <a:cs typeface="Trebuchet MS"/>
                <a:sym typeface="Trebuchet MS"/>
              </a:defRPr>
            </a:pPr>
            <a:r>
              <a:t>Building awareness of the code of ethics;</a:t>
            </a:r>
          </a:p>
          <a:p>
            <a:pPr marL="250657" indent="-250657" algn="just" defTabSz="457200">
              <a:lnSpc>
                <a:spcPct val="115000"/>
              </a:lnSpc>
              <a:spcBef>
                <a:spcPts val="1200"/>
              </a:spcBef>
              <a:buClrTx/>
              <a:buSzPct val="100000"/>
              <a:buChar char="•"/>
              <a:defRPr sz="2500">
                <a:uFill>
                  <a:solidFill>
                    <a:srgbClr val="000000"/>
                  </a:solidFill>
                </a:uFill>
                <a:latin typeface="Trebuchet MS"/>
                <a:ea typeface="Trebuchet MS"/>
                <a:cs typeface="Trebuchet MS"/>
                <a:sym typeface="Trebuchet MS"/>
              </a:defRPr>
            </a:pPr>
            <a:r>
              <a:t>Using the code in policies and procedures;</a:t>
            </a:r>
          </a:p>
          <a:p>
            <a:pPr marL="250657" indent="-250657" algn="just" defTabSz="457200">
              <a:lnSpc>
                <a:spcPct val="115000"/>
              </a:lnSpc>
              <a:spcBef>
                <a:spcPts val="1200"/>
              </a:spcBef>
              <a:buClrTx/>
              <a:buSzPct val="100000"/>
              <a:buChar char="•"/>
              <a:defRPr sz="2500">
                <a:uFill>
                  <a:solidFill>
                    <a:srgbClr val="000000"/>
                  </a:solidFill>
                </a:uFill>
                <a:latin typeface="Trebuchet MS"/>
                <a:ea typeface="Trebuchet MS"/>
                <a:cs typeface="Trebuchet MS"/>
                <a:sym typeface="Trebuchet MS"/>
              </a:defRPr>
            </a:pPr>
            <a:r>
              <a:rPr>
                <a:uFill>
                  <a:solidFill>
                    <a:srgbClr val="191919"/>
                  </a:solidFill>
                </a:uFill>
              </a:rPr>
              <a:t>Employing ethical youth workers;</a:t>
            </a:r>
            <a:endParaRPr>
              <a:uFill>
                <a:solidFill>
                  <a:srgbClr val="191919"/>
                </a:solidFill>
              </a:uFill>
            </a:endParaRPr>
          </a:p>
          <a:p>
            <a:pPr marL="250657" indent="-250657" algn="just" defTabSz="457200">
              <a:lnSpc>
                <a:spcPct val="115000"/>
              </a:lnSpc>
              <a:spcBef>
                <a:spcPts val="1200"/>
              </a:spcBef>
              <a:buClrTx/>
              <a:buSzPct val="100000"/>
              <a:buChar char="•"/>
              <a:defRPr sz="2500">
                <a:uFill>
                  <a:solidFill>
                    <a:srgbClr val="000000"/>
                  </a:solidFill>
                </a:uFill>
                <a:latin typeface="Trebuchet MS"/>
                <a:ea typeface="Trebuchet MS"/>
                <a:cs typeface="Trebuchet MS"/>
                <a:sym typeface="Trebuchet MS"/>
              </a:defRPr>
            </a:pPr>
            <a:r>
              <a:t>Supporting ethical youth workers.</a:t>
            </a:r>
          </a:p>
        </p:txBody>
      </p:sp>
      <p:grpSp>
        <p:nvGrpSpPr>
          <p:cNvPr id="169" name="IMG_6499.JPG"/>
          <p:cNvGrpSpPr/>
          <p:nvPr/>
        </p:nvGrpSpPr>
        <p:grpSpPr>
          <a:xfrm>
            <a:off x="7667093" y="914643"/>
            <a:ext cx="4209582" cy="5598554"/>
            <a:chOff x="0" y="0"/>
            <a:chExt cx="4209581" cy="5598553"/>
          </a:xfrm>
        </p:grpSpPr>
        <p:pic>
          <p:nvPicPr>
            <p:cNvPr id="168" name="IMG_6499.JPG" descr="IMG_6499.JPG"/>
            <p:cNvPicPr>
              <a:picLocks noChangeAspect="1"/>
            </p:cNvPicPr>
            <p:nvPr/>
          </p:nvPicPr>
          <p:blipFill>
            <a:blip r:embed="rId2">
              <a:extLst/>
            </a:blip>
            <a:stretch>
              <a:fillRect/>
            </a:stretch>
          </p:blipFill>
          <p:spPr>
            <a:xfrm>
              <a:off x="203200" y="203200"/>
              <a:ext cx="3803182" cy="5154054"/>
            </a:xfrm>
            <a:prstGeom prst="rect">
              <a:avLst/>
            </a:prstGeom>
            <a:ln>
              <a:noFill/>
            </a:ln>
            <a:effectLst/>
          </p:spPr>
        </p:pic>
        <p:pic>
          <p:nvPicPr>
            <p:cNvPr id="167" name="IMG_6499.JPG" descr="IMG_6499.JPG"/>
            <p:cNvPicPr>
              <a:picLocks noChangeAspect="0"/>
            </p:cNvPicPr>
            <p:nvPr/>
          </p:nvPicPr>
          <p:blipFill>
            <a:blip r:embed="rId3">
              <a:extLst/>
            </a:blip>
            <a:stretch>
              <a:fillRect/>
            </a:stretch>
          </p:blipFill>
          <p:spPr>
            <a:xfrm>
              <a:off x="0" y="0"/>
              <a:ext cx="4209582" cy="5598554"/>
            </a:xfrm>
            <a:prstGeom prst="rect">
              <a:avLst/>
            </a:prstGeom>
            <a:effectLst/>
          </p:spPr>
        </p:pic>
      </p:gr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Concluding remarks"/>
          <p:cNvSpPr txBox="1"/>
          <p:nvPr>
            <p:ph type="title"/>
          </p:nvPr>
        </p:nvSpPr>
        <p:spPr>
          <a:xfrm>
            <a:off x="609600" y="411987"/>
            <a:ext cx="10972800" cy="1143001"/>
          </a:xfrm>
          <a:prstGeom prst="rect">
            <a:avLst/>
          </a:prstGeom>
        </p:spPr>
        <p:txBody>
          <a:bodyPr/>
          <a:lstStyle>
            <a:lvl1pPr>
              <a:defRPr sz="3400"/>
            </a:lvl1pPr>
          </a:lstStyle>
          <a:p>
            <a:pPr/>
            <a:r>
              <a:t>Concluding remarks</a:t>
            </a:r>
          </a:p>
        </p:txBody>
      </p:sp>
      <p:sp>
        <p:nvSpPr>
          <p:cNvPr id="172" name="Youth work can never be approached as a value-free area. Almost every definition and description of youth work is influenced by moral, ethical, social, cultural or political values.…"/>
          <p:cNvSpPr txBox="1"/>
          <p:nvPr>
            <p:ph type="body" idx="1"/>
          </p:nvPr>
        </p:nvSpPr>
        <p:spPr>
          <a:xfrm>
            <a:off x="459407" y="1669077"/>
            <a:ext cx="11273186" cy="4902677"/>
          </a:xfrm>
          <a:prstGeom prst="rect">
            <a:avLst/>
          </a:prstGeom>
        </p:spPr>
        <p:txBody>
          <a:bodyPr/>
          <a:lstStyle/>
          <a:p>
            <a:pPr marL="228600" indent="-228600" algn="just" defTabSz="868680">
              <a:spcBef>
                <a:spcPts val="500"/>
              </a:spcBef>
              <a:buClrTx/>
              <a:buSzPct val="100000"/>
              <a:buChar char="•"/>
              <a:defRPr sz="2280">
                <a:solidFill>
                  <a:srgbClr val="424242"/>
                </a:solidFill>
                <a:latin typeface="Trebuchet MS"/>
                <a:ea typeface="Trebuchet MS"/>
                <a:cs typeface="Trebuchet MS"/>
                <a:sym typeface="Trebuchet MS"/>
              </a:defRPr>
            </a:pPr>
            <a:r>
              <a:t>Youth work can never be approached as a value-free area. Almost every definition and description of youth work is influenced by moral, ethical, social, cultural or political values. </a:t>
            </a:r>
          </a:p>
          <a:p>
            <a:pPr marL="228600" indent="-228600" algn="just" defTabSz="868680">
              <a:spcBef>
                <a:spcPts val="500"/>
              </a:spcBef>
              <a:buClrTx/>
              <a:buSzPct val="100000"/>
              <a:buChar char="•"/>
              <a:defRPr sz="2280">
                <a:solidFill>
                  <a:srgbClr val="424242"/>
                </a:solidFill>
                <a:latin typeface="Trebuchet MS"/>
                <a:ea typeface="Trebuchet MS"/>
                <a:cs typeface="Trebuchet MS"/>
                <a:sym typeface="Trebuchet MS"/>
              </a:defRPr>
            </a:pPr>
            <a:r>
              <a:t>Youth work is equally embedded in policy and practice and deemed to require ethical understanding and a distinctive commitment to ethical behaviour from the youth workers involved.</a:t>
            </a:r>
          </a:p>
          <a:p>
            <a:pPr marL="228600" indent="-228600" algn="just" defTabSz="868680">
              <a:spcBef>
                <a:spcPts val="500"/>
              </a:spcBef>
              <a:buClrTx/>
              <a:buSzPct val="100000"/>
              <a:buChar char="•"/>
              <a:defRPr sz="2280">
                <a:solidFill>
                  <a:srgbClr val="424242"/>
                </a:solidFill>
                <a:latin typeface="Trebuchet MS"/>
                <a:ea typeface="Trebuchet MS"/>
                <a:cs typeface="Trebuchet MS"/>
                <a:sym typeface="Trebuchet MS"/>
              </a:defRPr>
            </a:pPr>
            <a:r>
              <a:t>The examples of reviewed ethical codes consist of either fairly general statements of principles with a primarily educational aim (encouraging reflection and debate and developing ethical awareness) or longer statements containing more detailed rules with the aim of being prescriptive. </a:t>
            </a:r>
          </a:p>
          <a:p>
            <a:pPr marL="228600" indent="-228600" algn="just" defTabSz="868680">
              <a:spcBef>
                <a:spcPts val="500"/>
              </a:spcBef>
              <a:buClrTx/>
              <a:buSzPct val="100000"/>
              <a:buChar char="•"/>
              <a:defRPr sz="2280">
                <a:solidFill>
                  <a:srgbClr val="424242"/>
                </a:solidFill>
                <a:latin typeface="Trebuchet MS"/>
                <a:ea typeface="Trebuchet MS"/>
                <a:cs typeface="Trebuchet MS"/>
                <a:sym typeface="Trebuchet MS"/>
              </a:defRPr>
            </a:pPr>
            <a:r>
              <a:t>Complex ethical requirements - the need to produce supporting documents</a:t>
            </a:r>
            <a:r>
              <a:rPr i="1"/>
              <a:t> </a:t>
            </a:r>
            <a:r>
              <a:t>to assist the quality implementation: Each of the different approaches to (professional) ethics seems to have something to offer, but none offers a complete account.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Open questions - ethical youth work practice and policy"/>
          <p:cNvSpPr txBox="1"/>
          <p:nvPr>
            <p:ph type="title"/>
          </p:nvPr>
        </p:nvSpPr>
        <p:spPr>
          <a:xfrm>
            <a:off x="609600" y="462787"/>
            <a:ext cx="10972800" cy="1143001"/>
          </a:xfrm>
          <a:prstGeom prst="rect">
            <a:avLst/>
          </a:prstGeom>
        </p:spPr>
        <p:txBody>
          <a:bodyPr/>
          <a:lstStyle>
            <a:lvl1pPr>
              <a:defRPr sz="3400"/>
            </a:lvl1pPr>
          </a:lstStyle>
          <a:p>
            <a:pPr/>
            <a:r>
              <a:t>Open questions - ethical youth work practice and policy</a:t>
            </a:r>
          </a:p>
        </p:txBody>
      </p:sp>
      <p:sp>
        <p:nvSpPr>
          <p:cNvPr id="175" name="What kind of supporting mechanisms and quality assurance criteria are needed to support the implementation of ethical standards and the development of ethical youth work practice and policy?…"/>
          <p:cNvSpPr txBox="1"/>
          <p:nvPr>
            <p:ph type="body" idx="1"/>
          </p:nvPr>
        </p:nvSpPr>
        <p:spPr>
          <a:xfrm>
            <a:off x="609600" y="1641097"/>
            <a:ext cx="11318429" cy="5062420"/>
          </a:xfrm>
          <a:prstGeom prst="rect">
            <a:avLst/>
          </a:prstGeom>
        </p:spPr>
        <p:txBody>
          <a:bodyPr/>
          <a:lstStyle/>
          <a:p>
            <a:pPr marL="202130" indent="-202130" algn="just" defTabSz="768095">
              <a:spcBef>
                <a:spcPts val="400"/>
              </a:spcBef>
              <a:buClrTx/>
              <a:buSzPct val="100000"/>
              <a:buChar char="•"/>
              <a:defRPr sz="2016">
                <a:solidFill>
                  <a:srgbClr val="424242"/>
                </a:solidFill>
                <a:latin typeface="Trebuchet MS"/>
                <a:ea typeface="Trebuchet MS"/>
                <a:cs typeface="Trebuchet MS"/>
                <a:sym typeface="Trebuchet MS"/>
              </a:defRPr>
            </a:pPr>
            <a:r>
              <a:t>What kind of supporting mechanisms and quality assurance criteria are needed to support the implementation of ethical standards and the development of ethical youth work practice and policy? </a:t>
            </a:r>
          </a:p>
          <a:p>
            <a:pPr marL="202130" indent="-202130" algn="just" defTabSz="768095">
              <a:spcBef>
                <a:spcPts val="400"/>
              </a:spcBef>
              <a:buClrTx/>
              <a:buSzPct val="100000"/>
              <a:buChar char="•"/>
              <a:defRPr sz="2016">
                <a:solidFill>
                  <a:srgbClr val="424242"/>
                </a:solidFill>
                <a:latin typeface="Trebuchet MS"/>
                <a:ea typeface="Trebuchet MS"/>
                <a:cs typeface="Trebuchet MS"/>
                <a:sym typeface="Trebuchet MS"/>
              </a:defRPr>
            </a:pPr>
            <a:r>
              <a:t>The power relations among the different actors in the youth sector when it comes to the development, implementation and ownership of the ethical standards in youth work policy and practice. </a:t>
            </a:r>
          </a:p>
          <a:p>
            <a:pPr marL="202130" indent="-202130" algn="just" defTabSz="768095">
              <a:spcBef>
                <a:spcPts val="400"/>
              </a:spcBef>
              <a:buClrTx/>
              <a:buSzPct val="100000"/>
              <a:buChar char="•"/>
              <a:defRPr sz="2016">
                <a:solidFill>
                  <a:srgbClr val="424242"/>
                </a:solidFill>
                <a:latin typeface="Trebuchet MS"/>
                <a:ea typeface="Trebuchet MS"/>
                <a:cs typeface="Trebuchet MS"/>
                <a:sym typeface="Trebuchet MS"/>
              </a:defRPr>
            </a:pPr>
            <a:r>
              <a:t>How does a youth organisation evolve in terms of constructing and establishing its own ethical framework (and most importantly, what influences such a process)? Do associations and umbrella organisations come into play, and if so, how? Do national and international youth policies and their priorities, including the value-related areas, come into play?</a:t>
            </a:r>
          </a:p>
          <a:p>
            <a:pPr marL="202130" indent="-202130" algn="just" defTabSz="768095">
              <a:spcBef>
                <a:spcPts val="400"/>
              </a:spcBef>
              <a:buClrTx/>
              <a:buSzPct val="100000"/>
              <a:buChar char="•"/>
              <a:defRPr sz="2016">
                <a:solidFill>
                  <a:srgbClr val="424242"/>
                </a:solidFill>
                <a:latin typeface="Trebuchet MS"/>
                <a:ea typeface="Trebuchet MS"/>
                <a:cs typeface="Trebuchet MS"/>
                <a:sym typeface="Trebuchet MS"/>
              </a:defRPr>
            </a:pPr>
            <a:r>
              <a:t>What is the interplay between the ethical framework, youth work quality and youth work recognition? How is the youth work ethical framework influencing co-operation with other sectors? Does it create additional tensions or hurdles? Does having an ethical framework always help and what is the potential of ethical code to create barriers and to become exclusive?</a:t>
            </a:r>
            <a:r>
              <a:rPr b="1"/>
              <a:t> </a:t>
            </a:r>
            <a:r>
              <a:t>Do</a:t>
            </a:r>
            <a:r>
              <a:t>es ethical code creates a common language and help to build bridges with professionals from other areas?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Open questions - education of youth workers"/>
          <p:cNvSpPr txBox="1"/>
          <p:nvPr>
            <p:ph type="title"/>
          </p:nvPr>
        </p:nvSpPr>
        <p:spPr>
          <a:xfrm>
            <a:off x="609600" y="234187"/>
            <a:ext cx="10972800" cy="1143001"/>
          </a:xfrm>
          <a:prstGeom prst="rect">
            <a:avLst/>
          </a:prstGeom>
        </p:spPr>
        <p:txBody>
          <a:bodyPr/>
          <a:lstStyle>
            <a:lvl1pPr>
              <a:defRPr sz="3400"/>
            </a:lvl1pPr>
          </a:lstStyle>
          <a:p>
            <a:pPr/>
            <a:r>
              <a:t>Open questions - education of youth workers</a:t>
            </a:r>
          </a:p>
        </p:txBody>
      </p:sp>
      <p:sp>
        <p:nvSpPr>
          <p:cNvPr id="178" name="To further explore/discover the link between the values and ethics formation and different areas of formal education, namely how different values and morals are conveyed in different areas of the formal educational system (for example, in the IT area of study compared to that in natural sciences or humanities).…"/>
          <p:cNvSpPr txBox="1"/>
          <p:nvPr>
            <p:ph type="body" idx="1"/>
          </p:nvPr>
        </p:nvSpPr>
        <p:spPr>
          <a:xfrm>
            <a:off x="609600" y="1526549"/>
            <a:ext cx="11270705" cy="4828462"/>
          </a:xfrm>
          <a:prstGeom prst="rect">
            <a:avLst/>
          </a:prstGeom>
        </p:spPr>
        <p:txBody>
          <a:bodyPr/>
          <a:lstStyle/>
          <a:p>
            <a:pPr marL="235818" indent="-235818" algn="just" defTabSz="896111">
              <a:spcBef>
                <a:spcPts val="500"/>
              </a:spcBef>
              <a:buClrTx/>
              <a:buSzPct val="100000"/>
              <a:buChar char="•"/>
              <a:defRPr sz="2352">
                <a:solidFill>
                  <a:srgbClr val="424242"/>
                </a:solidFill>
                <a:latin typeface="Trebuchet MS"/>
                <a:ea typeface="Trebuchet MS"/>
                <a:cs typeface="Trebuchet MS"/>
                <a:sym typeface="Trebuchet MS"/>
              </a:defRPr>
            </a:pPr>
            <a:r>
              <a:t>To further explore/discover the link between the values and ethics formation and different areas of formal education, namely how different values and morals are conveyed in different areas of the formal educational system (for example, in the IT area of study compared to that in natural sciences or humanities). </a:t>
            </a:r>
          </a:p>
          <a:p>
            <a:pPr marL="235818" indent="-235818" algn="just" defTabSz="896111">
              <a:spcBef>
                <a:spcPts val="500"/>
              </a:spcBef>
              <a:buClrTx/>
              <a:buSzPct val="100000"/>
              <a:buChar char="•"/>
              <a:defRPr sz="2352">
                <a:solidFill>
                  <a:srgbClr val="424242"/>
                </a:solidFill>
                <a:latin typeface="Trebuchet MS"/>
                <a:ea typeface="Trebuchet MS"/>
                <a:cs typeface="Trebuchet MS"/>
                <a:sym typeface="Trebuchet MS"/>
              </a:defRPr>
            </a:pPr>
            <a:r>
              <a:t>It is vital to engage in research focusing on the area of ethics and morals in youth work studies, discovering to what extent (and using what methods) ethical frameworks are debated and embedded in different curricula, and how competences/moral qualities in students are created?</a:t>
            </a:r>
          </a:p>
          <a:p>
            <a:pPr marL="235818" indent="-235818" algn="just" defTabSz="896111">
              <a:spcBef>
                <a:spcPts val="500"/>
              </a:spcBef>
              <a:buClrTx/>
              <a:buSzPct val="100000"/>
              <a:buChar char="•"/>
              <a:defRPr sz="2352">
                <a:solidFill>
                  <a:srgbClr val="424242"/>
                </a:solidFill>
                <a:latin typeface="Trebuchet MS"/>
                <a:ea typeface="Trebuchet MS"/>
                <a:cs typeface="Trebuchet MS"/>
                <a:sym typeface="Trebuchet MS"/>
              </a:defRPr>
            </a:pPr>
            <a:r>
              <a:t>To look into these connected, yet to some extent separate, worlds: the value systems of youth workers and ethical frameworks of the youth organisations/associations. How do the youth workers develop their value basis and moral reasoning capacities? How does that relate to their very diverse formal education background and to their frequent youth work experience from their own youth?</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Thank you!!"/>
          <p:cNvSpPr txBox="1"/>
          <p:nvPr>
            <p:ph type="title"/>
          </p:nvPr>
        </p:nvSpPr>
        <p:spPr>
          <a:prstGeom prst="rect">
            <a:avLst/>
          </a:prstGeom>
        </p:spPr>
        <p:txBody>
          <a:bodyPr/>
          <a:lstStyle>
            <a:lvl1pPr>
              <a:defRPr sz="2800"/>
            </a:lvl1pPr>
          </a:lstStyle>
          <a:p>
            <a:pPr/>
            <a:r>
              <a:t>Thank you!!</a:t>
            </a:r>
          </a:p>
        </p:txBody>
      </p:sp>
      <p:sp>
        <p:nvSpPr>
          <p:cNvPr id="181" name="Q&amp;A"/>
          <p:cNvSpPr txBox="1"/>
          <p:nvPr>
            <p:ph type="body" sz="quarter" idx="1"/>
          </p:nvPr>
        </p:nvSpPr>
        <p:spPr>
          <a:xfrm>
            <a:off x="814832" y="2803385"/>
            <a:ext cx="2946401" cy="2179321"/>
          </a:xfrm>
          <a:prstGeom prst="rect">
            <a:avLst/>
          </a:prstGeom>
        </p:spPr>
        <p:txBody>
          <a:bodyPr/>
          <a:lstStyle>
            <a:lvl1pPr>
              <a:defRPr sz="2600">
                <a:latin typeface="Trebuchet MS"/>
                <a:ea typeface="Trebuchet MS"/>
                <a:cs typeface="Trebuchet MS"/>
                <a:sym typeface="Trebuchet MS"/>
              </a:defRPr>
            </a:lvl1pPr>
          </a:lstStyle>
          <a:p>
            <a:pPr/>
            <a:r>
              <a:t>Q&amp;A</a:t>
            </a:r>
          </a:p>
        </p:txBody>
      </p:sp>
      <p:pic>
        <p:nvPicPr>
          <p:cNvPr id="182" name="Picture Placeholder 2" descr="Picture Placeholder 2"/>
          <p:cNvPicPr>
            <a:picLocks noChangeAspect="1"/>
          </p:cNvPicPr>
          <p:nvPr>
            <p:ph type="pic" idx="13"/>
          </p:nvPr>
        </p:nvPicPr>
        <p:blipFill>
          <a:blip r:embed="rId2">
            <a:extLst/>
          </a:blip>
          <a:srcRect l="4699" t="0" r="4699" b="0"/>
          <a:stretch>
            <a:fillRect/>
          </a:stretch>
        </p:blipFill>
        <p:spPr>
          <a:xfrm rot="420000">
            <a:off x="4647724" y="1199516"/>
            <a:ext cx="6156960" cy="3931922"/>
          </a:xfrm>
          <a:prstGeom prst="rect">
            <a:avLst/>
          </a:prstGeom>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Outline"/>
          <p:cNvSpPr txBox="1"/>
          <p:nvPr>
            <p:ph type="title"/>
          </p:nvPr>
        </p:nvSpPr>
        <p:spPr>
          <a:prstGeom prst="rect">
            <a:avLst/>
          </a:prstGeom>
        </p:spPr>
        <p:txBody>
          <a:bodyPr/>
          <a:lstStyle>
            <a:lvl1pPr>
              <a:defRPr sz="3400">
                <a:latin typeface="Trebuchet MS"/>
                <a:ea typeface="Trebuchet MS"/>
                <a:cs typeface="Trebuchet MS"/>
                <a:sym typeface="Trebuchet MS"/>
              </a:defRPr>
            </a:lvl1pPr>
          </a:lstStyle>
          <a:p>
            <a:pPr/>
            <a:r>
              <a:t>Outline</a:t>
            </a:r>
          </a:p>
        </p:txBody>
      </p:sp>
      <p:sp>
        <p:nvSpPr>
          <p:cNvPr id="125" name="Context and purpose…"/>
          <p:cNvSpPr txBox="1"/>
          <p:nvPr>
            <p:ph type="body" idx="1"/>
          </p:nvPr>
        </p:nvSpPr>
        <p:spPr>
          <a:prstGeom prst="rect">
            <a:avLst/>
          </a:prstGeom>
        </p:spPr>
        <p:txBody>
          <a:bodyPr/>
          <a:lstStyle/>
          <a:p>
            <a:pPr>
              <a:defRPr>
                <a:latin typeface="Trebuchet MS"/>
                <a:ea typeface="Trebuchet MS"/>
                <a:cs typeface="Trebuchet MS"/>
                <a:sym typeface="Trebuchet MS"/>
              </a:defRPr>
            </a:pPr>
            <a:r>
              <a:t>Context and purpose</a:t>
            </a:r>
          </a:p>
          <a:p>
            <a:pPr>
              <a:defRPr>
                <a:latin typeface="Trebuchet MS"/>
                <a:ea typeface="Trebuchet MS"/>
                <a:cs typeface="Trebuchet MS"/>
                <a:sym typeface="Trebuchet MS"/>
              </a:defRPr>
            </a:pPr>
            <a:r>
              <a:t>Methodology</a:t>
            </a:r>
          </a:p>
          <a:p>
            <a:pPr>
              <a:defRPr>
                <a:latin typeface="Trebuchet MS"/>
                <a:ea typeface="Trebuchet MS"/>
                <a:cs typeface="Trebuchet MS"/>
                <a:sym typeface="Trebuchet MS"/>
              </a:defRPr>
            </a:pPr>
            <a:r>
              <a:t>Ethical nature of Youth Work</a:t>
            </a:r>
          </a:p>
          <a:p>
            <a:pPr>
              <a:defRPr>
                <a:latin typeface="Trebuchet MS"/>
                <a:ea typeface="Trebuchet MS"/>
                <a:cs typeface="Trebuchet MS"/>
                <a:sym typeface="Trebuchet MS"/>
              </a:defRPr>
            </a:pPr>
            <a:r>
              <a:t>Requirements for ethical youth work practice and policy: Ethical codes and standards (3)</a:t>
            </a:r>
          </a:p>
          <a:p>
            <a:pPr>
              <a:defRPr>
                <a:latin typeface="Trebuchet MS"/>
                <a:ea typeface="Trebuchet MS"/>
                <a:cs typeface="Trebuchet MS"/>
                <a:sym typeface="Trebuchet MS"/>
              </a:defRPr>
            </a:pPr>
            <a:r>
              <a:t>Ethical issues and conflicts</a:t>
            </a:r>
          </a:p>
          <a:p>
            <a:pPr>
              <a:defRPr>
                <a:latin typeface="Trebuchet MS"/>
                <a:ea typeface="Trebuchet MS"/>
                <a:cs typeface="Trebuchet MS"/>
                <a:sym typeface="Trebuchet MS"/>
              </a:defRPr>
            </a:pPr>
            <a:r>
              <a:t>Concluding remarks</a:t>
            </a:r>
          </a:p>
          <a:p>
            <a:pPr>
              <a:defRPr>
                <a:latin typeface="Trebuchet MS"/>
                <a:ea typeface="Trebuchet MS"/>
                <a:cs typeface="Trebuchet MS"/>
                <a:sym typeface="Trebuchet MS"/>
              </a:defRPr>
            </a:pPr>
            <a:r>
              <a:t>Open questions for youth work practice, policy and education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Context and Purpose"/>
          <p:cNvSpPr txBox="1"/>
          <p:nvPr>
            <p:ph type="title"/>
          </p:nvPr>
        </p:nvSpPr>
        <p:spPr>
          <a:prstGeom prst="rect">
            <a:avLst/>
          </a:prstGeom>
        </p:spPr>
        <p:txBody>
          <a:bodyPr/>
          <a:lstStyle>
            <a:lvl1pPr>
              <a:defRPr sz="3400"/>
            </a:lvl1pPr>
          </a:lstStyle>
          <a:p>
            <a:pPr/>
            <a:r>
              <a:t>Context and Purpose</a:t>
            </a:r>
          </a:p>
        </p:txBody>
      </p:sp>
      <p:sp>
        <p:nvSpPr>
          <p:cNvPr id="128" name="Follow up phase of the research project ‘Mapping education and career pathways for youth workers’ - EU-CoE Youth Partnership.…"/>
          <p:cNvSpPr txBox="1"/>
          <p:nvPr>
            <p:ph type="body" idx="1"/>
          </p:nvPr>
        </p:nvSpPr>
        <p:spPr>
          <a:prstGeom prst="rect">
            <a:avLst/>
          </a:prstGeom>
        </p:spPr>
        <p:txBody>
          <a:bodyPr/>
          <a:lstStyle/>
          <a:p>
            <a:pPr marL="250657" indent="-250657">
              <a:spcBef>
                <a:spcPts val="500"/>
              </a:spcBef>
              <a:buClrTx/>
              <a:buSzPct val="100000"/>
              <a:buChar char="•"/>
              <a:defRPr sz="2400">
                <a:solidFill>
                  <a:srgbClr val="424242"/>
                </a:solidFill>
                <a:latin typeface="Trebuchet MS"/>
                <a:ea typeface="Trebuchet MS"/>
                <a:cs typeface="Trebuchet MS"/>
                <a:sym typeface="Trebuchet MS"/>
              </a:defRPr>
            </a:pPr>
            <a:r>
              <a:t>Follow up phase of the research project ‘Mapping education and career pathways for youth workers’ - EU-CoE Youth Partnership. </a:t>
            </a:r>
          </a:p>
          <a:p>
            <a:pPr marL="250657" indent="-250657">
              <a:spcBef>
                <a:spcPts val="500"/>
              </a:spcBef>
              <a:buClrTx/>
              <a:buSzPct val="100000"/>
              <a:buChar char="•"/>
              <a:defRPr sz="2400">
                <a:solidFill>
                  <a:srgbClr val="424242"/>
                </a:solidFill>
                <a:latin typeface="Trebuchet MS"/>
                <a:ea typeface="Trebuchet MS"/>
                <a:cs typeface="Trebuchet MS"/>
                <a:sym typeface="Trebuchet MS"/>
              </a:defRPr>
            </a:pPr>
            <a:r>
              <a:t>To explore the ethical nature of youth work and to analyse content and limitations of ethical standards, identifying what they require and offer as support to youth workers in terms of educational and on-the-job/professional support. </a:t>
            </a:r>
          </a:p>
          <a:p>
            <a:pPr marL="250657" indent="-250657">
              <a:spcBef>
                <a:spcPts val="500"/>
              </a:spcBef>
              <a:buClrTx/>
              <a:buSzPct val="100000"/>
              <a:buChar char="•"/>
              <a:defRPr sz="2400">
                <a:solidFill>
                  <a:srgbClr val="424242"/>
                </a:solidFill>
                <a:latin typeface="Trebuchet MS"/>
                <a:ea typeface="Trebuchet MS"/>
                <a:cs typeface="Trebuchet MS"/>
                <a:sym typeface="Trebuchet MS"/>
              </a:defRPr>
            </a:pPr>
            <a:r>
              <a:t>The paper aims to articulate main considerations for the implementation of ethical standards in supporting better quality youth work practice and policy and to identify open questions for the future empirical research.</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Methodology"/>
          <p:cNvSpPr txBox="1"/>
          <p:nvPr>
            <p:ph type="title"/>
          </p:nvPr>
        </p:nvSpPr>
        <p:spPr>
          <a:xfrm>
            <a:off x="609600" y="696273"/>
            <a:ext cx="10972800" cy="1143001"/>
          </a:xfrm>
          <a:prstGeom prst="rect">
            <a:avLst/>
          </a:prstGeom>
        </p:spPr>
        <p:txBody>
          <a:bodyPr/>
          <a:lstStyle>
            <a:lvl1pPr>
              <a:defRPr sz="3400"/>
            </a:lvl1pPr>
          </a:lstStyle>
          <a:p>
            <a:pPr/>
            <a:r>
              <a:t>Methodology</a:t>
            </a:r>
          </a:p>
        </p:txBody>
      </p:sp>
      <p:sp>
        <p:nvSpPr>
          <p:cNvPr id="131" name="Descriptive and explanatory…"/>
          <p:cNvSpPr txBox="1"/>
          <p:nvPr>
            <p:ph type="body" idx="1"/>
          </p:nvPr>
        </p:nvSpPr>
        <p:spPr>
          <a:prstGeom prst="rect">
            <a:avLst/>
          </a:prstGeom>
        </p:spPr>
        <p:txBody>
          <a:bodyPr/>
          <a:lstStyle/>
          <a:p>
            <a:pPr marL="240631" indent="-240631">
              <a:spcBef>
                <a:spcPts val="500"/>
              </a:spcBef>
              <a:buClrTx/>
              <a:buSzPct val="100000"/>
              <a:buChar char="•"/>
              <a:defRPr sz="2400">
                <a:solidFill>
                  <a:srgbClr val="424242"/>
                </a:solidFill>
                <a:latin typeface="Trebuchet MS"/>
                <a:ea typeface="Trebuchet MS"/>
                <a:cs typeface="Trebuchet MS"/>
                <a:sym typeface="Trebuchet MS"/>
              </a:defRPr>
            </a:pPr>
            <a:r>
              <a:t>Descriptive and explanatory</a:t>
            </a:r>
          </a:p>
          <a:p>
            <a:pPr marL="240631" indent="-240631">
              <a:spcBef>
                <a:spcPts val="500"/>
              </a:spcBef>
              <a:buClrTx/>
              <a:buSzPct val="100000"/>
              <a:buChar char="•"/>
              <a:defRPr sz="2400">
                <a:solidFill>
                  <a:srgbClr val="424242"/>
                </a:solidFill>
                <a:latin typeface="Trebuchet MS"/>
                <a:ea typeface="Trebuchet MS"/>
                <a:cs typeface="Trebuchet MS"/>
                <a:sym typeface="Trebuchet MS"/>
              </a:defRPr>
            </a:pPr>
            <a:r>
              <a:t>Desk research: literature review </a:t>
            </a:r>
          </a:p>
          <a:p>
            <a:pPr marL="240631" indent="-240631">
              <a:spcBef>
                <a:spcPts val="500"/>
              </a:spcBef>
              <a:buClrTx/>
              <a:buSzPct val="100000"/>
              <a:buChar char="•"/>
              <a:defRPr sz="2400">
                <a:solidFill>
                  <a:srgbClr val="424242"/>
                </a:solidFill>
                <a:latin typeface="Trebuchet MS"/>
                <a:ea typeface="Trebuchet MS"/>
                <a:cs typeface="Trebuchet MS"/>
                <a:sym typeface="Trebuchet MS"/>
              </a:defRPr>
            </a:pPr>
            <a:r>
              <a:t>Sample: reports of the mapping exercise and practice architectures; literature and ethical codes available online and in English; </a:t>
            </a:r>
          </a:p>
          <a:p>
            <a:pPr marL="240631" indent="-240631">
              <a:spcBef>
                <a:spcPts val="500"/>
              </a:spcBef>
              <a:buClrTx/>
              <a:buSzPct val="100000"/>
              <a:buChar char="•"/>
              <a:defRPr sz="2400">
                <a:solidFill>
                  <a:srgbClr val="424242"/>
                </a:solidFill>
                <a:latin typeface="Trebuchet MS"/>
                <a:ea typeface="Trebuchet MS"/>
                <a:cs typeface="Trebuchet MS"/>
                <a:sym typeface="Trebuchet MS"/>
              </a:defRPr>
            </a:pPr>
            <a:r>
              <a:t>Secondary data analysis: reports from 7 focus groups (FGI 1-7) and 2 Exploratory online surveys conducted in 2018 (Survey 1: targeting youth workers; Survey 2: targeting employers and managers of youth workers).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Ethical nature of Youth Work I"/>
          <p:cNvSpPr txBox="1"/>
          <p:nvPr>
            <p:ph type="title"/>
          </p:nvPr>
        </p:nvSpPr>
        <p:spPr>
          <a:xfrm>
            <a:off x="609600" y="424687"/>
            <a:ext cx="10972800" cy="1143001"/>
          </a:xfrm>
          <a:prstGeom prst="rect">
            <a:avLst/>
          </a:prstGeom>
        </p:spPr>
        <p:txBody>
          <a:bodyPr/>
          <a:lstStyle>
            <a:lvl1pPr>
              <a:defRPr sz="3400"/>
            </a:lvl1pPr>
          </a:lstStyle>
          <a:p>
            <a:pPr/>
            <a:r>
              <a:t>Ethical nature of Youth Work I</a:t>
            </a:r>
          </a:p>
        </p:txBody>
      </p:sp>
      <p:sp>
        <p:nvSpPr>
          <p:cNvPr id="134" name="Definition and primary function of Youth Work: Serving the higher purposes of inclusion and social cohesion, youth work has inherent moral elements representing a value-driven social practice which produces actions that have moral, social and political consequences (Council of Europe 2015).…"/>
          <p:cNvSpPr txBox="1"/>
          <p:nvPr>
            <p:ph type="body" idx="1"/>
          </p:nvPr>
        </p:nvSpPr>
        <p:spPr>
          <a:xfrm>
            <a:off x="609600" y="1647993"/>
            <a:ext cx="10972800" cy="4867207"/>
          </a:xfrm>
          <a:prstGeom prst="rect">
            <a:avLst/>
          </a:prstGeom>
        </p:spPr>
        <p:txBody>
          <a:bodyPr/>
          <a:lstStyle/>
          <a:p>
            <a:pPr marL="216568" indent="-216568" defTabSz="822959">
              <a:spcBef>
                <a:spcPts val="500"/>
              </a:spcBef>
              <a:buClrTx/>
              <a:buSzPct val="100000"/>
              <a:buChar char="•"/>
              <a:defRPr sz="2159">
                <a:solidFill>
                  <a:srgbClr val="424242"/>
                </a:solidFill>
                <a:latin typeface="Trebuchet MS"/>
                <a:ea typeface="Trebuchet MS"/>
                <a:cs typeface="Trebuchet MS"/>
                <a:sym typeface="Trebuchet MS"/>
              </a:defRPr>
            </a:pPr>
            <a:r>
              <a:t>Definition and primary function of Youth Work: Serving the higher purposes of inclusion and social cohesion, youth work has inherent moral elements representing a value-driven social practice which produces actions that have moral, social and political consequences (Council of Europe 2015). </a:t>
            </a:r>
          </a:p>
          <a:p>
            <a:pPr marL="216568" indent="-216568" defTabSz="822959">
              <a:spcBef>
                <a:spcPts val="500"/>
              </a:spcBef>
              <a:buClrTx/>
              <a:buSzPct val="100000"/>
              <a:buChar char="•"/>
              <a:defRPr sz="2159">
                <a:solidFill>
                  <a:srgbClr val="424242"/>
                </a:solidFill>
                <a:latin typeface="Trebuchet MS"/>
                <a:ea typeface="Trebuchet MS"/>
                <a:cs typeface="Trebuchet MS"/>
                <a:sym typeface="Trebuchet MS"/>
              </a:defRPr>
            </a:pPr>
            <a:r>
              <a:t>Youth work: Social practice - an occupation working within the welfare system (relationship with other professions).</a:t>
            </a:r>
          </a:p>
          <a:p>
            <a:pPr marL="216568" indent="-216568" defTabSz="822959">
              <a:spcBef>
                <a:spcPts val="500"/>
              </a:spcBef>
              <a:buClrTx/>
              <a:buSzPct val="100000"/>
              <a:buChar char="•"/>
              <a:defRPr sz="2159">
                <a:solidFill>
                  <a:srgbClr val="424242"/>
                </a:solidFill>
                <a:latin typeface="Trebuchet MS"/>
                <a:ea typeface="Trebuchet MS"/>
                <a:cs typeface="Trebuchet MS"/>
                <a:sym typeface="Trebuchet MS"/>
              </a:defRPr>
            </a:pPr>
            <a:r>
              <a:t>Youth work is based on a community of people engaging in actions whose meanings they negotiate with each other. </a:t>
            </a:r>
          </a:p>
          <a:p>
            <a:pPr marL="216568" indent="-216568" defTabSz="822959">
              <a:spcBef>
                <a:spcPts val="500"/>
              </a:spcBef>
              <a:buClrTx/>
              <a:buSzPct val="100000"/>
              <a:buChar char="•"/>
              <a:defRPr sz="2159">
                <a:solidFill>
                  <a:srgbClr val="424242"/>
                </a:solidFill>
                <a:latin typeface="Trebuchet MS"/>
                <a:ea typeface="Trebuchet MS"/>
                <a:cs typeface="Trebuchet MS"/>
                <a:sym typeface="Trebuchet MS"/>
              </a:defRPr>
            </a:pPr>
            <a:r>
              <a:t>Secondary data analysis (FGI 1-7): motivation to join the community</a:t>
            </a:r>
            <a:r>
              <a:rPr i="1"/>
              <a:t> </a:t>
            </a:r>
            <a:r>
              <a:t>for many youth workers seems to stem from their personal histories and experiences rather than shared social values about the significance of youth work. Regardless of their educational background the respondents are rather conscious about their youth work practice being value-based and going beyond a narrow educational dimension into a wider context of youth work.</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Ethical nature of Youth Work II"/>
          <p:cNvSpPr txBox="1"/>
          <p:nvPr>
            <p:ph type="title"/>
          </p:nvPr>
        </p:nvSpPr>
        <p:spPr>
          <a:xfrm>
            <a:off x="609600" y="419999"/>
            <a:ext cx="10972800" cy="1143001"/>
          </a:xfrm>
          <a:prstGeom prst="rect">
            <a:avLst/>
          </a:prstGeom>
        </p:spPr>
        <p:txBody>
          <a:bodyPr/>
          <a:lstStyle>
            <a:lvl1pPr>
              <a:defRPr sz="3400"/>
            </a:lvl1pPr>
          </a:lstStyle>
          <a:p>
            <a:pPr/>
            <a:r>
              <a:t>Ethical nature of Youth Work II</a:t>
            </a:r>
          </a:p>
        </p:txBody>
      </p:sp>
      <p:sp>
        <p:nvSpPr>
          <p:cNvPr id="137" name="Relational nature of Youth Work: it seeks authentic communication with young people and contributes to sustaining viable communities (CoE 2015)…"/>
          <p:cNvSpPr txBox="1"/>
          <p:nvPr>
            <p:ph type="body" sz="half" idx="1"/>
          </p:nvPr>
        </p:nvSpPr>
        <p:spPr>
          <a:xfrm>
            <a:off x="609600" y="1855247"/>
            <a:ext cx="5386917" cy="4314324"/>
          </a:xfrm>
          <a:prstGeom prst="rect">
            <a:avLst/>
          </a:prstGeom>
        </p:spPr>
        <p:txBody>
          <a:bodyPr/>
          <a:lstStyle/>
          <a:p>
            <a:pPr marL="234615" indent="-234615" defTabSz="822959">
              <a:buSzPct val="100000"/>
              <a:buChar char="•"/>
              <a:defRPr b="0" sz="2159">
                <a:solidFill>
                  <a:srgbClr val="424242"/>
                </a:solidFill>
                <a:latin typeface="Trebuchet MS"/>
                <a:ea typeface="Trebuchet MS"/>
                <a:cs typeface="Trebuchet MS"/>
                <a:sym typeface="Trebuchet MS"/>
              </a:defRPr>
            </a:pPr>
            <a:r>
              <a:t>Relational nature of Youth Work: it seeks authentic communication with young people and contributes to sustaining viable communities (CoE 2015) </a:t>
            </a:r>
          </a:p>
          <a:p>
            <a:pPr marL="216568" indent="-216568" defTabSz="822959">
              <a:buSzPct val="100000"/>
              <a:buChar char="•"/>
              <a:defRPr b="0" sz="2159">
                <a:solidFill>
                  <a:srgbClr val="424242"/>
                </a:solidFill>
                <a:latin typeface="Trebuchet MS"/>
                <a:ea typeface="Trebuchet MS"/>
                <a:cs typeface="Trebuchet MS"/>
                <a:sym typeface="Trebuchet MS"/>
              </a:defRPr>
            </a:pPr>
            <a:r>
              <a:t>Transformative role of Youth Work (individual and societal level).</a:t>
            </a:r>
          </a:p>
          <a:p>
            <a:pPr marL="216568" indent="-216568" defTabSz="822959">
              <a:buSzPct val="100000"/>
              <a:buChar char="•"/>
              <a:defRPr b="0" sz="2159">
                <a:solidFill>
                  <a:srgbClr val="424242"/>
                </a:solidFill>
                <a:latin typeface="Trebuchet MS"/>
                <a:ea typeface="Trebuchet MS"/>
                <a:cs typeface="Trebuchet MS"/>
                <a:sym typeface="Trebuchet MS"/>
              </a:defRPr>
            </a:pPr>
            <a:r>
              <a:t>The empirical data analysis (FGI_1-7): majority of the respondents are aware of a profound relational and transforming nature of the youth work practice reflected in answers like “empowering young people” or “to be a positive influence in young people's lives”.</a:t>
            </a:r>
          </a:p>
        </p:txBody>
      </p:sp>
      <p:sp>
        <p:nvSpPr>
          <p:cNvPr id="138" name="Text Placeholder 3"/>
          <p:cNvSpPr/>
          <p:nvPr>
            <p:ph type="body" idx="13"/>
          </p:nvPr>
        </p:nvSpPr>
        <p:spPr>
          <a:xfrm>
            <a:off x="6193368" y="1814732"/>
            <a:ext cx="5389034" cy="4553480"/>
          </a:xfrm>
          <a:prstGeom prst="rect">
            <a:avLst/>
          </a:prstGeom>
          <a:extLst>
            <a:ext uri="{C572A759-6A51-4108-AA02-DFA0A04FC94B}">
              <ma14:wrappingTextBoxFlag xmlns:ma14="http://schemas.microsoft.com/office/mac/drawingml/2011/main" val="1"/>
            </a:ext>
          </a:extLst>
        </p:spPr>
        <p:txBody>
          <a:bodyPr/>
          <a:lstStyle/>
          <a:p>
            <a:pPr marL="0" indent="0" algn="ctr" defTabSz="786384">
              <a:spcBef>
                <a:spcPts val="400"/>
              </a:spcBef>
              <a:buClrTx/>
              <a:buSzTx/>
              <a:buNone/>
              <a:defRPr sz="2064">
                <a:solidFill>
                  <a:srgbClr val="424242"/>
                </a:solidFill>
                <a:latin typeface="Trebuchet MS"/>
                <a:ea typeface="Trebuchet MS"/>
                <a:cs typeface="Trebuchet MS"/>
                <a:sym typeface="Trebuchet MS"/>
              </a:defRPr>
            </a:pPr>
            <a:r>
              <a:t>‘</a:t>
            </a:r>
            <a:r>
              <a:rPr i="1"/>
              <a:t>Youth work is a professional relationship in which the young person is engaged as the primary client in their social context’.(Sercombe 2010) </a:t>
            </a:r>
            <a:endParaRPr i="1"/>
          </a:p>
          <a:p>
            <a:pPr marL="0" indent="0" algn="ctr" defTabSz="786384">
              <a:spcBef>
                <a:spcPts val="400"/>
              </a:spcBef>
              <a:buClrTx/>
              <a:buSzTx/>
              <a:buNone/>
              <a:defRPr sz="2064">
                <a:solidFill>
                  <a:srgbClr val="424242"/>
                </a:solidFill>
                <a:latin typeface="Trebuchet MS"/>
                <a:ea typeface="Trebuchet MS"/>
                <a:cs typeface="Trebuchet MS"/>
                <a:sym typeface="Trebuchet MS"/>
              </a:defRPr>
            </a:pPr>
            <a:r>
              <a:rPr i="1"/>
              <a:t>‘Youth work is a practice that places young people and their interests first. Youth work is a relational practice, where the youth worker operates alongside the young person in their context. Youth work is an empowering practice that advocates for and facilitates a young person's independence, participation in society, connectedness and realisation of their rights’. (AYAC 2013)</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Requirements for ethical youth work practice and policy"/>
          <p:cNvSpPr txBox="1"/>
          <p:nvPr>
            <p:ph type="title"/>
          </p:nvPr>
        </p:nvSpPr>
        <p:spPr>
          <a:xfrm>
            <a:off x="844196" y="1161227"/>
            <a:ext cx="8743009" cy="1162051"/>
          </a:xfrm>
          <a:prstGeom prst="rect">
            <a:avLst/>
          </a:prstGeom>
        </p:spPr>
        <p:txBody>
          <a:bodyPr/>
          <a:lstStyle>
            <a:lvl1pPr>
              <a:defRPr sz="3400"/>
            </a:lvl1pPr>
          </a:lstStyle>
          <a:p>
            <a:pPr/>
            <a:r>
              <a:t>Requirements for ethical youth work practice and policy</a:t>
            </a:r>
          </a:p>
        </p:txBody>
      </p:sp>
      <p:sp>
        <p:nvSpPr>
          <p:cNvPr id="141" name="Ethical codes and standards: value, role and limitations…"/>
          <p:cNvSpPr txBox="1"/>
          <p:nvPr>
            <p:ph type="body" idx="1"/>
          </p:nvPr>
        </p:nvSpPr>
        <p:spPr>
          <a:xfrm>
            <a:off x="914400" y="2450249"/>
            <a:ext cx="10545629" cy="3798151"/>
          </a:xfrm>
          <a:prstGeom prst="rect">
            <a:avLst/>
          </a:prstGeom>
        </p:spPr>
        <p:txBody>
          <a:bodyPr/>
          <a:lstStyle/>
          <a:p>
            <a:pPr/>
          </a:p>
          <a:p>
            <a:pPr marL="260684" indent="-260684">
              <a:buSzPct val="100000"/>
              <a:buChar char="•"/>
              <a:defRPr sz="2600">
                <a:latin typeface="Trebuchet MS"/>
                <a:ea typeface="Trebuchet MS"/>
                <a:cs typeface="Trebuchet MS"/>
                <a:sym typeface="Trebuchet MS"/>
              </a:defRPr>
            </a:pPr>
            <a:r>
              <a:t>Ethical codes and standards: value, role and limitations</a:t>
            </a:r>
          </a:p>
          <a:p>
            <a:pPr>
              <a:spcBef>
                <a:spcPts val="0"/>
              </a:spcBef>
              <a:defRPr sz="2600">
                <a:latin typeface="Trebuchet MS"/>
                <a:ea typeface="Trebuchet MS"/>
                <a:cs typeface="Trebuchet MS"/>
                <a:sym typeface="Trebuchet MS"/>
              </a:defRPr>
            </a:pPr>
          </a:p>
          <a:p>
            <a:pPr>
              <a:spcBef>
                <a:spcPts val="0"/>
              </a:spcBef>
              <a:defRPr sz="2600">
                <a:latin typeface="Trebuchet MS"/>
                <a:ea typeface="Trebuchet MS"/>
                <a:cs typeface="Trebuchet MS"/>
                <a:sym typeface="Trebuchet MS"/>
              </a:defRPr>
            </a:pPr>
            <a:r>
              <a:t>‘Framework for ethical youth work’ by Sarah Banks</a:t>
            </a:r>
          </a:p>
          <a:p>
            <a:pPr defTabSz="457200">
              <a:spcBef>
                <a:spcPts val="1800"/>
              </a:spcBef>
              <a:defRPr sz="2600">
                <a:uFill>
                  <a:solidFill>
                    <a:srgbClr val="000000"/>
                  </a:solidFill>
                </a:uFill>
                <a:latin typeface="Trebuchet MS"/>
                <a:ea typeface="Trebuchet MS"/>
                <a:cs typeface="Trebuchet MS"/>
                <a:sym typeface="Trebuchet MS"/>
              </a:defRPr>
            </a:pPr>
            <a:r>
              <a:t>a) Ethical principles and values</a:t>
            </a:r>
          </a:p>
          <a:p>
            <a:pPr defTabSz="457200">
              <a:spcBef>
                <a:spcPts val="1800"/>
              </a:spcBef>
              <a:defRPr sz="2600">
                <a:uFill>
                  <a:solidFill>
                    <a:srgbClr val="000000"/>
                  </a:solidFill>
                </a:uFill>
                <a:latin typeface="Trebuchet MS"/>
                <a:ea typeface="Trebuchet MS"/>
                <a:cs typeface="Trebuchet MS"/>
                <a:sym typeface="Trebuchet MS"/>
              </a:defRPr>
            </a:pPr>
            <a:r>
              <a:t>b) Rules, policies and procedures</a:t>
            </a:r>
          </a:p>
          <a:p>
            <a:pPr defTabSz="457200">
              <a:spcBef>
                <a:spcPts val="1800"/>
              </a:spcBef>
              <a:defRPr sz="2600">
                <a:uFill>
                  <a:solidFill>
                    <a:srgbClr val="000000"/>
                  </a:solidFill>
                </a:uFill>
                <a:latin typeface="Trebuchet MS"/>
                <a:ea typeface="Trebuchet MS"/>
                <a:cs typeface="Trebuchet MS"/>
                <a:sym typeface="Trebuchet MS"/>
              </a:defRPr>
            </a:pPr>
            <a:r>
              <a:t>c)’Competences’ of ethical youth work practice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Ethical codes and standards…"/>
          <p:cNvSpPr txBox="1"/>
          <p:nvPr>
            <p:ph type="body" idx="1"/>
          </p:nvPr>
        </p:nvSpPr>
        <p:spPr>
          <a:xfrm>
            <a:off x="647700" y="905666"/>
            <a:ext cx="8292803" cy="5618966"/>
          </a:xfrm>
          <a:prstGeom prst="rect">
            <a:avLst/>
          </a:prstGeom>
        </p:spPr>
        <p:txBody>
          <a:bodyPr/>
          <a:lstStyle/>
          <a:p>
            <a:pPr marL="0" indent="0" defTabSz="868680">
              <a:spcBef>
                <a:spcPts val="0"/>
              </a:spcBef>
              <a:buClrTx/>
              <a:buSzTx/>
              <a:buNone/>
              <a:defRPr sz="3230">
                <a:solidFill>
                  <a:srgbClr val="04617B"/>
                </a:solidFill>
                <a:latin typeface="+mn-lt"/>
                <a:ea typeface="+mn-ea"/>
                <a:cs typeface="+mn-cs"/>
                <a:sym typeface="Calibri"/>
              </a:defRPr>
            </a:pPr>
            <a:r>
              <a:t>Ethical codes and standards</a:t>
            </a:r>
          </a:p>
          <a:p>
            <a:pPr marL="0" indent="0" defTabSz="868680">
              <a:spcBef>
                <a:spcPts val="0"/>
              </a:spcBef>
              <a:buClrTx/>
              <a:buSzTx/>
              <a:buNone/>
              <a:defRPr sz="3230">
                <a:solidFill>
                  <a:srgbClr val="04617B"/>
                </a:solidFill>
                <a:latin typeface="+mn-lt"/>
                <a:ea typeface="+mn-ea"/>
                <a:cs typeface="+mn-cs"/>
                <a:sym typeface="Calibri"/>
              </a:defRPr>
            </a:pPr>
          </a:p>
          <a:p>
            <a:pPr marL="228600" indent="-228600" defTabSz="868680">
              <a:spcBef>
                <a:spcPts val="500"/>
              </a:spcBef>
              <a:buClrTx/>
              <a:buSzPct val="100000"/>
              <a:buChar char="•"/>
              <a:defRPr sz="2280">
                <a:solidFill>
                  <a:srgbClr val="424242"/>
                </a:solidFill>
                <a:latin typeface="Trebuchet MS"/>
                <a:ea typeface="Trebuchet MS"/>
                <a:cs typeface="Trebuchet MS"/>
                <a:sym typeface="Trebuchet MS"/>
              </a:defRPr>
            </a:pPr>
            <a:r>
              <a:t>Ethical youth work practice is often defined through a set of ethical “standards” encompassing ethical principles and values, specific rules and policies, and moral qualities, dispositions and competences (Sarah Banks 2000).</a:t>
            </a:r>
          </a:p>
          <a:p>
            <a:pPr marL="228600" indent="-228600" defTabSz="868680">
              <a:spcBef>
                <a:spcPts val="500"/>
              </a:spcBef>
              <a:buClrTx/>
              <a:buSzPct val="100000"/>
              <a:buChar char="•"/>
              <a:defRPr sz="2280">
                <a:solidFill>
                  <a:srgbClr val="424242"/>
                </a:solidFill>
                <a:latin typeface="Trebuchet MS"/>
                <a:ea typeface="Trebuchet MS"/>
                <a:cs typeface="Trebuchet MS"/>
                <a:sym typeface="Trebuchet MS"/>
              </a:defRPr>
            </a:pPr>
            <a:r>
              <a:t>Awareness, debate, guidance and the pursuit of clarity about the standards of “good practice” are essential for the safety and integrity of both youth workers and young people (Sercombe 2010).</a:t>
            </a:r>
          </a:p>
          <a:p>
            <a:pPr marL="228600" indent="-228600" defTabSz="868680">
              <a:spcBef>
                <a:spcPts val="500"/>
              </a:spcBef>
              <a:buClrTx/>
              <a:buSzPct val="100000"/>
              <a:buChar char="•"/>
              <a:defRPr sz="2280">
                <a:solidFill>
                  <a:srgbClr val="424242"/>
                </a:solidFill>
                <a:latin typeface="Trebuchet MS"/>
                <a:ea typeface="Trebuchet MS"/>
                <a:cs typeface="Trebuchet MS"/>
                <a:sym typeface="Trebuchet MS"/>
              </a:defRPr>
            </a:pPr>
            <a:r>
              <a:t>Types of documents identified:Codes of Ethics, Codes of Ethical Practice, Codes of Conduct of Associations of Youth Workers, National Qualification Standards for Youth Work, Statements of values and principles etc.</a:t>
            </a:r>
          </a:p>
          <a:p>
            <a:pPr marL="228600" indent="-228600" defTabSz="868680">
              <a:spcBef>
                <a:spcPts val="500"/>
              </a:spcBef>
              <a:buClrTx/>
              <a:buSzPct val="100000"/>
              <a:buChar char="•"/>
              <a:defRPr sz="2280">
                <a:solidFill>
                  <a:srgbClr val="424242"/>
                </a:solidFill>
                <a:latin typeface="Trebuchet MS"/>
                <a:ea typeface="Trebuchet MS"/>
                <a:cs typeface="Trebuchet MS"/>
                <a:sym typeface="Trebuchet MS"/>
              </a:defRPr>
            </a:pPr>
            <a:r>
              <a:t>Table 1. The list of “ethical codes” reviewed.</a:t>
            </a:r>
          </a:p>
        </p:txBody>
      </p:sp>
      <p:grpSp>
        <p:nvGrpSpPr>
          <p:cNvPr id="146" name="IMG_6500.JPG"/>
          <p:cNvGrpSpPr/>
          <p:nvPr/>
        </p:nvGrpSpPr>
        <p:grpSpPr>
          <a:xfrm>
            <a:off x="8929089" y="2759077"/>
            <a:ext cx="3279431" cy="4068541"/>
            <a:chOff x="0" y="0"/>
            <a:chExt cx="3279429" cy="4068540"/>
          </a:xfrm>
        </p:grpSpPr>
        <p:pic>
          <p:nvPicPr>
            <p:cNvPr id="145" name="IMG_6500.JPG" descr="IMG_6500.JPG"/>
            <p:cNvPicPr>
              <a:picLocks noChangeAspect="1"/>
            </p:cNvPicPr>
            <p:nvPr/>
          </p:nvPicPr>
          <p:blipFill>
            <a:blip r:embed="rId2">
              <a:extLst/>
            </a:blip>
            <a:stretch>
              <a:fillRect/>
            </a:stretch>
          </p:blipFill>
          <p:spPr>
            <a:xfrm>
              <a:off x="203200" y="203200"/>
              <a:ext cx="2873030" cy="3624041"/>
            </a:xfrm>
            <a:prstGeom prst="rect">
              <a:avLst/>
            </a:prstGeom>
            <a:ln>
              <a:noFill/>
            </a:ln>
            <a:effectLst/>
          </p:spPr>
        </p:pic>
        <p:pic>
          <p:nvPicPr>
            <p:cNvPr id="144" name="IMG_6500.JPG" descr="IMG_6500.JPG"/>
            <p:cNvPicPr>
              <a:picLocks noChangeAspect="0"/>
            </p:cNvPicPr>
            <p:nvPr/>
          </p:nvPicPr>
          <p:blipFill>
            <a:blip r:embed="rId3">
              <a:extLst/>
            </a:blip>
            <a:stretch>
              <a:fillRect/>
            </a:stretch>
          </p:blipFill>
          <p:spPr>
            <a:xfrm>
              <a:off x="0" y="0"/>
              <a:ext cx="3279430" cy="4068541"/>
            </a:xfrm>
            <a:prstGeom prst="rect">
              <a:avLst/>
            </a:prstGeom>
            <a:effectLst/>
          </p:spPr>
        </p:pic>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he role of Ethical codes and standards I"/>
          <p:cNvSpPr txBox="1"/>
          <p:nvPr>
            <p:ph type="title"/>
          </p:nvPr>
        </p:nvSpPr>
        <p:spPr>
          <a:xfrm>
            <a:off x="609600" y="627887"/>
            <a:ext cx="10972800" cy="1143001"/>
          </a:xfrm>
          <a:prstGeom prst="rect">
            <a:avLst/>
          </a:prstGeom>
        </p:spPr>
        <p:txBody>
          <a:bodyPr/>
          <a:lstStyle>
            <a:lvl1pPr>
              <a:defRPr sz="3400"/>
            </a:lvl1pPr>
          </a:lstStyle>
          <a:p>
            <a:pPr/>
            <a:r>
              <a:t>The role of Ethical codes and standards I</a:t>
            </a:r>
          </a:p>
        </p:txBody>
      </p:sp>
      <p:sp>
        <p:nvSpPr>
          <p:cNvPr id="149" name="A valuable tools for supporting quality youth work policy and practice from the perspective of youth work practitioners and policy makers.…"/>
          <p:cNvSpPr txBox="1"/>
          <p:nvPr>
            <p:ph type="body" idx="1"/>
          </p:nvPr>
        </p:nvSpPr>
        <p:spPr>
          <a:xfrm>
            <a:off x="609600" y="1934438"/>
            <a:ext cx="10972800" cy="4037936"/>
          </a:xfrm>
          <a:prstGeom prst="rect">
            <a:avLst/>
          </a:prstGeom>
        </p:spPr>
        <p:txBody>
          <a:bodyPr/>
          <a:lstStyle/>
          <a:p>
            <a:pPr marL="238225" indent="-238225" defTabSz="905255">
              <a:spcBef>
                <a:spcPts val="500"/>
              </a:spcBef>
              <a:buClrTx/>
              <a:buSzPct val="100000"/>
              <a:buChar char="•"/>
              <a:defRPr sz="2376">
                <a:solidFill>
                  <a:srgbClr val="424242"/>
                </a:solidFill>
                <a:latin typeface="Trebuchet MS"/>
                <a:ea typeface="Trebuchet MS"/>
                <a:cs typeface="Trebuchet MS"/>
                <a:sym typeface="Trebuchet MS"/>
              </a:defRPr>
            </a:pPr>
            <a:r>
              <a:t>A valuable tools for supporting quality youth work policy and practice from the perspective of youth work practitioners and policy makers.</a:t>
            </a:r>
          </a:p>
          <a:p>
            <a:pPr marL="238225" indent="-238225" defTabSz="905255">
              <a:spcBef>
                <a:spcPts val="500"/>
              </a:spcBef>
              <a:buClrTx/>
              <a:buSzPct val="100000"/>
              <a:buChar char="•"/>
              <a:defRPr sz="2376">
                <a:solidFill>
                  <a:srgbClr val="424242"/>
                </a:solidFill>
                <a:latin typeface="Trebuchet MS"/>
                <a:ea typeface="Trebuchet MS"/>
                <a:cs typeface="Trebuchet MS"/>
                <a:sym typeface="Trebuchet MS"/>
              </a:defRPr>
            </a:pPr>
            <a:r>
              <a:t>Development of ethical standards a) provides a conceptual framework for recognition, reflection and discussion on ethical issues in youth work, and b) identifies ethical principles and values, offering guidelines for improvement of youth work practice. </a:t>
            </a:r>
          </a:p>
          <a:p>
            <a:pPr marL="238225" indent="-238225" defTabSz="905255">
              <a:spcBef>
                <a:spcPts val="500"/>
              </a:spcBef>
              <a:buClrTx/>
              <a:buSzPct val="100000"/>
              <a:buChar char="•"/>
              <a:defRPr sz="2376">
                <a:solidFill>
                  <a:srgbClr val="424242"/>
                </a:solidFill>
                <a:latin typeface="Trebuchet MS"/>
                <a:ea typeface="Trebuchet MS"/>
                <a:cs typeface="Trebuchet MS"/>
                <a:sym typeface="Trebuchet MS"/>
              </a:defRPr>
            </a:pPr>
            <a:r>
              <a:t>Ethical codes define: a) how youth workers treat service users (with respect, without discrimination); b) the nature of the relationship (based on trust, confidentiality); c) how the outcomes affect the welfare of the service users (promote self-confidence, do no harm, challenge discrimination and oppressive behaviour).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Flow">
  <a:themeElements>
    <a:clrScheme name="Flow">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Flow">
      <a:majorFont>
        <a:latin typeface="Helvetica"/>
        <a:ea typeface="Helvetica"/>
        <a:cs typeface="Helvetica"/>
      </a:majorFont>
      <a:minorFont>
        <a:latin typeface="Calibri"/>
        <a:ea typeface="Calibri"/>
        <a:cs typeface="Calibri"/>
      </a:minorFont>
    </a:fontScheme>
    <a:fmtScheme name="Flo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38100" dir="5400000">
              <a:srgbClr val="032544">
                <a:alpha val="48000"/>
              </a:srgbClr>
            </a:outerShdw>
          </a:effectLst>
        </a:effectStyle>
        <a:effectStyle>
          <a:effectLst>
            <a:outerShdw sx="100000" sy="100000" kx="0" ky="0" algn="b" rotWithShape="0" blurRad="63500" dist="38100" dir="5400000">
              <a:srgbClr val="032544">
                <a:alpha val="48000"/>
              </a:srgbClr>
            </a:outerShdw>
          </a:effectLst>
        </a:effectStyle>
        <a:effectStyle>
          <a:effectLst>
            <a:outerShdw sx="100000" sy="100000" kx="0" ky="0" algn="b" rotWithShape="0" blurRad="63500" dist="38100" dir="5400000">
              <a:srgbClr val="02474A">
                <a:alpha val="4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63500" dist="38100" dir="5400000">
            <a:srgbClr val="032544">
              <a:alpha val="48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63500" dist="38100" dir="5400000">
            <a:srgbClr val="032544">
              <a:alpha val="4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Flow">
      <a:majorFont>
        <a:latin typeface="Helvetica"/>
        <a:ea typeface="Helvetica"/>
        <a:cs typeface="Helvetica"/>
      </a:majorFont>
      <a:minorFont>
        <a:latin typeface="Calibri"/>
        <a:ea typeface="Calibri"/>
        <a:cs typeface="Calibri"/>
      </a:minorFont>
    </a:fontScheme>
    <a:fmtScheme name="Flo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38100" dir="5400000">
              <a:srgbClr val="032544">
                <a:alpha val="48000"/>
              </a:srgbClr>
            </a:outerShdw>
          </a:effectLst>
        </a:effectStyle>
        <a:effectStyle>
          <a:effectLst>
            <a:outerShdw sx="100000" sy="100000" kx="0" ky="0" algn="b" rotWithShape="0" blurRad="63500" dist="38100" dir="5400000">
              <a:srgbClr val="032544">
                <a:alpha val="48000"/>
              </a:srgbClr>
            </a:outerShdw>
          </a:effectLst>
        </a:effectStyle>
        <a:effectStyle>
          <a:effectLst>
            <a:outerShdw sx="100000" sy="100000" kx="0" ky="0" algn="b" rotWithShape="0" blurRad="63500" dist="38100" dir="5400000">
              <a:srgbClr val="02474A">
                <a:alpha val="4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63500" dist="38100" dir="5400000">
            <a:srgbClr val="032544">
              <a:alpha val="48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63500" dist="38100" dir="5400000">
            <a:srgbClr val="032544">
              <a:alpha val="4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