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72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7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49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39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39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128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31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80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666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47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22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19308-E379-420F-B774-75DD76E75E53}" type="datetimeFigureOut">
              <a:rPr lang="en-GB" smtClean="0"/>
              <a:t>11/04/2019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B1B77-82D8-4DB9-AEC5-2591C7157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6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527" y="579549"/>
            <a:ext cx="8104031" cy="2910626"/>
          </a:xfrm>
        </p:spPr>
        <p:txBody>
          <a:bodyPr>
            <a:noAutofit/>
          </a:bodyPr>
          <a:lstStyle/>
          <a:p>
            <a:r>
              <a:rPr lang="et-EE" sz="3600" b="1" dirty="0" smtClean="0"/>
              <a:t>T</a:t>
            </a:r>
            <a:r>
              <a:rPr lang="en-US" sz="3600" b="1" dirty="0" err="1" smtClean="0"/>
              <a:t>hree</a:t>
            </a:r>
            <a:r>
              <a:rPr lang="en-US" sz="3600" b="1" dirty="0" smtClean="0"/>
              <a:t> perspectives</a:t>
            </a:r>
            <a:r>
              <a:rPr lang="et-EE" sz="3600" b="1" dirty="0" smtClean="0"/>
              <a:t> on </a:t>
            </a:r>
            <a:r>
              <a:rPr lang="et-EE" sz="3600" b="1" dirty="0" err="1" smtClean="0"/>
              <a:t>youth</a:t>
            </a:r>
            <a:r>
              <a:rPr lang="et-EE" sz="3600" b="1" dirty="0" smtClean="0"/>
              <a:t> </a:t>
            </a:r>
            <a:r>
              <a:rPr lang="et-EE" sz="3600" b="1" dirty="0" err="1" smtClean="0"/>
              <a:t>workers</a:t>
            </a:r>
            <a:r>
              <a:rPr lang="et-EE" sz="3600" b="1" dirty="0" smtClean="0"/>
              <a:t>’ </a:t>
            </a:r>
            <a:r>
              <a:rPr lang="et-EE" sz="3600" b="1" dirty="0" err="1" smtClean="0"/>
              <a:t>education</a:t>
            </a:r>
            <a:r>
              <a:rPr lang="et-EE" sz="3600" b="1" dirty="0" smtClean="0"/>
              <a:t> and </a:t>
            </a:r>
            <a:r>
              <a:rPr lang="et-EE" sz="3600" b="1" dirty="0" err="1" smtClean="0"/>
              <a:t>work</a:t>
            </a:r>
            <a:r>
              <a:rPr lang="et-EE" sz="3600" b="1" dirty="0" smtClean="0"/>
              <a:t>:</a:t>
            </a:r>
            <a:br>
              <a:rPr lang="et-EE" sz="3600" b="1" dirty="0" smtClean="0"/>
            </a:br>
            <a:r>
              <a:rPr lang="en-US" sz="3600" b="1" dirty="0" smtClean="0"/>
              <a:t>policy-makers</a:t>
            </a:r>
            <a:r>
              <a:rPr lang="en-US" sz="3600" b="1" dirty="0"/>
              <a:t>, </a:t>
            </a:r>
            <a:r>
              <a:rPr lang="et-EE" sz="3600" b="1" dirty="0" smtClean="0"/>
              <a:t/>
            </a:r>
            <a:br>
              <a:rPr lang="et-EE" sz="3600" b="1" dirty="0" smtClean="0"/>
            </a:br>
            <a:r>
              <a:rPr lang="en-US" sz="3600" b="1" dirty="0" smtClean="0"/>
              <a:t>youth </a:t>
            </a:r>
            <a:r>
              <a:rPr lang="en-US" sz="3600" b="1" dirty="0"/>
              <a:t>workers and </a:t>
            </a:r>
            <a:r>
              <a:rPr lang="et-EE" sz="3600" b="1" dirty="0" smtClean="0"/>
              <a:t/>
            </a:r>
            <a:br>
              <a:rPr lang="et-EE" sz="3600" b="1" dirty="0" smtClean="0"/>
            </a:br>
            <a:r>
              <a:rPr lang="en-US" sz="3600" b="1" dirty="0" err="1" smtClean="0"/>
              <a:t>organisers</a:t>
            </a:r>
            <a:r>
              <a:rPr lang="en-US" sz="3600" b="1" dirty="0" smtClean="0"/>
              <a:t> </a:t>
            </a:r>
            <a:r>
              <a:rPr lang="en-US" sz="3600" b="1" dirty="0"/>
              <a:t>of youth </a:t>
            </a:r>
            <a:r>
              <a:rPr lang="en-US" sz="3600" b="1" dirty="0" smtClean="0"/>
              <a:t>worker</a:t>
            </a:r>
            <a:r>
              <a:rPr lang="et-EE" sz="3600" b="1" dirty="0" smtClean="0"/>
              <a:t>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162658"/>
          </a:xfrm>
        </p:spPr>
        <p:txBody>
          <a:bodyPr>
            <a:normAutofit fontScale="77500" lnSpcReduction="20000"/>
          </a:bodyPr>
          <a:lstStyle/>
          <a:p>
            <a:endParaRPr lang="et-EE" dirty="0" smtClean="0"/>
          </a:p>
          <a:p>
            <a:r>
              <a:rPr lang="et-EE" dirty="0" err="1" smtClean="0"/>
              <a:t>Expert</a:t>
            </a:r>
            <a:r>
              <a:rPr lang="et-EE" dirty="0" smtClean="0"/>
              <a:t> </a:t>
            </a:r>
            <a:r>
              <a:rPr lang="et-EE" dirty="0" err="1" smtClean="0"/>
              <a:t>group</a:t>
            </a:r>
            <a:r>
              <a:rPr lang="et-EE" dirty="0" smtClean="0"/>
              <a:t> on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professions</a:t>
            </a:r>
            <a:r>
              <a:rPr lang="et-EE" dirty="0" smtClean="0"/>
              <a:t>, </a:t>
            </a:r>
            <a:r>
              <a:rPr lang="et-EE" dirty="0" err="1" smtClean="0"/>
              <a:t>education</a:t>
            </a:r>
            <a:r>
              <a:rPr lang="et-EE" dirty="0" smtClean="0"/>
              <a:t> and </a:t>
            </a:r>
            <a:r>
              <a:rPr lang="et-EE" dirty="0" err="1" smtClean="0"/>
              <a:t>training</a:t>
            </a:r>
            <a:r>
              <a:rPr lang="et-EE" dirty="0" smtClean="0"/>
              <a:t>, </a:t>
            </a:r>
            <a:r>
              <a:rPr lang="et-EE" dirty="0" err="1" smtClean="0"/>
              <a:t>job</a:t>
            </a:r>
            <a:r>
              <a:rPr lang="et-EE" dirty="0" smtClean="0"/>
              <a:t> </a:t>
            </a:r>
            <a:r>
              <a:rPr lang="et-EE" dirty="0" err="1" smtClean="0"/>
              <a:t>support</a:t>
            </a:r>
            <a:r>
              <a:rPr lang="et-EE" dirty="0" smtClean="0"/>
              <a:t> of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workers</a:t>
            </a:r>
            <a:r>
              <a:rPr lang="et-EE" dirty="0" smtClean="0"/>
              <a:t> meeting in </a:t>
            </a:r>
            <a:r>
              <a:rPr lang="et-EE" dirty="0" err="1" smtClean="0"/>
              <a:t>Brussels</a:t>
            </a:r>
            <a:r>
              <a:rPr lang="et-EE" dirty="0" smtClean="0"/>
              <a:t>, 9-10.April 2019</a:t>
            </a:r>
          </a:p>
          <a:p>
            <a:endParaRPr lang="et-EE" dirty="0"/>
          </a:p>
          <a:p>
            <a:r>
              <a:rPr lang="et-EE" dirty="0" smtClean="0"/>
              <a:t>Marti Taru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703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t-EE" sz="4800" b="1" dirty="0" smtClean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t-EE" sz="4800" b="1" dirty="0" err="1" smtClean="0">
                <a:solidFill>
                  <a:srgbClr val="FFC000"/>
                </a:solidFill>
              </a:rPr>
              <a:t>Thank</a:t>
            </a:r>
            <a:r>
              <a:rPr lang="et-EE" sz="4800" b="1" dirty="0" smtClean="0">
                <a:solidFill>
                  <a:srgbClr val="FFC000"/>
                </a:solidFill>
              </a:rPr>
              <a:t> </a:t>
            </a:r>
            <a:r>
              <a:rPr lang="et-EE" sz="4800" b="1" dirty="0" err="1" smtClean="0">
                <a:solidFill>
                  <a:srgbClr val="FFC000"/>
                </a:solidFill>
              </a:rPr>
              <a:t>you</a:t>
            </a:r>
            <a:r>
              <a:rPr lang="et-EE" sz="4800" b="1" dirty="0" smtClean="0">
                <a:solidFill>
                  <a:srgbClr val="FFC000"/>
                </a:solidFill>
              </a:rPr>
              <a:t> </a:t>
            </a:r>
            <a:r>
              <a:rPr lang="et-EE" sz="4800" b="1" dirty="0" err="1" smtClean="0">
                <a:solidFill>
                  <a:srgbClr val="FFC000"/>
                </a:solidFill>
              </a:rPr>
              <a:t>for</a:t>
            </a:r>
            <a:r>
              <a:rPr lang="et-EE" sz="4800" b="1" dirty="0" smtClean="0">
                <a:solidFill>
                  <a:srgbClr val="FFC000"/>
                </a:solidFill>
              </a:rPr>
              <a:t> </a:t>
            </a:r>
            <a:r>
              <a:rPr lang="et-EE" sz="4800" b="1" dirty="0" err="1" smtClean="0">
                <a:solidFill>
                  <a:srgbClr val="FFC000"/>
                </a:solidFill>
              </a:rPr>
              <a:t>your</a:t>
            </a:r>
            <a:r>
              <a:rPr lang="et-EE" sz="4800" b="1" dirty="0" smtClean="0">
                <a:solidFill>
                  <a:srgbClr val="FFC000"/>
                </a:solidFill>
              </a:rPr>
              <a:t> </a:t>
            </a:r>
            <a:r>
              <a:rPr lang="et-EE" sz="4800" b="1" dirty="0" err="1" smtClean="0">
                <a:solidFill>
                  <a:srgbClr val="FFC000"/>
                </a:solidFill>
              </a:rPr>
              <a:t>attention</a:t>
            </a:r>
            <a:r>
              <a:rPr lang="et-EE" sz="4800" b="1" dirty="0" smtClean="0">
                <a:solidFill>
                  <a:srgbClr val="FFC000"/>
                </a:solidFill>
              </a:rPr>
              <a:t> </a:t>
            </a:r>
            <a:r>
              <a:rPr lang="et-EE" sz="4800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endParaRPr lang="en-US" sz="4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</a:t>
            </a:r>
            <a:r>
              <a:rPr lang="et-EE" dirty="0" smtClean="0"/>
              <a:t>s at </a:t>
            </a:r>
            <a:r>
              <a:rPr lang="en-US" dirty="0" smtClean="0"/>
              <a:t>deeper </a:t>
            </a:r>
            <a:r>
              <a:rPr lang="en-US" dirty="0"/>
              <a:t>understanding of </a:t>
            </a:r>
            <a:r>
              <a:rPr lang="en-US" dirty="0" smtClean="0"/>
              <a:t>learning </a:t>
            </a:r>
            <a:r>
              <a:rPr lang="en-US" dirty="0"/>
              <a:t>pathways of youth </a:t>
            </a:r>
            <a:r>
              <a:rPr lang="en-US" dirty="0" smtClean="0"/>
              <a:t>workers</a:t>
            </a:r>
            <a:r>
              <a:rPr lang="et-EE" dirty="0"/>
              <a:t>:</a:t>
            </a:r>
            <a:r>
              <a:rPr lang="et-EE" dirty="0" smtClean="0"/>
              <a:t> </a:t>
            </a:r>
            <a:r>
              <a:rPr lang="et-EE" dirty="0" err="1" smtClean="0"/>
              <a:t>contexts</a:t>
            </a:r>
            <a:r>
              <a:rPr lang="et-EE" dirty="0" smtClean="0"/>
              <a:t>, </a:t>
            </a:r>
            <a:r>
              <a:rPr lang="et-EE" dirty="0" err="1" smtClean="0"/>
              <a:t>components</a:t>
            </a:r>
            <a:r>
              <a:rPr lang="et-EE" dirty="0" smtClean="0"/>
              <a:t> and </a:t>
            </a:r>
            <a:r>
              <a:rPr lang="et-EE" dirty="0" err="1" smtClean="0"/>
              <a:t>aspects</a:t>
            </a:r>
            <a:r>
              <a:rPr lang="et-EE" dirty="0" smtClean="0"/>
              <a:t>, </a:t>
            </a:r>
            <a:r>
              <a:rPr lang="et-EE" dirty="0" err="1" smtClean="0"/>
              <a:t>outcomes</a:t>
            </a:r>
            <a:r>
              <a:rPr lang="et-EE" dirty="0" smtClean="0"/>
              <a:t>, </a:t>
            </a:r>
            <a:r>
              <a:rPr lang="et-EE" dirty="0" err="1" smtClean="0"/>
              <a:t>reasons</a:t>
            </a:r>
            <a:r>
              <a:rPr lang="et-EE" dirty="0" smtClean="0"/>
              <a:t> and </a:t>
            </a:r>
            <a:r>
              <a:rPr lang="et-EE" dirty="0" err="1" smtClean="0"/>
              <a:t>motivations</a:t>
            </a:r>
            <a:endParaRPr lang="et-E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79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3965"/>
            <a:ext cx="7886700" cy="1191490"/>
          </a:xfrm>
        </p:spPr>
        <p:txBody>
          <a:bodyPr>
            <a:normAutofit fontScale="90000"/>
          </a:bodyPr>
          <a:lstStyle/>
          <a:p>
            <a:r>
              <a:rPr lang="et-EE" dirty="0" err="1" smtClean="0"/>
              <a:t>Contexts</a:t>
            </a:r>
            <a:r>
              <a:rPr lang="et-EE" dirty="0" smtClean="0"/>
              <a:t>, </a:t>
            </a:r>
            <a:r>
              <a:rPr lang="et-EE" dirty="0" err="1" smtClean="0"/>
              <a:t>within</a:t>
            </a:r>
            <a:r>
              <a:rPr lang="et-EE" dirty="0" smtClean="0"/>
              <a:t> </a:t>
            </a:r>
            <a:r>
              <a:rPr lang="et-EE" dirty="0" err="1" smtClean="0"/>
              <a:t>which</a:t>
            </a:r>
            <a:r>
              <a:rPr lang="et-EE" dirty="0" smtClean="0"/>
              <a:t> </a:t>
            </a:r>
            <a:r>
              <a:rPr lang="et-EE" dirty="0" err="1" smtClean="0"/>
              <a:t>learning</a:t>
            </a:r>
            <a:r>
              <a:rPr lang="et-EE" dirty="0" smtClean="0"/>
              <a:t> </a:t>
            </a:r>
            <a:r>
              <a:rPr lang="et-EE" dirty="0" err="1" smtClean="0"/>
              <a:t>occurs</a:t>
            </a:r>
            <a:r>
              <a:rPr lang="et-E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727" y="1385455"/>
            <a:ext cx="8530937" cy="5181600"/>
          </a:xfrm>
        </p:spPr>
        <p:txBody>
          <a:bodyPr>
            <a:normAutofit fontScale="77500" lnSpcReduction="20000"/>
          </a:bodyPr>
          <a:lstStyle/>
          <a:p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a </a:t>
            </a:r>
            <a:r>
              <a:rPr lang="et-EE" dirty="0" err="1" smtClean="0"/>
              <a:t>highly</a:t>
            </a:r>
            <a:r>
              <a:rPr lang="et-EE" dirty="0" smtClean="0"/>
              <a:t> </a:t>
            </a:r>
            <a:r>
              <a:rPr lang="et-EE" dirty="0" err="1" smtClean="0"/>
              <a:t>diverse</a:t>
            </a:r>
            <a:r>
              <a:rPr lang="et-EE" dirty="0" smtClean="0"/>
              <a:t> </a:t>
            </a:r>
            <a:r>
              <a:rPr lang="et-EE" dirty="0" err="1" smtClean="0"/>
              <a:t>field</a:t>
            </a:r>
            <a:r>
              <a:rPr lang="et-EE" dirty="0" smtClean="0"/>
              <a:t> of </a:t>
            </a:r>
            <a:r>
              <a:rPr lang="et-EE" dirty="0" err="1" smtClean="0"/>
              <a:t>practice</a:t>
            </a:r>
            <a:r>
              <a:rPr lang="et-EE" dirty="0" smtClean="0"/>
              <a:t> in </a:t>
            </a:r>
            <a:r>
              <a:rPr lang="et-EE" dirty="0" err="1" smtClean="0"/>
              <a:t>terms</a:t>
            </a:r>
            <a:r>
              <a:rPr lang="et-EE" dirty="0" smtClean="0"/>
              <a:t> of </a:t>
            </a:r>
            <a:r>
              <a:rPr lang="et-EE" dirty="0" err="1" smtClean="0"/>
              <a:t>methods</a:t>
            </a:r>
            <a:r>
              <a:rPr lang="et-EE" dirty="0" smtClean="0"/>
              <a:t>, </a:t>
            </a:r>
            <a:r>
              <a:rPr lang="et-EE" dirty="0" err="1" smtClean="0"/>
              <a:t>goals</a:t>
            </a:r>
            <a:r>
              <a:rPr lang="et-EE" dirty="0" smtClean="0"/>
              <a:t>, </a:t>
            </a:r>
            <a:r>
              <a:rPr lang="et-EE" dirty="0" err="1" smtClean="0"/>
              <a:t>target</a:t>
            </a:r>
            <a:r>
              <a:rPr lang="et-EE" dirty="0" smtClean="0"/>
              <a:t> </a:t>
            </a:r>
            <a:r>
              <a:rPr lang="et-EE" dirty="0" err="1" smtClean="0"/>
              <a:t>groups</a:t>
            </a:r>
            <a:r>
              <a:rPr lang="et-EE" dirty="0" smtClean="0"/>
              <a:t>, </a:t>
            </a:r>
            <a:r>
              <a:rPr lang="et-EE" dirty="0" err="1" smtClean="0"/>
              <a:t>countries</a:t>
            </a:r>
            <a:r>
              <a:rPr lang="et-EE" dirty="0" smtClean="0"/>
              <a:t> and </a:t>
            </a:r>
            <a:r>
              <a:rPr lang="et-EE" dirty="0" err="1" smtClean="0"/>
              <a:t>type</a:t>
            </a:r>
            <a:r>
              <a:rPr lang="et-EE" dirty="0" smtClean="0"/>
              <a:t> of </a:t>
            </a:r>
            <a:r>
              <a:rPr lang="et-EE" dirty="0" err="1" smtClean="0"/>
              <a:t>engagement</a:t>
            </a:r>
            <a:r>
              <a:rPr lang="et-EE" dirty="0" smtClean="0"/>
              <a:t> (paid, </a:t>
            </a:r>
            <a:r>
              <a:rPr lang="et-EE" dirty="0" err="1" smtClean="0"/>
              <a:t>volunteering-based</a:t>
            </a:r>
            <a:r>
              <a:rPr lang="et-EE" dirty="0" smtClean="0"/>
              <a:t>)</a:t>
            </a:r>
          </a:p>
          <a:p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differs</a:t>
            </a:r>
            <a:r>
              <a:rPr lang="et-EE" dirty="0" smtClean="0"/>
              <a:t> </a:t>
            </a:r>
            <a:r>
              <a:rPr lang="et-EE" dirty="0" err="1" smtClean="0"/>
              <a:t>from</a:t>
            </a:r>
            <a:r>
              <a:rPr lang="et-EE" dirty="0" smtClean="0"/>
              <a:t> </a:t>
            </a:r>
            <a:r>
              <a:rPr lang="et-EE" dirty="0" err="1" smtClean="0"/>
              <a:t>neighbouring</a:t>
            </a:r>
            <a:r>
              <a:rPr lang="et-EE" dirty="0" smtClean="0"/>
              <a:t> </a:t>
            </a:r>
            <a:r>
              <a:rPr lang="et-EE" dirty="0" err="1" smtClean="0"/>
              <a:t>occupations</a:t>
            </a:r>
            <a:r>
              <a:rPr lang="et-EE" dirty="0" smtClean="0"/>
              <a:t> and </a:t>
            </a:r>
            <a:r>
              <a:rPr lang="et-EE" dirty="0" err="1" smtClean="0"/>
              <a:t>fields</a:t>
            </a:r>
            <a:r>
              <a:rPr lang="et-EE" dirty="0" smtClean="0"/>
              <a:t> of </a:t>
            </a:r>
            <a:r>
              <a:rPr lang="et-EE" dirty="0" err="1" smtClean="0"/>
              <a:t>practice</a:t>
            </a:r>
            <a:endParaRPr lang="et-EE" dirty="0" smtClean="0"/>
          </a:p>
          <a:p>
            <a:pPr lvl="1"/>
            <a:r>
              <a:rPr lang="et-EE" dirty="0" err="1" smtClean="0"/>
              <a:t>Youht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ethics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differentiating</a:t>
            </a:r>
            <a:r>
              <a:rPr lang="et-EE" dirty="0" smtClean="0"/>
              <a:t> </a:t>
            </a:r>
            <a:r>
              <a:rPr lang="et-EE" dirty="0" err="1" smtClean="0"/>
              <a:t>feature</a:t>
            </a:r>
            <a:r>
              <a:rPr lang="et-EE" dirty="0" smtClean="0"/>
              <a:t> (</a:t>
            </a:r>
            <a:r>
              <a:rPr lang="et-EE" dirty="0" err="1" smtClean="0"/>
              <a:t>ideally</a:t>
            </a:r>
            <a:r>
              <a:rPr lang="et-EE" dirty="0" smtClean="0"/>
              <a:t>: </a:t>
            </a:r>
            <a:r>
              <a:rPr lang="et-EE" dirty="0" err="1" smtClean="0"/>
              <a:t>voluntray</a:t>
            </a:r>
            <a:r>
              <a:rPr lang="et-EE" dirty="0"/>
              <a:t>;</a:t>
            </a:r>
            <a:r>
              <a:rPr lang="et-EE" dirty="0" smtClean="0"/>
              <a:t> </a:t>
            </a:r>
            <a:r>
              <a:rPr lang="et-EE" dirty="0" err="1" smtClean="0"/>
              <a:t>young</a:t>
            </a:r>
            <a:r>
              <a:rPr lang="et-EE" dirty="0" smtClean="0"/>
              <a:t> </a:t>
            </a:r>
            <a:r>
              <a:rPr lang="et-EE" dirty="0" err="1" smtClean="0"/>
              <a:t>person</a:t>
            </a:r>
            <a:r>
              <a:rPr lang="et-EE" dirty="0" smtClean="0"/>
              <a:t> </a:t>
            </a:r>
            <a:r>
              <a:rPr lang="et-EE" dirty="0" err="1" smtClean="0"/>
              <a:t>centered</a:t>
            </a:r>
            <a:r>
              <a:rPr lang="et-EE" dirty="0" smtClean="0"/>
              <a:t>;  on </a:t>
            </a:r>
            <a:r>
              <a:rPr lang="et-EE" dirty="0" err="1" smtClean="0"/>
              <a:t>their</a:t>
            </a:r>
            <a:r>
              <a:rPr lang="et-EE" dirty="0" smtClean="0"/>
              <a:t> </a:t>
            </a:r>
            <a:r>
              <a:rPr lang="et-EE" dirty="0" err="1" smtClean="0"/>
              <a:t>terms</a:t>
            </a:r>
            <a:r>
              <a:rPr lang="et-EE" dirty="0"/>
              <a:t>)</a:t>
            </a:r>
            <a:endParaRPr lang="et-EE" dirty="0" smtClean="0"/>
          </a:p>
          <a:p>
            <a:r>
              <a:rPr lang="et-EE" dirty="0" smtClean="0"/>
              <a:t>Paid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part of </a:t>
            </a:r>
            <a:r>
              <a:rPr lang="et-EE" dirty="0" err="1" smtClean="0"/>
              <a:t>public</a:t>
            </a:r>
            <a:r>
              <a:rPr lang="et-EE" dirty="0" smtClean="0"/>
              <a:t> </a:t>
            </a:r>
            <a:r>
              <a:rPr lang="et-EE" dirty="0" err="1" smtClean="0"/>
              <a:t>policy</a:t>
            </a:r>
            <a:r>
              <a:rPr lang="et-EE" dirty="0" smtClean="0"/>
              <a:t> </a:t>
            </a:r>
          </a:p>
          <a:p>
            <a:pPr lvl="1"/>
            <a:r>
              <a:rPr lang="et-EE" dirty="0" err="1" smtClean="0"/>
              <a:t>financed</a:t>
            </a:r>
            <a:r>
              <a:rPr lang="et-EE" dirty="0" smtClean="0"/>
              <a:t> </a:t>
            </a:r>
            <a:r>
              <a:rPr lang="et-EE" dirty="0" err="1" smtClean="0"/>
              <a:t>from</a:t>
            </a:r>
            <a:r>
              <a:rPr lang="et-EE" dirty="0" smtClean="0"/>
              <a:t> </a:t>
            </a:r>
            <a:r>
              <a:rPr lang="et-EE" dirty="0" err="1" smtClean="0"/>
              <a:t>public</a:t>
            </a:r>
            <a:r>
              <a:rPr lang="et-EE" dirty="0" smtClean="0"/>
              <a:t> </a:t>
            </a:r>
            <a:r>
              <a:rPr lang="et-EE" dirty="0" err="1" smtClean="0"/>
              <a:t>budget</a:t>
            </a:r>
            <a:r>
              <a:rPr lang="et-EE" dirty="0" smtClean="0"/>
              <a:t>, </a:t>
            </a:r>
            <a:r>
              <a:rPr lang="et-EE" dirty="0" err="1" smtClean="0"/>
              <a:t>not</a:t>
            </a:r>
            <a:r>
              <a:rPr lang="et-EE" dirty="0" smtClean="0"/>
              <a:t> </a:t>
            </a:r>
            <a:r>
              <a:rPr lang="et-EE" dirty="0" err="1" smtClean="0"/>
              <a:t>from</a:t>
            </a:r>
            <a:r>
              <a:rPr lang="et-EE" dirty="0" smtClean="0"/>
              <a:t> market </a:t>
            </a:r>
            <a:r>
              <a:rPr lang="et-EE" dirty="0" err="1" smtClean="0"/>
              <a:t>interactions</a:t>
            </a:r>
            <a:endParaRPr lang="et-EE" dirty="0" smtClean="0"/>
          </a:p>
          <a:p>
            <a:pPr lvl="1"/>
            <a:r>
              <a:rPr lang="et-EE" dirty="0" err="1" smtClean="0"/>
              <a:t>Development</a:t>
            </a:r>
            <a:r>
              <a:rPr lang="et-EE" dirty="0" smtClean="0"/>
              <a:t> of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policy</a:t>
            </a:r>
            <a:r>
              <a:rPr lang="et-EE" dirty="0" smtClean="0"/>
              <a:t>, </a:t>
            </a:r>
            <a:r>
              <a:rPr lang="et-EE" dirty="0" err="1" smtClean="0"/>
              <a:t>which</a:t>
            </a:r>
            <a:r>
              <a:rPr lang="et-EE" dirty="0" smtClean="0"/>
              <a:t> </a:t>
            </a:r>
            <a:r>
              <a:rPr lang="et-EE" dirty="0" err="1" smtClean="0"/>
              <a:t>foresees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a </a:t>
            </a:r>
            <a:r>
              <a:rPr lang="et-EE" dirty="0" err="1" smtClean="0"/>
              <a:t>certain</a:t>
            </a:r>
            <a:r>
              <a:rPr lang="et-EE" dirty="0" smtClean="0"/>
              <a:t> </a:t>
            </a:r>
            <a:r>
              <a:rPr lang="et-EE" dirty="0" err="1" smtClean="0"/>
              <a:t>role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support</a:t>
            </a:r>
            <a:r>
              <a:rPr lang="et-EE" dirty="0" smtClean="0"/>
              <a:t> </a:t>
            </a:r>
            <a:r>
              <a:rPr lang="et-EE" dirty="0" err="1" smtClean="0"/>
              <a:t>realising</a:t>
            </a:r>
            <a:r>
              <a:rPr lang="et-EE" dirty="0" smtClean="0"/>
              <a:t> </a:t>
            </a:r>
            <a:r>
              <a:rPr lang="et-EE" dirty="0" err="1" smtClean="0"/>
              <a:t>policy</a:t>
            </a:r>
            <a:r>
              <a:rPr lang="et-EE" dirty="0" smtClean="0"/>
              <a:t> </a:t>
            </a:r>
            <a:r>
              <a:rPr lang="et-EE" dirty="0" err="1" smtClean="0"/>
              <a:t>goals</a:t>
            </a:r>
            <a:r>
              <a:rPr lang="et-EE" dirty="0" smtClean="0"/>
              <a:t> </a:t>
            </a:r>
          </a:p>
          <a:p>
            <a:pPr lvl="1"/>
            <a:r>
              <a:rPr lang="et-EE" dirty="0" err="1" smtClean="0"/>
              <a:t>Development</a:t>
            </a:r>
            <a:r>
              <a:rPr lang="et-EE" dirty="0" smtClean="0"/>
              <a:t> of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quality</a:t>
            </a:r>
            <a:r>
              <a:rPr lang="et-EE" dirty="0" smtClean="0"/>
              <a:t> </a:t>
            </a:r>
            <a:r>
              <a:rPr lang="et-EE" dirty="0" err="1" smtClean="0"/>
              <a:t>guidelines</a:t>
            </a:r>
            <a:r>
              <a:rPr lang="et-EE" dirty="0" smtClean="0"/>
              <a:t>, </a:t>
            </a:r>
            <a:r>
              <a:rPr lang="et-EE" dirty="0" err="1" smtClean="0"/>
              <a:t>competence</a:t>
            </a:r>
            <a:r>
              <a:rPr lang="et-EE" dirty="0" smtClean="0"/>
              <a:t> </a:t>
            </a:r>
            <a:r>
              <a:rPr lang="et-EE" dirty="0" err="1" smtClean="0"/>
              <a:t>frameworks</a:t>
            </a:r>
            <a:r>
              <a:rPr lang="et-EE" dirty="0" smtClean="0"/>
              <a:t>, </a:t>
            </a:r>
            <a:r>
              <a:rPr lang="et-EE" dirty="0" err="1" smtClean="0"/>
              <a:t>professional</a:t>
            </a:r>
            <a:r>
              <a:rPr lang="et-EE" dirty="0" smtClean="0"/>
              <a:t> </a:t>
            </a:r>
            <a:r>
              <a:rPr lang="et-EE" dirty="0" err="1" smtClean="0"/>
              <a:t>standards</a:t>
            </a:r>
            <a:endParaRPr lang="et-EE" dirty="0" smtClean="0"/>
          </a:p>
          <a:p>
            <a:pPr lvl="1"/>
            <a:endParaRPr lang="et-EE" dirty="0" smtClean="0"/>
          </a:p>
          <a:p>
            <a:pPr lvl="1"/>
            <a:r>
              <a:rPr lang="et-EE" dirty="0" smtClean="0"/>
              <a:t>Professional </a:t>
            </a:r>
            <a:r>
              <a:rPr lang="et-EE" dirty="0" err="1" smtClean="0"/>
              <a:t>organisations</a:t>
            </a:r>
            <a:r>
              <a:rPr lang="et-EE" dirty="0" smtClean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35513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 smtClean="0"/>
              <a:t>Components</a:t>
            </a:r>
            <a:r>
              <a:rPr lang="et-EE" dirty="0" smtClean="0"/>
              <a:t> and </a:t>
            </a:r>
            <a:r>
              <a:rPr lang="et-EE" dirty="0" err="1" smtClean="0"/>
              <a:t>aspects</a:t>
            </a:r>
            <a:r>
              <a:rPr lang="et-EE" dirty="0" smtClean="0"/>
              <a:t> of </a:t>
            </a:r>
            <a:r>
              <a:rPr lang="et-EE" dirty="0" err="1" smtClean="0"/>
              <a:t>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209" y="1825625"/>
            <a:ext cx="8780318" cy="4782993"/>
          </a:xfrm>
        </p:spPr>
        <p:txBody>
          <a:bodyPr>
            <a:normAutofit fontScale="77500" lnSpcReduction="20000"/>
          </a:bodyPr>
          <a:lstStyle/>
          <a:p>
            <a:r>
              <a:rPr lang="et-EE" dirty="0" smtClean="0"/>
              <a:t>(paid?)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workers</a:t>
            </a:r>
            <a:r>
              <a:rPr lang="et-EE" dirty="0" smtClean="0"/>
              <a:t>’ </a:t>
            </a:r>
            <a:r>
              <a:rPr lang="et-EE" dirty="0" err="1" smtClean="0"/>
              <a:t>level</a:t>
            </a:r>
            <a:r>
              <a:rPr lang="et-EE" dirty="0" smtClean="0"/>
              <a:t> of </a:t>
            </a:r>
            <a:r>
              <a:rPr lang="et-EE" dirty="0" err="1" smtClean="0"/>
              <a:t>formal</a:t>
            </a:r>
            <a:r>
              <a:rPr lang="et-EE" dirty="0" smtClean="0"/>
              <a:t> </a:t>
            </a:r>
            <a:r>
              <a:rPr lang="et-EE" dirty="0" err="1" smtClean="0"/>
              <a:t>education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</a:t>
            </a:r>
            <a:r>
              <a:rPr lang="et-EE" dirty="0" err="1" smtClean="0"/>
              <a:t>high</a:t>
            </a:r>
            <a:r>
              <a:rPr lang="et-EE" dirty="0" smtClean="0"/>
              <a:t> </a:t>
            </a:r>
          </a:p>
          <a:p>
            <a:r>
              <a:rPr lang="et-EE" dirty="0" err="1" smtClean="0"/>
              <a:t>Many</a:t>
            </a:r>
            <a:r>
              <a:rPr lang="et-EE" dirty="0" smtClean="0"/>
              <a:t> </a:t>
            </a:r>
            <a:r>
              <a:rPr lang="et-EE" dirty="0" err="1" smtClean="0"/>
              <a:t>have</a:t>
            </a:r>
            <a:r>
              <a:rPr lang="et-EE" dirty="0" smtClean="0"/>
              <a:t> </a:t>
            </a:r>
            <a:r>
              <a:rPr lang="et-EE" dirty="0" err="1" smtClean="0"/>
              <a:t>acquired</a:t>
            </a:r>
            <a:r>
              <a:rPr lang="et-EE" dirty="0" smtClean="0"/>
              <a:t> a </a:t>
            </a:r>
            <a:r>
              <a:rPr lang="et-EE" dirty="0" err="1" smtClean="0"/>
              <a:t>degree</a:t>
            </a:r>
            <a:r>
              <a:rPr lang="et-EE" dirty="0" smtClean="0"/>
              <a:t> in a </a:t>
            </a:r>
            <a:r>
              <a:rPr lang="et-EE" dirty="0" err="1" smtClean="0"/>
              <a:t>neighbouring</a:t>
            </a:r>
            <a:r>
              <a:rPr lang="et-EE" dirty="0" smtClean="0"/>
              <a:t> </a:t>
            </a:r>
            <a:r>
              <a:rPr lang="et-EE" dirty="0" err="1" smtClean="0"/>
              <a:t>field</a:t>
            </a:r>
            <a:r>
              <a:rPr lang="et-EE" dirty="0" smtClean="0"/>
              <a:t> </a:t>
            </a:r>
          </a:p>
          <a:p>
            <a:pPr lvl="1"/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degree</a:t>
            </a:r>
            <a:r>
              <a:rPr lang="et-EE" dirty="0" smtClean="0"/>
              <a:t> </a:t>
            </a:r>
            <a:r>
              <a:rPr lang="et-EE" dirty="0" err="1" smtClean="0"/>
              <a:t>education</a:t>
            </a:r>
            <a:r>
              <a:rPr lang="et-EE" dirty="0" smtClean="0"/>
              <a:t> </a:t>
            </a:r>
            <a:r>
              <a:rPr lang="et-EE" dirty="0" err="1" smtClean="0"/>
              <a:t>available</a:t>
            </a:r>
            <a:r>
              <a:rPr lang="et-EE" dirty="0" smtClean="0"/>
              <a:t> </a:t>
            </a:r>
            <a:r>
              <a:rPr lang="et-EE" dirty="0" err="1" smtClean="0"/>
              <a:t>only</a:t>
            </a:r>
            <a:r>
              <a:rPr lang="et-EE" dirty="0" smtClean="0"/>
              <a:t> in </a:t>
            </a:r>
            <a:r>
              <a:rPr lang="et-EE" dirty="0" err="1" smtClean="0"/>
              <a:t>few</a:t>
            </a:r>
            <a:r>
              <a:rPr lang="et-EE" dirty="0" smtClean="0"/>
              <a:t> </a:t>
            </a:r>
            <a:r>
              <a:rPr lang="et-EE" dirty="0" err="1" smtClean="0"/>
              <a:t>countries</a:t>
            </a:r>
            <a:r>
              <a:rPr lang="et-EE" dirty="0" smtClean="0"/>
              <a:t> </a:t>
            </a:r>
          </a:p>
          <a:p>
            <a:r>
              <a:rPr lang="et-EE" dirty="0" err="1" smtClean="0"/>
              <a:t>Formal</a:t>
            </a:r>
            <a:r>
              <a:rPr lang="et-EE" dirty="0" smtClean="0"/>
              <a:t> </a:t>
            </a:r>
            <a:r>
              <a:rPr lang="et-EE" dirty="0" err="1" smtClean="0"/>
              <a:t>education</a:t>
            </a:r>
            <a:r>
              <a:rPr lang="et-EE" dirty="0" smtClean="0"/>
              <a:t> </a:t>
            </a:r>
            <a:r>
              <a:rPr lang="et-EE" dirty="0" err="1" smtClean="0"/>
              <a:t>experiences</a:t>
            </a:r>
            <a:r>
              <a:rPr lang="et-EE" dirty="0" smtClean="0"/>
              <a:t> are </a:t>
            </a:r>
            <a:r>
              <a:rPr lang="et-EE" dirty="0" err="1" smtClean="0"/>
              <a:t>appreciated</a:t>
            </a:r>
            <a:r>
              <a:rPr lang="et-EE" dirty="0" smtClean="0"/>
              <a:t> </a:t>
            </a:r>
            <a:r>
              <a:rPr lang="et-EE" dirty="0" err="1" smtClean="0"/>
              <a:t>by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workers</a:t>
            </a:r>
            <a:r>
              <a:rPr lang="et-EE" dirty="0" smtClean="0"/>
              <a:t> </a:t>
            </a:r>
          </a:p>
          <a:p>
            <a:r>
              <a:rPr lang="et-EE" dirty="0" err="1" smtClean="0"/>
              <a:t>Availability</a:t>
            </a:r>
            <a:r>
              <a:rPr lang="et-EE" dirty="0" smtClean="0"/>
              <a:t> of </a:t>
            </a:r>
            <a:r>
              <a:rPr lang="et-EE" dirty="0" err="1" smtClean="0"/>
              <a:t>degree</a:t>
            </a:r>
            <a:r>
              <a:rPr lang="et-EE" dirty="0" smtClean="0"/>
              <a:t> </a:t>
            </a:r>
            <a:r>
              <a:rPr lang="et-EE" dirty="0" err="1" smtClean="0"/>
              <a:t>programs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a </a:t>
            </a:r>
            <a:r>
              <a:rPr lang="et-EE" dirty="0" err="1" smtClean="0"/>
              <a:t>signal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other</a:t>
            </a:r>
            <a:r>
              <a:rPr lang="et-EE" dirty="0" smtClean="0"/>
              <a:t> </a:t>
            </a:r>
            <a:r>
              <a:rPr lang="et-EE" dirty="0" err="1" smtClean="0"/>
              <a:t>social</a:t>
            </a:r>
            <a:r>
              <a:rPr lang="et-EE" dirty="0" smtClean="0"/>
              <a:t> </a:t>
            </a:r>
            <a:r>
              <a:rPr lang="et-EE" dirty="0" err="1" smtClean="0"/>
              <a:t>actors</a:t>
            </a:r>
            <a:r>
              <a:rPr lang="et-EE" dirty="0" smtClean="0"/>
              <a:t> telling </a:t>
            </a:r>
            <a:r>
              <a:rPr lang="et-EE" dirty="0" err="1" smtClean="0"/>
              <a:t>that</a:t>
            </a:r>
            <a:r>
              <a:rPr lang="et-EE" dirty="0" smtClean="0"/>
              <a:t> </a:t>
            </a:r>
            <a:r>
              <a:rPr lang="et-EE" dirty="0" err="1" smtClean="0"/>
              <a:t>this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a </a:t>
            </a:r>
            <a:r>
              <a:rPr lang="et-EE" dirty="0" err="1" smtClean="0"/>
              <a:t>serious</a:t>
            </a:r>
            <a:r>
              <a:rPr lang="et-EE" dirty="0" smtClean="0"/>
              <a:t> </a:t>
            </a:r>
            <a:r>
              <a:rPr lang="et-EE" dirty="0" err="1" smtClean="0"/>
              <a:t>occupation</a:t>
            </a:r>
            <a:r>
              <a:rPr lang="et-EE" dirty="0" smtClean="0"/>
              <a:t> </a:t>
            </a:r>
            <a:r>
              <a:rPr lang="et-EE" dirty="0" err="1" smtClean="0"/>
              <a:t>which</a:t>
            </a:r>
            <a:r>
              <a:rPr lang="et-EE" dirty="0" smtClean="0"/>
              <a:t> </a:t>
            </a:r>
            <a:r>
              <a:rPr lang="et-EE" dirty="0" err="1" smtClean="0"/>
              <a:t>possesses</a:t>
            </a:r>
            <a:r>
              <a:rPr lang="et-EE" dirty="0" smtClean="0"/>
              <a:t> </a:t>
            </a:r>
            <a:r>
              <a:rPr lang="et-EE" dirty="0" err="1" smtClean="0"/>
              <a:t>its</a:t>
            </a:r>
            <a:r>
              <a:rPr lang="et-EE" dirty="0" smtClean="0"/>
              <a:t> </a:t>
            </a:r>
            <a:r>
              <a:rPr lang="et-EE" dirty="0" err="1" smtClean="0"/>
              <a:t>own</a:t>
            </a:r>
            <a:r>
              <a:rPr lang="et-EE" dirty="0" smtClean="0"/>
              <a:t> </a:t>
            </a:r>
            <a:r>
              <a:rPr lang="et-EE" dirty="0" err="1" smtClean="0"/>
              <a:t>distinct</a:t>
            </a:r>
            <a:r>
              <a:rPr lang="et-EE" dirty="0" smtClean="0"/>
              <a:t> </a:t>
            </a:r>
            <a:r>
              <a:rPr lang="et-EE" dirty="0" err="1" smtClean="0"/>
              <a:t>values</a:t>
            </a:r>
            <a:r>
              <a:rPr lang="et-EE" dirty="0" smtClean="0"/>
              <a:t>, </a:t>
            </a:r>
            <a:r>
              <a:rPr lang="et-EE" dirty="0" err="1" smtClean="0"/>
              <a:t>specialised</a:t>
            </a:r>
            <a:r>
              <a:rPr lang="et-EE" dirty="0" smtClean="0"/>
              <a:t> </a:t>
            </a:r>
            <a:r>
              <a:rPr lang="et-EE" dirty="0" err="1" smtClean="0"/>
              <a:t>knowledge</a:t>
            </a:r>
            <a:r>
              <a:rPr lang="et-EE" dirty="0" smtClean="0"/>
              <a:t> and </a:t>
            </a:r>
            <a:r>
              <a:rPr lang="et-EE" dirty="0" err="1" smtClean="0"/>
              <a:t>skills</a:t>
            </a:r>
            <a:r>
              <a:rPr lang="et-EE" dirty="0" smtClean="0"/>
              <a:t> </a:t>
            </a:r>
            <a:r>
              <a:rPr lang="et-EE" dirty="0" err="1" smtClean="0"/>
              <a:t>that</a:t>
            </a:r>
            <a:r>
              <a:rPr lang="et-EE" dirty="0" smtClean="0"/>
              <a:t> are </a:t>
            </a:r>
            <a:r>
              <a:rPr lang="et-EE" dirty="0" err="1" smtClean="0"/>
              <a:t>transferred</a:t>
            </a:r>
            <a:r>
              <a:rPr lang="et-EE" dirty="0" smtClean="0"/>
              <a:t> </a:t>
            </a:r>
            <a:r>
              <a:rPr lang="et-EE" dirty="0" err="1" smtClean="0"/>
              <a:t>within</a:t>
            </a:r>
            <a:r>
              <a:rPr lang="et-EE" dirty="0" smtClean="0"/>
              <a:t> </a:t>
            </a:r>
            <a:r>
              <a:rPr lang="et-EE" dirty="0" err="1" smtClean="0"/>
              <a:t>formal</a:t>
            </a:r>
            <a:r>
              <a:rPr lang="et-EE" dirty="0" smtClean="0"/>
              <a:t> </a:t>
            </a:r>
            <a:r>
              <a:rPr lang="et-EE" dirty="0" err="1" smtClean="0"/>
              <a:t>education</a:t>
            </a:r>
            <a:r>
              <a:rPr lang="et-EE" dirty="0" smtClean="0"/>
              <a:t> </a:t>
            </a:r>
            <a:r>
              <a:rPr lang="et-EE" dirty="0" err="1" smtClean="0"/>
              <a:t>system</a:t>
            </a:r>
            <a:endParaRPr lang="et-EE" dirty="0" smtClean="0"/>
          </a:p>
          <a:p>
            <a:r>
              <a:rPr lang="et-EE" dirty="0" err="1" smtClean="0"/>
              <a:t>Some</a:t>
            </a:r>
            <a:r>
              <a:rPr lang="et-EE" dirty="0" smtClean="0"/>
              <a:t> </a:t>
            </a:r>
            <a:r>
              <a:rPr lang="et-EE" dirty="0" err="1" smtClean="0"/>
              <a:t>job</a:t>
            </a:r>
            <a:r>
              <a:rPr lang="et-EE" dirty="0" smtClean="0"/>
              <a:t> </a:t>
            </a:r>
            <a:r>
              <a:rPr lang="et-EE" dirty="0" err="1" smtClean="0"/>
              <a:t>transition</a:t>
            </a:r>
            <a:r>
              <a:rPr lang="et-EE" dirty="0" smtClean="0"/>
              <a:t> </a:t>
            </a:r>
            <a:r>
              <a:rPr lang="et-EE" dirty="0" err="1" smtClean="0"/>
              <a:t>support</a:t>
            </a:r>
            <a:r>
              <a:rPr lang="et-EE" dirty="0" smtClean="0"/>
              <a:t> </a:t>
            </a:r>
            <a:r>
              <a:rPr lang="et-EE" dirty="0" err="1" smtClean="0"/>
              <a:t>systems</a:t>
            </a:r>
            <a:r>
              <a:rPr lang="et-EE" dirty="0" smtClean="0"/>
              <a:t> are in </a:t>
            </a:r>
            <a:r>
              <a:rPr lang="et-EE" dirty="0" err="1" smtClean="0"/>
              <a:t>place</a:t>
            </a:r>
            <a:r>
              <a:rPr lang="et-EE" dirty="0" smtClean="0"/>
              <a:t>, </a:t>
            </a:r>
            <a:r>
              <a:rPr lang="et-EE" dirty="0" err="1" smtClean="0"/>
              <a:t>but</a:t>
            </a:r>
            <a:r>
              <a:rPr lang="et-EE" dirty="0" smtClean="0"/>
              <a:t> need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more</a:t>
            </a:r>
            <a:r>
              <a:rPr lang="et-EE" dirty="0" smtClean="0"/>
              <a:t> and </a:t>
            </a:r>
            <a:r>
              <a:rPr lang="et-EE" dirty="0" err="1" smtClean="0"/>
              <a:t>systematic</a:t>
            </a:r>
            <a:r>
              <a:rPr lang="et-EE" dirty="0" smtClean="0"/>
              <a:t> </a:t>
            </a:r>
            <a:r>
              <a:rPr lang="et-EE" dirty="0" err="1" smtClean="0"/>
              <a:t>support</a:t>
            </a:r>
            <a:r>
              <a:rPr lang="et-EE" dirty="0" smtClean="0"/>
              <a:t> </a:t>
            </a:r>
            <a:r>
              <a:rPr lang="et-EE" dirty="0" err="1" smtClean="0"/>
              <a:t>systems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they</a:t>
            </a:r>
            <a:r>
              <a:rPr lang="et-EE" dirty="0" smtClean="0"/>
              <a:t> are </a:t>
            </a:r>
            <a:r>
              <a:rPr lang="et-EE" dirty="0" err="1" smtClean="0"/>
              <a:t>efficient</a:t>
            </a:r>
            <a:endParaRPr lang="et-EE" dirty="0" smtClean="0"/>
          </a:p>
          <a:p>
            <a:r>
              <a:rPr lang="et-EE" dirty="0" err="1" smtClean="0"/>
              <a:t>Lack</a:t>
            </a:r>
            <a:r>
              <a:rPr lang="et-EE" dirty="0" smtClean="0"/>
              <a:t> of </a:t>
            </a:r>
            <a:r>
              <a:rPr lang="et-EE" dirty="0" err="1" smtClean="0"/>
              <a:t>institutionalised</a:t>
            </a:r>
            <a:r>
              <a:rPr lang="et-EE" dirty="0" smtClean="0"/>
              <a:t> </a:t>
            </a:r>
            <a:r>
              <a:rPr lang="et-EE" dirty="0" err="1" smtClean="0"/>
              <a:t>forms</a:t>
            </a:r>
            <a:r>
              <a:rPr lang="et-EE" dirty="0" smtClean="0"/>
              <a:t> of </a:t>
            </a:r>
            <a:r>
              <a:rPr lang="et-EE" dirty="0" err="1" smtClean="0"/>
              <a:t>knowledge</a:t>
            </a:r>
            <a:r>
              <a:rPr lang="et-EE" dirty="0" smtClean="0"/>
              <a:t> </a:t>
            </a:r>
            <a:r>
              <a:rPr lang="et-EE" dirty="0" err="1" smtClean="0"/>
              <a:t>production</a:t>
            </a:r>
            <a:r>
              <a:rPr lang="et-EE" dirty="0" smtClean="0"/>
              <a:t>, </a:t>
            </a:r>
            <a:r>
              <a:rPr lang="et-EE" dirty="0" err="1" smtClean="0"/>
              <a:t>exchange</a:t>
            </a:r>
            <a:r>
              <a:rPr lang="et-EE" dirty="0" smtClean="0"/>
              <a:t>, </a:t>
            </a:r>
            <a:r>
              <a:rPr lang="et-EE" dirty="0" err="1" smtClean="0"/>
              <a:t>communication</a:t>
            </a:r>
            <a:r>
              <a:rPr lang="et-EE" dirty="0" smtClean="0"/>
              <a:t> </a:t>
            </a:r>
            <a:r>
              <a:rPr lang="et-EE" dirty="0" err="1" smtClean="0"/>
              <a:t>like</a:t>
            </a:r>
            <a:r>
              <a:rPr lang="et-EE" dirty="0" smtClean="0"/>
              <a:t> </a:t>
            </a:r>
            <a:r>
              <a:rPr lang="et-EE" dirty="0" err="1"/>
              <a:t>specialised</a:t>
            </a:r>
            <a:r>
              <a:rPr lang="et-EE" dirty="0"/>
              <a:t> </a:t>
            </a:r>
            <a:r>
              <a:rPr lang="et-EE" dirty="0" err="1"/>
              <a:t>research</a:t>
            </a:r>
            <a:r>
              <a:rPr lang="et-EE" dirty="0"/>
              <a:t> </a:t>
            </a:r>
            <a:r>
              <a:rPr lang="et-EE" dirty="0" err="1"/>
              <a:t>centers</a:t>
            </a:r>
            <a:r>
              <a:rPr lang="et-EE" dirty="0"/>
              <a:t>, </a:t>
            </a:r>
            <a:r>
              <a:rPr lang="et-EE" dirty="0" err="1"/>
              <a:t>journals</a:t>
            </a:r>
            <a:r>
              <a:rPr lang="et-EE" dirty="0"/>
              <a:t>, </a:t>
            </a:r>
            <a:r>
              <a:rPr lang="et-EE" dirty="0" err="1"/>
              <a:t>conferences</a:t>
            </a:r>
            <a:r>
              <a:rPr lang="et-EE" dirty="0"/>
              <a:t> </a:t>
            </a:r>
            <a:r>
              <a:rPr lang="et-EE" dirty="0" err="1" smtClean="0"/>
              <a:t>etc</a:t>
            </a: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425141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err="1"/>
              <a:t>Components</a:t>
            </a:r>
            <a:r>
              <a:rPr lang="et-EE" dirty="0"/>
              <a:t> and </a:t>
            </a:r>
            <a:r>
              <a:rPr lang="et-EE" dirty="0" err="1"/>
              <a:t>aspects</a:t>
            </a:r>
            <a:r>
              <a:rPr lang="et-EE" dirty="0"/>
              <a:t> of </a:t>
            </a:r>
            <a:r>
              <a:rPr lang="et-EE" dirty="0" err="1"/>
              <a:t>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/>
              <a:t>workers</a:t>
            </a:r>
            <a:r>
              <a:rPr lang="et-EE" dirty="0"/>
              <a:t> are </a:t>
            </a:r>
            <a:r>
              <a:rPr lang="et-EE" dirty="0" err="1"/>
              <a:t>eager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learn</a:t>
            </a:r>
            <a:r>
              <a:rPr lang="et-EE" dirty="0"/>
              <a:t> and </a:t>
            </a:r>
            <a:r>
              <a:rPr lang="et-EE" dirty="0" err="1"/>
              <a:t>engage</a:t>
            </a:r>
            <a:r>
              <a:rPr lang="et-EE" dirty="0"/>
              <a:t> in NFL </a:t>
            </a:r>
            <a:r>
              <a:rPr lang="et-EE" dirty="0" err="1"/>
              <a:t>based</a:t>
            </a:r>
            <a:r>
              <a:rPr lang="et-EE" dirty="0"/>
              <a:t> </a:t>
            </a:r>
            <a:r>
              <a:rPr lang="et-EE" dirty="0" err="1"/>
              <a:t>trainings</a:t>
            </a:r>
            <a:r>
              <a:rPr lang="et-EE" dirty="0"/>
              <a:t> </a:t>
            </a:r>
            <a:r>
              <a:rPr lang="et-EE" dirty="0" err="1"/>
              <a:t>outside</a:t>
            </a:r>
            <a:r>
              <a:rPr lang="et-EE" dirty="0"/>
              <a:t> </a:t>
            </a:r>
            <a:r>
              <a:rPr lang="et-EE" dirty="0" err="1" smtClean="0"/>
              <a:t>formal</a:t>
            </a:r>
            <a:r>
              <a:rPr lang="et-EE" dirty="0" smtClean="0"/>
              <a:t> </a:t>
            </a:r>
            <a:r>
              <a:rPr lang="et-EE" dirty="0" err="1" smtClean="0"/>
              <a:t>education</a:t>
            </a:r>
            <a:r>
              <a:rPr lang="et-EE" dirty="0" smtClean="0"/>
              <a:t> </a:t>
            </a:r>
            <a:r>
              <a:rPr lang="et-EE" dirty="0" err="1" smtClean="0"/>
              <a:t>system</a:t>
            </a:r>
            <a:r>
              <a:rPr lang="et-EE" dirty="0" smtClean="0"/>
              <a:t> </a:t>
            </a:r>
          </a:p>
          <a:p>
            <a:r>
              <a:rPr lang="et-EE" dirty="0" err="1" smtClean="0"/>
              <a:t>Many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workers</a:t>
            </a:r>
            <a:r>
              <a:rPr lang="et-EE" dirty="0" smtClean="0"/>
              <a:t> </a:t>
            </a:r>
            <a:r>
              <a:rPr lang="et-EE" dirty="0" err="1" smtClean="0"/>
              <a:t>have</a:t>
            </a:r>
            <a:r>
              <a:rPr lang="et-EE" dirty="0" smtClean="0"/>
              <a:t> </a:t>
            </a:r>
            <a:r>
              <a:rPr lang="et-EE" dirty="0" err="1" smtClean="0"/>
              <a:t>engaged</a:t>
            </a:r>
            <a:r>
              <a:rPr lang="et-EE" dirty="0" smtClean="0"/>
              <a:t> in a </a:t>
            </a:r>
            <a:r>
              <a:rPr lang="et-EE" dirty="0" err="1" smtClean="0"/>
              <a:t>high</a:t>
            </a:r>
            <a:r>
              <a:rPr lang="et-EE" dirty="0" smtClean="0"/>
              <a:t> number of </a:t>
            </a:r>
            <a:r>
              <a:rPr lang="et-EE" dirty="0" err="1" smtClean="0"/>
              <a:t>trainings</a:t>
            </a:r>
            <a:r>
              <a:rPr lang="et-EE" dirty="0" smtClean="0"/>
              <a:t> </a:t>
            </a:r>
            <a:r>
              <a:rPr lang="et-EE" dirty="0" err="1" smtClean="0"/>
              <a:t>over</a:t>
            </a:r>
            <a:r>
              <a:rPr lang="et-EE" dirty="0" smtClean="0"/>
              <a:t> </a:t>
            </a:r>
            <a:r>
              <a:rPr lang="et-EE" dirty="0" err="1" smtClean="0"/>
              <a:t>years</a:t>
            </a:r>
            <a:r>
              <a:rPr lang="et-EE" dirty="0" smtClean="0"/>
              <a:t> </a:t>
            </a:r>
          </a:p>
          <a:p>
            <a:r>
              <a:rPr lang="et-EE" dirty="0" err="1" smtClean="0"/>
              <a:t>Lack</a:t>
            </a:r>
            <a:r>
              <a:rPr lang="et-EE" dirty="0" smtClean="0"/>
              <a:t> of </a:t>
            </a:r>
            <a:r>
              <a:rPr lang="et-EE" dirty="0" err="1" smtClean="0"/>
              <a:t>clear</a:t>
            </a:r>
            <a:r>
              <a:rPr lang="et-EE" dirty="0" smtClean="0"/>
              <a:t> </a:t>
            </a:r>
            <a:r>
              <a:rPr lang="et-EE" dirty="0" err="1" smtClean="0"/>
              <a:t>quality</a:t>
            </a:r>
            <a:r>
              <a:rPr lang="et-EE" dirty="0" smtClean="0"/>
              <a:t> </a:t>
            </a:r>
            <a:r>
              <a:rPr lang="et-EE" dirty="0" err="1" smtClean="0"/>
              <a:t>criteria</a:t>
            </a:r>
            <a:r>
              <a:rPr lang="et-EE" dirty="0" smtClean="0"/>
              <a:t>, </a:t>
            </a:r>
            <a:r>
              <a:rPr lang="et-EE" dirty="0" err="1" smtClean="0"/>
              <a:t>competence</a:t>
            </a:r>
            <a:r>
              <a:rPr lang="et-EE" dirty="0" smtClean="0"/>
              <a:t> </a:t>
            </a:r>
            <a:r>
              <a:rPr lang="et-EE" dirty="0" err="1" smtClean="0"/>
              <a:t>frameworks</a:t>
            </a:r>
            <a:r>
              <a:rPr lang="et-EE" dirty="0" smtClean="0"/>
              <a:t>, </a:t>
            </a:r>
            <a:r>
              <a:rPr lang="et-EE" dirty="0" err="1" smtClean="0"/>
              <a:t>strategic</a:t>
            </a:r>
            <a:r>
              <a:rPr lang="et-EE" dirty="0" smtClean="0"/>
              <a:t> </a:t>
            </a:r>
            <a:r>
              <a:rPr lang="et-EE" dirty="0" err="1" smtClean="0"/>
              <a:t>development</a:t>
            </a:r>
            <a:r>
              <a:rPr lang="et-EE" dirty="0" smtClean="0"/>
              <a:t> </a:t>
            </a:r>
            <a:r>
              <a:rPr lang="et-EE" dirty="0" err="1" smtClean="0"/>
              <a:t>plans</a:t>
            </a:r>
            <a:r>
              <a:rPr lang="et-EE" dirty="0" smtClean="0"/>
              <a:t>, </a:t>
            </a:r>
            <a:r>
              <a:rPr lang="et-EE" dirty="0" err="1" smtClean="0"/>
              <a:t>cooperation</a:t>
            </a:r>
            <a:r>
              <a:rPr lang="et-EE" dirty="0" smtClean="0"/>
              <a:t> </a:t>
            </a:r>
            <a:r>
              <a:rPr lang="et-EE" dirty="0" err="1" smtClean="0"/>
              <a:t>within</a:t>
            </a:r>
            <a:r>
              <a:rPr lang="et-EE" dirty="0" smtClean="0"/>
              <a:t> </a:t>
            </a:r>
            <a:r>
              <a:rPr lang="et-EE" dirty="0" err="1" smtClean="0"/>
              <a:t>field</a:t>
            </a:r>
            <a:r>
              <a:rPr lang="et-EE" dirty="0" smtClean="0"/>
              <a:t>, </a:t>
            </a:r>
            <a:r>
              <a:rPr lang="et-EE" dirty="0" err="1" smtClean="0"/>
              <a:t>weakness</a:t>
            </a:r>
            <a:r>
              <a:rPr lang="et-EE" dirty="0" smtClean="0"/>
              <a:t> of </a:t>
            </a:r>
            <a:r>
              <a:rPr lang="et-EE" dirty="0" err="1" smtClean="0"/>
              <a:t>professional</a:t>
            </a:r>
            <a:r>
              <a:rPr lang="et-EE" dirty="0" smtClean="0"/>
              <a:t> </a:t>
            </a:r>
            <a:r>
              <a:rPr lang="et-EE" dirty="0" err="1" smtClean="0"/>
              <a:t>organisations</a:t>
            </a:r>
            <a:r>
              <a:rPr lang="et-EE" dirty="0" smtClean="0"/>
              <a:t> are </a:t>
            </a:r>
            <a:r>
              <a:rPr lang="et-EE" dirty="0" err="1" smtClean="0"/>
              <a:t>discouraging</a:t>
            </a:r>
            <a:r>
              <a:rPr lang="et-EE" dirty="0" smtClean="0"/>
              <a:t> </a:t>
            </a:r>
            <a:r>
              <a:rPr lang="et-EE" dirty="0" err="1" smtClean="0"/>
              <a:t>factors</a:t>
            </a:r>
            <a:r>
              <a:rPr lang="et-EE" dirty="0" smtClean="0"/>
              <a:t> </a:t>
            </a:r>
          </a:p>
          <a:p>
            <a:r>
              <a:rPr lang="et-EE" dirty="0" err="1" smtClean="0"/>
              <a:t>Lack</a:t>
            </a:r>
            <a:r>
              <a:rPr lang="et-EE" dirty="0" smtClean="0"/>
              <a:t> of </a:t>
            </a:r>
            <a:r>
              <a:rPr lang="et-EE" dirty="0" err="1" smtClean="0"/>
              <a:t>recognitions</a:t>
            </a:r>
            <a:r>
              <a:rPr lang="et-EE" dirty="0" smtClean="0"/>
              <a:t> of NFL </a:t>
            </a:r>
            <a:r>
              <a:rPr lang="et-EE" dirty="0" err="1" smtClean="0"/>
              <a:t>learning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</a:t>
            </a:r>
            <a:r>
              <a:rPr lang="et-EE" dirty="0" err="1" smtClean="0"/>
              <a:t>another</a:t>
            </a:r>
            <a:r>
              <a:rPr lang="et-EE" dirty="0" smtClean="0"/>
              <a:t> </a:t>
            </a:r>
            <a:r>
              <a:rPr lang="et-EE" dirty="0" err="1" smtClean="0"/>
              <a:t>factor</a:t>
            </a:r>
            <a:r>
              <a:rPr lang="et-EE" dirty="0" smtClean="0"/>
              <a:t> </a:t>
            </a:r>
            <a:r>
              <a:rPr lang="et-EE" dirty="0" err="1" smtClean="0"/>
              <a:t>which</a:t>
            </a:r>
            <a:r>
              <a:rPr lang="et-EE" dirty="0" smtClean="0"/>
              <a:t> </a:t>
            </a:r>
            <a:r>
              <a:rPr lang="et-EE" dirty="0" err="1" smtClean="0"/>
              <a:t>hinders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worker</a:t>
            </a:r>
            <a:r>
              <a:rPr lang="et-EE" dirty="0" smtClean="0"/>
              <a:t> NFL </a:t>
            </a:r>
            <a:r>
              <a:rPr lang="et-EE" dirty="0" err="1" smtClean="0"/>
              <a:t>learning</a:t>
            </a:r>
            <a:r>
              <a:rPr lang="et-EE" dirty="0" smtClean="0"/>
              <a:t>; </a:t>
            </a:r>
            <a:r>
              <a:rPr lang="et-EE" dirty="0" err="1" smtClean="0"/>
              <a:t>it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</a:t>
            </a:r>
            <a:r>
              <a:rPr lang="et-EE" dirty="0" err="1" smtClean="0"/>
              <a:t>rooted</a:t>
            </a:r>
            <a:r>
              <a:rPr lang="et-EE" dirty="0" smtClean="0"/>
              <a:t> in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recognitions</a:t>
            </a:r>
            <a:r>
              <a:rPr lang="et-EE" dirty="0" smtClean="0"/>
              <a:t> in </a:t>
            </a:r>
            <a:r>
              <a:rPr lang="et-EE" dirty="0" err="1" smtClean="0"/>
              <a:t>general</a:t>
            </a:r>
            <a:endParaRPr lang="et-EE" dirty="0" smtClean="0"/>
          </a:p>
          <a:p>
            <a:r>
              <a:rPr lang="et-EE" dirty="0" err="1" smtClean="0"/>
              <a:t>Lack</a:t>
            </a:r>
            <a:r>
              <a:rPr lang="et-EE" dirty="0" smtClean="0"/>
              <a:t> of </a:t>
            </a:r>
            <a:r>
              <a:rPr lang="et-EE" dirty="0" err="1" smtClean="0"/>
              <a:t>organisational</a:t>
            </a:r>
            <a:r>
              <a:rPr lang="et-EE" dirty="0" smtClean="0"/>
              <a:t> </a:t>
            </a:r>
            <a:r>
              <a:rPr lang="et-EE" dirty="0" err="1" smtClean="0"/>
              <a:t>support</a:t>
            </a: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895194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2401"/>
            <a:ext cx="7886700" cy="1163782"/>
          </a:xfrm>
        </p:spPr>
        <p:txBody>
          <a:bodyPr>
            <a:normAutofit fontScale="90000"/>
          </a:bodyPr>
          <a:lstStyle/>
          <a:p>
            <a:r>
              <a:rPr lang="et-EE" dirty="0" err="1" smtClean="0"/>
              <a:t>Reasons</a:t>
            </a:r>
            <a:r>
              <a:rPr lang="et-EE" dirty="0" smtClean="0"/>
              <a:t> and </a:t>
            </a:r>
            <a:r>
              <a:rPr lang="et-EE" dirty="0" err="1" smtClean="0"/>
              <a:t>motivations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16182"/>
            <a:ext cx="7886700" cy="5334000"/>
          </a:xfrm>
        </p:spPr>
        <p:txBody>
          <a:bodyPr>
            <a:normAutofit fontScale="77500" lnSpcReduction="20000"/>
          </a:bodyPr>
          <a:lstStyle/>
          <a:p>
            <a:r>
              <a:rPr lang="et-EE" dirty="0" err="1" smtClean="0"/>
              <a:t>Providing</a:t>
            </a:r>
            <a:r>
              <a:rPr lang="et-EE" dirty="0" smtClean="0"/>
              <a:t> </a:t>
            </a:r>
            <a:r>
              <a:rPr lang="et-EE" dirty="0" err="1" smtClean="0"/>
              <a:t>value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society</a:t>
            </a:r>
            <a:r>
              <a:rPr lang="et-EE" dirty="0" smtClean="0"/>
              <a:t> </a:t>
            </a:r>
            <a:r>
              <a:rPr lang="et-EE" dirty="0" err="1" smtClean="0"/>
              <a:t>is</a:t>
            </a:r>
            <a:r>
              <a:rPr lang="et-EE" dirty="0" smtClean="0"/>
              <a:t> </a:t>
            </a:r>
            <a:r>
              <a:rPr lang="et-EE" dirty="0" err="1" smtClean="0"/>
              <a:t>one</a:t>
            </a:r>
            <a:r>
              <a:rPr lang="et-EE" dirty="0" smtClean="0"/>
              <a:t> of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core</a:t>
            </a:r>
            <a:r>
              <a:rPr lang="et-EE" dirty="0" smtClean="0"/>
              <a:t> </a:t>
            </a:r>
            <a:r>
              <a:rPr lang="et-EE" dirty="0" err="1" smtClean="0"/>
              <a:t>motivations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engage</a:t>
            </a:r>
            <a:r>
              <a:rPr lang="et-EE" dirty="0" smtClean="0"/>
              <a:t> in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endParaRPr lang="et-EE" dirty="0" smtClean="0"/>
          </a:p>
          <a:p>
            <a:pPr lvl="1"/>
            <a:r>
              <a:rPr lang="et-EE" dirty="0" err="1" smtClean="0"/>
              <a:t>Support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young</a:t>
            </a:r>
            <a:r>
              <a:rPr lang="et-EE" dirty="0" smtClean="0"/>
              <a:t> </a:t>
            </a:r>
            <a:r>
              <a:rPr lang="et-EE" dirty="0" err="1" smtClean="0"/>
              <a:t>people</a:t>
            </a:r>
            <a:r>
              <a:rPr lang="et-EE" dirty="0" smtClean="0"/>
              <a:t> in risk of </a:t>
            </a:r>
            <a:r>
              <a:rPr lang="et-EE" dirty="0" err="1" smtClean="0"/>
              <a:t>social</a:t>
            </a:r>
            <a:r>
              <a:rPr lang="et-EE" dirty="0" smtClean="0"/>
              <a:t> </a:t>
            </a:r>
            <a:r>
              <a:rPr lang="et-EE" dirty="0" err="1" smtClean="0"/>
              <a:t>exclusion</a:t>
            </a:r>
            <a:r>
              <a:rPr lang="et-EE" dirty="0" smtClean="0"/>
              <a:t>, </a:t>
            </a:r>
            <a:r>
              <a:rPr lang="et-EE" dirty="0" err="1" smtClean="0"/>
              <a:t>resulting</a:t>
            </a:r>
            <a:r>
              <a:rPr lang="et-EE" dirty="0" smtClean="0"/>
              <a:t> </a:t>
            </a:r>
            <a:r>
              <a:rPr lang="et-EE" dirty="0" err="1" smtClean="0"/>
              <a:t>from</a:t>
            </a:r>
            <a:r>
              <a:rPr lang="et-EE" dirty="0" smtClean="0"/>
              <a:t> </a:t>
            </a:r>
            <a:r>
              <a:rPr lang="et-EE" dirty="0" err="1" smtClean="0"/>
              <a:t>influence</a:t>
            </a:r>
            <a:r>
              <a:rPr lang="et-EE" dirty="0" smtClean="0"/>
              <a:t> of </a:t>
            </a:r>
            <a:r>
              <a:rPr lang="et-EE" dirty="0" err="1" smtClean="0"/>
              <a:t>different</a:t>
            </a:r>
            <a:r>
              <a:rPr lang="et-EE" dirty="0" smtClean="0"/>
              <a:t> </a:t>
            </a:r>
            <a:r>
              <a:rPr lang="et-EE" dirty="0" err="1" smtClean="0"/>
              <a:t>vulnerability</a:t>
            </a:r>
            <a:r>
              <a:rPr lang="et-EE" dirty="0" smtClean="0"/>
              <a:t> </a:t>
            </a:r>
            <a:r>
              <a:rPr lang="et-EE" dirty="0" err="1" smtClean="0"/>
              <a:t>factors</a:t>
            </a:r>
            <a:r>
              <a:rPr lang="et-EE" dirty="0" smtClean="0"/>
              <a:t> and </a:t>
            </a:r>
            <a:r>
              <a:rPr lang="et-EE" dirty="0" err="1" smtClean="0"/>
              <a:t>lack</a:t>
            </a:r>
            <a:r>
              <a:rPr lang="et-EE" dirty="0" smtClean="0"/>
              <a:t> of </a:t>
            </a:r>
            <a:r>
              <a:rPr lang="et-EE" dirty="0" err="1" smtClean="0"/>
              <a:t>resilience</a:t>
            </a:r>
            <a:r>
              <a:rPr lang="et-EE" dirty="0" smtClean="0"/>
              <a:t> </a:t>
            </a:r>
            <a:r>
              <a:rPr lang="et-EE" dirty="0" err="1" smtClean="0"/>
              <a:t>factors</a:t>
            </a:r>
            <a:endParaRPr lang="et-EE" dirty="0" smtClean="0"/>
          </a:p>
          <a:p>
            <a:pPr lvl="1"/>
            <a:r>
              <a:rPr lang="et-EE" dirty="0" err="1" smtClean="0"/>
              <a:t>Support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young</a:t>
            </a:r>
            <a:r>
              <a:rPr lang="et-EE" dirty="0" smtClean="0"/>
              <a:t> </a:t>
            </a:r>
            <a:r>
              <a:rPr lang="et-EE" dirty="0" err="1" smtClean="0"/>
              <a:t>people’s</a:t>
            </a:r>
            <a:r>
              <a:rPr lang="et-EE" dirty="0" smtClean="0"/>
              <a:t> </a:t>
            </a:r>
            <a:r>
              <a:rPr lang="et-EE" dirty="0" err="1" smtClean="0"/>
              <a:t>development</a:t>
            </a:r>
            <a:r>
              <a:rPr lang="et-EE" dirty="0" smtClean="0"/>
              <a:t>, </a:t>
            </a:r>
            <a:r>
              <a:rPr lang="et-EE" dirty="0" err="1" smtClean="0"/>
              <a:t>support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transition</a:t>
            </a:r>
            <a:r>
              <a:rPr lang="et-EE" dirty="0" smtClean="0"/>
              <a:t> </a:t>
            </a:r>
            <a:r>
              <a:rPr lang="et-EE" dirty="0" err="1" smtClean="0"/>
              <a:t>from</a:t>
            </a:r>
            <a:r>
              <a:rPr lang="et-EE" dirty="0" smtClean="0"/>
              <a:t> </a:t>
            </a:r>
            <a:r>
              <a:rPr lang="et-EE" dirty="0" err="1" smtClean="0"/>
              <a:t>childhood</a:t>
            </a:r>
            <a:r>
              <a:rPr lang="et-EE" dirty="0" smtClean="0"/>
              <a:t> </a:t>
            </a:r>
            <a:r>
              <a:rPr lang="et-EE" dirty="0" err="1" smtClean="0"/>
              <a:t>dependencies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independence</a:t>
            </a:r>
            <a:r>
              <a:rPr lang="et-EE" dirty="0" smtClean="0"/>
              <a:t> (</a:t>
            </a:r>
            <a:r>
              <a:rPr lang="et-EE" dirty="0" err="1" smtClean="0"/>
              <a:t>employment</a:t>
            </a:r>
            <a:r>
              <a:rPr lang="et-EE" dirty="0" smtClean="0"/>
              <a:t>, </a:t>
            </a:r>
            <a:r>
              <a:rPr lang="et-EE" dirty="0" err="1" smtClean="0"/>
              <a:t>but</a:t>
            </a:r>
            <a:r>
              <a:rPr lang="et-EE" dirty="0" smtClean="0"/>
              <a:t> </a:t>
            </a:r>
            <a:r>
              <a:rPr lang="et-EE" dirty="0" err="1" smtClean="0"/>
              <a:t>not</a:t>
            </a:r>
            <a:r>
              <a:rPr lang="et-EE" dirty="0" smtClean="0"/>
              <a:t> </a:t>
            </a:r>
            <a:r>
              <a:rPr lang="et-EE" dirty="0" err="1" smtClean="0"/>
              <a:t>only</a:t>
            </a:r>
            <a:r>
              <a:rPr lang="et-EE" dirty="0" smtClean="0"/>
              <a:t>)</a:t>
            </a:r>
          </a:p>
          <a:p>
            <a:pPr lvl="2"/>
            <a:r>
              <a:rPr lang="et-EE" dirty="0" smtClean="0"/>
              <a:t>Paid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/ </a:t>
            </a:r>
            <a:r>
              <a:rPr lang="et-EE" dirty="0" err="1" smtClean="0"/>
              <a:t>volunteering</a:t>
            </a:r>
            <a:r>
              <a:rPr lang="et-EE" dirty="0" smtClean="0"/>
              <a:t> </a:t>
            </a:r>
            <a:r>
              <a:rPr lang="et-EE" dirty="0" err="1" smtClean="0"/>
              <a:t>based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endParaRPr lang="et-EE" dirty="0" smtClean="0"/>
          </a:p>
          <a:p>
            <a:pPr lvl="2"/>
            <a:r>
              <a:rPr lang="et-EE" dirty="0" err="1" smtClean="0"/>
              <a:t>Entrance</a:t>
            </a:r>
            <a:r>
              <a:rPr lang="et-EE" dirty="0" smtClean="0"/>
              <a:t> </a:t>
            </a:r>
            <a:r>
              <a:rPr lang="et-EE" dirty="0" err="1" smtClean="0"/>
              <a:t>into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– </a:t>
            </a:r>
            <a:r>
              <a:rPr lang="et-EE" dirty="0" err="1" smtClean="0"/>
              <a:t>transition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from</a:t>
            </a:r>
            <a:r>
              <a:rPr lang="et-EE" dirty="0" smtClean="0"/>
              <a:t> </a:t>
            </a:r>
            <a:r>
              <a:rPr lang="et-EE" dirty="0" err="1" smtClean="0"/>
              <a:t>other</a:t>
            </a:r>
            <a:r>
              <a:rPr lang="et-EE" dirty="0" smtClean="0"/>
              <a:t> </a:t>
            </a:r>
            <a:r>
              <a:rPr lang="et-EE" dirty="0" err="1" smtClean="0"/>
              <a:t>occupations</a:t>
            </a:r>
            <a:r>
              <a:rPr lang="et-EE" dirty="0"/>
              <a:t> </a:t>
            </a:r>
            <a:r>
              <a:rPr lang="et-EE" dirty="0" smtClean="0"/>
              <a:t>(and </a:t>
            </a:r>
            <a:r>
              <a:rPr lang="et-EE" dirty="0" err="1" smtClean="0"/>
              <a:t>also</a:t>
            </a:r>
            <a:r>
              <a:rPr lang="et-EE" dirty="0" smtClean="0"/>
              <a:t> </a:t>
            </a:r>
            <a:r>
              <a:rPr lang="et-EE" dirty="0" err="1" smtClean="0"/>
              <a:t>from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other</a:t>
            </a:r>
            <a:r>
              <a:rPr lang="et-EE" dirty="0" smtClean="0"/>
              <a:t> </a:t>
            </a:r>
            <a:r>
              <a:rPr lang="et-EE" dirty="0" err="1" smtClean="0"/>
              <a:t>occupations</a:t>
            </a:r>
            <a:r>
              <a:rPr lang="et-EE" dirty="0" smtClean="0"/>
              <a:t>) </a:t>
            </a:r>
          </a:p>
          <a:p>
            <a:r>
              <a:rPr lang="et-EE" dirty="0" err="1"/>
              <a:t>Wish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be</a:t>
            </a:r>
            <a:r>
              <a:rPr lang="et-EE" dirty="0"/>
              <a:t> </a:t>
            </a:r>
            <a:r>
              <a:rPr lang="et-EE" dirty="0" err="1"/>
              <a:t>engaged</a:t>
            </a:r>
            <a:r>
              <a:rPr lang="et-EE" dirty="0"/>
              <a:t> </a:t>
            </a:r>
            <a:r>
              <a:rPr lang="et-EE" dirty="0" err="1"/>
              <a:t>with</a:t>
            </a:r>
            <a:r>
              <a:rPr lang="et-EE" dirty="0"/>
              <a:t> </a:t>
            </a:r>
            <a:r>
              <a:rPr lang="et-EE" dirty="0" err="1"/>
              <a:t>young</a:t>
            </a:r>
            <a:r>
              <a:rPr lang="et-EE" dirty="0"/>
              <a:t> </a:t>
            </a:r>
            <a:r>
              <a:rPr lang="et-EE" dirty="0" err="1"/>
              <a:t>people</a:t>
            </a:r>
            <a:endParaRPr lang="et-EE" dirty="0"/>
          </a:p>
          <a:p>
            <a:r>
              <a:rPr lang="et-EE" dirty="0" smtClean="0"/>
              <a:t>Personal </a:t>
            </a:r>
            <a:r>
              <a:rPr lang="et-EE" dirty="0" err="1" smtClean="0"/>
              <a:t>positive</a:t>
            </a:r>
            <a:r>
              <a:rPr lang="et-EE" dirty="0" smtClean="0"/>
              <a:t> </a:t>
            </a:r>
            <a:r>
              <a:rPr lang="et-EE" dirty="0" err="1" smtClean="0"/>
              <a:t>experiences</a:t>
            </a:r>
            <a:r>
              <a:rPr lang="et-EE" dirty="0" smtClean="0"/>
              <a:t> </a:t>
            </a:r>
            <a:r>
              <a:rPr lang="et-EE" dirty="0" err="1" smtClean="0"/>
              <a:t>with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,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workers</a:t>
            </a:r>
            <a:r>
              <a:rPr lang="et-EE" dirty="0" smtClean="0"/>
              <a:t> </a:t>
            </a:r>
            <a:r>
              <a:rPr lang="et-EE" dirty="0" err="1" smtClean="0"/>
              <a:t>who</a:t>
            </a:r>
            <a:r>
              <a:rPr lang="et-EE" dirty="0" smtClean="0"/>
              <a:t> </a:t>
            </a:r>
            <a:r>
              <a:rPr lang="et-EE" dirty="0" err="1" smtClean="0"/>
              <a:t>act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role</a:t>
            </a:r>
            <a:r>
              <a:rPr lang="et-EE" dirty="0" smtClean="0"/>
              <a:t> </a:t>
            </a:r>
            <a:r>
              <a:rPr lang="et-EE" dirty="0" err="1" smtClean="0"/>
              <a:t>models</a:t>
            </a:r>
            <a:r>
              <a:rPr lang="et-EE" dirty="0" smtClean="0"/>
              <a:t> </a:t>
            </a:r>
          </a:p>
          <a:p>
            <a:pPr lvl="1"/>
            <a:r>
              <a:rPr lang="et-EE" dirty="0" err="1" smtClean="0"/>
              <a:t>Entrance</a:t>
            </a:r>
            <a:r>
              <a:rPr lang="et-EE" dirty="0" smtClean="0"/>
              <a:t> </a:t>
            </a:r>
            <a:r>
              <a:rPr lang="et-EE" dirty="0" err="1" smtClean="0"/>
              <a:t>into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: </a:t>
            </a:r>
            <a:r>
              <a:rPr lang="et-EE" dirty="0" err="1" smtClean="0"/>
              <a:t>participation</a:t>
            </a:r>
            <a:r>
              <a:rPr lang="et-EE" dirty="0" smtClean="0"/>
              <a:t> in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smtClean="0">
                <a:sym typeface="Wingdings" panose="05000000000000000000" pitchFamily="2" charset="2"/>
              </a:rPr>
              <a:t></a:t>
            </a:r>
            <a:r>
              <a:rPr lang="et-EE" dirty="0" smtClean="0"/>
              <a:t> </a:t>
            </a:r>
            <a:r>
              <a:rPr lang="et-EE" dirty="0" err="1" smtClean="0"/>
              <a:t>engagement</a:t>
            </a:r>
            <a:r>
              <a:rPr lang="et-EE" dirty="0" smtClean="0"/>
              <a:t> on </a:t>
            </a:r>
            <a:r>
              <a:rPr lang="et-EE" dirty="0" err="1" smtClean="0"/>
              <a:t>voluntary</a:t>
            </a:r>
            <a:r>
              <a:rPr lang="et-EE" dirty="0" smtClean="0"/>
              <a:t> </a:t>
            </a:r>
            <a:r>
              <a:rPr lang="et-EE" dirty="0" err="1" smtClean="0"/>
              <a:t>basis</a:t>
            </a:r>
            <a:r>
              <a:rPr lang="et-EE" dirty="0" smtClean="0"/>
              <a:t> </a:t>
            </a:r>
            <a:r>
              <a:rPr lang="et-EE" dirty="0" smtClean="0">
                <a:sym typeface="Wingdings" panose="05000000000000000000" pitchFamily="2" charset="2"/>
              </a:rPr>
              <a:t> </a:t>
            </a:r>
            <a:r>
              <a:rPr lang="et-EE" dirty="0" err="1" smtClean="0">
                <a:sym typeface="Wingdings" panose="05000000000000000000" pitchFamily="2" charset="2"/>
              </a:rPr>
              <a:t>youth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work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or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related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studies</a:t>
            </a:r>
            <a:r>
              <a:rPr lang="et-EE" dirty="0" smtClean="0">
                <a:sym typeface="Wingdings" panose="05000000000000000000" pitchFamily="2" charset="2"/>
              </a:rPr>
              <a:t>  paid </a:t>
            </a:r>
            <a:r>
              <a:rPr lang="et-EE" dirty="0" err="1" smtClean="0">
                <a:sym typeface="Wingdings" panose="05000000000000000000" pitchFamily="2" charset="2"/>
              </a:rPr>
              <a:t>youth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558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Outcomes of </a:t>
            </a:r>
            <a:r>
              <a:rPr lang="et-EE" dirty="0" err="1" smtClean="0"/>
              <a:t>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 number of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competence</a:t>
            </a:r>
            <a:r>
              <a:rPr lang="et-EE" dirty="0" smtClean="0"/>
              <a:t> </a:t>
            </a:r>
            <a:r>
              <a:rPr lang="et-EE" dirty="0" err="1" smtClean="0"/>
              <a:t>systems</a:t>
            </a:r>
            <a:r>
              <a:rPr lang="et-EE" dirty="0" smtClean="0"/>
              <a:t> </a:t>
            </a:r>
            <a:r>
              <a:rPr lang="et-EE" dirty="0" err="1" smtClean="0"/>
              <a:t>exist</a:t>
            </a:r>
            <a:r>
              <a:rPr lang="et-EE" dirty="0" smtClean="0"/>
              <a:t> and are </a:t>
            </a:r>
            <a:r>
              <a:rPr lang="et-EE" dirty="0" err="1" smtClean="0"/>
              <a:t>used</a:t>
            </a:r>
            <a:r>
              <a:rPr lang="et-EE" dirty="0" smtClean="0"/>
              <a:t>, </a:t>
            </a:r>
            <a:r>
              <a:rPr lang="et-EE" dirty="0" err="1" smtClean="0"/>
              <a:t>which</a:t>
            </a:r>
            <a:r>
              <a:rPr lang="et-EE" dirty="0" smtClean="0"/>
              <a:t> </a:t>
            </a:r>
            <a:r>
              <a:rPr lang="et-EE" dirty="0" err="1" smtClean="0"/>
              <a:t>describe</a:t>
            </a:r>
            <a:r>
              <a:rPr lang="et-EE" dirty="0" smtClean="0"/>
              <a:t> </a:t>
            </a:r>
            <a:r>
              <a:rPr lang="et-EE" dirty="0" err="1" smtClean="0"/>
              <a:t>skills</a:t>
            </a:r>
            <a:r>
              <a:rPr lang="et-EE" dirty="0" smtClean="0"/>
              <a:t>, </a:t>
            </a:r>
            <a:r>
              <a:rPr lang="et-EE" dirty="0" err="1" smtClean="0"/>
              <a:t>knowledge</a:t>
            </a:r>
            <a:r>
              <a:rPr lang="et-EE" dirty="0" smtClean="0"/>
              <a:t>, </a:t>
            </a:r>
            <a:r>
              <a:rPr lang="et-EE" dirty="0" err="1" smtClean="0"/>
              <a:t>values</a:t>
            </a:r>
            <a:r>
              <a:rPr lang="et-EE" dirty="0" smtClean="0"/>
              <a:t>, </a:t>
            </a:r>
            <a:r>
              <a:rPr lang="et-EE" dirty="0" err="1" smtClean="0"/>
              <a:t>motivations</a:t>
            </a:r>
            <a:r>
              <a:rPr lang="et-EE" dirty="0" smtClean="0"/>
              <a:t> </a:t>
            </a:r>
            <a:r>
              <a:rPr lang="et-EE" dirty="0" err="1" smtClean="0"/>
              <a:t>necessary</a:t>
            </a:r>
            <a:r>
              <a:rPr lang="et-EE" dirty="0" smtClean="0"/>
              <a:t> </a:t>
            </a:r>
            <a:r>
              <a:rPr lang="et-EE" dirty="0" err="1" smtClean="0"/>
              <a:t>for</a:t>
            </a:r>
            <a:r>
              <a:rPr lang="et-EE" dirty="0" smtClean="0"/>
              <a:t> </a:t>
            </a:r>
            <a:r>
              <a:rPr lang="et-EE" dirty="0" err="1" smtClean="0"/>
              <a:t>quality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endParaRPr lang="et-EE" dirty="0" smtClean="0"/>
          </a:p>
          <a:p>
            <a:r>
              <a:rPr lang="et-EE" dirty="0" err="1" smtClean="0"/>
              <a:t>Lack</a:t>
            </a:r>
            <a:r>
              <a:rPr lang="et-EE" dirty="0" smtClean="0"/>
              <a:t> of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qualification</a:t>
            </a:r>
            <a:r>
              <a:rPr lang="et-EE" dirty="0" smtClean="0"/>
              <a:t> </a:t>
            </a:r>
            <a:r>
              <a:rPr lang="et-EE" dirty="0" err="1" smtClean="0"/>
              <a:t>systems</a:t>
            </a:r>
            <a:r>
              <a:rPr lang="et-EE" dirty="0" smtClean="0"/>
              <a:t>, </a:t>
            </a:r>
            <a:r>
              <a:rPr lang="et-EE" dirty="0" err="1" smtClean="0"/>
              <a:t>which</a:t>
            </a:r>
            <a:r>
              <a:rPr lang="et-EE" dirty="0" smtClean="0"/>
              <a:t> </a:t>
            </a:r>
            <a:r>
              <a:rPr lang="et-EE" dirty="0" err="1" smtClean="0"/>
              <a:t>would</a:t>
            </a:r>
            <a:r>
              <a:rPr lang="et-EE" dirty="0" smtClean="0"/>
              <a:t> </a:t>
            </a:r>
            <a:r>
              <a:rPr lang="et-EE" dirty="0" err="1" smtClean="0"/>
              <a:t>describe</a:t>
            </a:r>
            <a:r>
              <a:rPr lang="et-EE" dirty="0" smtClean="0"/>
              <a:t> </a:t>
            </a:r>
            <a:r>
              <a:rPr lang="et-EE" dirty="0" err="1" smtClean="0"/>
              <a:t>learning</a:t>
            </a:r>
            <a:r>
              <a:rPr lang="et-EE" dirty="0" smtClean="0"/>
              <a:t> </a:t>
            </a:r>
            <a:r>
              <a:rPr lang="et-EE" dirty="0" err="1" smtClean="0"/>
              <a:t>outcomes</a:t>
            </a:r>
            <a:endParaRPr lang="et-EE" dirty="0" smtClean="0"/>
          </a:p>
          <a:p>
            <a:pPr lvl="1"/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studies</a:t>
            </a:r>
            <a:r>
              <a:rPr lang="et-EE" dirty="0" smtClean="0"/>
              <a:t> </a:t>
            </a:r>
            <a:r>
              <a:rPr lang="et-EE" dirty="0" err="1" smtClean="0"/>
              <a:t>programs</a:t>
            </a:r>
            <a:r>
              <a:rPr lang="et-EE" dirty="0" smtClean="0"/>
              <a:t> </a:t>
            </a:r>
            <a:r>
              <a:rPr lang="et-EE" dirty="0" err="1" smtClean="0"/>
              <a:t>mainly</a:t>
            </a:r>
            <a:r>
              <a:rPr lang="et-EE" dirty="0" smtClean="0"/>
              <a:t> </a:t>
            </a:r>
            <a:r>
              <a:rPr lang="et-EE" dirty="0" err="1" smtClean="0"/>
              <a:t>emphasize</a:t>
            </a:r>
            <a:r>
              <a:rPr lang="et-EE" dirty="0" smtClean="0"/>
              <a:t> </a:t>
            </a:r>
            <a:r>
              <a:rPr lang="et-EE" dirty="0" err="1" smtClean="0"/>
              <a:t>knowledge</a:t>
            </a:r>
            <a:r>
              <a:rPr lang="et-EE" dirty="0" smtClean="0"/>
              <a:t> </a:t>
            </a:r>
            <a:r>
              <a:rPr lang="et-EE" dirty="0" err="1" smtClean="0"/>
              <a:t>aspects</a:t>
            </a: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78898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Outcomes of </a:t>
            </a:r>
            <a:r>
              <a:rPr lang="et-EE" dirty="0" err="1"/>
              <a:t>learning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4350" y="1371600"/>
            <a:ext cx="5768832" cy="521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903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48039"/>
          </a:xfrm>
        </p:spPr>
        <p:txBody>
          <a:bodyPr/>
          <a:lstStyle/>
          <a:p>
            <a:r>
              <a:rPr lang="et-EE" dirty="0" err="1" smtClean="0"/>
              <a:t>Primacy</a:t>
            </a:r>
            <a:r>
              <a:rPr lang="et-EE" dirty="0" smtClean="0"/>
              <a:t> of </a:t>
            </a:r>
            <a:r>
              <a:rPr lang="et-EE" dirty="0" err="1" smtClean="0"/>
              <a:t>public</a:t>
            </a:r>
            <a:r>
              <a:rPr lang="et-EE" dirty="0" smtClean="0"/>
              <a:t> </a:t>
            </a:r>
            <a:r>
              <a:rPr lang="et-EE" dirty="0" err="1" smtClean="0"/>
              <a:t>sector</a:t>
            </a:r>
            <a:r>
              <a:rPr lang="et-EE" dirty="0" smtClean="0"/>
              <a:t> / </a:t>
            </a:r>
            <a:r>
              <a:rPr lang="et-EE" dirty="0" err="1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992" y="1413165"/>
            <a:ext cx="8749145" cy="5223163"/>
          </a:xfrm>
        </p:spPr>
        <p:txBody>
          <a:bodyPr>
            <a:normAutofit fontScale="62500" lnSpcReduction="20000"/>
          </a:bodyPr>
          <a:lstStyle/>
          <a:p>
            <a:r>
              <a:rPr lang="et-EE" dirty="0" err="1" smtClean="0"/>
              <a:t>Applying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concept</a:t>
            </a:r>
            <a:r>
              <a:rPr lang="et-EE" dirty="0" smtClean="0"/>
              <a:t> of </a:t>
            </a:r>
            <a:r>
              <a:rPr lang="et-EE" dirty="0" err="1" smtClean="0"/>
              <a:t>practice</a:t>
            </a:r>
            <a:r>
              <a:rPr lang="et-EE" dirty="0" smtClean="0"/>
              <a:t> </a:t>
            </a:r>
            <a:r>
              <a:rPr lang="et-EE" dirty="0" err="1" smtClean="0"/>
              <a:t>architecture</a:t>
            </a:r>
            <a:r>
              <a:rPr lang="et-EE" dirty="0" smtClean="0"/>
              <a:t> on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shows </a:t>
            </a:r>
            <a:r>
              <a:rPr lang="et-EE" dirty="0" err="1" smtClean="0"/>
              <a:t>that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education</a:t>
            </a:r>
            <a:r>
              <a:rPr lang="et-EE" dirty="0" smtClean="0"/>
              <a:t> and NFL </a:t>
            </a:r>
            <a:r>
              <a:rPr lang="et-EE" dirty="0" err="1" smtClean="0"/>
              <a:t>opportunities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well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its</a:t>
            </a:r>
            <a:r>
              <a:rPr lang="et-EE" dirty="0" smtClean="0"/>
              <a:t> </a:t>
            </a:r>
            <a:r>
              <a:rPr lang="et-EE" dirty="0" err="1" smtClean="0"/>
              <a:t>usefulness</a:t>
            </a:r>
            <a:r>
              <a:rPr lang="et-EE" dirty="0" smtClean="0"/>
              <a:t> </a:t>
            </a:r>
            <a:r>
              <a:rPr lang="et-EE" dirty="0" err="1" smtClean="0"/>
              <a:t>co-varies</a:t>
            </a:r>
            <a:r>
              <a:rPr lang="et-EE" dirty="0" smtClean="0"/>
              <a:t> </a:t>
            </a:r>
            <a:r>
              <a:rPr lang="et-EE" dirty="0" err="1" smtClean="0"/>
              <a:t>with</a:t>
            </a:r>
            <a:r>
              <a:rPr lang="et-EE" dirty="0" smtClean="0"/>
              <a:t> </a:t>
            </a:r>
            <a:r>
              <a:rPr lang="et-EE" dirty="0" err="1" smtClean="0"/>
              <a:t>other</a:t>
            </a:r>
            <a:r>
              <a:rPr lang="et-EE" dirty="0" smtClean="0"/>
              <a:t> </a:t>
            </a:r>
            <a:r>
              <a:rPr lang="et-EE" dirty="0" err="1" smtClean="0"/>
              <a:t>aspects</a:t>
            </a:r>
            <a:r>
              <a:rPr lang="et-EE" dirty="0" smtClean="0"/>
              <a:t> </a:t>
            </a:r>
            <a:r>
              <a:rPr lang="et-EE" dirty="0" err="1" smtClean="0"/>
              <a:t>describing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overall</a:t>
            </a:r>
            <a:r>
              <a:rPr lang="et-EE" dirty="0" smtClean="0"/>
              <a:t> </a:t>
            </a:r>
            <a:r>
              <a:rPr lang="et-EE" dirty="0" err="1" smtClean="0"/>
              <a:t>status</a:t>
            </a:r>
            <a:r>
              <a:rPr lang="et-EE" dirty="0" smtClean="0"/>
              <a:t> of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within</a:t>
            </a:r>
            <a:r>
              <a:rPr lang="et-EE" dirty="0" smtClean="0"/>
              <a:t> a </a:t>
            </a:r>
            <a:r>
              <a:rPr lang="et-EE" dirty="0" err="1" smtClean="0"/>
              <a:t>country</a:t>
            </a:r>
            <a:endParaRPr lang="et-EE" dirty="0" smtClean="0"/>
          </a:p>
          <a:p>
            <a:pPr lvl="1"/>
            <a:r>
              <a:rPr lang="en-US" dirty="0"/>
              <a:t>National/Regional Legislation </a:t>
            </a:r>
          </a:p>
          <a:p>
            <a:pPr lvl="1"/>
            <a:r>
              <a:rPr lang="en-US" dirty="0"/>
              <a:t>Quality assurance </a:t>
            </a:r>
          </a:p>
          <a:p>
            <a:pPr lvl="1"/>
            <a:r>
              <a:rPr lang="en-US" dirty="0"/>
              <a:t>Competency </a:t>
            </a:r>
            <a:r>
              <a:rPr lang="en-US" dirty="0" smtClean="0"/>
              <a:t>Framework</a:t>
            </a:r>
            <a:endParaRPr lang="et-EE" dirty="0" smtClean="0"/>
          </a:p>
          <a:p>
            <a:pPr lvl="1"/>
            <a:r>
              <a:rPr lang="en-US" dirty="0"/>
              <a:t>An association for youth workers / youth work communities</a:t>
            </a:r>
          </a:p>
          <a:p>
            <a:r>
              <a:rPr lang="et-EE" dirty="0" err="1" smtClean="0"/>
              <a:t>Other</a:t>
            </a:r>
            <a:r>
              <a:rPr lang="et-EE" dirty="0" smtClean="0"/>
              <a:t> </a:t>
            </a:r>
            <a:r>
              <a:rPr lang="et-EE" dirty="0" err="1" smtClean="0"/>
              <a:t>chapters</a:t>
            </a:r>
            <a:r>
              <a:rPr lang="et-EE" dirty="0" smtClean="0"/>
              <a:t> </a:t>
            </a:r>
            <a:r>
              <a:rPr lang="et-EE" dirty="0" err="1" smtClean="0"/>
              <a:t>leave</a:t>
            </a:r>
            <a:r>
              <a:rPr lang="et-EE" dirty="0" smtClean="0"/>
              <a:t> </a:t>
            </a:r>
            <a:r>
              <a:rPr lang="et-EE" dirty="0" err="1" smtClean="0"/>
              <a:t>an</a:t>
            </a:r>
            <a:r>
              <a:rPr lang="et-EE" dirty="0" smtClean="0"/>
              <a:t> </a:t>
            </a:r>
            <a:r>
              <a:rPr lang="et-EE" dirty="0" err="1" smtClean="0"/>
              <a:t>impression</a:t>
            </a:r>
            <a:r>
              <a:rPr lang="et-EE" dirty="0" smtClean="0"/>
              <a:t> </a:t>
            </a:r>
            <a:r>
              <a:rPr lang="et-EE" dirty="0" err="1" smtClean="0"/>
              <a:t>that</a:t>
            </a:r>
            <a:r>
              <a:rPr lang="et-EE" dirty="0" smtClean="0"/>
              <a:t>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workers</a:t>
            </a:r>
            <a:r>
              <a:rPr lang="et-EE" dirty="0" smtClean="0"/>
              <a:t> </a:t>
            </a:r>
            <a:r>
              <a:rPr lang="et-EE" dirty="0" err="1" smtClean="0"/>
              <a:t>as</a:t>
            </a:r>
            <a:r>
              <a:rPr lang="et-EE" dirty="0" smtClean="0"/>
              <a:t> </a:t>
            </a:r>
            <a:r>
              <a:rPr lang="et-EE" dirty="0" err="1" smtClean="0"/>
              <a:t>learners</a:t>
            </a:r>
            <a:r>
              <a:rPr lang="et-EE" dirty="0" smtClean="0"/>
              <a:t> and </a:t>
            </a:r>
            <a:r>
              <a:rPr lang="et-EE" dirty="0" err="1" smtClean="0"/>
              <a:t>youth</a:t>
            </a:r>
            <a:r>
              <a:rPr lang="et-EE" dirty="0" smtClean="0"/>
              <a:t> </a:t>
            </a:r>
            <a:r>
              <a:rPr lang="et-EE" dirty="0" err="1" smtClean="0"/>
              <a:t>work</a:t>
            </a:r>
            <a:r>
              <a:rPr lang="et-EE" dirty="0" smtClean="0"/>
              <a:t> </a:t>
            </a:r>
            <a:r>
              <a:rPr lang="et-EE" dirty="0" err="1" smtClean="0"/>
              <a:t>educators</a:t>
            </a:r>
            <a:r>
              <a:rPr lang="et-EE" dirty="0" smtClean="0"/>
              <a:t> </a:t>
            </a:r>
            <a:r>
              <a:rPr lang="et-EE" dirty="0" err="1" smtClean="0"/>
              <a:t>act</a:t>
            </a:r>
            <a:r>
              <a:rPr lang="et-EE" dirty="0" smtClean="0"/>
              <a:t> </a:t>
            </a:r>
            <a:r>
              <a:rPr lang="et-EE" dirty="0" err="1" smtClean="0"/>
              <a:t>within</a:t>
            </a:r>
            <a:r>
              <a:rPr lang="et-EE" dirty="0" smtClean="0"/>
              <a:t> </a:t>
            </a:r>
            <a:r>
              <a:rPr lang="et-EE" dirty="0" err="1" smtClean="0"/>
              <a:t>policy</a:t>
            </a:r>
            <a:r>
              <a:rPr lang="et-EE" dirty="0" smtClean="0"/>
              <a:t> </a:t>
            </a:r>
            <a:r>
              <a:rPr lang="et-EE" dirty="0" err="1" smtClean="0"/>
              <a:t>environment</a:t>
            </a:r>
            <a:r>
              <a:rPr lang="et-EE" dirty="0" smtClean="0"/>
              <a:t> </a:t>
            </a:r>
            <a:r>
              <a:rPr lang="et-EE" dirty="0" err="1" smtClean="0"/>
              <a:t>but</a:t>
            </a:r>
            <a:r>
              <a:rPr lang="et-EE" dirty="0" smtClean="0"/>
              <a:t> </a:t>
            </a:r>
            <a:r>
              <a:rPr lang="et-EE" dirty="0" err="1" smtClean="0"/>
              <a:t>do</a:t>
            </a:r>
            <a:r>
              <a:rPr lang="et-EE" dirty="0" smtClean="0"/>
              <a:t> </a:t>
            </a:r>
            <a:r>
              <a:rPr lang="et-EE" dirty="0" err="1" smtClean="0"/>
              <a:t>not</a:t>
            </a:r>
            <a:r>
              <a:rPr lang="et-EE" dirty="0" smtClean="0"/>
              <a:t> </a:t>
            </a:r>
            <a:r>
              <a:rPr lang="et-EE" dirty="0" err="1" smtClean="0"/>
              <a:t>significantly</a:t>
            </a:r>
            <a:r>
              <a:rPr lang="et-EE" dirty="0" smtClean="0"/>
              <a:t> </a:t>
            </a:r>
            <a:r>
              <a:rPr lang="et-EE" dirty="0" err="1" smtClean="0"/>
              <a:t>alter</a:t>
            </a:r>
            <a:r>
              <a:rPr lang="et-EE" dirty="0" smtClean="0"/>
              <a:t> </a:t>
            </a:r>
            <a:r>
              <a:rPr lang="et-EE" dirty="0" err="1" smtClean="0"/>
              <a:t>it</a:t>
            </a:r>
            <a:r>
              <a:rPr lang="et-EE" dirty="0" smtClean="0"/>
              <a:t> in </a:t>
            </a:r>
            <a:r>
              <a:rPr lang="et-EE" dirty="0" err="1" smtClean="0"/>
              <a:t>short</a:t>
            </a:r>
            <a:r>
              <a:rPr lang="et-EE" dirty="0" smtClean="0"/>
              <a:t> </a:t>
            </a:r>
            <a:r>
              <a:rPr lang="et-EE" dirty="0" err="1" smtClean="0"/>
              <a:t>run</a:t>
            </a:r>
            <a:endParaRPr lang="et-EE" dirty="0" smtClean="0"/>
          </a:p>
          <a:p>
            <a:r>
              <a:rPr lang="et-EE" dirty="0" err="1" smtClean="0"/>
              <a:t>Public</a:t>
            </a:r>
            <a:r>
              <a:rPr lang="et-EE" dirty="0" smtClean="0"/>
              <a:t> </a:t>
            </a:r>
            <a:r>
              <a:rPr lang="et-EE" dirty="0" err="1" smtClean="0"/>
              <a:t>sector</a:t>
            </a:r>
            <a:r>
              <a:rPr lang="et-EE" dirty="0" smtClean="0"/>
              <a:t> </a:t>
            </a:r>
            <a:r>
              <a:rPr lang="et-EE" dirty="0" err="1" smtClean="0"/>
              <a:t>follows</a:t>
            </a:r>
            <a:r>
              <a:rPr lang="et-EE" dirty="0" smtClean="0"/>
              <a:t> </a:t>
            </a:r>
            <a:r>
              <a:rPr lang="et-EE" dirty="0" err="1" smtClean="0"/>
              <a:t>its</a:t>
            </a:r>
            <a:r>
              <a:rPr lang="et-EE" dirty="0" smtClean="0"/>
              <a:t> </a:t>
            </a:r>
            <a:r>
              <a:rPr lang="et-EE" dirty="0" err="1" smtClean="0"/>
              <a:t>own</a:t>
            </a:r>
            <a:r>
              <a:rPr lang="et-EE" dirty="0" smtClean="0"/>
              <a:t> </a:t>
            </a:r>
            <a:r>
              <a:rPr lang="et-EE" dirty="0" err="1" smtClean="0"/>
              <a:t>logic</a:t>
            </a:r>
            <a:r>
              <a:rPr lang="et-EE" dirty="0" smtClean="0"/>
              <a:t> </a:t>
            </a:r>
          </a:p>
          <a:p>
            <a:pPr lvl="1"/>
            <a:r>
              <a:rPr lang="et-EE" dirty="0" err="1" smtClean="0"/>
              <a:t>Rise</a:t>
            </a:r>
            <a:r>
              <a:rPr lang="et-EE" dirty="0" smtClean="0"/>
              <a:t> of </a:t>
            </a:r>
            <a:r>
              <a:rPr lang="et-EE" dirty="0" err="1" smtClean="0"/>
              <a:t>cross-ministerialism</a:t>
            </a:r>
            <a:r>
              <a:rPr lang="et-EE" dirty="0" smtClean="0"/>
              <a:t>, </a:t>
            </a:r>
            <a:r>
              <a:rPr lang="et-EE" dirty="0" err="1" smtClean="0"/>
              <a:t>cross-sectoralism</a:t>
            </a:r>
            <a:r>
              <a:rPr lang="et-EE" dirty="0" smtClean="0"/>
              <a:t>, </a:t>
            </a:r>
            <a:r>
              <a:rPr lang="et-EE" dirty="0" err="1" smtClean="0"/>
              <a:t>cross-level</a:t>
            </a:r>
            <a:r>
              <a:rPr lang="et-EE" dirty="0" smtClean="0"/>
              <a:t> </a:t>
            </a:r>
            <a:r>
              <a:rPr lang="et-EE" dirty="0" err="1" smtClean="0"/>
              <a:t>interactions</a:t>
            </a:r>
            <a:r>
              <a:rPr lang="et-EE" dirty="0" smtClean="0"/>
              <a:t> </a:t>
            </a:r>
            <a:r>
              <a:rPr lang="et-EE" dirty="0" smtClean="0">
                <a:sym typeface="Wingdings" panose="05000000000000000000" pitchFamily="2" charset="2"/>
              </a:rPr>
              <a:t> </a:t>
            </a:r>
            <a:r>
              <a:rPr lang="et-EE" dirty="0" err="1" smtClean="0">
                <a:sym typeface="Wingdings" panose="05000000000000000000" pitchFamily="2" charset="2"/>
              </a:rPr>
              <a:t>cross-sectoral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youth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policy</a:t>
            </a:r>
            <a:r>
              <a:rPr lang="et-EE" dirty="0" smtClean="0">
                <a:sym typeface="Wingdings" panose="05000000000000000000" pitchFamily="2" charset="2"/>
              </a:rPr>
              <a:t> and </a:t>
            </a:r>
            <a:r>
              <a:rPr lang="et-EE" dirty="0" err="1" smtClean="0">
                <a:sym typeface="Wingdings" panose="05000000000000000000" pitchFamily="2" charset="2"/>
              </a:rPr>
              <a:t>professional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networks</a:t>
            </a:r>
            <a:r>
              <a:rPr lang="et-EE" dirty="0" smtClean="0">
                <a:sym typeface="Wingdings" panose="05000000000000000000" pitchFamily="2" charset="2"/>
              </a:rPr>
              <a:t>; </a:t>
            </a:r>
            <a:r>
              <a:rPr lang="et-EE" dirty="0" err="1" smtClean="0">
                <a:sym typeface="Wingdings" panose="05000000000000000000" pitchFamily="2" charset="2"/>
              </a:rPr>
              <a:t>youth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work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as</a:t>
            </a:r>
            <a:r>
              <a:rPr lang="et-EE" dirty="0" smtClean="0">
                <a:sym typeface="Wingdings" panose="05000000000000000000" pitchFamily="2" charset="2"/>
              </a:rPr>
              <a:t> a </a:t>
            </a:r>
            <a:r>
              <a:rPr lang="et-EE" dirty="0" err="1" smtClean="0">
                <a:sym typeface="Wingdings" panose="05000000000000000000" pitchFamily="2" charset="2"/>
              </a:rPr>
              <a:t>component</a:t>
            </a:r>
            <a:r>
              <a:rPr lang="et-EE" dirty="0" smtClean="0">
                <a:sym typeface="Wingdings" panose="05000000000000000000" pitchFamily="2" charset="2"/>
              </a:rPr>
              <a:t> of </a:t>
            </a:r>
            <a:r>
              <a:rPr lang="et-EE" dirty="0" err="1" smtClean="0">
                <a:sym typeface="Wingdings" panose="05000000000000000000" pitchFamily="2" charset="2"/>
              </a:rPr>
              <a:t>this</a:t>
            </a:r>
            <a:endParaRPr lang="et-EE" dirty="0" smtClean="0">
              <a:sym typeface="Wingdings" panose="05000000000000000000" pitchFamily="2" charset="2"/>
            </a:endParaRPr>
          </a:p>
          <a:p>
            <a:pPr lvl="1"/>
            <a:r>
              <a:rPr lang="et-EE" dirty="0" err="1" smtClean="0">
                <a:sym typeface="Wingdings" panose="05000000000000000000" pitchFamily="2" charset="2"/>
              </a:rPr>
              <a:t>Europeanisation</a:t>
            </a:r>
            <a:r>
              <a:rPr lang="et-EE" dirty="0" smtClean="0">
                <a:sym typeface="Wingdings" panose="05000000000000000000" pitchFamily="2" charset="2"/>
              </a:rPr>
              <a:t> and </a:t>
            </a:r>
            <a:r>
              <a:rPr lang="et-EE" dirty="0" err="1" smtClean="0">
                <a:sym typeface="Wingdings" panose="05000000000000000000" pitchFamily="2" charset="2"/>
              </a:rPr>
              <a:t>influence</a:t>
            </a:r>
            <a:r>
              <a:rPr lang="et-EE" dirty="0" smtClean="0">
                <a:sym typeface="Wingdings" panose="05000000000000000000" pitchFamily="2" charset="2"/>
              </a:rPr>
              <a:t> of </a:t>
            </a:r>
            <a:r>
              <a:rPr lang="et-EE" dirty="0" err="1" smtClean="0">
                <a:sym typeface="Wingdings" panose="05000000000000000000" pitchFamily="2" charset="2"/>
              </a:rPr>
              <a:t>European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institutions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via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soft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law</a:t>
            </a:r>
            <a:r>
              <a:rPr lang="et-EE" dirty="0" smtClean="0">
                <a:sym typeface="Wingdings" panose="05000000000000000000" pitchFamily="2" charset="2"/>
              </a:rPr>
              <a:t>, </a:t>
            </a:r>
            <a:r>
              <a:rPr lang="et-EE" dirty="0" err="1" smtClean="0">
                <a:sym typeface="Wingdings" panose="05000000000000000000" pitchFamily="2" charset="2"/>
              </a:rPr>
              <a:t>financing</a:t>
            </a:r>
            <a:r>
              <a:rPr lang="et-EE" dirty="0" smtClean="0">
                <a:sym typeface="Wingdings" panose="05000000000000000000" pitchFamily="2" charset="2"/>
              </a:rPr>
              <a:t>, peer-</a:t>
            </a:r>
            <a:r>
              <a:rPr lang="et-EE" dirty="0" err="1" smtClean="0">
                <a:sym typeface="Wingdings" panose="05000000000000000000" pitchFamily="2" charset="2"/>
              </a:rPr>
              <a:t>learning</a:t>
            </a:r>
            <a:endParaRPr lang="et-EE" dirty="0" smtClean="0">
              <a:sym typeface="Wingdings" panose="05000000000000000000" pitchFamily="2" charset="2"/>
            </a:endParaRPr>
          </a:p>
          <a:p>
            <a:pPr lvl="1"/>
            <a:r>
              <a:rPr lang="et-EE" dirty="0" err="1" smtClean="0">
                <a:sym typeface="Wingdings" panose="05000000000000000000" pitchFamily="2" charset="2"/>
              </a:rPr>
              <a:t>European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long</a:t>
            </a:r>
            <a:r>
              <a:rPr lang="et-EE" dirty="0">
                <a:sym typeface="Wingdings" panose="05000000000000000000" pitchFamily="2" charset="2"/>
              </a:rPr>
              <a:t>-</a:t>
            </a:r>
            <a:r>
              <a:rPr lang="et-EE" dirty="0" smtClean="0">
                <a:sym typeface="Wingdings" panose="05000000000000000000" pitchFamily="2" charset="2"/>
              </a:rPr>
              <a:t>term </a:t>
            </a:r>
            <a:r>
              <a:rPr lang="et-EE" dirty="0" err="1" smtClean="0">
                <a:sym typeface="Wingdings" panose="05000000000000000000" pitchFamily="2" charset="2"/>
              </a:rPr>
              <a:t>large-scale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goals</a:t>
            </a:r>
            <a:r>
              <a:rPr lang="et-EE" dirty="0" smtClean="0">
                <a:sym typeface="Wingdings" panose="05000000000000000000" pitchFamily="2" charset="2"/>
              </a:rPr>
              <a:t> and </a:t>
            </a:r>
            <a:r>
              <a:rPr lang="et-EE" dirty="0" err="1" smtClean="0">
                <a:sym typeface="Wingdings" panose="05000000000000000000" pitchFamily="2" charset="2"/>
              </a:rPr>
              <a:t>trends</a:t>
            </a:r>
            <a:r>
              <a:rPr lang="et-EE" dirty="0" smtClean="0">
                <a:sym typeface="Wingdings" panose="05000000000000000000" pitchFamily="2" charset="2"/>
              </a:rPr>
              <a:t>: </a:t>
            </a:r>
            <a:r>
              <a:rPr lang="et-EE" dirty="0" err="1">
                <a:sym typeface="Wingdings" panose="05000000000000000000" pitchFamily="2" charset="2"/>
              </a:rPr>
              <a:t>prosperity</a:t>
            </a:r>
            <a:r>
              <a:rPr lang="et-EE" dirty="0">
                <a:sym typeface="Wingdings" panose="05000000000000000000" pitchFamily="2" charset="2"/>
              </a:rPr>
              <a:t> and </a:t>
            </a:r>
            <a:r>
              <a:rPr lang="et-EE" dirty="0" err="1">
                <a:sym typeface="Wingdings" panose="05000000000000000000" pitchFamily="2" charset="2"/>
              </a:rPr>
              <a:t>international</a:t>
            </a:r>
            <a:r>
              <a:rPr lang="et-EE" dirty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competitiveness</a:t>
            </a:r>
            <a:r>
              <a:rPr lang="et-EE" dirty="0" smtClean="0">
                <a:sym typeface="Wingdings" panose="05000000000000000000" pitchFamily="2" charset="2"/>
              </a:rPr>
              <a:t>, </a:t>
            </a:r>
            <a:r>
              <a:rPr lang="et-EE" dirty="0" err="1" smtClean="0">
                <a:sym typeface="Wingdings" panose="05000000000000000000" pitchFamily="2" charset="2"/>
              </a:rPr>
              <a:t>European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>
                <a:sym typeface="Wingdings" panose="05000000000000000000" pitchFamily="2" charset="2"/>
              </a:rPr>
              <a:t>social</a:t>
            </a:r>
            <a:r>
              <a:rPr lang="et-EE" dirty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model</a:t>
            </a:r>
            <a:r>
              <a:rPr lang="et-EE" dirty="0" smtClean="0">
                <a:sym typeface="Wingdings" panose="05000000000000000000" pitchFamily="2" charset="2"/>
              </a:rPr>
              <a:t>, </a:t>
            </a:r>
            <a:r>
              <a:rPr lang="et-EE" dirty="0" err="1">
                <a:sym typeface="Wingdings" panose="05000000000000000000" pitchFamily="2" charset="2"/>
              </a:rPr>
              <a:t>social</a:t>
            </a:r>
            <a:r>
              <a:rPr lang="et-EE" dirty="0">
                <a:sym typeface="Wingdings" panose="05000000000000000000" pitchFamily="2" charset="2"/>
              </a:rPr>
              <a:t> </a:t>
            </a:r>
            <a:r>
              <a:rPr lang="et-EE" dirty="0" err="1">
                <a:sym typeface="Wingdings" panose="05000000000000000000" pitchFamily="2" charset="2"/>
              </a:rPr>
              <a:t>investment</a:t>
            </a:r>
            <a:r>
              <a:rPr lang="et-EE" dirty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state</a:t>
            </a:r>
            <a:r>
              <a:rPr lang="et-EE" dirty="0" smtClean="0">
                <a:sym typeface="Wingdings" panose="05000000000000000000" pitchFamily="2" charset="2"/>
              </a:rPr>
              <a:t>, </a:t>
            </a:r>
            <a:r>
              <a:rPr lang="et-EE" dirty="0" err="1" smtClean="0">
                <a:sym typeface="Wingdings" panose="05000000000000000000" pitchFamily="2" charset="2"/>
              </a:rPr>
              <a:t>aging</a:t>
            </a:r>
            <a:r>
              <a:rPr lang="et-EE" dirty="0" smtClean="0">
                <a:sym typeface="Wingdings" panose="05000000000000000000" pitchFamily="2" charset="2"/>
              </a:rPr>
              <a:t> </a:t>
            </a:r>
            <a:r>
              <a:rPr lang="et-EE" dirty="0" err="1" smtClean="0">
                <a:sym typeface="Wingdings" panose="05000000000000000000" pitchFamily="2" charset="2"/>
              </a:rPr>
              <a:t>societies</a:t>
            </a: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506226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722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Three perspectives on youth workers’ education and work: policy-makers,  youth workers and  organisers of youth workers</vt:lpstr>
      <vt:lpstr>PowerPoint Presentation</vt:lpstr>
      <vt:lpstr>Contexts, within which learning occurs </vt:lpstr>
      <vt:lpstr>Components and aspects of learning</vt:lpstr>
      <vt:lpstr>Components and aspects of learning</vt:lpstr>
      <vt:lpstr>Reasons and motivations for learning</vt:lpstr>
      <vt:lpstr>Outcomes of learning</vt:lpstr>
      <vt:lpstr>Outcomes of learning</vt:lpstr>
      <vt:lpstr>Primacy of public sector / policy</vt:lpstr>
      <vt:lpstr>PowerPoint Presentation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perspectives on youth workers’ education and work: policy-makers,  youth workers and  organisers of youth workers</dc:title>
  <dc:creator>BASARAB Tanya</dc:creator>
  <cp:lastModifiedBy>BASARAB Tanya</cp:lastModifiedBy>
  <cp:revision>1</cp:revision>
  <dcterms:created xsi:type="dcterms:W3CDTF">2019-04-11T09:11:30Z</dcterms:created>
  <dcterms:modified xsi:type="dcterms:W3CDTF">2019-04-11T09:12:06Z</dcterms:modified>
</cp:coreProperties>
</file>