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74" r:id="rId8"/>
    <p:sldId id="279" r:id="rId9"/>
    <p:sldId id="261" r:id="rId10"/>
    <p:sldId id="282" r:id="rId11"/>
    <p:sldId id="271" r:id="rId12"/>
    <p:sldId id="262" r:id="rId13"/>
    <p:sldId id="280" r:id="rId14"/>
    <p:sldId id="263" r:id="rId15"/>
    <p:sldId id="276" r:id="rId16"/>
    <p:sldId id="264" r:id="rId17"/>
    <p:sldId id="281" r:id="rId18"/>
    <p:sldId id="275" r:id="rId19"/>
    <p:sldId id="265" r:id="rId20"/>
    <p:sldId id="277" r:id="rId21"/>
    <p:sldId id="283" r:id="rId22"/>
    <p:sldId id="266" r:id="rId23"/>
    <p:sldId id="278"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34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BFA65-3BEA-415B-9882-D8836D8273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53DA8BEC-FB0F-4383-A8A2-82B3D7FCC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78948CA-FCA1-4010-B0BB-73A67897F4B6}"/>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5" name="Footer Placeholder 4">
            <a:extLst>
              <a:ext uri="{FF2B5EF4-FFF2-40B4-BE49-F238E27FC236}">
                <a16:creationId xmlns="" xmlns:a16="http://schemas.microsoft.com/office/drawing/2014/main" id="{E19F3453-E9AD-433D-A65B-A7A44EC9A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678F9D7-564E-4F26-B891-0ACCFD400392}"/>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9408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BF4418-0E2D-498F-902A-1A21AC79F1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FCBC224-110F-4157-88DC-DB9BBE9E6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CCDF7BD-8E81-4B67-8E04-8EE210E8BC20}"/>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5" name="Footer Placeholder 4">
            <a:extLst>
              <a:ext uri="{FF2B5EF4-FFF2-40B4-BE49-F238E27FC236}">
                <a16:creationId xmlns="" xmlns:a16="http://schemas.microsoft.com/office/drawing/2014/main" id="{BAEF48E8-0540-4063-A980-89ADBF1A1B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63D219D-9691-4CBE-A558-3FCF5AA55261}"/>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114950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27C84F7-9882-49FF-8CE8-682EF240AB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BF9E8A5-8393-48BE-820A-000EF0A2AF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F7C13D1-3070-4F04-8413-D4315CA5B0E1}"/>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5" name="Footer Placeholder 4">
            <a:extLst>
              <a:ext uri="{FF2B5EF4-FFF2-40B4-BE49-F238E27FC236}">
                <a16:creationId xmlns="" xmlns:a16="http://schemas.microsoft.com/office/drawing/2014/main" id="{83244D47-1FF9-40EC-AA64-577DCAEBEB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2F13C8D-E15F-4AB9-AF73-D971772189CD}"/>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188498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541376-9996-4E86-B2DD-A815EA5AFB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8D8A9C7-9EE9-4C7B-8F21-224847E82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9E2948E-DAAD-49B1-9569-CF59FFCC8CCB}"/>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5" name="Footer Placeholder 4">
            <a:extLst>
              <a:ext uri="{FF2B5EF4-FFF2-40B4-BE49-F238E27FC236}">
                <a16:creationId xmlns="" xmlns:a16="http://schemas.microsoft.com/office/drawing/2014/main" id="{843C32D8-E3E0-4902-A036-29DD209A58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E62E494-F6FA-48E4-A908-4E112704CE55}"/>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290887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557714-C323-4190-B37C-34E4C377F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153D223-30CB-4791-9044-207CD336A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07BE179-E84E-43C5-AEB8-3434E50FB622}"/>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5" name="Footer Placeholder 4">
            <a:extLst>
              <a:ext uri="{FF2B5EF4-FFF2-40B4-BE49-F238E27FC236}">
                <a16:creationId xmlns="" xmlns:a16="http://schemas.microsoft.com/office/drawing/2014/main" id="{47439289-613A-40F3-A516-64E6F24900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F4A050B-AFE0-424C-96D0-4DB55928BC81}"/>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156240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A3D068-092D-4F77-9211-1E6D71FD32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13A1632-773D-4F73-A0A3-338E110851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A4A4705F-E32D-443F-B77C-3CF14208D4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BD33C3B7-AF3E-411D-85C5-9945CD3E6E18}"/>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6" name="Footer Placeholder 5">
            <a:extLst>
              <a:ext uri="{FF2B5EF4-FFF2-40B4-BE49-F238E27FC236}">
                <a16:creationId xmlns="" xmlns:a16="http://schemas.microsoft.com/office/drawing/2014/main" id="{8C40F6FF-37AB-4429-91DD-25F280E96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70B18DA-39E8-480F-B4E3-218DF725C211}"/>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115685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2C68-1C6B-4769-9F71-31174B2209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450400D-0076-42A4-AB75-2FC65D085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AF0DDEB-9CDB-4B81-95E6-FEBA37F346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4DC8A8B2-FBD6-4203-B612-C9D00239A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E6EFA64-68E6-409C-80F3-584E47A204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30622583-1089-40AD-AB64-CED8DCF36BC9}"/>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8" name="Footer Placeholder 7">
            <a:extLst>
              <a:ext uri="{FF2B5EF4-FFF2-40B4-BE49-F238E27FC236}">
                <a16:creationId xmlns="" xmlns:a16="http://schemas.microsoft.com/office/drawing/2014/main" id="{112D90A9-E132-4693-A3D9-F0B4F7C9BA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C4E8761A-E8CA-4FA2-B7BA-60418AB96AE2}"/>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330099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D6AB97-4AA4-4F8E-8C6B-350FCD4D32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771F8EA-15F8-4E0D-84B3-0BE31BA18FEF}"/>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4" name="Footer Placeholder 3">
            <a:extLst>
              <a:ext uri="{FF2B5EF4-FFF2-40B4-BE49-F238E27FC236}">
                <a16:creationId xmlns="" xmlns:a16="http://schemas.microsoft.com/office/drawing/2014/main" id="{E50B50C9-9AC5-4788-A7A5-75D0F50FD5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A9BDCDCD-F199-46B6-9675-BC7EA7DECFA1}"/>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343702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734F21E-72F5-4566-B30C-0B121D33C2AB}"/>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3" name="Footer Placeholder 2">
            <a:extLst>
              <a:ext uri="{FF2B5EF4-FFF2-40B4-BE49-F238E27FC236}">
                <a16:creationId xmlns="" xmlns:a16="http://schemas.microsoft.com/office/drawing/2014/main" id="{2FC769F2-6DBE-48DA-9089-290BD81D9E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2513EA02-D0BA-483C-A7BE-BC9A38CC9DB1}"/>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339999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14FE6-51CA-4975-ACCF-105D6DE4D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F466AF5-7452-47DA-B3B4-B49DD76E9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664BABA-3B13-4DB4-B6CB-EEABD1A08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E747974-E9E5-4B6B-8F35-0404BD302EAC}"/>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6" name="Footer Placeholder 5">
            <a:extLst>
              <a:ext uri="{FF2B5EF4-FFF2-40B4-BE49-F238E27FC236}">
                <a16:creationId xmlns="" xmlns:a16="http://schemas.microsoft.com/office/drawing/2014/main" id="{95A1E5E6-FA98-4E15-A80D-56C0E87D55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A41B502-AD6A-4B6E-ABD2-0D7B107D91D1}"/>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291273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E5959D-7BF0-45DD-A4DC-1228F95B7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5D19012F-0905-498E-899D-3F381032E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3252587B-5DFF-459E-B89B-4EF217AAA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8C57603-2BF0-48E3-BA2A-5A0094F7BFD0}"/>
              </a:ext>
            </a:extLst>
          </p:cNvPr>
          <p:cNvSpPr>
            <a:spLocks noGrp="1"/>
          </p:cNvSpPr>
          <p:nvPr>
            <p:ph type="dt" sz="half" idx="10"/>
          </p:nvPr>
        </p:nvSpPr>
        <p:spPr/>
        <p:txBody>
          <a:bodyPr/>
          <a:lstStyle/>
          <a:p>
            <a:fld id="{214B9806-01BD-4C98-A046-07EEA1B5940D}" type="datetimeFigureOut">
              <a:rPr lang="en-GB" smtClean="0"/>
              <a:t>05/12/2018</a:t>
            </a:fld>
            <a:endParaRPr lang="en-GB"/>
          </a:p>
        </p:txBody>
      </p:sp>
      <p:sp>
        <p:nvSpPr>
          <p:cNvPr id="6" name="Footer Placeholder 5">
            <a:extLst>
              <a:ext uri="{FF2B5EF4-FFF2-40B4-BE49-F238E27FC236}">
                <a16:creationId xmlns="" xmlns:a16="http://schemas.microsoft.com/office/drawing/2014/main" id="{0E5EBC3B-5C85-45B6-991D-758B729791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5055B7D-3D9B-49D6-9428-009FB654C732}"/>
              </a:ext>
            </a:extLst>
          </p:cNvPr>
          <p:cNvSpPr>
            <a:spLocks noGrp="1"/>
          </p:cNvSpPr>
          <p:nvPr>
            <p:ph type="sldNum" sz="quarter" idx="12"/>
          </p:nvPr>
        </p:nvSpPr>
        <p:spPr/>
        <p:txBody>
          <a:bodyPr/>
          <a:lstStyle/>
          <a:p>
            <a:fld id="{A17D271F-0FF5-4B3D-8A86-A489DA8625C2}" type="slidenum">
              <a:rPr lang="en-GB" smtClean="0"/>
              <a:t>‹#›</a:t>
            </a:fld>
            <a:endParaRPr lang="en-GB"/>
          </a:p>
        </p:txBody>
      </p:sp>
    </p:spTree>
    <p:extLst>
      <p:ext uri="{BB962C8B-B14F-4D97-AF65-F5344CB8AC3E}">
        <p14:creationId xmlns:p14="http://schemas.microsoft.com/office/powerpoint/2010/main" val="399244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96A2CB0-69F7-47AC-B6A9-1C5963AB7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CF4F974-57D1-4B31-870E-A4521E9A0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1E6E19A-2FAD-4ED5-BA41-E2419CF2E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B9806-01BD-4C98-A046-07EEA1B5940D}" type="datetimeFigureOut">
              <a:rPr lang="en-GB" smtClean="0"/>
              <a:t>05/12/2018</a:t>
            </a:fld>
            <a:endParaRPr lang="en-GB"/>
          </a:p>
        </p:txBody>
      </p:sp>
      <p:sp>
        <p:nvSpPr>
          <p:cNvPr id="5" name="Footer Placeholder 4">
            <a:extLst>
              <a:ext uri="{FF2B5EF4-FFF2-40B4-BE49-F238E27FC236}">
                <a16:creationId xmlns="" xmlns:a16="http://schemas.microsoft.com/office/drawing/2014/main" id="{B9DA1ED3-35D2-407F-BB7D-53D20E413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BD2A21BE-DDDC-48F4-A636-B8723902F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D271F-0FF5-4B3D-8A86-A489DA8625C2}" type="slidenum">
              <a:rPr lang="en-GB" smtClean="0"/>
              <a:t>‹#›</a:t>
            </a:fld>
            <a:endParaRPr lang="en-GB"/>
          </a:p>
        </p:txBody>
      </p:sp>
    </p:spTree>
    <p:extLst>
      <p:ext uri="{BB962C8B-B14F-4D97-AF65-F5344CB8AC3E}">
        <p14:creationId xmlns:p14="http://schemas.microsoft.com/office/powerpoint/2010/main" val="15392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656C1B-751C-4E5D-B79F-22D102C7AE7D}"/>
              </a:ext>
            </a:extLst>
          </p:cNvPr>
          <p:cNvSpPr>
            <a:spLocks noGrp="1"/>
          </p:cNvSpPr>
          <p:nvPr>
            <p:ph type="ctrTitle"/>
          </p:nvPr>
        </p:nvSpPr>
        <p:spPr/>
        <p:txBody>
          <a:bodyPr>
            <a:normAutofit fontScale="90000"/>
          </a:bodyPr>
          <a:lstStyle/>
          <a:p>
            <a:r>
              <a:rPr lang="en-GB" dirty="0">
                <a:solidFill>
                  <a:schemeClr val="accent4">
                    <a:lumMod val="40000"/>
                    <a:lumOff val="60000"/>
                  </a:schemeClr>
                </a:solidFill>
              </a:rPr>
              <a:t>Between insecurity and hope: </a:t>
            </a:r>
            <a:br>
              <a:rPr lang="en-GB" dirty="0">
                <a:solidFill>
                  <a:schemeClr val="accent4">
                    <a:lumMod val="40000"/>
                    <a:lumOff val="60000"/>
                  </a:schemeClr>
                </a:solidFill>
              </a:rPr>
            </a:br>
            <a:r>
              <a:rPr lang="en-GB" dirty="0">
                <a:solidFill>
                  <a:schemeClr val="accent4">
                    <a:lumMod val="40000"/>
                    <a:lumOff val="60000"/>
                  </a:schemeClr>
                </a:solidFill>
              </a:rPr>
              <a:t>reflections on youth work with young refugees</a:t>
            </a:r>
          </a:p>
        </p:txBody>
      </p:sp>
      <p:sp>
        <p:nvSpPr>
          <p:cNvPr id="3" name="Subtitle 2">
            <a:extLst>
              <a:ext uri="{FF2B5EF4-FFF2-40B4-BE49-F238E27FC236}">
                <a16:creationId xmlns="" xmlns:a16="http://schemas.microsoft.com/office/drawing/2014/main" id="{A757DC9B-D778-4E58-88A2-75B2D5A34516}"/>
              </a:ext>
            </a:extLst>
          </p:cNvPr>
          <p:cNvSpPr>
            <a:spLocks noGrp="1"/>
          </p:cNvSpPr>
          <p:nvPr>
            <p:ph type="subTitle" idx="1"/>
          </p:nvPr>
        </p:nvSpPr>
        <p:spPr>
          <a:xfrm>
            <a:off x="1524000" y="3971556"/>
            <a:ext cx="9144000" cy="1655762"/>
          </a:xfrm>
        </p:spPr>
        <p:txBody>
          <a:bodyPr>
            <a:normAutofit fontScale="92500" lnSpcReduction="10000"/>
          </a:bodyPr>
          <a:lstStyle/>
          <a:p>
            <a:r>
              <a:rPr lang="en-GB" sz="3200" dirty="0">
                <a:solidFill>
                  <a:schemeClr val="bg1"/>
                </a:solidFill>
              </a:rPr>
              <a:t>Tanya </a:t>
            </a:r>
            <a:r>
              <a:rPr lang="en-GB" sz="3200" dirty="0" err="1">
                <a:solidFill>
                  <a:schemeClr val="bg1"/>
                </a:solidFill>
              </a:rPr>
              <a:t>Basarab</a:t>
            </a:r>
            <a:r>
              <a:rPr lang="en-GB" sz="3200" dirty="0">
                <a:solidFill>
                  <a:schemeClr val="bg1"/>
                </a:solidFill>
              </a:rPr>
              <a:t> &amp; Maria Pisani</a:t>
            </a:r>
          </a:p>
          <a:p>
            <a:endParaRPr lang="en-GB" dirty="0">
              <a:solidFill>
                <a:schemeClr val="bg1"/>
              </a:solidFill>
            </a:endParaRPr>
          </a:p>
          <a:p>
            <a:r>
              <a:rPr lang="en-GB" dirty="0" smtClean="0">
                <a:solidFill>
                  <a:schemeClr val="bg1"/>
                </a:solidFill>
              </a:rPr>
              <a:t>4 </a:t>
            </a:r>
            <a:r>
              <a:rPr lang="en-GB" dirty="0">
                <a:solidFill>
                  <a:schemeClr val="bg1"/>
                </a:solidFill>
              </a:rPr>
              <a:t>December 2018</a:t>
            </a:r>
          </a:p>
          <a:p>
            <a:r>
              <a:rPr lang="en-GB" dirty="0">
                <a:solidFill>
                  <a:schemeClr val="bg1"/>
                </a:solidFill>
              </a:rPr>
              <a:t>Strasbourg</a:t>
            </a:r>
          </a:p>
          <a:p>
            <a:endParaRPr lang="en-GB" dirty="0">
              <a:solidFill>
                <a:schemeClr val="bg1"/>
              </a:solidFill>
            </a:endParaRPr>
          </a:p>
        </p:txBody>
      </p:sp>
    </p:spTree>
    <p:extLst>
      <p:ext uri="{BB962C8B-B14F-4D97-AF65-F5344CB8AC3E}">
        <p14:creationId xmlns:p14="http://schemas.microsoft.com/office/powerpoint/2010/main" val="249974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CDF402-DF1A-4D98-896F-A15ADD673DB6}"/>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631A0071-74CE-4D48-BB4C-85E318B574A5}"/>
              </a:ext>
            </a:extLst>
          </p:cNvPr>
          <p:cNvSpPr>
            <a:spLocks noGrp="1"/>
          </p:cNvSpPr>
          <p:nvPr>
            <p:ph idx="1"/>
          </p:nvPr>
        </p:nvSpPr>
        <p:spPr/>
        <p:txBody>
          <a:bodyPr/>
          <a:lstStyle/>
          <a:p>
            <a:pPr marL="0" indent="0" algn="just">
              <a:buNone/>
            </a:pPr>
            <a:r>
              <a:rPr lang="en-GB" i="1" dirty="0">
                <a:solidFill>
                  <a:schemeClr val="bg1"/>
                </a:solidFill>
              </a:rPr>
              <a:t>“How can you say that a person is a victim when they have been through so much? I am a survivor, I am not a victim…You are the one who is making me a victim…you put this label on me” </a:t>
            </a:r>
            <a:r>
              <a:rPr lang="en-GB" dirty="0">
                <a:solidFill>
                  <a:schemeClr val="accent4">
                    <a:lumMod val="40000"/>
                    <a:lumOff val="60000"/>
                  </a:schemeClr>
                </a:solidFill>
              </a:rPr>
              <a:t>(interview participant, female youth refugee, in </a:t>
            </a:r>
            <a:r>
              <a:rPr lang="en-GB" dirty="0" smtClean="0">
                <a:solidFill>
                  <a:schemeClr val="accent4">
                    <a:lumMod val="40000"/>
                    <a:lumOff val="60000"/>
                  </a:schemeClr>
                </a:solidFill>
              </a:rPr>
              <a:t>Gateley </a:t>
            </a:r>
            <a:r>
              <a:rPr lang="en-GB" dirty="0">
                <a:solidFill>
                  <a:schemeClr val="accent4">
                    <a:lumMod val="40000"/>
                    <a:lumOff val="60000"/>
                  </a:schemeClr>
                </a:solidFill>
              </a:rPr>
              <a:t>and Refugee Youth)</a:t>
            </a:r>
          </a:p>
          <a:p>
            <a:endParaRPr lang="en-GB" dirty="0"/>
          </a:p>
        </p:txBody>
      </p:sp>
    </p:spTree>
    <p:extLst>
      <p:ext uri="{BB962C8B-B14F-4D97-AF65-F5344CB8AC3E}">
        <p14:creationId xmlns:p14="http://schemas.microsoft.com/office/powerpoint/2010/main" val="55964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lta open centres">
            <a:extLst>
              <a:ext uri="{FF2B5EF4-FFF2-40B4-BE49-F238E27FC236}">
                <a16:creationId xmlns="" xmlns:a16="http://schemas.microsoft.com/office/drawing/2014/main" id="{80C1DA40-E8DB-4970-9E1D-AB88C63E8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707" y="695965"/>
            <a:ext cx="9194103" cy="5366631"/>
          </a:xfrm>
          <a:prstGeom prst="rect">
            <a:avLst/>
          </a:prstGeom>
          <a:noFill/>
          <a:ln w="66675">
            <a:solidFill>
              <a:schemeClr val="accent4">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2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4869F92-B4D3-41BC-B635-BFB63BB9535E}"/>
              </a:ext>
            </a:extLst>
          </p:cNvPr>
          <p:cNvSpPr>
            <a:spLocks noGrp="1"/>
          </p:cNvSpPr>
          <p:nvPr>
            <p:ph idx="1"/>
          </p:nvPr>
        </p:nvSpPr>
        <p:spPr>
          <a:xfrm>
            <a:off x="838200" y="626301"/>
            <a:ext cx="10515600" cy="5550662"/>
          </a:xfrm>
        </p:spPr>
        <p:txBody>
          <a:bodyPr>
            <a:normAutofit/>
          </a:bodyPr>
          <a:lstStyle/>
          <a:p>
            <a:r>
              <a:rPr lang="en-GB" sz="3200" b="1" i="1" dirty="0">
                <a:solidFill>
                  <a:schemeClr val="accent4">
                    <a:lumMod val="40000"/>
                    <a:lumOff val="60000"/>
                  </a:schemeClr>
                </a:solidFill>
              </a:rPr>
              <a:t>Youth work, cross-sectoral partnerships and relationships</a:t>
            </a:r>
          </a:p>
          <a:p>
            <a:pPr marL="0" indent="0">
              <a:buNone/>
            </a:pPr>
            <a:endParaRPr lang="en-GB" sz="3200" b="1" i="1" dirty="0">
              <a:solidFill>
                <a:schemeClr val="accent4">
                  <a:lumMod val="40000"/>
                  <a:lumOff val="60000"/>
                </a:schemeClr>
              </a:solidFill>
            </a:endParaRPr>
          </a:p>
          <a:p>
            <a:r>
              <a:rPr lang="en-GB" dirty="0">
                <a:solidFill>
                  <a:schemeClr val="bg1"/>
                </a:solidFill>
              </a:rPr>
              <a:t>new alliances, cross-sectoral cooperation and working relationships with other service providers and professionals</a:t>
            </a:r>
          </a:p>
          <a:p>
            <a:r>
              <a:rPr lang="en-GB" dirty="0">
                <a:solidFill>
                  <a:schemeClr val="bg1"/>
                </a:solidFill>
              </a:rPr>
              <a:t>tap in to diverse perspectives, resources and expertise</a:t>
            </a:r>
          </a:p>
          <a:p>
            <a:r>
              <a:rPr lang="en-GB" dirty="0">
                <a:solidFill>
                  <a:schemeClr val="bg1"/>
                </a:solidFill>
              </a:rPr>
              <a:t>develop service provision, practice and youth policies</a:t>
            </a:r>
          </a:p>
          <a:p>
            <a:pPr marL="0" indent="0">
              <a:buNone/>
            </a:pPr>
            <a:endParaRPr lang="en-GB" dirty="0">
              <a:solidFill>
                <a:schemeClr val="bg1"/>
              </a:solidFill>
            </a:endParaRPr>
          </a:p>
          <a:p>
            <a:r>
              <a:rPr lang="en-GB" dirty="0">
                <a:solidFill>
                  <a:schemeClr val="accent4">
                    <a:lumMod val="40000"/>
                    <a:lumOff val="60000"/>
                  </a:schemeClr>
                </a:solidFill>
              </a:rPr>
              <a:t>Youth work in emergency contexts – way forward?</a:t>
            </a:r>
          </a:p>
        </p:txBody>
      </p:sp>
    </p:spTree>
    <p:extLst>
      <p:ext uri="{BB962C8B-B14F-4D97-AF65-F5344CB8AC3E}">
        <p14:creationId xmlns:p14="http://schemas.microsoft.com/office/powerpoint/2010/main" val="266726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E64027-3381-40AC-A556-7C0AA156EF56}"/>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7CA55067-6DD4-467B-9A4C-67CAD7820B7D}"/>
              </a:ext>
            </a:extLst>
          </p:cNvPr>
          <p:cNvSpPr>
            <a:spLocks noGrp="1"/>
          </p:cNvSpPr>
          <p:nvPr>
            <p:ph idx="1"/>
          </p:nvPr>
        </p:nvSpPr>
        <p:spPr/>
        <p:txBody>
          <a:bodyPr/>
          <a:lstStyle/>
          <a:p>
            <a:pPr marL="0" indent="0">
              <a:buNone/>
            </a:pPr>
            <a:endParaRPr lang="en-GB" dirty="0"/>
          </a:p>
          <a:p>
            <a:r>
              <a:rPr lang="en-GB" i="1" dirty="0">
                <a:solidFill>
                  <a:schemeClr val="bg1"/>
                </a:solidFill>
              </a:rPr>
              <a:t>`My home will close. They will transfer me and my friends to different homes. I will lose my friends, my home and since I will be moved very far, also my job.´ </a:t>
            </a:r>
            <a:r>
              <a:rPr lang="en-GB" dirty="0">
                <a:solidFill>
                  <a:schemeClr val="accent4">
                    <a:lumMod val="40000"/>
                    <a:lumOff val="60000"/>
                  </a:schemeClr>
                </a:solidFill>
              </a:rPr>
              <a:t>(Abbas, 17 years of age from Afghanistan, in </a:t>
            </a:r>
            <a:r>
              <a:rPr lang="en-GB" dirty="0" err="1">
                <a:solidFill>
                  <a:schemeClr val="accent4">
                    <a:lumMod val="40000"/>
                    <a:lumOff val="60000"/>
                  </a:schemeClr>
                </a:solidFill>
              </a:rPr>
              <a:t>Eicken</a:t>
            </a:r>
            <a:r>
              <a:rPr lang="en-GB" dirty="0">
                <a:solidFill>
                  <a:schemeClr val="accent4">
                    <a:lumMod val="40000"/>
                    <a:lumOff val="60000"/>
                  </a:schemeClr>
                </a:solidFill>
              </a:rPr>
              <a:t>)</a:t>
            </a:r>
          </a:p>
          <a:p>
            <a:endParaRPr lang="en-GB" dirty="0"/>
          </a:p>
        </p:txBody>
      </p:sp>
    </p:spTree>
    <p:extLst>
      <p:ext uri="{BB962C8B-B14F-4D97-AF65-F5344CB8AC3E}">
        <p14:creationId xmlns:p14="http://schemas.microsoft.com/office/powerpoint/2010/main" val="343663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FD8AD0-B56B-46D2-A3FE-7BCB01C8CC3D}"/>
              </a:ext>
            </a:extLst>
          </p:cNvPr>
          <p:cNvSpPr>
            <a:spLocks noGrp="1"/>
          </p:cNvSpPr>
          <p:nvPr>
            <p:ph idx="1"/>
          </p:nvPr>
        </p:nvSpPr>
        <p:spPr>
          <a:xfrm>
            <a:off x="838200" y="632564"/>
            <a:ext cx="10515600" cy="5544399"/>
          </a:xfrm>
        </p:spPr>
        <p:txBody>
          <a:bodyPr>
            <a:normAutofit/>
          </a:bodyPr>
          <a:lstStyle/>
          <a:p>
            <a:r>
              <a:rPr lang="en-GB" dirty="0">
                <a:solidFill>
                  <a:schemeClr val="bg1"/>
                </a:solidFill>
              </a:rPr>
              <a:t>Ongoing disruption and new contexts</a:t>
            </a:r>
          </a:p>
          <a:p>
            <a:r>
              <a:rPr lang="en-GB" dirty="0">
                <a:solidFill>
                  <a:schemeClr val="bg1"/>
                </a:solidFill>
              </a:rPr>
              <a:t>Isolation, othering and racism, barriers to accessing rights</a:t>
            </a:r>
          </a:p>
          <a:p>
            <a:r>
              <a:rPr lang="en-GB" dirty="0">
                <a:solidFill>
                  <a:schemeClr val="bg1"/>
                </a:solidFill>
              </a:rPr>
              <a:t>Language and cultural barriers</a:t>
            </a:r>
          </a:p>
          <a:p>
            <a:pPr marL="0" indent="0">
              <a:buNone/>
            </a:pPr>
            <a:endParaRPr lang="en-GB" dirty="0">
              <a:solidFill>
                <a:schemeClr val="bg1"/>
              </a:solidFill>
            </a:endParaRPr>
          </a:p>
          <a:p>
            <a:r>
              <a:rPr lang="en-GB" dirty="0">
                <a:solidFill>
                  <a:schemeClr val="accent4">
                    <a:lumMod val="40000"/>
                    <a:lumOff val="60000"/>
                  </a:schemeClr>
                </a:solidFill>
              </a:rPr>
              <a:t>Social capital: bonding and </a:t>
            </a:r>
            <a:r>
              <a:rPr lang="en-GB" dirty="0" smtClean="0">
                <a:solidFill>
                  <a:schemeClr val="accent4">
                    <a:lumMod val="40000"/>
                    <a:lumOff val="60000"/>
                  </a:schemeClr>
                </a:solidFill>
              </a:rPr>
              <a:t>bridging</a:t>
            </a:r>
          </a:p>
          <a:p>
            <a:r>
              <a:rPr lang="en-GB" dirty="0" smtClean="0">
                <a:solidFill>
                  <a:schemeClr val="accent4">
                    <a:lumMod val="40000"/>
                    <a:lumOff val="60000"/>
                  </a:schemeClr>
                </a:solidFill>
              </a:rPr>
              <a:t>Cross-</a:t>
            </a:r>
            <a:r>
              <a:rPr lang="en-GB" dirty="0" err="1" smtClean="0">
                <a:solidFill>
                  <a:schemeClr val="accent4">
                    <a:lumMod val="40000"/>
                    <a:lumOff val="60000"/>
                  </a:schemeClr>
                </a:solidFill>
              </a:rPr>
              <a:t>sectoral</a:t>
            </a:r>
            <a:r>
              <a:rPr lang="en-GB" dirty="0" smtClean="0">
                <a:solidFill>
                  <a:schemeClr val="accent4">
                    <a:lumMod val="40000"/>
                    <a:lumOff val="60000"/>
                  </a:schemeClr>
                </a:solidFill>
              </a:rPr>
              <a:t> cooperation throughout all chapters </a:t>
            </a:r>
            <a:endParaRPr lang="en-GB" dirty="0">
              <a:solidFill>
                <a:schemeClr val="accent4">
                  <a:lumMod val="40000"/>
                  <a:lumOff val="60000"/>
                </a:schemeClr>
              </a:solidFill>
            </a:endParaRPr>
          </a:p>
          <a:p>
            <a:r>
              <a:rPr lang="en-GB" dirty="0" smtClean="0">
                <a:solidFill>
                  <a:schemeClr val="bg1"/>
                </a:solidFill>
              </a:rPr>
              <a:t>Relationships </a:t>
            </a:r>
            <a:r>
              <a:rPr lang="en-GB" dirty="0">
                <a:solidFill>
                  <a:schemeClr val="bg1"/>
                </a:solidFill>
              </a:rPr>
              <a:t>matter: trust, friendships, support networks, </a:t>
            </a:r>
            <a:r>
              <a:rPr lang="en-GB" dirty="0" smtClean="0">
                <a:solidFill>
                  <a:schemeClr val="bg1"/>
                </a:solidFill>
              </a:rPr>
              <a:t>communities</a:t>
            </a:r>
            <a:endParaRPr lang="en-GB" dirty="0">
              <a:solidFill>
                <a:schemeClr val="bg1"/>
              </a:solidFill>
            </a:endParaRPr>
          </a:p>
          <a:p>
            <a:r>
              <a:rPr lang="en-GB" dirty="0" smtClean="0">
                <a:solidFill>
                  <a:schemeClr val="bg1"/>
                </a:solidFill>
              </a:rPr>
              <a:t>Communities, </a:t>
            </a:r>
            <a:r>
              <a:rPr lang="en-GB" dirty="0">
                <a:solidFill>
                  <a:schemeClr val="bg1"/>
                </a:solidFill>
              </a:rPr>
              <a:t>education, employment, media…</a:t>
            </a:r>
          </a:p>
          <a:p>
            <a:pPr marL="0" indent="0">
              <a:buNone/>
            </a:pPr>
            <a:endParaRPr lang="en-GB" dirty="0">
              <a:solidFill>
                <a:schemeClr val="bg1"/>
              </a:solidFill>
            </a:endParaRPr>
          </a:p>
        </p:txBody>
      </p:sp>
    </p:spTree>
    <p:extLst>
      <p:ext uri="{BB962C8B-B14F-4D97-AF65-F5344CB8AC3E}">
        <p14:creationId xmlns:p14="http://schemas.microsoft.com/office/powerpoint/2010/main" val="262664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E25B7-B136-4DA4-8743-8560EE432DE5}"/>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06E6E7EF-6277-4882-AE5B-26B1CE1691B5}"/>
              </a:ext>
            </a:extLst>
          </p:cNvPr>
          <p:cNvSpPr>
            <a:spLocks noGrp="1"/>
          </p:cNvSpPr>
          <p:nvPr>
            <p:ph idx="1"/>
          </p:nvPr>
        </p:nvSpPr>
        <p:spPr/>
        <p:txBody>
          <a:bodyPr/>
          <a:lstStyle/>
          <a:p>
            <a:endParaRPr lang="en-GB" dirty="0"/>
          </a:p>
        </p:txBody>
      </p:sp>
      <p:pic>
        <p:nvPicPr>
          <p:cNvPr id="4" name="Picture 3">
            <a:extLst>
              <a:ext uri="{FF2B5EF4-FFF2-40B4-BE49-F238E27FC236}">
                <a16:creationId xmlns="" xmlns:a16="http://schemas.microsoft.com/office/drawing/2014/main" id="{E7B97A94-98F7-4E20-90B5-095CC387BC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0115" y="1434021"/>
            <a:ext cx="8736904" cy="3989957"/>
          </a:xfrm>
          <a:prstGeom prst="rect">
            <a:avLst/>
          </a:prstGeom>
          <a:noFill/>
          <a:ln w="69850">
            <a:solidFill>
              <a:schemeClr val="accent4">
                <a:lumMod val="40000"/>
                <a:lumOff val="60000"/>
              </a:schemeClr>
            </a:solidFill>
          </a:ln>
        </p:spPr>
      </p:pic>
    </p:spTree>
    <p:extLst>
      <p:ext uri="{BB962C8B-B14F-4D97-AF65-F5344CB8AC3E}">
        <p14:creationId xmlns:p14="http://schemas.microsoft.com/office/powerpoint/2010/main" val="109176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C4EEFB8-D588-459C-B5AB-62A0004876AF}"/>
              </a:ext>
            </a:extLst>
          </p:cNvPr>
          <p:cNvSpPr>
            <a:spLocks noGrp="1"/>
          </p:cNvSpPr>
          <p:nvPr>
            <p:ph idx="1"/>
          </p:nvPr>
        </p:nvSpPr>
        <p:spPr>
          <a:xfrm>
            <a:off x="838200" y="1183709"/>
            <a:ext cx="10515600" cy="4993253"/>
          </a:xfrm>
        </p:spPr>
        <p:txBody>
          <a:bodyPr/>
          <a:lstStyle/>
          <a:p>
            <a:r>
              <a:rPr lang="en-GB" dirty="0">
                <a:solidFill>
                  <a:schemeClr val="accent4">
                    <a:lumMod val="40000"/>
                    <a:lumOff val="60000"/>
                  </a:schemeClr>
                </a:solidFill>
              </a:rPr>
              <a:t>YW respond through informal and nonformal learning</a:t>
            </a:r>
          </a:p>
          <a:p>
            <a:pPr marL="0" indent="0">
              <a:buNone/>
            </a:pPr>
            <a:endParaRPr lang="en-GB" dirty="0">
              <a:solidFill>
                <a:schemeClr val="accent4">
                  <a:lumMod val="40000"/>
                  <a:lumOff val="60000"/>
                </a:schemeClr>
              </a:solidFill>
            </a:endParaRPr>
          </a:p>
          <a:p>
            <a:r>
              <a:rPr lang="en-GB" dirty="0">
                <a:solidFill>
                  <a:schemeClr val="bg1"/>
                </a:solidFill>
              </a:rPr>
              <a:t>Language, play, </a:t>
            </a:r>
            <a:endParaRPr lang="en-GB" dirty="0" smtClean="0">
              <a:solidFill>
                <a:schemeClr val="bg1"/>
              </a:solidFill>
            </a:endParaRPr>
          </a:p>
          <a:p>
            <a:r>
              <a:rPr lang="en-GB" dirty="0" smtClean="0">
                <a:solidFill>
                  <a:schemeClr val="bg1"/>
                </a:solidFill>
              </a:rPr>
              <a:t>friendships and relationships </a:t>
            </a:r>
          </a:p>
          <a:p>
            <a:r>
              <a:rPr lang="en-GB" dirty="0" smtClean="0">
                <a:solidFill>
                  <a:schemeClr val="bg1"/>
                </a:solidFill>
              </a:rPr>
              <a:t>theatre and the arts, sports, </a:t>
            </a:r>
            <a:r>
              <a:rPr lang="en-GB" dirty="0" err="1" smtClean="0">
                <a:solidFill>
                  <a:schemeClr val="bg1"/>
                </a:solidFill>
              </a:rPr>
              <a:t>leasure</a:t>
            </a:r>
            <a:r>
              <a:rPr lang="en-GB" dirty="0" smtClean="0">
                <a:solidFill>
                  <a:schemeClr val="bg1"/>
                </a:solidFill>
              </a:rPr>
              <a:t>-time activities </a:t>
            </a:r>
            <a:endParaRPr lang="en-GB" dirty="0">
              <a:solidFill>
                <a:schemeClr val="bg1"/>
              </a:solidFill>
            </a:endParaRPr>
          </a:p>
          <a:p>
            <a:r>
              <a:rPr lang="en-GB" dirty="0">
                <a:solidFill>
                  <a:schemeClr val="bg1"/>
                </a:solidFill>
              </a:rPr>
              <a:t>Dialogue, participatory methodologies, horizontal approaches</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p>
        </p:txBody>
      </p:sp>
    </p:spTree>
    <p:extLst>
      <p:ext uri="{BB962C8B-B14F-4D97-AF65-F5344CB8AC3E}">
        <p14:creationId xmlns:p14="http://schemas.microsoft.com/office/powerpoint/2010/main" val="131083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2510C4-39E4-4AC5-98FE-EE7A4C4FF0BA}"/>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E95625E0-03C6-44B8-ABC9-AA5577AD9DA1}"/>
              </a:ext>
            </a:extLst>
          </p:cNvPr>
          <p:cNvSpPr>
            <a:spLocks noGrp="1"/>
          </p:cNvSpPr>
          <p:nvPr>
            <p:ph idx="1"/>
          </p:nvPr>
        </p:nvSpPr>
        <p:spPr/>
        <p:txBody>
          <a:bodyPr/>
          <a:lstStyle/>
          <a:p>
            <a:pPr marL="0" indent="0">
              <a:buNone/>
            </a:pPr>
            <a:r>
              <a:rPr lang="en-GB" i="1" dirty="0">
                <a:solidFill>
                  <a:schemeClr val="bg1"/>
                </a:solidFill>
              </a:rPr>
              <a:t>“One young person who came to our Youth Club couldn’t speak English and I couldn’t speak their language, but they sat next to me, and we communicated through grunts, signs and drawings.  Each session she came back and sat next to me and we engaged with each other and formed a relationship, despite it being several weeks before we could communicate through words” </a:t>
            </a:r>
            <a:r>
              <a:rPr lang="en-GB" dirty="0">
                <a:solidFill>
                  <a:schemeClr val="bg1"/>
                </a:solidFill>
              </a:rPr>
              <a:t>(in Williams)</a:t>
            </a:r>
          </a:p>
          <a:p>
            <a:endParaRPr lang="en-GB" dirty="0"/>
          </a:p>
        </p:txBody>
      </p:sp>
    </p:spTree>
    <p:extLst>
      <p:ext uri="{BB962C8B-B14F-4D97-AF65-F5344CB8AC3E}">
        <p14:creationId xmlns:p14="http://schemas.microsoft.com/office/powerpoint/2010/main" val="110420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81200" y="304800"/>
            <a:ext cx="8229600" cy="6172200"/>
          </a:xfrm>
          <a:prstGeom prst="rect">
            <a:avLst/>
          </a:prstGeom>
          <a:noFill/>
          <a:ln w="47625">
            <a:solidFill>
              <a:schemeClr val="accent4">
                <a:lumMod val="40000"/>
                <a:lumOff val="60000"/>
              </a:schemeClr>
            </a:solidFill>
            <a:miter lim="800000"/>
            <a:headEnd/>
            <a:tailEnd/>
          </a:ln>
        </p:spPr>
      </p:pic>
    </p:spTree>
    <p:extLst>
      <p:ext uri="{BB962C8B-B14F-4D97-AF65-F5344CB8AC3E}">
        <p14:creationId xmlns:p14="http://schemas.microsoft.com/office/powerpoint/2010/main" val="2433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CDAB3EA-D4E0-4CAA-9666-9ABAE000EF73}"/>
              </a:ext>
            </a:extLst>
          </p:cNvPr>
          <p:cNvSpPr>
            <a:spLocks noGrp="1"/>
          </p:cNvSpPr>
          <p:nvPr>
            <p:ph idx="1"/>
          </p:nvPr>
        </p:nvSpPr>
        <p:spPr>
          <a:xfrm>
            <a:off x="838200" y="363256"/>
            <a:ext cx="10515600" cy="5813708"/>
          </a:xfrm>
        </p:spPr>
        <p:txBody>
          <a:bodyPr>
            <a:normAutofit fontScale="92500" lnSpcReduction="20000"/>
          </a:bodyPr>
          <a:lstStyle/>
          <a:p>
            <a:pPr algn="just"/>
            <a:r>
              <a:rPr lang="en-GB" sz="3200" b="1" i="1" dirty="0">
                <a:solidFill>
                  <a:schemeClr val="accent4">
                    <a:lumMod val="40000"/>
                    <a:lumOff val="60000"/>
                  </a:schemeClr>
                </a:solidFill>
              </a:rPr>
              <a:t>Political contributions of youth work and policy – embracing and shaping a more dynamic and diffuse new world order</a:t>
            </a:r>
          </a:p>
          <a:p>
            <a:pPr marL="0" indent="0" algn="just">
              <a:buNone/>
            </a:pPr>
            <a:endParaRPr lang="en-GB" sz="3200" b="1" i="1" dirty="0">
              <a:solidFill>
                <a:schemeClr val="accent4">
                  <a:lumMod val="40000"/>
                  <a:lumOff val="60000"/>
                </a:schemeClr>
              </a:solidFill>
            </a:endParaRPr>
          </a:p>
          <a:p>
            <a:pPr algn="just"/>
            <a:r>
              <a:rPr lang="en-GB" sz="3000" dirty="0">
                <a:solidFill>
                  <a:schemeClr val="bg1"/>
                </a:solidFill>
              </a:rPr>
              <a:t>The arrival of the ‘Other’ is forcing us all to reflect on the complexities, risks, disruptions and possibilities of the ‘post’ world we call home. </a:t>
            </a:r>
          </a:p>
          <a:p>
            <a:pPr marL="0" indent="0" algn="just">
              <a:buNone/>
            </a:pPr>
            <a:endParaRPr lang="en-GB" sz="3000" dirty="0">
              <a:solidFill>
                <a:schemeClr val="bg1"/>
              </a:solidFill>
            </a:endParaRPr>
          </a:p>
          <a:p>
            <a:pPr algn="just"/>
            <a:r>
              <a:rPr lang="en-GB" sz="3000" dirty="0">
                <a:solidFill>
                  <a:schemeClr val="bg1"/>
                </a:solidFill>
              </a:rPr>
              <a:t>The nation state and the comfortable familiar challenged by growing global, regional and local economic inequality, climate change, political unrest and transnational conflicts and disasters. </a:t>
            </a:r>
          </a:p>
          <a:p>
            <a:pPr marL="0" indent="0" algn="just">
              <a:buNone/>
            </a:pPr>
            <a:endParaRPr lang="en-GB" sz="3000" dirty="0">
              <a:solidFill>
                <a:schemeClr val="bg1"/>
              </a:solidFill>
            </a:endParaRPr>
          </a:p>
          <a:p>
            <a:pPr algn="just"/>
            <a:r>
              <a:rPr lang="en-GB" sz="3000" dirty="0">
                <a:solidFill>
                  <a:schemeClr val="bg1"/>
                </a:solidFill>
              </a:rPr>
              <a:t>New opportunities and the excitement of unknown and yet unimagined </a:t>
            </a:r>
            <a:r>
              <a:rPr lang="en-GB" sz="3000" dirty="0" smtClean="0">
                <a:solidFill>
                  <a:schemeClr val="bg1"/>
                </a:solidFill>
              </a:rPr>
              <a:t>possibilities.</a:t>
            </a:r>
            <a:endParaRPr lang="en-GB" sz="3000" dirty="0">
              <a:solidFill>
                <a:schemeClr val="bg1"/>
              </a:solidFill>
            </a:endParaRPr>
          </a:p>
          <a:p>
            <a:pPr marL="0" indent="0" algn="just">
              <a:buNone/>
            </a:pPr>
            <a:endParaRPr lang="en-GB" sz="3000" dirty="0">
              <a:solidFill>
                <a:schemeClr val="bg1"/>
              </a:solidFill>
            </a:endParaRPr>
          </a:p>
          <a:p>
            <a:pPr algn="just"/>
            <a:r>
              <a:rPr lang="en-GB" sz="3000" dirty="0">
                <a:solidFill>
                  <a:schemeClr val="accent4">
                    <a:lumMod val="40000"/>
                    <a:lumOff val="60000"/>
                  </a:schemeClr>
                </a:solidFill>
              </a:rPr>
              <a:t>Youth work is embracing the unknown, and this in itself is a </a:t>
            </a:r>
            <a:r>
              <a:rPr lang="en-GB" sz="3000" dirty="0" smtClean="0">
                <a:solidFill>
                  <a:schemeClr val="accent4">
                    <a:lumMod val="40000"/>
                    <a:lumOff val="60000"/>
                  </a:schemeClr>
                </a:solidFill>
              </a:rPr>
              <a:t>strength.</a:t>
            </a:r>
            <a:endParaRPr lang="en-GB" sz="3000" dirty="0">
              <a:solidFill>
                <a:schemeClr val="accent4">
                  <a:lumMod val="40000"/>
                  <a:lumOff val="60000"/>
                </a:schemeClr>
              </a:solidFill>
            </a:endParaRPr>
          </a:p>
        </p:txBody>
      </p:sp>
    </p:spTree>
    <p:extLst>
      <p:ext uri="{BB962C8B-B14F-4D97-AF65-F5344CB8AC3E}">
        <p14:creationId xmlns:p14="http://schemas.microsoft.com/office/powerpoint/2010/main" val="98699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AAC7B83-5955-499A-8040-59C7960AE018}"/>
              </a:ext>
            </a:extLst>
          </p:cNvPr>
          <p:cNvSpPr>
            <a:spLocks noGrp="1"/>
          </p:cNvSpPr>
          <p:nvPr>
            <p:ph idx="1"/>
          </p:nvPr>
        </p:nvSpPr>
        <p:spPr>
          <a:xfrm>
            <a:off x="838200" y="375780"/>
            <a:ext cx="10515600" cy="6087649"/>
          </a:xfrm>
        </p:spPr>
        <p:txBody>
          <a:bodyPr>
            <a:normAutofit/>
          </a:bodyPr>
          <a:lstStyle/>
          <a:p>
            <a:pPr algn="just"/>
            <a:r>
              <a:rPr lang="en-GB" sz="3200" dirty="0">
                <a:solidFill>
                  <a:schemeClr val="bg1"/>
                </a:solidFill>
              </a:rPr>
              <a:t>Ongoing human rights crisis affecting refugees </a:t>
            </a:r>
          </a:p>
          <a:p>
            <a:pPr algn="just"/>
            <a:r>
              <a:rPr lang="en-GB" sz="3200" dirty="0">
                <a:solidFill>
                  <a:schemeClr val="bg1"/>
                </a:solidFill>
              </a:rPr>
              <a:t>Impetus for a number of EU-</a:t>
            </a:r>
            <a:r>
              <a:rPr lang="en-GB" sz="3200" dirty="0" err="1">
                <a:solidFill>
                  <a:schemeClr val="bg1"/>
                </a:solidFill>
              </a:rPr>
              <a:t>CoE</a:t>
            </a:r>
            <a:r>
              <a:rPr lang="en-GB" sz="3200" dirty="0">
                <a:solidFill>
                  <a:schemeClr val="bg1"/>
                </a:solidFill>
              </a:rPr>
              <a:t> youth partnership actions geared towards exploring the situation of young refugees in Europe</a:t>
            </a:r>
          </a:p>
          <a:p>
            <a:pPr algn="just"/>
            <a:r>
              <a:rPr lang="en-GB" sz="3200" b="1" dirty="0">
                <a:solidFill>
                  <a:schemeClr val="accent4">
                    <a:lumMod val="60000"/>
                    <a:lumOff val="40000"/>
                  </a:schemeClr>
                </a:solidFill>
              </a:rPr>
              <a:t>Role of youth work and youth policy in integration and inclusion? </a:t>
            </a:r>
          </a:p>
          <a:p>
            <a:pPr algn="just"/>
            <a:r>
              <a:rPr lang="en-GB" sz="3200" dirty="0">
                <a:solidFill>
                  <a:schemeClr val="bg1"/>
                </a:solidFill>
              </a:rPr>
              <a:t>What is being done in the youth field? the challenges, the strengths, ways forward?</a:t>
            </a:r>
          </a:p>
          <a:p>
            <a:pPr algn="just"/>
            <a:r>
              <a:rPr lang="en-GB" sz="3200" dirty="0">
                <a:solidFill>
                  <a:schemeClr val="bg1"/>
                </a:solidFill>
              </a:rPr>
              <a:t>Critical engagement, advancing a dialogue between policy, research and practice, both in the youth field and in co-operation with other fields. </a:t>
            </a:r>
          </a:p>
        </p:txBody>
      </p:sp>
    </p:spTree>
    <p:extLst>
      <p:ext uri="{BB962C8B-B14F-4D97-AF65-F5344CB8AC3E}">
        <p14:creationId xmlns:p14="http://schemas.microsoft.com/office/powerpoint/2010/main" val="10294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E1F70-007F-451B-9F20-1BB81647BC7E}"/>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8854F346-5DE5-4C52-9BF1-E0EB4962FCDB}"/>
              </a:ext>
            </a:extLst>
          </p:cNvPr>
          <p:cNvSpPr>
            <a:spLocks noGrp="1"/>
          </p:cNvSpPr>
          <p:nvPr>
            <p:ph idx="1"/>
          </p:nvPr>
        </p:nvSpPr>
        <p:spPr/>
        <p:txBody>
          <a:bodyPr/>
          <a:lstStyle/>
          <a:p>
            <a:endParaRPr lang="en-GB"/>
          </a:p>
        </p:txBody>
      </p:sp>
      <p:pic>
        <p:nvPicPr>
          <p:cNvPr id="4" name="Picture 3">
            <a:extLst>
              <a:ext uri="{FF2B5EF4-FFF2-40B4-BE49-F238E27FC236}">
                <a16:creationId xmlns="" xmlns:a16="http://schemas.microsoft.com/office/drawing/2014/main" id="{689CB628-98E7-4A39-8301-44E69C543D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0011" y="764089"/>
            <a:ext cx="8498910" cy="5412874"/>
          </a:xfrm>
          <a:prstGeom prst="rect">
            <a:avLst/>
          </a:prstGeom>
          <a:noFill/>
          <a:ln w="57150">
            <a:solidFill>
              <a:schemeClr val="accent4">
                <a:lumMod val="40000"/>
                <a:lumOff val="60000"/>
              </a:schemeClr>
            </a:solidFill>
          </a:ln>
        </p:spPr>
      </p:pic>
    </p:spTree>
    <p:extLst>
      <p:ext uri="{BB962C8B-B14F-4D97-AF65-F5344CB8AC3E}">
        <p14:creationId xmlns:p14="http://schemas.microsoft.com/office/powerpoint/2010/main" val="4183932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019C7-48E5-4D96-86C0-9CE463F86716}"/>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6CBC0041-62DF-464E-AFBB-EA3D7E25FACA}"/>
              </a:ext>
            </a:extLst>
          </p:cNvPr>
          <p:cNvSpPr>
            <a:spLocks noGrp="1"/>
          </p:cNvSpPr>
          <p:nvPr>
            <p:ph idx="1"/>
          </p:nvPr>
        </p:nvSpPr>
        <p:spPr/>
        <p:txBody>
          <a:bodyPr/>
          <a:lstStyle/>
          <a:p>
            <a:pPr marL="0" indent="0" algn="just">
              <a:buNone/>
            </a:pPr>
            <a:r>
              <a:rPr lang="en-GB" i="1" dirty="0">
                <a:solidFill>
                  <a:schemeClr val="bg1"/>
                </a:solidFill>
              </a:rPr>
              <a:t>“Joining Spark 15 has given me the opportunity to make new friends from the different nationalities and cultures with whom I have common challenges with and meeting regularly to discuss ways to tackle and improve on our challenges. This has helped me getting to know members and develop a strong bond and being inspired to take on advocating for equality” </a:t>
            </a:r>
            <a:r>
              <a:rPr lang="en-GB" dirty="0">
                <a:solidFill>
                  <a:schemeClr val="accent4">
                    <a:lumMod val="40000"/>
                    <a:lumOff val="60000"/>
                  </a:schemeClr>
                </a:solidFill>
              </a:rPr>
              <a:t>(</a:t>
            </a:r>
            <a:r>
              <a:rPr lang="en-GB" dirty="0" err="1">
                <a:solidFill>
                  <a:schemeClr val="accent4">
                    <a:lumMod val="40000"/>
                    <a:lumOff val="60000"/>
                  </a:schemeClr>
                </a:solidFill>
              </a:rPr>
              <a:t>Bakary</a:t>
            </a:r>
            <a:r>
              <a:rPr lang="en-GB" dirty="0">
                <a:solidFill>
                  <a:schemeClr val="accent4">
                    <a:lumMod val="40000"/>
                    <a:lumOff val="60000"/>
                  </a:schemeClr>
                </a:solidFill>
              </a:rPr>
              <a:t> </a:t>
            </a:r>
            <a:r>
              <a:rPr lang="en-GB" dirty="0" err="1">
                <a:solidFill>
                  <a:schemeClr val="accent4">
                    <a:lumMod val="40000"/>
                    <a:lumOff val="60000"/>
                  </a:schemeClr>
                </a:solidFill>
              </a:rPr>
              <a:t>Kanteh</a:t>
            </a:r>
            <a:r>
              <a:rPr lang="en-GB" dirty="0">
                <a:solidFill>
                  <a:schemeClr val="accent4">
                    <a:lumMod val="40000"/>
                    <a:lumOff val="60000"/>
                  </a:schemeClr>
                </a:solidFill>
              </a:rPr>
              <a:t>, member Spark 15 in Galea &amp; </a:t>
            </a:r>
            <a:r>
              <a:rPr lang="en-GB" dirty="0" err="1">
                <a:solidFill>
                  <a:schemeClr val="accent4">
                    <a:lumMod val="40000"/>
                    <a:lumOff val="60000"/>
                  </a:schemeClr>
                </a:solidFill>
              </a:rPr>
              <a:t>Kanteh</a:t>
            </a:r>
            <a:r>
              <a:rPr lang="en-GB" dirty="0">
                <a:solidFill>
                  <a:schemeClr val="accent4">
                    <a:lumMod val="40000"/>
                    <a:lumOff val="60000"/>
                  </a:schemeClr>
                </a:solidFill>
              </a:rPr>
              <a:t>)</a:t>
            </a:r>
            <a:endParaRPr lang="en-GB" i="1" dirty="0">
              <a:solidFill>
                <a:schemeClr val="accent4">
                  <a:lumMod val="40000"/>
                  <a:lumOff val="60000"/>
                </a:schemeClr>
              </a:solidFill>
            </a:endParaRPr>
          </a:p>
        </p:txBody>
      </p:sp>
    </p:spTree>
    <p:extLst>
      <p:ext uri="{BB962C8B-B14F-4D97-AF65-F5344CB8AC3E}">
        <p14:creationId xmlns:p14="http://schemas.microsoft.com/office/powerpoint/2010/main" val="218977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A7CFAA6-90C3-49B6-8F40-CDB0B4805E40}"/>
              </a:ext>
            </a:extLst>
          </p:cNvPr>
          <p:cNvSpPr>
            <a:spLocks noGrp="1"/>
          </p:cNvSpPr>
          <p:nvPr>
            <p:ph idx="1"/>
          </p:nvPr>
        </p:nvSpPr>
        <p:spPr>
          <a:xfrm>
            <a:off x="838200" y="1402915"/>
            <a:ext cx="10515600" cy="5091830"/>
          </a:xfrm>
        </p:spPr>
        <p:txBody>
          <a:bodyPr>
            <a:normAutofit/>
          </a:bodyPr>
          <a:lstStyle/>
          <a:p>
            <a:pPr algn="just"/>
            <a:r>
              <a:rPr lang="en-GB" sz="3500" dirty="0">
                <a:solidFill>
                  <a:schemeClr val="accent4">
                    <a:lumMod val="40000"/>
                    <a:lumOff val="60000"/>
                  </a:schemeClr>
                </a:solidFill>
              </a:rPr>
              <a:t>What does YW stand for? </a:t>
            </a:r>
          </a:p>
          <a:p>
            <a:pPr marL="0" indent="0" algn="just">
              <a:buNone/>
            </a:pPr>
            <a:endParaRPr lang="en-GB" dirty="0">
              <a:solidFill>
                <a:schemeClr val="accent4">
                  <a:lumMod val="40000"/>
                  <a:lumOff val="60000"/>
                </a:schemeClr>
              </a:solidFill>
            </a:endParaRPr>
          </a:p>
          <a:p>
            <a:pPr algn="just"/>
            <a:r>
              <a:rPr lang="en-GB" dirty="0">
                <a:solidFill>
                  <a:schemeClr val="bg1"/>
                </a:solidFill>
              </a:rPr>
              <a:t>Respect for each and every </a:t>
            </a:r>
            <a:r>
              <a:rPr lang="en-GB" dirty="0" smtClean="0">
                <a:solidFill>
                  <a:schemeClr val="bg1"/>
                </a:solidFill>
              </a:rPr>
              <a:t>individual</a:t>
            </a:r>
          </a:p>
          <a:p>
            <a:pPr algn="just"/>
            <a:r>
              <a:rPr lang="en-GB" dirty="0" smtClean="0">
                <a:solidFill>
                  <a:schemeClr val="bg1"/>
                </a:solidFill>
              </a:rPr>
              <a:t>Participation and inter and intra-cultural dialogue </a:t>
            </a:r>
            <a:endParaRPr lang="en-GB" dirty="0">
              <a:solidFill>
                <a:schemeClr val="bg1"/>
              </a:solidFill>
            </a:endParaRPr>
          </a:p>
          <a:p>
            <a:pPr algn="just"/>
            <a:r>
              <a:rPr lang="en-GB" dirty="0">
                <a:solidFill>
                  <a:schemeClr val="bg1"/>
                </a:solidFill>
              </a:rPr>
              <a:t>Young refugees are young people first and </a:t>
            </a:r>
            <a:r>
              <a:rPr lang="en-GB" dirty="0" smtClean="0">
                <a:solidFill>
                  <a:schemeClr val="bg1"/>
                </a:solidFill>
              </a:rPr>
              <a:t>foremost</a:t>
            </a:r>
          </a:p>
          <a:p>
            <a:pPr algn="just"/>
            <a:r>
              <a:rPr lang="en-GB" dirty="0" smtClean="0">
                <a:solidFill>
                  <a:schemeClr val="bg1"/>
                </a:solidFill>
              </a:rPr>
              <a:t>Inter and intra-</a:t>
            </a:r>
            <a:r>
              <a:rPr lang="en-GB" dirty="0" err="1" smtClean="0">
                <a:solidFill>
                  <a:schemeClr val="bg1"/>
                </a:solidFill>
              </a:rPr>
              <a:t>sectionality</a:t>
            </a:r>
            <a:r>
              <a:rPr lang="en-GB" dirty="0" smtClean="0">
                <a:solidFill>
                  <a:schemeClr val="bg1"/>
                </a:solidFill>
              </a:rPr>
              <a:t> </a:t>
            </a:r>
            <a:endParaRPr lang="en-GB" dirty="0">
              <a:solidFill>
                <a:schemeClr val="bg1"/>
              </a:solidFill>
            </a:endParaRPr>
          </a:p>
          <a:p>
            <a:pPr algn="just"/>
            <a:r>
              <a:rPr lang="en-GB" dirty="0" smtClean="0">
                <a:solidFill>
                  <a:schemeClr val="bg1"/>
                </a:solidFill>
              </a:rPr>
              <a:t>A space for building political </a:t>
            </a:r>
            <a:r>
              <a:rPr lang="en-GB" dirty="0">
                <a:solidFill>
                  <a:schemeClr val="bg1"/>
                </a:solidFill>
              </a:rPr>
              <a:t>agency </a:t>
            </a:r>
          </a:p>
        </p:txBody>
      </p:sp>
    </p:spTree>
    <p:extLst>
      <p:ext uri="{BB962C8B-B14F-4D97-AF65-F5344CB8AC3E}">
        <p14:creationId xmlns:p14="http://schemas.microsoft.com/office/powerpoint/2010/main" val="173518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223B6F5-9B36-488C-A0F0-1660C62F022E}"/>
              </a:ext>
            </a:extLst>
          </p:cNvPr>
          <p:cNvSpPr>
            <a:spLocks noGrp="1"/>
          </p:cNvSpPr>
          <p:nvPr>
            <p:ph idx="1"/>
          </p:nvPr>
        </p:nvSpPr>
        <p:spPr>
          <a:xfrm>
            <a:off x="475989" y="776614"/>
            <a:ext cx="10877811" cy="5375297"/>
          </a:xfrm>
        </p:spPr>
        <p:txBody>
          <a:bodyPr>
            <a:normAutofit lnSpcReduction="10000"/>
          </a:bodyPr>
          <a:lstStyle/>
          <a:p>
            <a:pPr algn="just"/>
            <a:r>
              <a:rPr lang="en-GB" dirty="0">
                <a:solidFill>
                  <a:schemeClr val="bg1"/>
                </a:solidFill>
              </a:rPr>
              <a:t>A transformative practice that moves beyond youth workers as providers of recreation to  engaging with the structural inequalities that shape young people’s lives</a:t>
            </a:r>
          </a:p>
          <a:p>
            <a:pPr marL="0" indent="0" algn="just">
              <a:buNone/>
            </a:pPr>
            <a:endParaRPr lang="en-GB" dirty="0">
              <a:solidFill>
                <a:schemeClr val="bg1"/>
              </a:solidFill>
            </a:endParaRPr>
          </a:p>
          <a:p>
            <a:pPr algn="just"/>
            <a:r>
              <a:rPr lang="en-GB" dirty="0">
                <a:solidFill>
                  <a:schemeClr val="bg1"/>
                </a:solidFill>
              </a:rPr>
              <a:t>Recognizing the inalienable human rights  of every young person, not just as an ethical stance, but also as a legal obligation of the State</a:t>
            </a:r>
          </a:p>
          <a:p>
            <a:pPr marL="0" indent="0" algn="just">
              <a:buNone/>
            </a:pPr>
            <a:endParaRPr lang="en-GB" dirty="0">
              <a:solidFill>
                <a:schemeClr val="bg1"/>
              </a:solidFill>
            </a:endParaRPr>
          </a:p>
          <a:p>
            <a:pPr algn="just"/>
            <a:r>
              <a:rPr lang="en-GB" dirty="0">
                <a:solidFill>
                  <a:schemeClr val="bg1"/>
                </a:solidFill>
              </a:rPr>
              <a:t>Supporting inclusion and participation through critical engagement, dialogue and participation, knowledge and action</a:t>
            </a:r>
          </a:p>
          <a:p>
            <a:pPr marL="0" indent="0" algn="just">
              <a:buNone/>
            </a:pPr>
            <a:endParaRPr lang="en-GB" dirty="0">
              <a:solidFill>
                <a:schemeClr val="bg1"/>
              </a:solidFill>
            </a:endParaRPr>
          </a:p>
          <a:p>
            <a:pPr algn="just"/>
            <a:r>
              <a:rPr lang="en-GB" dirty="0">
                <a:solidFill>
                  <a:schemeClr val="bg1"/>
                </a:solidFill>
              </a:rPr>
              <a:t>Advocating with, and sometimes on behalf of young refugees and migrants</a:t>
            </a:r>
          </a:p>
          <a:p>
            <a:pPr algn="just"/>
            <a:endParaRPr lang="en-GB" dirty="0">
              <a:solidFill>
                <a:schemeClr val="bg1"/>
              </a:solidFill>
            </a:endParaRPr>
          </a:p>
        </p:txBody>
      </p:sp>
    </p:spTree>
    <p:extLst>
      <p:ext uri="{BB962C8B-B14F-4D97-AF65-F5344CB8AC3E}">
        <p14:creationId xmlns:p14="http://schemas.microsoft.com/office/powerpoint/2010/main" val="2007605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BCDA8-4395-4197-8B6E-6A356B2CB6C6}"/>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BC4ECA59-7D35-40E9-9EC0-9634326FBD6B}"/>
              </a:ext>
            </a:extLst>
          </p:cNvPr>
          <p:cNvSpPr>
            <a:spLocks noGrp="1"/>
          </p:cNvSpPr>
          <p:nvPr>
            <p:ph idx="1"/>
          </p:nvPr>
        </p:nvSpPr>
        <p:spPr/>
        <p:txBody>
          <a:bodyPr/>
          <a:lstStyle/>
          <a:p>
            <a:pPr marL="0" indent="0" algn="ctr">
              <a:buNone/>
            </a:pPr>
            <a:r>
              <a:rPr lang="en-GB" dirty="0">
                <a:solidFill>
                  <a:schemeClr val="bg1"/>
                </a:solidFill>
              </a:rPr>
              <a:t>Thank you </a:t>
            </a:r>
          </a:p>
        </p:txBody>
      </p:sp>
    </p:spTree>
    <p:extLst>
      <p:ext uri="{BB962C8B-B14F-4D97-AF65-F5344CB8AC3E}">
        <p14:creationId xmlns:p14="http://schemas.microsoft.com/office/powerpoint/2010/main" val="28522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2523FF5-8530-4D2D-A293-3391326A81A9}"/>
              </a:ext>
            </a:extLst>
          </p:cNvPr>
          <p:cNvSpPr>
            <a:spLocks noGrp="1"/>
          </p:cNvSpPr>
          <p:nvPr>
            <p:ph idx="1"/>
          </p:nvPr>
        </p:nvSpPr>
        <p:spPr>
          <a:xfrm>
            <a:off x="838200" y="444674"/>
            <a:ext cx="10515600" cy="6181594"/>
          </a:xfrm>
        </p:spPr>
        <p:txBody>
          <a:bodyPr>
            <a:normAutofit/>
          </a:bodyPr>
          <a:lstStyle/>
          <a:p>
            <a:pPr algn="just"/>
            <a:r>
              <a:rPr lang="en-GB" dirty="0">
                <a:solidFill>
                  <a:schemeClr val="bg1"/>
                </a:solidFill>
              </a:rPr>
              <a:t>Diversity of practices across a range of settings</a:t>
            </a:r>
          </a:p>
          <a:p>
            <a:pPr algn="just"/>
            <a:r>
              <a:rPr lang="en-GB" dirty="0">
                <a:solidFill>
                  <a:schemeClr val="bg1"/>
                </a:solidFill>
              </a:rPr>
              <a:t>Drawing on a contextualized knowledge </a:t>
            </a:r>
            <a:r>
              <a:rPr lang="en-GB" dirty="0" smtClean="0">
                <a:solidFill>
                  <a:schemeClr val="bg1"/>
                </a:solidFill>
              </a:rPr>
              <a:t>base (dialogue between theory and practice), </a:t>
            </a:r>
            <a:r>
              <a:rPr lang="en-GB" dirty="0">
                <a:solidFill>
                  <a:schemeClr val="bg1"/>
                </a:solidFill>
              </a:rPr>
              <a:t>and a range of methodologies, skills and tools to respond to the needs and aspirations of young refugees. </a:t>
            </a:r>
          </a:p>
          <a:p>
            <a:pPr algn="just"/>
            <a:r>
              <a:rPr lang="en-GB" dirty="0">
                <a:solidFill>
                  <a:schemeClr val="bg1"/>
                </a:solidFill>
              </a:rPr>
              <a:t>Key youth work characteristics (</a:t>
            </a:r>
            <a:r>
              <a:rPr lang="en-GB" dirty="0" err="1">
                <a:solidFill>
                  <a:schemeClr val="bg1"/>
                </a:solidFill>
              </a:rPr>
              <a:t>CoE</a:t>
            </a:r>
            <a:r>
              <a:rPr lang="en-GB" dirty="0">
                <a:solidFill>
                  <a:schemeClr val="bg1"/>
                </a:solidFill>
              </a:rPr>
              <a:t>, 2015) informing analysis and practice throughout the book: </a:t>
            </a:r>
          </a:p>
          <a:p>
            <a:pPr algn="just">
              <a:buFontTx/>
              <a:buChar char="-"/>
            </a:pPr>
            <a:r>
              <a:rPr lang="en-GB" dirty="0">
                <a:solidFill>
                  <a:schemeClr val="accent4">
                    <a:lumMod val="40000"/>
                    <a:lumOff val="60000"/>
                  </a:schemeClr>
                </a:solidFill>
              </a:rPr>
              <a:t>emphasis on value-driven youth work that is self-reflective and critical</a:t>
            </a:r>
          </a:p>
          <a:p>
            <a:pPr algn="just">
              <a:buFontTx/>
              <a:buChar char="-"/>
            </a:pPr>
            <a:r>
              <a:rPr lang="en-GB" dirty="0">
                <a:solidFill>
                  <a:schemeClr val="accent4">
                    <a:lumMod val="40000"/>
                    <a:lumOff val="60000"/>
                  </a:schemeClr>
                </a:solidFill>
              </a:rPr>
              <a:t>focus on young people’s expressed needs and aspirations</a:t>
            </a:r>
          </a:p>
          <a:p>
            <a:pPr algn="just">
              <a:buFontTx/>
              <a:buChar char="-"/>
            </a:pPr>
            <a:r>
              <a:rPr lang="en-GB" dirty="0">
                <a:solidFill>
                  <a:schemeClr val="accent4">
                    <a:lumMod val="40000"/>
                    <a:lumOff val="60000"/>
                  </a:schemeClr>
                </a:solidFill>
              </a:rPr>
              <a:t>voluntary participation, </a:t>
            </a:r>
          </a:p>
          <a:p>
            <a:pPr algn="just">
              <a:buFontTx/>
              <a:buChar char="-"/>
            </a:pPr>
            <a:r>
              <a:rPr lang="en-GB" dirty="0">
                <a:solidFill>
                  <a:schemeClr val="accent4">
                    <a:lumMod val="40000"/>
                    <a:lumOff val="60000"/>
                  </a:schemeClr>
                </a:solidFill>
              </a:rPr>
              <a:t>focus on the personal, social and ethical development of young people</a:t>
            </a:r>
          </a:p>
          <a:p>
            <a:pPr algn="just">
              <a:buFontTx/>
              <a:buChar char="-"/>
            </a:pPr>
            <a:r>
              <a:rPr lang="en-GB" dirty="0">
                <a:solidFill>
                  <a:schemeClr val="accent4">
                    <a:lumMod val="40000"/>
                    <a:lumOff val="60000"/>
                  </a:schemeClr>
                </a:solidFill>
              </a:rPr>
              <a:t>focus on relational practice, emphasizing dialogue with young people and the broader communities</a:t>
            </a:r>
          </a:p>
        </p:txBody>
      </p:sp>
    </p:spTree>
    <p:extLst>
      <p:ext uri="{BB962C8B-B14F-4D97-AF65-F5344CB8AC3E}">
        <p14:creationId xmlns:p14="http://schemas.microsoft.com/office/powerpoint/2010/main" val="182307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BF448E7-97DD-4D51-885B-C86CC8BD7894}"/>
              </a:ext>
            </a:extLst>
          </p:cNvPr>
          <p:cNvSpPr>
            <a:spLocks noGrp="1"/>
          </p:cNvSpPr>
          <p:nvPr>
            <p:ph idx="1"/>
          </p:nvPr>
        </p:nvSpPr>
        <p:spPr>
          <a:xfrm>
            <a:off x="838200" y="1240077"/>
            <a:ext cx="10515600" cy="4936886"/>
          </a:xfrm>
        </p:spPr>
        <p:txBody>
          <a:bodyPr>
            <a:normAutofit/>
          </a:bodyPr>
          <a:lstStyle/>
          <a:p>
            <a:pPr algn="just"/>
            <a:r>
              <a:rPr lang="en-GB" sz="3200" dirty="0">
                <a:solidFill>
                  <a:schemeClr val="accent4">
                    <a:lumMod val="40000"/>
                    <a:lumOff val="60000"/>
                  </a:schemeClr>
                </a:solidFill>
              </a:rPr>
              <a:t>What is particular about youth work with young refugees and migrants? </a:t>
            </a:r>
          </a:p>
          <a:p>
            <a:pPr marL="0" indent="0" algn="just">
              <a:buNone/>
            </a:pPr>
            <a:endParaRPr lang="en-GB" sz="3200" dirty="0">
              <a:solidFill>
                <a:schemeClr val="accent4">
                  <a:lumMod val="40000"/>
                  <a:lumOff val="60000"/>
                </a:schemeClr>
              </a:solidFill>
            </a:endParaRPr>
          </a:p>
          <a:p>
            <a:pPr algn="just"/>
            <a:r>
              <a:rPr lang="en-GB" sz="3200" dirty="0">
                <a:solidFill>
                  <a:schemeClr val="accent4">
                    <a:lumMod val="40000"/>
                    <a:lumOff val="60000"/>
                  </a:schemeClr>
                </a:solidFill>
              </a:rPr>
              <a:t>What knowledge base, sources and skills are youth workers drawing on and developing in order to address new learning needs?</a:t>
            </a:r>
          </a:p>
        </p:txBody>
      </p:sp>
    </p:spTree>
    <p:extLst>
      <p:ext uri="{BB962C8B-B14F-4D97-AF65-F5344CB8AC3E}">
        <p14:creationId xmlns:p14="http://schemas.microsoft.com/office/powerpoint/2010/main" val="271245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6146" name="Picture 2" descr="Image result for malta refugees"/>
          <p:cNvPicPr>
            <a:picLocks noChangeAspect="1" noChangeArrowheads="1"/>
          </p:cNvPicPr>
          <p:nvPr/>
        </p:nvPicPr>
        <p:blipFill>
          <a:blip r:embed="rId2" cstate="print"/>
          <a:srcRect/>
          <a:stretch>
            <a:fillRect/>
          </a:stretch>
        </p:blipFill>
        <p:spPr bwMode="auto">
          <a:xfrm>
            <a:off x="1473895" y="1027906"/>
            <a:ext cx="9143999" cy="4800600"/>
          </a:xfrm>
          <a:prstGeom prst="rect">
            <a:avLst/>
          </a:prstGeom>
          <a:noFill/>
          <a:ln w="63500">
            <a:solidFill>
              <a:schemeClr val="accent4">
                <a:lumMod val="40000"/>
                <a:lumOff val="60000"/>
              </a:schemeClr>
            </a:solidFill>
          </a:ln>
        </p:spPr>
      </p:pic>
    </p:spTree>
    <p:extLst>
      <p:ext uri="{BB962C8B-B14F-4D97-AF65-F5344CB8AC3E}">
        <p14:creationId xmlns:p14="http://schemas.microsoft.com/office/powerpoint/2010/main" val="270627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90468BF-03AE-448E-A150-EFC6A842A902}"/>
              </a:ext>
            </a:extLst>
          </p:cNvPr>
          <p:cNvSpPr>
            <a:spLocks noGrp="1"/>
          </p:cNvSpPr>
          <p:nvPr>
            <p:ph idx="1"/>
          </p:nvPr>
        </p:nvSpPr>
        <p:spPr>
          <a:xfrm>
            <a:off x="382045" y="670142"/>
            <a:ext cx="11373632" cy="5506821"/>
          </a:xfrm>
        </p:spPr>
        <p:txBody>
          <a:bodyPr>
            <a:normAutofit/>
          </a:bodyPr>
          <a:lstStyle/>
          <a:p>
            <a:pPr algn="just"/>
            <a:r>
              <a:rPr lang="en-GB" sz="3200" b="1" i="1" dirty="0">
                <a:solidFill>
                  <a:schemeClr val="accent4">
                    <a:lumMod val="40000"/>
                    <a:lumOff val="60000"/>
                  </a:schemeClr>
                </a:solidFill>
              </a:rPr>
              <a:t>Between violence and hope – youth work navigating insecurity and uncertainty</a:t>
            </a:r>
          </a:p>
          <a:p>
            <a:pPr marL="0" indent="0" algn="just">
              <a:buNone/>
            </a:pPr>
            <a:endParaRPr lang="en-GB" sz="3200" dirty="0">
              <a:solidFill>
                <a:schemeClr val="accent4">
                  <a:lumMod val="40000"/>
                  <a:lumOff val="60000"/>
                </a:schemeClr>
              </a:solidFill>
            </a:endParaRPr>
          </a:p>
          <a:p>
            <a:pPr algn="just"/>
            <a:r>
              <a:rPr lang="en-GB" dirty="0">
                <a:solidFill>
                  <a:schemeClr val="bg1"/>
                </a:solidFill>
              </a:rPr>
              <a:t>Smugglers, deportation, refugee camps, legal status, illegal, detention, irregular, borders</a:t>
            </a:r>
          </a:p>
          <a:p>
            <a:pPr marL="0" indent="0" algn="just">
              <a:buNone/>
            </a:pPr>
            <a:endParaRPr lang="en-GB" dirty="0">
              <a:solidFill>
                <a:schemeClr val="bg1"/>
              </a:solidFill>
            </a:endParaRPr>
          </a:p>
          <a:p>
            <a:pPr algn="just"/>
            <a:r>
              <a:rPr lang="en-GB" dirty="0">
                <a:solidFill>
                  <a:schemeClr val="bg1"/>
                </a:solidFill>
              </a:rPr>
              <a:t>The subjective life-world of young refugees, the backdrop against which they try to make sense of their world, their journeys and their future</a:t>
            </a:r>
          </a:p>
          <a:p>
            <a:pPr algn="just"/>
            <a:endParaRPr lang="en-GB" dirty="0">
              <a:solidFill>
                <a:schemeClr val="bg1"/>
              </a:solidFill>
            </a:endParaRPr>
          </a:p>
          <a:p>
            <a:pPr algn="just"/>
            <a:r>
              <a:rPr lang="en-GB" dirty="0">
                <a:solidFill>
                  <a:schemeClr val="accent4">
                    <a:lumMod val="40000"/>
                    <a:lumOff val="60000"/>
                  </a:schemeClr>
                </a:solidFill>
              </a:rPr>
              <a:t>YW need to understand the legal terrain, administrative obstacles</a:t>
            </a:r>
          </a:p>
        </p:txBody>
      </p:sp>
    </p:spTree>
    <p:extLst>
      <p:ext uri="{BB962C8B-B14F-4D97-AF65-F5344CB8AC3E}">
        <p14:creationId xmlns:p14="http://schemas.microsoft.com/office/powerpoint/2010/main" val="193452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257.r57.cf3.rackcdn.com/051b32ecdfe1aabeda4164e18f25b9f81040706325-1342694566-5007e4a6-620x348.jpg"/>
          <p:cNvPicPr>
            <a:picLocks noChangeAspect="1" noChangeArrowheads="1"/>
          </p:cNvPicPr>
          <p:nvPr/>
        </p:nvPicPr>
        <p:blipFill>
          <a:blip r:embed="rId2" cstate="print"/>
          <a:srcRect/>
          <a:stretch>
            <a:fillRect/>
          </a:stretch>
        </p:blipFill>
        <p:spPr bwMode="auto">
          <a:xfrm>
            <a:off x="851770" y="995819"/>
            <a:ext cx="10321446" cy="4985359"/>
          </a:xfrm>
          <a:prstGeom prst="rect">
            <a:avLst/>
          </a:prstGeom>
          <a:noFill/>
        </p:spPr>
      </p:pic>
    </p:spTree>
    <p:extLst>
      <p:ext uri="{BB962C8B-B14F-4D97-AF65-F5344CB8AC3E}">
        <p14:creationId xmlns:p14="http://schemas.microsoft.com/office/powerpoint/2010/main" val="28904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51B990-7CB8-472E-8838-B1D4DD637A8D}"/>
              </a:ext>
            </a:extLst>
          </p:cNvPr>
          <p:cNvSpPr>
            <a:spLocks noGrp="1"/>
          </p:cNvSpPr>
          <p:nvPr>
            <p:ph idx="1"/>
          </p:nvPr>
        </p:nvSpPr>
        <p:spPr>
          <a:xfrm>
            <a:off x="838200" y="870559"/>
            <a:ext cx="10515600" cy="5306404"/>
          </a:xfrm>
        </p:spPr>
        <p:txBody>
          <a:bodyPr>
            <a:normAutofit/>
          </a:bodyPr>
          <a:lstStyle/>
          <a:p>
            <a:pPr algn="just"/>
            <a:r>
              <a:rPr lang="en-GB" i="1" dirty="0" err="1">
                <a:solidFill>
                  <a:schemeClr val="bg1"/>
                </a:solidFill>
              </a:rPr>
              <a:t>Najid</a:t>
            </a:r>
            <a:r>
              <a:rPr lang="en-GB" i="1" dirty="0">
                <a:solidFill>
                  <a:schemeClr val="bg1"/>
                </a:solidFill>
              </a:rPr>
              <a:t> who we met in Melilla, north Africa in August 2015 was sent back to Spain after losing an asylum appeal. The Dublin convention obliges refugees to stay in the country where they present themselves and once processed they can’t present as a refugee elsewhere. However, given the fragile nature of the economy in Spain, most people we have met leave straight away for France, Belgium and Germany. Many actually tried to go back to Germany even having been sent back to Spain. However, when </a:t>
            </a:r>
            <a:r>
              <a:rPr lang="en-GB" i="1" dirty="0" err="1">
                <a:solidFill>
                  <a:schemeClr val="bg1"/>
                </a:solidFill>
              </a:rPr>
              <a:t>Najid</a:t>
            </a:r>
            <a:r>
              <a:rPr lang="en-GB" i="1" dirty="0">
                <a:solidFill>
                  <a:schemeClr val="bg1"/>
                </a:solidFill>
              </a:rPr>
              <a:t> returned to Spain, he found no work and had no support so took an arduous trip back to Syria via north Africa. Before Christmas 2016, </a:t>
            </a:r>
            <a:r>
              <a:rPr lang="en-GB" i="1" dirty="0" err="1">
                <a:solidFill>
                  <a:schemeClr val="bg1"/>
                </a:solidFill>
              </a:rPr>
              <a:t>Najid</a:t>
            </a:r>
            <a:r>
              <a:rPr lang="en-GB" i="1" dirty="0">
                <a:solidFill>
                  <a:schemeClr val="bg1"/>
                </a:solidFill>
              </a:rPr>
              <a:t> was killed by the Syrian army. The only photo we have of him from Melilla is him celebrating freedom on the beach. </a:t>
            </a:r>
            <a:r>
              <a:rPr lang="en-GB" dirty="0">
                <a:solidFill>
                  <a:schemeClr val="bg1"/>
                </a:solidFill>
              </a:rPr>
              <a:t>[Field notes] (Briggs &amp; Cordero)</a:t>
            </a:r>
          </a:p>
        </p:txBody>
      </p:sp>
    </p:spTree>
    <p:extLst>
      <p:ext uri="{BB962C8B-B14F-4D97-AF65-F5344CB8AC3E}">
        <p14:creationId xmlns:p14="http://schemas.microsoft.com/office/powerpoint/2010/main" val="130419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52B1ED-5A98-4665-AB41-4C0A378D749A}"/>
              </a:ext>
            </a:extLst>
          </p:cNvPr>
          <p:cNvSpPr>
            <a:spLocks noGrp="1"/>
          </p:cNvSpPr>
          <p:nvPr>
            <p:ph idx="1"/>
          </p:nvPr>
        </p:nvSpPr>
        <p:spPr>
          <a:xfrm>
            <a:off x="438411" y="576197"/>
            <a:ext cx="11317266" cy="5600766"/>
          </a:xfrm>
        </p:spPr>
        <p:txBody>
          <a:bodyPr>
            <a:normAutofit fontScale="85000" lnSpcReduction="20000"/>
          </a:bodyPr>
          <a:lstStyle/>
          <a:p>
            <a:pPr algn="just"/>
            <a:r>
              <a:rPr lang="en-GB" sz="3200" dirty="0">
                <a:solidFill>
                  <a:schemeClr val="bg1"/>
                </a:solidFill>
              </a:rPr>
              <a:t>Violence and multiple insecurities, war, persecution, loss of family and home, SGBV,  institutional violence, racism and hate crime, deportation and human rights violations</a:t>
            </a:r>
          </a:p>
          <a:p>
            <a:pPr marL="0" indent="0" algn="just">
              <a:buNone/>
            </a:pPr>
            <a:endParaRPr lang="en-GB" sz="3200" dirty="0">
              <a:solidFill>
                <a:schemeClr val="bg1"/>
              </a:solidFill>
            </a:endParaRPr>
          </a:p>
          <a:p>
            <a:pPr algn="just"/>
            <a:r>
              <a:rPr lang="en-GB" sz="3200" dirty="0" err="1">
                <a:solidFill>
                  <a:schemeClr val="bg1"/>
                </a:solidFill>
              </a:rPr>
              <a:t>Waitinghood</a:t>
            </a:r>
            <a:r>
              <a:rPr lang="en-GB" sz="3200" dirty="0">
                <a:solidFill>
                  <a:schemeClr val="bg1"/>
                </a:solidFill>
              </a:rPr>
              <a:t>: a draw-out process marked by insecurity and precarity</a:t>
            </a:r>
          </a:p>
          <a:p>
            <a:pPr algn="just"/>
            <a:r>
              <a:rPr lang="en-GB" sz="3200" dirty="0">
                <a:solidFill>
                  <a:schemeClr val="bg1"/>
                </a:solidFill>
              </a:rPr>
              <a:t>Beyond binaries: vulnerability, agency and resilience</a:t>
            </a:r>
          </a:p>
          <a:p>
            <a:pPr algn="just"/>
            <a:endParaRPr lang="en-GB" sz="3200" dirty="0">
              <a:solidFill>
                <a:schemeClr val="bg1"/>
              </a:solidFill>
            </a:endParaRPr>
          </a:p>
          <a:p>
            <a:pPr algn="just"/>
            <a:r>
              <a:rPr lang="en-GB" sz="3200" dirty="0">
                <a:solidFill>
                  <a:schemeClr val="accent4">
                    <a:lumMod val="40000"/>
                    <a:lumOff val="60000"/>
                  </a:schemeClr>
                </a:solidFill>
              </a:rPr>
              <a:t>Recognize the role and limitations of youth work</a:t>
            </a:r>
          </a:p>
          <a:p>
            <a:pPr algn="just"/>
            <a:endParaRPr lang="en-GB" sz="3200" dirty="0">
              <a:solidFill>
                <a:schemeClr val="bg1"/>
              </a:solidFill>
            </a:endParaRPr>
          </a:p>
          <a:p>
            <a:pPr algn="just"/>
            <a:r>
              <a:rPr lang="en-GB" sz="3200" dirty="0" smtClean="0">
                <a:solidFill>
                  <a:schemeClr val="accent4">
                    <a:lumMod val="40000"/>
                    <a:lumOff val="60000"/>
                  </a:schemeClr>
                </a:solidFill>
              </a:rPr>
              <a:t>Trauma-informed </a:t>
            </a:r>
            <a:r>
              <a:rPr lang="en-GB" sz="3200" dirty="0">
                <a:solidFill>
                  <a:schemeClr val="accent4">
                    <a:lumMod val="40000"/>
                    <a:lumOff val="60000"/>
                  </a:schemeClr>
                </a:solidFill>
              </a:rPr>
              <a:t>youth work practice</a:t>
            </a:r>
          </a:p>
          <a:p>
            <a:pPr algn="just"/>
            <a:r>
              <a:rPr lang="en-GB" sz="3200" dirty="0" smtClean="0">
                <a:solidFill>
                  <a:schemeClr val="accent4">
                    <a:lumMod val="40000"/>
                    <a:lumOff val="60000"/>
                  </a:schemeClr>
                </a:solidFill>
              </a:rPr>
              <a:t>Understand and navigating </a:t>
            </a:r>
            <a:r>
              <a:rPr lang="en-GB" sz="3200" dirty="0">
                <a:solidFill>
                  <a:schemeClr val="accent4">
                    <a:lumMod val="40000"/>
                    <a:lumOff val="60000"/>
                  </a:schemeClr>
                </a:solidFill>
              </a:rPr>
              <a:t>complex legal terrain</a:t>
            </a:r>
          </a:p>
          <a:p>
            <a:pPr algn="just"/>
            <a:r>
              <a:rPr lang="en-GB" sz="3200" dirty="0">
                <a:solidFill>
                  <a:schemeClr val="accent4">
                    <a:lumMod val="40000"/>
                    <a:lumOff val="60000"/>
                  </a:schemeClr>
                </a:solidFill>
              </a:rPr>
              <a:t>Transitions: access to rights associated with </a:t>
            </a:r>
            <a:r>
              <a:rPr lang="en-GB" sz="3200" dirty="0" smtClean="0">
                <a:solidFill>
                  <a:schemeClr val="accent4">
                    <a:lumMod val="40000"/>
                    <a:lumOff val="60000"/>
                  </a:schemeClr>
                </a:solidFill>
              </a:rPr>
              <a:t>adulthood</a:t>
            </a:r>
          </a:p>
          <a:p>
            <a:pPr algn="just"/>
            <a:r>
              <a:rPr lang="en-GB" sz="3200" dirty="0" smtClean="0">
                <a:solidFill>
                  <a:schemeClr val="accent4">
                    <a:lumMod val="40000"/>
                    <a:lumOff val="60000"/>
                  </a:schemeClr>
                </a:solidFill>
              </a:rPr>
              <a:t>Defining youth participation in this context </a:t>
            </a:r>
            <a:endParaRPr lang="en-GB" sz="3200" dirty="0">
              <a:solidFill>
                <a:schemeClr val="accent4">
                  <a:lumMod val="40000"/>
                  <a:lumOff val="60000"/>
                </a:schemeClr>
              </a:solidFill>
            </a:endParaRPr>
          </a:p>
          <a:p>
            <a:pPr algn="just"/>
            <a:endParaRPr lang="en-GB" sz="3200" dirty="0">
              <a:solidFill>
                <a:schemeClr val="accent4">
                  <a:lumMod val="40000"/>
                  <a:lumOff val="60000"/>
                </a:schemeClr>
              </a:solidFill>
            </a:endParaRPr>
          </a:p>
          <a:p>
            <a:pPr algn="just"/>
            <a:endParaRPr lang="en-GB" sz="3200" dirty="0">
              <a:solidFill>
                <a:schemeClr val="bg1"/>
              </a:solidFill>
            </a:endParaRPr>
          </a:p>
        </p:txBody>
      </p:sp>
    </p:spTree>
    <p:extLst>
      <p:ext uri="{BB962C8B-B14F-4D97-AF65-F5344CB8AC3E}">
        <p14:creationId xmlns:p14="http://schemas.microsoft.com/office/powerpoint/2010/main" val="2588413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1137</Words>
  <Application>Microsoft Office PowerPoint</Application>
  <PresentationFormat>Custom</PresentationFormat>
  <Paragraphs>91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Between insecurity and hope:  reflections on youth work with young refugees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Pisani</dc:creator>
  <cp:lastModifiedBy>BASARAB Tanya</cp:lastModifiedBy>
  <cp:revision>30</cp:revision>
  <dcterms:created xsi:type="dcterms:W3CDTF">2018-12-03T05:43:30Z</dcterms:created>
  <dcterms:modified xsi:type="dcterms:W3CDTF">2018-12-05T14:54:11Z</dcterms:modified>
</cp:coreProperties>
</file>