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59" r:id="rId9"/>
    <p:sldId id="260" r:id="rId10"/>
    <p:sldId id="279" r:id="rId11"/>
    <p:sldId id="261" r:id="rId12"/>
    <p:sldId id="262" r:id="rId13"/>
    <p:sldId id="263" r:id="rId14"/>
    <p:sldId id="264" r:id="rId15"/>
    <p:sldId id="265" r:id="rId16"/>
    <p:sldId id="266" r:id="rId17"/>
    <p:sldId id="280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160C-E453-46A3-9FCB-845C2BF513EB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28C4-677B-4EE2-97A8-A51405FBF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B26D-0A8A-4866-B08C-DFBFA7D8152E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81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31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748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10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86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9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5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5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52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60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52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99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4DD2-5802-4510-A108-FA409A22D3B6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665A-0381-4FE6-B4DF-1611936EE6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9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jp-eu.coe.int/documents/1017981/1667851/History-of-Youth-Work-6.pdf/d4b829a2-3e82-8ff4-9e5b-ea61e5eb5f4f" TargetMode="External"/><Relationship Id="rId2" Type="http://schemas.openxmlformats.org/officeDocument/2006/relationships/hyperlink" Target="https://pjp-eu.coe.int/documents/1017981/1667851/Thinking+seriously+about+YW.pdf/6b620a71-f7be-cf80-7da9-17408a3960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orteseire.ee/en/about-youth-monitor/structure-of-youth-monitoring" TargetMode="External"/><Relationship Id="rId5" Type="http://schemas.openxmlformats.org/officeDocument/2006/relationships/hyperlink" Target="http://ec.europa.eu/assets/eac/youth/library/reports/quality-youth-work_en.pdf" TargetMode="External"/><Relationship Id="rId4" Type="http://schemas.openxmlformats.org/officeDocument/2006/relationships/hyperlink" Target="http://www.nuorisokanuuna.fi/sites/default/files/filedepot/youth_work_quality_assessment_verkkoversio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5" descr="min_propelli_pu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0"/>
            <a:ext cx="21018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tsikko 1"/>
          <p:cNvSpPr>
            <a:spLocks noGrp="1"/>
          </p:cNvSpPr>
          <p:nvPr>
            <p:ph type="title"/>
          </p:nvPr>
        </p:nvSpPr>
        <p:spPr>
          <a:xfrm>
            <a:off x="1558925" y="981075"/>
            <a:ext cx="7092950" cy="1727200"/>
          </a:xfrm>
        </p:spPr>
        <p:txBody>
          <a:bodyPr/>
          <a:lstStyle/>
          <a:p>
            <a:r>
              <a:rPr lang="fi-FI" altLang="fi-FI" sz="3600" b="1">
                <a:solidFill>
                  <a:srgbClr val="FF0000"/>
                </a:solidFill>
                <a:latin typeface="BankGothic Md BT" pitchFamily="34" charset="0"/>
              </a:rPr>
              <a:t>Finnish Youth Research Network</a:t>
            </a:r>
            <a:r>
              <a:rPr lang="fi-FI" altLang="fi-FI" sz="3600">
                <a:solidFill>
                  <a:srgbClr val="FF0000"/>
                </a:solidFill>
                <a:latin typeface="BankGothic Md BT" pitchFamily="34" charset="0"/>
              </a:rPr>
              <a:t/>
            </a:r>
            <a:br>
              <a:rPr lang="fi-FI" altLang="fi-FI" sz="3600">
                <a:solidFill>
                  <a:srgbClr val="FF0000"/>
                </a:solidFill>
                <a:latin typeface="BankGothic Md BT" pitchFamily="34" charset="0"/>
              </a:rPr>
            </a:br>
            <a:endParaRPr lang="fi-FI" altLang="fi-FI" sz="3600">
              <a:solidFill>
                <a:srgbClr val="FF0000"/>
              </a:solidFill>
              <a:latin typeface="BankGothic Md BT" pitchFamily="34" charset="0"/>
            </a:endParaRPr>
          </a:p>
        </p:txBody>
      </p:sp>
      <p:sp>
        <p:nvSpPr>
          <p:cNvPr id="4100" name="Tekstikehys 3"/>
          <p:cNvSpPr txBox="1">
            <a:spLocks noChangeArrowheads="1"/>
          </p:cNvSpPr>
          <p:nvPr/>
        </p:nvSpPr>
        <p:spPr bwMode="auto">
          <a:xfrm>
            <a:off x="3071813" y="3213101"/>
            <a:ext cx="44640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/>
              <a:t>Knowledge building for youth work development: how can knowledge support the development of youth work?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i-FI" sz="2400" b="1" dirty="0">
              <a:latin typeface="BankGothic Md B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i-FI" sz="2400" b="1" dirty="0">
                <a:latin typeface="BankGothic Md BT" pitchFamily="34" charset="0"/>
              </a:rPr>
              <a:t>Ljubljana 14/11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i-FI" sz="2400" b="1" dirty="0">
              <a:latin typeface="BankGothic Md B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i-FI" sz="2000" b="1" dirty="0">
                <a:latin typeface="BankGothic Md BT" pitchFamily="34" charset="0"/>
              </a:rPr>
              <a:t>Tomi Kiilakoski</a:t>
            </a:r>
            <a:endParaRPr lang="fi-FI" altLang="fi-FI" sz="2000" b="1" dirty="0">
              <a:latin typeface="BankGothic Md B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2400" b="1" dirty="0">
              <a:latin typeface="BankGothic Md BT" pitchFamily="34" charset="0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F49EC7-8F0F-4C40-996F-92EB48AEA3DF}" type="datetime1">
              <a:rPr lang="fi-FI"/>
              <a:pPr>
                <a:defRPr/>
              </a:pPr>
              <a:t>14.11.2018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Tomi Kiilakoski</a:t>
            </a:r>
          </a:p>
        </p:txBody>
      </p:sp>
    </p:spTree>
    <p:extLst>
      <p:ext uri="{BB962C8B-B14F-4D97-AF65-F5344CB8AC3E}">
        <p14:creationId xmlns:p14="http://schemas.microsoft.com/office/powerpoint/2010/main" val="34779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books</a:t>
            </a:r>
            <a:r>
              <a:rPr lang="fi-FI" dirty="0" smtClean="0"/>
              <a:t> on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in SEE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fi-FI" sz="2400" dirty="0"/>
              <a:t>“Apart from general impressions and overviews, evidence on the existing processes and initiatives that could provide data for evaluation and monitoring is missing in all of the countries discussed.” (</a:t>
            </a:r>
            <a:r>
              <a:rPr lang="fi-FI" sz="2400" dirty="0" err="1"/>
              <a:t>Draško</a:t>
            </a:r>
            <a:r>
              <a:rPr lang="fi-FI" sz="2400" dirty="0"/>
              <a:t>, 2016: 137.)</a:t>
            </a:r>
          </a:p>
          <a:p>
            <a:r>
              <a:rPr lang="fi-FI" altLang="fi-FI" sz="2400" dirty="0"/>
              <a:t>”</a:t>
            </a:r>
            <a:r>
              <a:rPr lang="en-US" sz="2400" dirty="0"/>
              <a:t> There is no empirical research on youth work practice, </a:t>
            </a:r>
            <a:r>
              <a:rPr lang="en-US" sz="2400" dirty="0" smtClean="0"/>
              <a:t>nor </a:t>
            </a:r>
            <a:r>
              <a:rPr lang="en-US" sz="2400" dirty="0"/>
              <a:t>academic texts on youth work </a:t>
            </a:r>
            <a:r>
              <a:rPr lang="en-US" sz="2400" dirty="0" err="1"/>
              <a:t>conceptualisation</a:t>
            </a:r>
            <a:r>
              <a:rPr lang="en-US" sz="2400" dirty="0"/>
              <a:t> applied to the Croatian context. </a:t>
            </a:r>
            <a:r>
              <a:rPr lang="en-US" sz="2400" dirty="0" smtClean="0"/>
              <a:t>… Most </a:t>
            </a:r>
            <a:r>
              <a:rPr lang="en-US" sz="2400" dirty="0"/>
              <a:t>information on youth work in Croatia could only be acquired from reports developed by various youth </a:t>
            </a:r>
            <a:r>
              <a:rPr lang="en-US" sz="2400" dirty="0" err="1"/>
              <a:t>organisations</a:t>
            </a:r>
            <a:r>
              <a:rPr lang="en-US" sz="2400" dirty="0"/>
              <a:t>, while at the same time those who work with young people (youth workers) suffer from a lack of competence in the area” (</a:t>
            </a:r>
            <a:r>
              <a:rPr lang="fi-FI" sz="2400" dirty="0" err="1"/>
              <a:t>Kovačić</a:t>
            </a:r>
            <a:r>
              <a:rPr lang="fi-FI" sz="2400" dirty="0"/>
              <a:t> &amp; </a:t>
            </a:r>
            <a:r>
              <a:rPr lang="fi-FI" sz="2400" dirty="0" err="1"/>
              <a:t>Ćulum</a:t>
            </a:r>
            <a:r>
              <a:rPr lang="fi-FI" sz="2400" dirty="0"/>
              <a:t>, 2018</a:t>
            </a:r>
            <a:r>
              <a:rPr lang="en-US" sz="2400" dirty="0"/>
              <a:t>: 149</a:t>
            </a:r>
            <a:r>
              <a:rPr lang="en-US" sz="2400" dirty="0" smtClean="0"/>
              <a:t>.)</a:t>
            </a:r>
          </a:p>
          <a:p>
            <a:pPr lvl="1"/>
            <a:endParaRPr lang="fi-FI" altLang="fi-FI" sz="2000" dirty="0" smtClean="0"/>
          </a:p>
          <a:p>
            <a:pPr lvl="1"/>
            <a:r>
              <a:rPr lang="fi-FI" altLang="fi-FI" sz="2000" dirty="0" err="1" smtClean="0"/>
              <a:t>Transition</a:t>
            </a:r>
            <a:r>
              <a:rPr lang="fi-FI" altLang="fi-FI" sz="2000" dirty="0" smtClean="0"/>
              <a:t> </a:t>
            </a:r>
            <a:r>
              <a:rPr lang="fi-FI" altLang="fi-FI" sz="2000" dirty="0"/>
              <a:t>vs. Tradition (</a:t>
            </a:r>
            <a:r>
              <a:rPr lang="fi-FI" altLang="fi-FI" sz="2000" dirty="0" err="1"/>
              <a:t>Petkovic</a:t>
            </a:r>
            <a:r>
              <a:rPr lang="fi-FI" altLang="fi-FI" sz="2000" dirty="0"/>
              <a:t> in </a:t>
            </a:r>
            <a:r>
              <a:rPr lang="fi-FI" altLang="fi-FI" sz="2000" dirty="0" err="1"/>
              <a:t>this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seminar</a:t>
            </a:r>
            <a:r>
              <a:rPr lang="fi-FI" altLang="fi-FI" sz="20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9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Knowledge </a:t>
            </a:r>
            <a:r>
              <a:rPr lang="fi-FI" altLang="fi-FI" dirty="0" err="1" smtClean="0"/>
              <a:t>about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youth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work</a:t>
            </a:r>
            <a:endParaRPr lang="fi-FI" altLang="fi-FI" dirty="0" smtClean="0"/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fi-FI" sz="2400" dirty="0"/>
              <a:t>Knowledge of the professional vocabulary, ethos, methodology and cultures of the youth workers themselves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fi-FI" sz="2400" dirty="0"/>
              <a:t>The impact of youth </a:t>
            </a:r>
            <a:r>
              <a:rPr lang="en-US" altLang="fi-FI" sz="2400" dirty="0" smtClean="0"/>
              <a:t>work: well-being, peer relations and career paths of </a:t>
            </a:r>
            <a:r>
              <a:rPr lang="en-US" altLang="fi-FI" sz="2400" dirty="0"/>
              <a:t>the young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fi-FI" sz="2400" dirty="0"/>
              <a:t>The opinions, experiences, cultures and needs of the young people themselves inside and outside youth work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fi-FI" sz="2400" dirty="0"/>
              <a:t>The place and role of youth work in the general youth policy or multi-professional net-works</a:t>
            </a:r>
          </a:p>
          <a:p>
            <a:pPr marL="400050" lvl="1" indent="0">
              <a:buNone/>
            </a:pPr>
            <a:endParaRPr lang="fi-FI" alt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05791B-1D7C-492C-B34F-748FE63C630D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3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worker</a:t>
            </a:r>
            <a:r>
              <a:rPr lang="fi-FI" dirty="0" smtClean="0"/>
              <a:t> </a:t>
            </a:r>
            <a:r>
              <a:rPr lang="fi-FI" dirty="0" err="1" smtClean="0"/>
              <a:t>perspective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 err="1" smtClean="0"/>
              <a:t>The</a:t>
            </a:r>
            <a:r>
              <a:rPr lang="fi-FI" i="1" dirty="0"/>
              <a:t> </a:t>
            </a:r>
            <a:r>
              <a:rPr lang="fi-FI" i="1" dirty="0" smtClean="0"/>
              <a:t>outside </a:t>
            </a:r>
            <a:r>
              <a:rPr lang="fi-FI" i="1" dirty="0" err="1" smtClean="0"/>
              <a:t>perspective</a:t>
            </a:r>
            <a:r>
              <a:rPr lang="fi-FI" dirty="0" smtClean="0"/>
              <a:t>: </a:t>
            </a:r>
            <a:r>
              <a:rPr lang="fi-FI" dirty="0" err="1" smtClean="0"/>
              <a:t>Sometimes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know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community</a:t>
            </a:r>
            <a:r>
              <a:rPr lang="fi-FI" dirty="0" smtClean="0"/>
              <a:t> is </a:t>
            </a:r>
            <a:r>
              <a:rPr lang="fi-FI" dirty="0" err="1" smtClean="0"/>
              <a:t>about</a:t>
            </a:r>
            <a:r>
              <a:rPr lang="fi-FI" dirty="0" smtClean="0"/>
              <a:t> and </a:t>
            </a:r>
            <a:r>
              <a:rPr lang="fi-FI" dirty="0" err="1" smtClean="0"/>
              <a:t>why</a:t>
            </a:r>
            <a:r>
              <a:rPr lang="fi-FI" dirty="0" smtClean="0"/>
              <a:t> it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it </a:t>
            </a:r>
            <a:r>
              <a:rPr lang="fi-FI" dirty="0" err="1" smtClean="0"/>
              <a:t>does</a:t>
            </a:r>
            <a:r>
              <a:rPr lang="fi-FI" dirty="0" smtClean="0"/>
              <a:t>. Spelling </a:t>
            </a:r>
            <a:r>
              <a:rPr lang="fi-FI" dirty="0" err="1" smtClean="0"/>
              <a:t>this</a:t>
            </a:r>
            <a:r>
              <a:rPr lang="fi-FI" dirty="0" smtClean="0"/>
              <a:t> out is </a:t>
            </a:r>
            <a:r>
              <a:rPr lang="fi-FI" dirty="0" err="1" smtClean="0"/>
              <a:t>needed</a:t>
            </a:r>
            <a:r>
              <a:rPr lang="fi-FI" dirty="0" smtClean="0"/>
              <a:t> to </a:t>
            </a:r>
            <a:r>
              <a:rPr lang="fi-FI" dirty="0" err="1" smtClean="0"/>
              <a:t>convince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err="1" smtClean="0"/>
              <a:t>s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.</a:t>
            </a:r>
            <a:endParaRPr lang="fi-FI" dirty="0" smtClean="0"/>
          </a:p>
          <a:p>
            <a:r>
              <a:rPr lang="fi-FI" i="1" dirty="0" err="1" smtClean="0"/>
              <a:t>The</a:t>
            </a:r>
            <a:r>
              <a:rPr lang="fi-FI" i="1" dirty="0" smtClean="0"/>
              <a:t> inside </a:t>
            </a:r>
            <a:r>
              <a:rPr lang="fi-FI" i="1" dirty="0" err="1" smtClean="0"/>
              <a:t>perspective</a:t>
            </a:r>
            <a:r>
              <a:rPr lang="fi-FI" dirty="0" smtClean="0"/>
              <a:t>: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r>
              <a:rPr lang="fi-FI" dirty="0" smtClean="0"/>
              <a:t> to </a:t>
            </a:r>
            <a:r>
              <a:rPr lang="fi-FI" dirty="0" err="1" smtClean="0"/>
              <a:t>analyse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develop</a:t>
            </a:r>
            <a:r>
              <a:rPr lang="fi-FI" dirty="0" smtClean="0"/>
              <a:t> it. </a:t>
            </a:r>
            <a:endParaRPr lang="fi-FI" dirty="0" smtClean="0"/>
          </a:p>
          <a:p>
            <a:r>
              <a:rPr lang="fi-FI" dirty="0" err="1" smtClean="0"/>
              <a:t>Example</a:t>
            </a:r>
            <a:r>
              <a:rPr lang="fi-FI" dirty="0" smtClean="0"/>
              <a:t> 1. </a:t>
            </a:r>
            <a:r>
              <a:rPr lang="fi-FI" dirty="0" err="1" smtClean="0"/>
              <a:t>Quality</a:t>
            </a:r>
            <a:r>
              <a:rPr lang="fi-FI" dirty="0" smtClean="0"/>
              <a:t> and </a:t>
            </a:r>
            <a:r>
              <a:rPr lang="fi-FI" dirty="0" err="1" smtClean="0"/>
              <a:t>Self-Assessment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in Finland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7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/>
              <a:t>Assessment</a:t>
            </a:r>
            <a:r>
              <a:rPr lang="fi-FI" sz="3600" dirty="0"/>
              <a:t> </a:t>
            </a:r>
            <a:r>
              <a:rPr lang="fi-FI" sz="3600" dirty="0" err="1"/>
              <a:t>model</a:t>
            </a:r>
            <a:r>
              <a:rPr lang="fi-FI" sz="3600" dirty="0"/>
              <a:t> in </a:t>
            </a:r>
            <a:r>
              <a:rPr lang="fi-FI" sz="3600" dirty="0" smtClean="0"/>
              <a:t>Finland </a:t>
            </a:r>
            <a:r>
              <a:rPr lang="fi-FI" sz="3600" dirty="0" err="1" smtClean="0"/>
              <a:t>developede</a:t>
            </a:r>
            <a:r>
              <a:rPr lang="fi-FI" sz="3600" dirty="0" smtClean="0"/>
              <a:t> to </a:t>
            </a:r>
            <a:r>
              <a:rPr lang="fi-FI" sz="3600" dirty="0" err="1" smtClean="0"/>
              <a:t>evaluate</a:t>
            </a:r>
            <a:r>
              <a:rPr lang="fi-FI" sz="3600" dirty="0" smtClean="0"/>
              <a:t> </a:t>
            </a:r>
            <a:r>
              <a:rPr lang="fi-FI" sz="3600" dirty="0" err="1" smtClean="0"/>
              <a:t>youth</a:t>
            </a:r>
            <a:r>
              <a:rPr lang="fi-FI" sz="3600" dirty="0" smtClean="0"/>
              <a:t> </a:t>
            </a:r>
            <a:r>
              <a:rPr lang="fi-FI" sz="3600" dirty="0" err="1" smtClean="0"/>
              <a:t>clubs</a:t>
            </a:r>
            <a:r>
              <a:rPr lang="fi-FI" sz="3600" dirty="0" smtClean="0"/>
              <a:t> —</a:t>
            </a:r>
            <a:r>
              <a:rPr lang="fi-FI" sz="3600" dirty="0" err="1" smtClean="0"/>
              <a:t>why</a:t>
            </a:r>
            <a:r>
              <a:rPr lang="fi-FI" sz="3600" dirty="0"/>
              <a:t>? (</a:t>
            </a:r>
            <a:r>
              <a:rPr lang="fi-FI" sz="3600" dirty="0" err="1"/>
              <a:t>according</a:t>
            </a:r>
            <a:r>
              <a:rPr lang="fi-FI" sz="3600" dirty="0"/>
              <a:t> to Sirpa Räikkönen)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Youth work requires a qualitative assessment tool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b="1" dirty="0" smtClean="0"/>
              <a:t> &gt; quantitative </a:t>
            </a:r>
            <a:r>
              <a:rPr lang="en-US" b="1" dirty="0"/>
              <a:t>indicators are </a:t>
            </a:r>
            <a:r>
              <a:rPr lang="en-US" b="1" dirty="0" smtClean="0"/>
              <a:t>important, but other tools are needed as well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We need </a:t>
            </a:r>
            <a:r>
              <a:rPr lang="en-US" b="1" dirty="0" smtClean="0"/>
              <a:t>evidence so youth </a:t>
            </a:r>
            <a:r>
              <a:rPr lang="en-US" b="1" dirty="0"/>
              <a:t>w</a:t>
            </a:r>
            <a:r>
              <a:rPr lang="en-US" b="1" dirty="0" smtClean="0"/>
              <a:t>ork </a:t>
            </a:r>
            <a:r>
              <a:rPr lang="en-US" b="1" dirty="0" smtClean="0"/>
              <a:t>is needed </a:t>
            </a:r>
            <a:r>
              <a:rPr lang="en-US" b="1" dirty="0" smtClean="0"/>
              <a:t>in </a:t>
            </a:r>
            <a:r>
              <a:rPr lang="en-US" b="1" dirty="0" smtClean="0"/>
              <a:t>the </a:t>
            </a:r>
            <a:r>
              <a:rPr lang="en-US" b="1" dirty="0" smtClean="0"/>
              <a:t>future </a:t>
            </a:r>
            <a:r>
              <a:rPr lang="en-US" b="1" dirty="0" smtClean="0"/>
              <a:t>too</a:t>
            </a:r>
          </a:p>
          <a:p>
            <a:r>
              <a:rPr lang="en-US" dirty="0"/>
              <a:t>Assessment is needed as the foundation </a:t>
            </a:r>
            <a:r>
              <a:rPr lang="en-US" dirty="0" smtClean="0"/>
              <a:t>to develop the work</a:t>
            </a:r>
          </a:p>
          <a:p>
            <a:r>
              <a:rPr lang="en-US" dirty="0" smtClean="0"/>
              <a:t>Youth </a:t>
            </a:r>
            <a:r>
              <a:rPr lang="en-US" dirty="0"/>
              <a:t>workers </a:t>
            </a:r>
            <a:r>
              <a:rPr lang="en-US" dirty="0" smtClean="0"/>
              <a:t>find </a:t>
            </a:r>
            <a:r>
              <a:rPr lang="en-US" dirty="0"/>
              <a:t>the criteria an easy way to understand what types of components good work is made up </a:t>
            </a:r>
            <a:r>
              <a:rPr lang="en-US" dirty="0" smtClean="0"/>
              <a:t>of - &gt; </a:t>
            </a:r>
            <a:r>
              <a:rPr lang="en-US" b="1" dirty="0" smtClean="0"/>
              <a:t>in every city and whole Finland</a:t>
            </a:r>
            <a:endParaRPr lang="en-US" b="1" dirty="0"/>
          </a:p>
          <a:p>
            <a:r>
              <a:rPr lang="en-US" dirty="0"/>
              <a:t>With the criteria and levels, a shared meaning and understanding is created for </a:t>
            </a:r>
            <a:r>
              <a:rPr lang="en-US" dirty="0" smtClean="0"/>
              <a:t>high-quality </a:t>
            </a:r>
            <a:r>
              <a:rPr lang="en-US" dirty="0"/>
              <a:t>activities</a:t>
            </a:r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0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criteria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664" y="1700808"/>
            <a:ext cx="5616624" cy="4129488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3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criteria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665" y="1844825"/>
            <a:ext cx="5889273" cy="318035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7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Measuring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impact</a:t>
            </a:r>
            <a:r>
              <a:rPr lang="fi-FI" dirty="0"/>
              <a:t> of </a:t>
            </a:r>
            <a:r>
              <a:rPr lang="fi-FI" dirty="0" err="1"/>
              <a:t>youth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a </a:t>
            </a:r>
            <a:r>
              <a:rPr lang="fi-FI" dirty="0" err="1"/>
              <a:t>controversial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of </a:t>
            </a:r>
            <a:r>
              <a:rPr lang="fi-FI" dirty="0" err="1"/>
              <a:t>youth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. </a:t>
            </a:r>
            <a:r>
              <a:rPr lang="fi-FI" dirty="0" err="1"/>
              <a:t>Opinions</a:t>
            </a:r>
            <a:r>
              <a:rPr lang="fi-FI" dirty="0"/>
              <a:t> </a:t>
            </a:r>
            <a:r>
              <a:rPr lang="fi-FI" dirty="0" err="1"/>
              <a:t>range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explicating</a:t>
            </a:r>
            <a:r>
              <a:rPr lang="fi-FI" dirty="0"/>
              <a:t> </a:t>
            </a:r>
            <a:r>
              <a:rPr lang="fi-FI" dirty="0" err="1"/>
              <a:t>youth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as ’a </a:t>
            </a:r>
            <a:r>
              <a:rPr lang="fi-FI" dirty="0" err="1"/>
              <a:t>clear</a:t>
            </a:r>
            <a:r>
              <a:rPr lang="fi-FI" dirty="0"/>
              <a:t> business idea’ to </a:t>
            </a:r>
            <a:r>
              <a:rPr lang="fi-FI" dirty="0" err="1" smtClean="0"/>
              <a:t>denying</a:t>
            </a:r>
            <a:r>
              <a:rPr lang="fi-FI" dirty="0" smtClean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of </a:t>
            </a:r>
            <a:r>
              <a:rPr lang="fi-FI" dirty="0" err="1"/>
              <a:t>measuring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 smtClean="0"/>
              <a:t>outcomes</a:t>
            </a:r>
            <a:r>
              <a:rPr lang="fi-FI" dirty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open-</a:t>
            </a:r>
            <a:r>
              <a:rPr lang="fi-FI" dirty="0" err="1" smtClean="0"/>
              <a:t>endedness</a:t>
            </a:r>
            <a:r>
              <a:rPr lang="fi-FI" dirty="0" smtClean="0"/>
              <a:t> and </a:t>
            </a:r>
            <a:r>
              <a:rPr lang="fi-FI" dirty="0" err="1" smtClean="0"/>
              <a:t>process-based</a:t>
            </a:r>
            <a:r>
              <a:rPr lang="fi-FI" dirty="0" smtClean="0"/>
              <a:t> </a:t>
            </a:r>
            <a:r>
              <a:rPr lang="fi-FI" dirty="0" err="1" smtClean="0"/>
              <a:t>nature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. </a:t>
            </a:r>
            <a:endParaRPr lang="fi-FI" dirty="0"/>
          </a:p>
          <a:p>
            <a:r>
              <a:rPr lang="fi-FI" dirty="0" err="1"/>
              <a:t>Quantitative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</a:t>
            </a:r>
            <a:r>
              <a:rPr lang="fi-FI" dirty="0" err="1"/>
              <a:t>aim</a:t>
            </a:r>
            <a:r>
              <a:rPr lang="fi-FI" dirty="0"/>
              <a:t> at </a:t>
            </a:r>
            <a:r>
              <a:rPr lang="fi-FI" dirty="0" err="1"/>
              <a:t>developing</a:t>
            </a:r>
            <a:r>
              <a:rPr lang="fi-FI" dirty="0"/>
              <a:t> </a:t>
            </a:r>
            <a:r>
              <a:rPr lang="fi-FI" dirty="0" err="1"/>
              <a:t>indicators</a:t>
            </a:r>
            <a:r>
              <a:rPr lang="fi-FI" dirty="0"/>
              <a:t>,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</a:t>
            </a:r>
            <a:r>
              <a:rPr lang="fi-FI" dirty="0" err="1"/>
              <a:t>aim</a:t>
            </a:r>
            <a:r>
              <a:rPr lang="fi-FI" dirty="0"/>
              <a:t> at </a:t>
            </a:r>
            <a:r>
              <a:rPr lang="fi-FI" dirty="0" err="1"/>
              <a:t>analysing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narratives</a:t>
            </a:r>
            <a:r>
              <a:rPr lang="fi-FI" dirty="0"/>
              <a:t> and </a:t>
            </a:r>
            <a:r>
              <a:rPr lang="fi-FI" dirty="0" err="1"/>
              <a:t>experiences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.</a:t>
            </a:r>
          </a:p>
          <a:p>
            <a:r>
              <a:rPr lang="fi-FI" dirty="0" err="1" smtClean="0"/>
              <a:t>Example</a:t>
            </a:r>
            <a:r>
              <a:rPr lang="fi-FI" dirty="0" smtClean="0"/>
              <a:t> 2. </a:t>
            </a:r>
            <a:r>
              <a:rPr lang="fi-FI" dirty="0" err="1" smtClean="0"/>
              <a:t>Developing</a:t>
            </a:r>
            <a:r>
              <a:rPr lang="fi-FI" dirty="0" smtClean="0"/>
              <a:t> </a:t>
            </a:r>
            <a:r>
              <a:rPr lang="fi-FI" dirty="0" err="1" smtClean="0"/>
              <a:t>indicators</a:t>
            </a:r>
            <a:endParaRPr lang="fi-FI" dirty="0" smtClean="0"/>
          </a:p>
          <a:p>
            <a:r>
              <a:rPr lang="fi-FI" dirty="0" err="1" smtClean="0"/>
              <a:t>Example</a:t>
            </a:r>
            <a:r>
              <a:rPr lang="fi-FI" dirty="0" smtClean="0"/>
              <a:t> 3. </a:t>
            </a:r>
            <a:r>
              <a:rPr lang="fi-FI" dirty="0" err="1"/>
              <a:t>Transformative</a:t>
            </a:r>
            <a:r>
              <a:rPr lang="fi-FI" dirty="0"/>
              <a:t> </a:t>
            </a:r>
            <a:r>
              <a:rPr lang="fi-FI" dirty="0" err="1"/>
              <a:t>evaluation</a:t>
            </a:r>
            <a:r>
              <a:rPr lang="fi-FI" dirty="0"/>
              <a:t>: </a:t>
            </a:r>
            <a:r>
              <a:rPr lang="fi-FI" dirty="0" err="1"/>
              <a:t>looking</a:t>
            </a:r>
            <a:r>
              <a:rPr lang="fi-FI" dirty="0"/>
              <a:t> as </a:t>
            </a:r>
            <a:r>
              <a:rPr lang="fi-FI" dirty="0" err="1"/>
              <a:t>stories</a:t>
            </a:r>
            <a:r>
              <a:rPr lang="fi-FI" dirty="0"/>
              <a:t> of </a:t>
            </a:r>
            <a:r>
              <a:rPr lang="fi-FI" dirty="0" err="1"/>
              <a:t>change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Finding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right</a:t>
            </a:r>
            <a:r>
              <a:rPr lang="fi-FI" dirty="0" smtClean="0"/>
              <a:t> </a:t>
            </a:r>
            <a:r>
              <a:rPr lang="fi-FI" dirty="0" err="1" smtClean="0"/>
              <a:t>indicators</a:t>
            </a:r>
            <a:r>
              <a:rPr lang="fi-FI" dirty="0" smtClean="0"/>
              <a:t> (</a:t>
            </a:r>
            <a:r>
              <a:rPr lang="fi-FI" dirty="0" err="1" smtClean="0"/>
              <a:t>Improving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: 33)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442" y="1825625"/>
            <a:ext cx="97911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Morciano</a:t>
            </a:r>
            <a:r>
              <a:rPr lang="fi-FI" dirty="0" smtClean="0"/>
              <a:t> &amp; </a:t>
            </a:r>
            <a:r>
              <a:rPr lang="fi-FI" dirty="0" err="1" smtClean="0"/>
              <a:t>Cardigno</a:t>
            </a:r>
            <a:r>
              <a:rPr lang="fi-FI" dirty="0" smtClean="0"/>
              <a:t> 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in </a:t>
            </a:r>
            <a:r>
              <a:rPr lang="fi-FI" dirty="0" err="1" smtClean="0"/>
              <a:t>Italy</a:t>
            </a:r>
            <a:r>
              <a:rPr lang="fi-FI" dirty="0" smtClean="0"/>
              <a:t> </a:t>
            </a:r>
            <a:r>
              <a:rPr lang="fi-FI" sz="3200" dirty="0"/>
              <a:t>(in </a:t>
            </a:r>
            <a:r>
              <a:rPr lang="fi-FI" sz="3200" dirty="0" err="1"/>
              <a:t>Ord</a:t>
            </a:r>
            <a:r>
              <a:rPr lang="fi-FI" sz="3200" dirty="0"/>
              <a:t> &amp; al. 2018)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1700809"/>
            <a:ext cx="6108680" cy="361137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44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Morciano</a:t>
            </a:r>
            <a:r>
              <a:rPr lang="fi-FI" dirty="0" smtClean="0"/>
              <a:t> &amp; </a:t>
            </a:r>
            <a:r>
              <a:rPr lang="fi-FI" dirty="0" err="1" smtClean="0"/>
              <a:t>Cardigno</a:t>
            </a:r>
            <a:r>
              <a:rPr lang="fi-FI" dirty="0" smtClean="0"/>
              <a:t> 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in </a:t>
            </a:r>
            <a:r>
              <a:rPr lang="fi-FI" dirty="0" err="1" smtClean="0"/>
              <a:t>Italy</a:t>
            </a:r>
            <a:r>
              <a:rPr lang="fi-FI" dirty="0" smtClean="0"/>
              <a:t> </a:t>
            </a:r>
            <a:r>
              <a:rPr lang="fi-FI" sz="3200" dirty="0"/>
              <a:t>(in </a:t>
            </a:r>
            <a:r>
              <a:rPr lang="fi-FI" sz="3200" dirty="0" err="1"/>
              <a:t>Ord</a:t>
            </a:r>
            <a:r>
              <a:rPr lang="fi-FI" sz="3200" dirty="0"/>
              <a:t> &amp; al. 2018)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1772816"/>
            <a:ext cx="6264696" cy="406448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21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Mapping</a:t>
            </a:r>
            <a:r>
              <a:rPr lang="fi-FI" dirty="0" smtClean="0"/>
              <a:t> the </a:t>
            </a:r>
            <a:r>
              <a:rPr lang="fi-FI" dirty="0" err="1" smtClean="0"/>
              <a:t>Educational</a:t>
            </a:r>
            <a:r>
              <a:rPr lang="fi-FI" dirty="0" smtClean="0"/>
              <a:t> </a:t>
            </a:r>
            <a:r>
              <a:rPr lang="fi-FI" dirty="0" err="1" smtClean="0"/>
              <a:t>Paths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Workers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r>
              <a:rPr lang="fi-FI" dirty="0" smtClean="0"/>
              <a:t>: </a:t>
            </a:r>
            <a:r>
              <a:rPr lang="fi-FI" dirty="0" err="1" smtClean="0"/>
              <a:t>how</a:t>
            </a:r>
            <a:r>
              <a:rPr lang="fi-FI" dirty="0" smtClean="0"/>
              <a:t> the data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grouped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Sayings</a:t>
            </a:r>
            <a:r>
              <a:rPr lang="fi-FI" dirty="0"/>
              <a:t> </a:t>
            </a:r>
            <a:r>
              <a:rPr lang="fi-FI" dirty="0" smtClean="0"/>
              <a:t>= </a:t>
            </a:r>
            <a:r>
              <a:rPr lang="fi-FI" dirty="0" err="1" smtClean="0"/>
              <a:t>Legislation</a:t>
            </a:r>
            <a:r>
              <a:rPr lang="fi-FI" dirty="0" smtClean="0"/>
              <a:t>, </a:t>
            </a:r>
            <a:r>
              <a:rPr lang="fi-FI" dirty="0" err="1" smtClean="0"/>
              <a:t>Competency</a:t>
            </a:r>
            <a:r>
              <a:rPr lang="fi-FI" dirty="0" smtClean="0"/>
              <a:t> </a:t>
            </a:r>
            <a:r>
              <a:rPr lang="fi-FI" dirty="0" err="1" smtClean="0"/>
              <a:t>framework</a:t>
            </a:r>
            <a:r>
              <a:rPr lang="fi-FI" dirty="0" smtClean="0"/>
              <a:t>, </a:t>
            </a:r>
            <a:r>
              <a:rPr lang="fi-FI" dirty="0" err="1" smtClean="0"/>
              <a:t>Quality</a:t>
            </a:r>
            <a:r>
              <a:rPr lang="fi-FI" dirty="0" smtClean="0"/>
              <a:t> Assurance</a:t>
            </a:r>
          </a:p>
          <a:p>
            <a:r>
              <a:rPr lang="fi-FI" dirty="0" err="1" smtClean="0"/>
              <a:t>Doings</a:t>
            </a:r>
            <a:r>
              <a:rPr lang="fi-FI" dirty="0" smtClean="0"/>
              <a:t> = </a:t>
            </a:r>
            <a:r>
              <a:rPr lang="fi-FI" dirty="0" err="1" smtClean="0"/>
              <a:t>Vocational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, </a:t>
            </a:r>
            <a:r>
              <a:rPr lang="fi-FI" dirty="0" err="1" smtClean="0"/>
              <a:t>Higher</a:t>
            </a:r>
            <a:r>
              <a:rPr lang="fi-FI" dirty="0" smtClean="0"/>
              <a:t> (</a:t>
            </a:r>
            <a:r>
              <a:rPr lang="fi-FI" dirty="0" err="1" smtClean="0"/>
              <a:t>Tertiary</a:t>
            </a:r>
            <a:r>
              <a:rPr lang="fi-FI" dirty="0" smtClean="0"/>
              <a:t>) </a:t>
            </a:r>
            <a:r>
              <a:rPr lang="fi-FI" dirty="0" err="1" smtClean="0"/>
              <a:t>Education</a:t>
            </a:r>
            <a:r>
              <a:rPr lang="fi-FI" dirty="0" smtClean="0"/>
              <a:t>, National </a:t>
            </a:r>
            <a:r>
              <a:rPr lang="fi-FI" dirty="0" err="1" smtClean="0"/>
              <a:t>support</a:t>
            </a:r>
            <a:r>
              <a:rPr lang="fi-FI" dirty="0" smtClean="0"/>
              <a:t> for </a:t>
            </a:r>
            <a:r>
              <a:rPr lang="fi-FI" dirty="0" err="1" smtClean="0"/>
              <a:t>Non-Formal</a:t>
            </a:r>
            <a:r>
              <a:rPr lang="fi-FI" dirty="0" smtClean="0"/>
              <a:t> Learning, </a:t>
            </a:r>
            <a:r>
              <a:rPr lang="fi-FI" dirty="0" err="1" smtClean="0"/>
              <a:t>Sustainable</a:t>
            </a:r>
            <a:r>
              <a:rPr lang="fi-FI" dirty="0" smtClean="0"/>
              <a:t> and </a:t>
            </a:r>
            <a:r>
              <a:rPr lang="fi-FI" dirty="0" err="1" smtClean="0"/>
              <a:t>Identifiable</a:t>
            </a:r>
            <a:r>
              <a:rPr lang="fi-FI" dirty="0" smtClean="0"/>
              <a:t> </a:t>
            </a:r>
            <a:r>
              <a:rPr lang="fi-FI" dirty="0" err="1" smtClean="0"/>
              <a:t>Career</a:t>
            </a:r>
            <a:r>
              <a:rPr lang="fi-FI" dirty="0" smtClean="0"/>
              <a:t> </a:t>
            </a:r>
            <a:r>
              <a:rPr lang="fi-FI" dirty="0" err="1" smtClean="0"/>
              <a:t>Paths</a:t>
            </a:r>
            <a:endParaRPr lang="fi-FI" dirty="0" smtClean="0"/>
          </a:p>
          <a:p>
            <a:r>
              <a:rPr lang="fi-FI" dirty="0" err="1" smtClean="0"/>
              <a:t>Relatings</a:t>
            </a:r>
            <a:r>
              <a:rPr lang="fi-FI" dirty="0" smtClean="0"/>
              <a:t> = </a:t>
            </a:r>
            <a:r>
              <a:rPr lang="fi-FI" dirty="0" err="1" smtClean="0"/>
              <a:t>Associations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9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</a:t>
            </a:r>
            <a:r>
              <a:rPr lang="fi-FI" dirty="0" err="1" smtClean="0"/>
              <a:t>Opinions</a:t>
            </a:r>
            <a:r>
              <a:rPr lang="fi-FI" dirty="0" smtClean="0"/>
              <a:t>, </a:t>
            </a:r>
            <a:r>
              <a:rPr lang="fi-FI" dirty="0" err="1" smtClean="0"/>
              <a:t>needs</a:t>
            </a:r>
            <a:r>
              <a:rPr lang="fi-FI" dirty="0" smtClean="0"/>
              <a:t>, </a:t>
            </a:r>
            <a:r>
              <a:rPr lang="fi-FI" dirty="0" err="1" smtClean="0"/>
              <a:t>cultures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young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is </a:t>
            </a:r>
            <a:r>
              <a:rPr lang="fi-FI" dirty="0" err="1" smtClean="0"/>
              <a:t>done</a:t>
            </a:r>
            <a:r>
              <a:rPr lang="fi-FI" dirty="0" smtClean="0"/>
              <a:t> for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and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. </a:t>
            </a:r>
            <a:r>
              <a:rPr lang="fi-FI" dirty="0" err="1" smtClean="0"/>
              <a:t>Without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on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doing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is </a:t>
            </a:r>
            <a:r>
              <a:rPr lang="fi-FI" dirty="0" err="1" smtClean="0"/>
              <a:t>difficult</a:t>
            </a:r>
            <a:r>
              <a:rPr lang="fi-FI" dirty="0" smtClean="0"/>
              <a:t>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creates</a:t>
            </a:r>
            <a:r>
              <a:rPr lang="fi-FI" dirty="0" smtClean="0"/>
              <a:t> a bridge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i="1" dirty="0" err="1" smtClean="0"/>
              <a:t>youth</a:t>
            </a:r>
            <a:r>
              <a:rPr lang="fi-FI" i="1" dirty="0" smtClean="0"/>
              <a:t> </a:t>
            </a:r>
            <a:r>
              <a:rPr lang="fi-FI" i="1" dirty="0" err="1" smtClean="0"/>
              <a:t>work</a:t>
            </a:r>
            <a:r>
              <a:rPr lang="fi-FI" i="1" dirty="0" smtClean="0"/>
              <a:t> </a:t>
            </a:r>
            <a:r>
              <a:rPr lang="fi-FI" dirty="0" smtClean="0"/>
              <a:t>and </a:t>
            </a:r>
            <a:r>
              <a:rPr lang="fi-FI" i="1" dirty="0" err="1" smtClean="0"/>
              <a:t>youth</a:t>
            </a:r>
            <a:r>
              <a:rPr lang="fi-FI" i="1" dirty="0" smtClean="0"/>
              <a:t> </a:t>
            </a:r>
            <a:r>
              <a:rPr lang="fi-FI" i="1" dirty="0" err="1" smtClean="0"/>
              <a:t>research</a:t>
            </a:r>
            <a:r>
              <a:rPr lang="fi-FI" dirty="0" smtClean="0"/>
              <a:t>. </a:t>
            </a:r>
          </a:p>
          <a:p>
            <a:r>
              <a:rPr lang="fi-FI" dirty="0" err="1" smtClean="0"/>
              <a:t>Creating</a:t>
            </a:r>
            <a:r>
              <a:rPr lang="fi-FI" dirty="0" smtClean="0"/>
              <a:t> a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base</a:t>
            </a:r>
            <a:r>
              <a:rPr lang="fi-FI" dirty="0" smtClean="0"/>
              <a:t> for </a:t>
            </a:r>
            <a:r>
              <a:rPr lang="fi-FI" dirty="0" err="1" smtClean="0"/>
              <a:t>examining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lives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is </a:t>
            </a:r>
            <a:r>
              <a:rPr lang="fi-FI" dirty="0" err="1" smtClean="0"/>
              <a:t>important</a:t>
            </a:r>
            <a:r>
              <a:rPr lang="fi-FI" dirty="0" smtClean="0"/>
              <a:t> for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. </a:t>
            </a:r>
            <a:r>
              <a:rPr lang="fi-FI" dirty="0" err="1" smtClean="0"/>
              <a:t>However</a:t>
            </a:r>
            <a:r>
              <a:rPr lang="fi-FI" dirty="0" smtClean="0"/>
              <a:t>,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in a </a:t>
            </a:r>
            <a:r>
              <a:rPr lang="fi-FI" dirty="0" err="1" smtClean="0"/>
              <a:t>systematic</a:t>
            </a:r>
            <a:r>
              <a:rPr lang="fi-FI" dirty="0" smtClean="0"/>
              <a:t>, </a:t>
            </a:r>
            <a:r>
              <a:rPr lang="fi-FI" dirty="0" err="1" smtClean="0"/>
              <a:t>continuous</a:t>
            </a:r>
            <a:r>
              <a:rPr lang="fi-FI" dirty="0" smtClean="0"/>
              <a:t> and long-</a:t>
            </a:r>
            <a:r>
              <a:rPr lang="fi-FI" dirty="0" err="1" smtClean="0"/>
              <a:t>term</a:t>
            </a:r>
            <a:r>
              <a:rPr lang="fi-FI" dirty="0" smtClean="0"/>
              <a:t> manner.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trace</a:t>
            </a:r>
            <a:r>
              <a:rPr lang="fi-FI" dirty="0" smtClean="0"/>
              <a:t> </a:t>
            </a:r>
            <a:r>
              <a:rPr lang="fi-FI" dirty="0" err="1" smtClean="0"/>
              <a:t>trends</a:t>
            </a:r>
            <a:r>
              <a:rPr lang="fi-FI" dirty="0" smtClean="0"/>
              <a:t> and </a:t>
            </a:r>
            <a:r>
              <a:rPr lang="fi-FI" dirty="0" err="1" smtClean="0"/>
              <a:t>evaluate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 is </a:t>
            </a:r>
            <a:r>
              <a:rPr lang="fi-FI" dirty="0" err="1" smtClean="0"/>
              <a:t>succesful</a:t>
            </a:r>
            <a:r>
              <a:rPr lang="fi-FI" smtClean="0"/>
              <a:t>. 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49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Indicators</a:t>
            </a:r>
            <a:r>
              <a:rPr lang="fi-FI" dirty="0" smtClean="0"/>
              <a:t> in Estonia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31" y="1600201"/>
            <a:ext cx="5270539" cy="4525963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46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Barometer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24" y="1825625"/>
            <a:ext cx="6581993" cy="42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References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400" dirty="0" err="1" smtClean="0"/>
              <a:t>Draško</a:t>
            </a:r>
            <a:r>
              <a:rPr lang="fi-FI" sz="2400" dirty="0" smtClean="0"/>
              <a:t> (2017) </a:t>
            </a:r>
            <a:r>
              <a:rPr lang="en-US" sz="2400" dirty="0"/>
              <a:t>Theories and concepts of youth work in South-East </a:t>
            </a:r>
            <a:r>
              <a:rPr lang="en-US" sz="2400" dirty="0" smtClean="0"/>
              <a:t>Europe. In </a:t>
            </a:r>
            <a:r>
              <a:rPr lang="en-US" sz="2400" dirty="0" err="1" smtClean="0"/>
              <a:t>Schildt</a:t>
            </a:r>
            <a:r>
              <a:rPr lang="en-US" sz="2400" dirty="0" smtClean="0"/>
              <a:t>, Connolly, Labadie, </a:t>
            </a:r>
            <a:r>
              <a:rPr lang="en-US" sz="2400" dirty="0" err="1" smtClean="0"/>
              <a:t>Vanhee</a:t>
            </a:r>
            <a:r>
              <a:rPr lang="en-US" sz="2400" dirty="0"/>
              <a:t> </a:t>
            </a:r>
            <a:r>
              <a:rPr lang="en-US" sz="2400" dirty="0" smtClean="0"/>
              <a:t>&amp; Williamson (eds.) </a:t>
            </a:r>
            <a:r>
              <a:rPr lang="en-US" sz="2400" i="1" dirty="0" smtClean="0"/>
              <a:t>Thinking seriously </a:t>
            </a:r>
            <a:r>
              <a:rPr lang="en-US" sz="2400" i="1" dirty="0"/>
              <a:t>about youth work. </a:t>
            </a:r>
            <a:r>
              <a:rPr lang="en-US" sz="2400" dirty="0" smtClean="0"/>
              <a:t>Youth Knowledge #20. </a:t>
            </a:r>
            <a:r>
              <a:rPr lang="en-US" sz="2400" i="1" dirty="0" smtClean="0">
                <a:hlinkClick r:id="rId2"/>
              </a:rPr>
              <a:t>https</a:t>
            </a:r>
            <a:r>
              <a:rPr lang="en-US" sz="2400" i="1" dirty="0">
                <a:hlinkClick r:id="rId2"/>
              </a:rPr>
              <a:t>://</a:t>
            </a:r>
            <a:r>
              <a:rPr lang="en-US" sz="2400" i="1" dirty="0" smtClean="0">
                <a:hlinkClick r:id="rId2"/>
              </a:rPr>
              <a:t>pjp-eu.coe.int/documents/1017981/1667851/Thinking+seriously+about+YW.pdf/6b620a71-f7be-cf80-7da9-17408a3960ba</a:t>
            </a:r>
            <a:endParaRPr lang="en-US" sz="2400" i="1" dirty="0" smtClean="0"/>
          </a:p>
          <a:p>
            <a:r>
              <a:rPr lang="fi-FI" sz="2400" dirty="0" err="1"/>
              <a:t>Kovačić</a:t>
            </a:r>
            <a:r>
              <a:rPr lang="fi-FI" sz="2400" dirty="0"/>
              <a:t> </a:t>
            </a:r>
            <a:r>
              <a:rPr lang="fi-FI" sz="2400" dirty="0" smtClean="0"/>
              <a:t>&amp; </a:t>
            </a:r>
            <a:r>
              <a:rPr lang="fi-FI" sz="2400" dirty="0" err="1" smtClean="0"/>
              <a:t>Ćulum</a:t>
            </a:r>
            <a:r>
              <a:rPr lang="fi-FI" sz="2400" dirty="0" smtClean="0"/>
              <a:t> (2018) </a:t>
            </a:r>
            <a:r>
              <a:rPr lang="en-US" sz="2000" dirty="0"/>
              <a:t>A new kid on the block: </a:t>
            </a:r>
            <a:r>
              <a:rPr lang="en-US" sz="2000" dirty="0" smtClean="0"/>
              <a:t> youth </a:t>
            </a:r>
            <a:r>
              <a:rPr lang="en-US" sz="2000" dirty="0"/>
              <a:t>work meets youth </a:t>
            </a:r>
            <a:r>
              <a:rPr lang="en-US" sz="2000" dirty="0" smtClean="0"/>
              <a:t>policy </a:t>
            </a:r>
            <a:r>
              <a:rPr lang="en-US" sz="2000" dirty="0"/>
              <a:t>in </a:t>
            </a:r>
            <a:r>
              <a:rPr lang="en-US" sz="2000" dirty="0" smtClean="0"/>
              <a:t>Croatia.</a:t>
            </a:r>
            <a:r>
              <a:rPr lang="fi-FI" sz="2400" dirty="0" smtClean="0"/>
              <a:t> In </a:t>
            </a:r>
            <a:r>
              <a:rPr lang="fi-FI" sz="2400" dirty="0" err="1" smtClean="0"/>
              <a:t>Williamson</a:t>
            </a:r>
            <a:r>
              <a:rPr lang="fi-FI" sz="2400" dirty="0" smtClean="0"/>
              <a:t>, </a:t>
            </a:r>
            <a:r>
              <a:rPr lang="fi-FI" sz="2400" dirty="0" err="1" smtClean="0"/>
              <a:t>Basarab</a:t>
            </a:r>
            <a:r>
              <a:rPr lang="fi-FI" sz="2400" dirty="0" smtClean="0"/>
              <a:t> &amp; </a:t>
            </a:r>
            <a:r>
              <a:rPr lang="fi-FI" sz="2400" dirty="0" err="1" smtClean="0"/>
              <a:t>Coussee</a:t>
            </a:r>
            <a:r>
              <a:rPr lang="fi-FI" sz="2400" dirty="0" smtClean="0"/>
              <a:t> (</a:t>
            </a:r>
            <a:r>
              <a:rPr lang="fi-FI" sz="2400" dirty="0" err="1" smtClean="0"/>
              <a:t>eds</a:t>
            </a:r>
            <a:r>
              <a:rPr lang="fi-FI" sz="2400" dirty="0" smtClean="0"/>
              <a:t>.) </a:t>
            </a:r>
            <a:r>
              <a:rPr lang="fi-FI" sz="2400" i="1" dirty="0" err="1" smtClean="0"/>
              <a:t>History</a:t>
            </a:r>
            <a:r>
              <a:rPr lang="fi-FI" sz="2400" i="1" dirty="0" smtClean="0"/>
              <a:t> of </a:t>
            </a:r>
            <a:r>
              <a:rPr lang="fi-FI" sz="2400" i="1" dirty="0" err="1" smtClean="0"/>
              <a:t>Youth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Work</a:t>
            </a:r>
            <a:r>
              <a:rPr lang="fi-FI" sz="2400" i="1" dirty="0"/>
              <a:t> </a:t>
            </a:r>
            <a:r>
              <a:rPr lang="fi-FI" sz="2400" i="1" dirty="0" smtClean="0"/>
              <a:t>vol. 6. </a:t>
            </a:r>
            <a:r>
              <a:rPr lang="fi-FI" sz="2400" i="1">
                <a:hlinkClick r:id="rId3"/>
              </a:rPr>
              <a:t>https</a:t>
            </a:r>
            <a:r>
              <a:rPr lang="fi-FI" sz="2400" i="1">
                <a:hlinkClick r:id="rId3"/>
              </a:rPr>
              <a:t>://</a:t>
            </a:r>
            <a:r>
              <a:rPr lang="fi-FI" sz="2400" i="1" smtClean="0">
                <a:hlinkClick r:id="rId3"/>
              </a:rPr>
              <a:t>pjp-eu.coe.int/documents/1017981/1667851/History-of-Youth-Work-6.pdf/d4b829a2-3e82-8ff4-9e5b-ea61e5eb5f4f</a:t>
            </a:r>
            <a:endParaRPr lang="fi-FI" sz="2400" i="1" smtClean="0"/>
          </a:p>
          <a:p>
            <a:r>
              <a:rPr lang="fi-FI" sz="2400" smtClean="0"/>
              <a:t>Nöjd</a:t>
            </a:r>
            <a:r>
              <a:rPr lang="fi-FI" sz="2400" dirty="0" smtClean="0"/>
              <a:t> </a:t>
            </a:r>
            <a:r>
              <a:rPr lang="fi-FI" sz="2400" dirty="0"/>
              <a:t>&amp; </a:t>
            </a:r>
            <a:r>
              <a:rPr lang="fi-FI" sz="2400" dirty="0" err="1"/>
              <a:t>Siurala</a:t>
            </a:r>
            <a:r>
              <a:rPr lang="fi-FI" sz="2400" dirty="0"/>
              <a:t> (2015) </a:t>
            </a:r>
            <a:r>
              <a:rPr lang="fi-FI" sz="2400" dirty="0" err="1"/>
              <a:t>Youth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 </a:t>
            </a:r>
            <a:r>
              <a:rPr lang="fi-FI" sz="2400" dirty="0" err="1"/>
              <a:t>Quality</a:t>
            </a:r>
            <a:r>
              <a:rPr lang="fi-FI" sz="2400" dirty="0"/>
              <a:t> </a:t>
            </a:r>
            <a:r>
              <a:rPr lang="fi-FI" sz="2400" dirty="0" err="1"/>
              <a:t>Assessment</a:t>
            </a:r>
            <a:r>
              <a:rPr lang="fi-FI" sz="2400" dirty="0"/>
              <a:t>. </a:t>
            </a:r>
            <a:r>
              <a:rPr lang="fi-FI" sz="2400" dirty="0">
                <a:hlinkClick r:id="rId4"/>
              </a:rPr>
              <a:t>http://www.nuorisokanuuna.fi/sites/default/files/filedepot/youth_work_quality_assessment_verkkoversio.pdf</a:t>
            </a:r>
            <a:endParaRPr lang="fi-FI" sz="2400" dirty="0"/>
          </a:p>
          <a:p>
            <a:r>
              <a:rPr lang="fi-FI" sz="2400" dirty="0" err="1"/>
              <a:t>Ord</a:t>
            </a:r>
            <a:r>
              <a:rPr lang="fi-FI" sz="2400" dirty="0"/>
              <a:t> &amp; </a:t>
            </a:r>
            <a:r>
              <a:rPr lang="fi-FI" sz="2400" dirty="0" err="1"/>
              <a:t>al</a:t>
            </a:r>
            <a:r>
              <a:rPr lang="fi-FI" sz="2400" dirty="0"/>
              <a:t> (2018)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Impact</a:t>
            </a:r>
            <a:r>
              <a:rPr lang="fi-FI" sz="2400" dirty="0"/>
              <a:t> of </a:t>
            </a:r>
            <a:r>
              <a:rPr lang="fi-FI" sz="2400" dirty="0" err="1"/>
              <a:t>Youth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. https://www.humak.fi/wp-content/uploads/2018/09/The-Impact-Of-Youth-Work.pdf</a:t>
            </a:r>
          </a:p>
          <a:p>
            <a:r>
              <a:rPr lang="fi-FI" sz="2400" dirty="0" err="1"/>
              <a:t>Quality</a:t>
            </a:r>
            <a:r>
              <a:rPr lang="fi-FI" sz="2400" dirty="0"/>
              <a:t> </a:t>
            </a:r>
            <a:r>
              <a:rPr lang="fi-FI" sz="2400" dirty="0" err="1"/>
              <a:t>Youth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. European Commission. </a:t>
            </a:r>
            <a:r>
              <a:rPr lang="fi-FI" sz="2400" dirty="0">
                <a:hlinkClick r:id="rId5"/>
              </a:rPr>
              <a:t>http://ec.europa.eu/assets/eac/youth/library/reports/quality-youth-work_en.pdf</a:t>
            </a:r>
            <a:endParaRPr lang="fi-FI" sz="2400" dirty="0"/>
          </a:p>
          <a:p>
            <a:r>
              <a:rPr lang="fi-FI" sz="2400" dirty="0" err="1"/>
              <a:t>Youth</a:t>
            </a:r>
            <a:r>
              <a:rPr lang="fi-FI" sz="2400" dirty="0"/>
              <a:t> </a:t>
            </a:r>
            <a:r>
              <a:rPr lang="fi-FI" sz="2400" dirty="0" err="1"/>
              <a:t>Monitor</a:t>
            </a:r>
            <a:r>
              <a:rPr lang="fi-FI" sz="2400" dirty="0"/>
              <a:t>. Estonia. </a:t>
            </a:r>
            <a:r>
              <a:rPr lang="fi-FI" sz="2400" dirty="0">
                <a:hlinkClick r:id="rId6"/>
              </a:rPr>
              <a:t>http://www.noorteseire.ee/en/about-youth-monitor/structure-of-youth-monitoring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4C43-F80F-46D6-BAFB-BEE7027FF228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92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5152571" y="766103"/>
            <a:ext cx="6023429" cy="685347"/>
          </a:xfrm>
        </p:spPr>
        <p:txBody>
          <a:bodyPr/>
          <a:lstStyle/>
          <a:p>
            <a:r>
              <a:rPr lang="fi-FI" altLang="en-US" sz="2400" b="1" dirty="0" smtClean="0">
                <a:solidFill>
                  <a:schemeClr val="accent1"/>
                </a:solidFill>
              </a:rPr>
              <a:t>Group 1. Strong practice architectures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/>
          </p:nvPr>
        </p:nvGraphicFramePr>
        <p:xfrm>
          <a:off x="460829" y="2504699"/>
          <a:ext cx="4169228" cy="3750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228"/>
              </a:tblGrid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Belarus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 (French)</a:t>
                      </a: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Estonia</a:t>
                      </a: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Ireland</a:t>
                      </a: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Luxembourg</a:t>
                      </a: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Slovakia</a:t>
                      </a:r>
                    </a:p>
                  </a:txBody>
                  <a:tcPr marL="9525" marR="9525" marT="9527" marB="0" anchor="ctr"/>
                </a:tc>
              </a:tr>
              <a:tr h="3059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 (England)</a:t>
                      </a:r>
                    </a:p>
                  </a:txBody>
                  <a:tcPr marL="9525" marR="9525" marT="9527" marB="0" anchor="ctr"/>
                </a:tc>
              </a:tr>
              <a:tr h="6909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 (Wales)</a:t>
                      </a:r>
                    </a:p>
                  </a:txBody>
                  <a:tcPr marL="9525" marR="9525" marT="9527" marB="0" anchor="ctr"/>
                </a:tc>
              </a:tr>
            </a:tbl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4803495" y="1805651"/>
            <a:ext cx="3845958" cy="20306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L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egislative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definitions</a:t>
            </a: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. Competency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description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and/or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3.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Quality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assurance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 smtClean="0"/>
              <a:t>o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5776685" y="3604986"/>
            <a:ext cx="5399315" cy="26506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. Vocational education on youth work</a:t>
            </a: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2. Tertiary education for youth work</a:t>
            </a: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3. Public support for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non-formal learning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4. Identifiable and sustainable career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paths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Formal </a:t>
            </a:r>
            <a:r>
              <a:rPr lang="en-US" dirty="0">
                <a:latin typeface="+mj-lt"/>
              </a:rPr>
              <a:t>learning, </a:t>
            </a:r>
            <a:endParaRPr lang="fi-FI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8649453" y="2217554"/>
            <a:ext cx="2639483" cy="1742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strong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Associations of youth workers</a:t>
            </a:r>
          </a:p>
          <a:p>
            <a:pPr algn="ctr">
              <a:defRPr/>
            </a:pP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8344" cy="22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>
          <a:xfrm>
            <a:off x="3585028" y="783772"/>
            <a:ext cx="8098972" cy="880836"/>
          </a:xfrm>
        </p:spPr>
        <p:txBody>
          <a:bodyPr/>
          <a:lstStyle/>
          <a:p>
            <a:r>
              <a:rPr lang="fi-FI" altLang="en-US" sz="2400" b="1" dirty="0" smtClean="0">
                <a:solidFill>
                  <a:schemeClr val="accent1"/>
                </a:solidFill>
              </a:rPr>
              <a:t>Group 2. Strong practice architectures, room for development on certain level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/>
          </p:nvPr>
        </p:nvGraphicFramePr>
        <p:xfrm>
          <a:off x="507127" y="2217556"/>
          <a:ext cx="3179502" cy="3519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502"/>
              </a:tblGrid>
              <a:tr h="2977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Austria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2977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 (Flemish)</a:t>
                      </a:r>
                    </a:p>
                  </a:txBody>
                  <a:tcPr marL="9525" marR="9525" marT="9526" marB="0" anchor="ctr"/>
                </a:tc>
              </a:tr>
              <a:tr h="2977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 (German)</a:t>
                      </a:r>
                    </a:p>
                  </a:txBody>
                  <a:tcPr marL="9525" marR="9525" marT="9526" marB="0" anchor="ctr"/>
                </a:tc>
              </a:tr>
              <a:tr h="2977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Republic</a:t>
                      </a:r>
                    </a:p>
                  </a:txBody>
                  <a:tcPr marL="9525" marR="9525" marT="9526" marB="0" anchor="ctr"/>
                </a:tc>
              </a:tr>
              <a:tr h="2977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Iceland</a:t>
                      </a:r>
                    </a:p>
                  </a:txBody>
                  <a:tcPr marL="9525" marR="9525" marT="9526" marB="0" anchor="ctr"/>
                </a:tc>
              </a:tr>
              <a:tr h="2977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Liechtenstein</a:t>
                      </a:r>
                    </a:p>
                  </a:txBody>
                  <a:tcPr marL="9525" marR="9525" marT="9526" marB="0" anchor="ctr"/>
                </a:tc>
              </a:tr>
              <a:tr h="121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6" marB="0" anchor="ctr"/>
                </a:tc>
              </a:tr>
              <a:tr h="2003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6" marB="0" anchor="ctr"/>
                </a:tc>
              </a:tr>
              <a:tr h="49254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Russian Federation</a:t>
                      </a:r>
                    </a:p>
                  </a:txBody>
                  <a:tcPr marL="9525" marR="9525" marT="9526" marB="0" anchor="ctr"/>
                </a:tc>
              </a:tr>
              <a:tr h="2003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Serbia</a:t>
                      </a:r>
                    </a:p>
                  </a:txBody>
                  <a:tcPr marL="9525" marR="9525" marT="9526" marB="0" anchor="ctr"/>
                </a:tc>
              </a:tr>
              <a:tr h="454852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Sweden</a:t>
                      </a:r>
                    </a:p>
                  </a:txBody>
                  <a:tcPr marL="9525" marR="9525" marT="9526" marB="0" anchor="ctr"/>
                </a:tc>
              </a:tr>
              <a:tr h="1210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Tomi Kiilakoski</a:t>
            </a:r>
            <a:endParaRPr lang="fi-FI" dirty="0"/>
          </a:p>
        </p:txBody>
      </p:sp>
      <p:sp>
        <p:nvSpPr>
          <p:cNvPr id="6" name="Ellipsi 5"/>
          <p:cNvSpPr/>
          <p:nvPr/>
        </p:nvSpPr>
        <p:spPr>
          <a:xfrm>
            <a:off x="4627032" y="1889237"/>
            <a:ext cx="3776739" cy="2116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Usually legislative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definitions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2. Competency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description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and/or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3.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Quality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assurance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work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education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5733143" y="3517900"/>
            <a:ext cx="5021943" cy="279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1. Usually vocational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education on youth work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and/or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. Tertiary education for youth work</a:t>
            </a:r>
          </a:p>
          <a:p>
            <a:pPr>
              <a:defRPr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. Usually public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support for non-formal learning</a:t>
            </a:r>
          </a:p>
          <a:p>
            <a:pPr>
              <a:defRPr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. Usually identifiable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and sustainable career paths</a:t>
            </a:r>
            <a:endParaRPr lang="fi-FI" sz="1600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sz="1200" dirty="0"/>
              <a:t>ng, </a:t>
            </a:r>
            <a:r>
              <a:rPr lang="en-US" dirty="0"/>
              <a:t>economic Formal learning, 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8403771" y="1796640"/>
            <a:ext cx="2639483" cy="2087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Associations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of youth workers</a:t>
            </a:r>
          </a:p>
          <a:p>
            <a:pPr algn="ctr">
              <a:defRPr/>
            </a:pP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8344" cy="22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3333508" y="812800"/>
            <a:ext cx="8466605" cy="895350"/>
          </a:xfrm>
        </p:spPr>
        <p:txBody>
          <a:bodyPr/>
          <a:lstStyle/>
          <a:p>
            <a:r>
              <a:rPr lang="fi-FI" altLang="en-US" sz="2400" b="1" dirty="0" smtClean="0">
                <a:solidFill>
                  <a:schemeClr val="accent1"/>
                </a:solidFill>
              </a:rPr>
              <a:t>Group 3. Practice architectures where some parts have been developed 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/>
          </p:nvPr>
        </p:nvGraphicFramePr>
        <p:xfrm>
          <a:off x="497417" y="2003204"/>
          <a:ext cx="4103612" cy="4270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612"/>
              </a:tblGrid>
              <a:tr h="607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Armenia</a:t>
                      </a:r>
                    </a:p>
                  </a:txBody>
                  <a:tcPr marL="9525" marR="9525" marT="9527" marB="0" anchor="ctr"/>
                </a:tc>
              </a:tr>
              <a:tr h="6071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Bulgaria</a:t>
                      </a:r>
                    </a:p>
                  </a:txBody>
                  <a:tcPr marL="9525" marR="9525" marT="9527" marB="0" anchor="ctr"/>
                </a:tc>
              </a:tr>
              <a:tr h="6320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Latvia</a:t>
                      </a:r>
                    </a:p>
                  </a:txBody>
                  <a:tcPr marL="9525" marR="9525" marT="9527" marB="0" anchor="ctr"/>
                </a:tc>
              </a:tr>
              <a:tr h="4801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Lithuania</a:t>
                      </a:r>
                    </a:p>
                  </a:txBody>
                  <a:tcPr marL="9525" marR="9525" marT="9527" marB="0" anchor="ctr"/>
                </a:tc>
              </a:tr>
              <a:tr h="503582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Norway</a:t>
                      </a:r>
                    </a:p>
                  </a:txBody>
                  <a:tcPr marL="9525" marR="9525" marT="9527" marB="0" anchor="ctr"/>
                </a:tc>
              </a:tr>
              <a:tr h="4801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Slovenia</a:t>
                      </a:r>
                    </a:p>
                  </a:txBody>
                  <a:tcPr marL="9525" marR="9525" marT="9527" marB="0" anchor="ctr"/>
                </a:tc>
              </a:tr>
              <a:tr h="4801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Former Yugoslav Republic of Macedonia</a:t>
                      </a:r>
                    </a:p>
                  </a:txBody>
                  <a:tcPr marL="9525" marR="9525" marT="9527" marB="0" anchor="ctr"/>
                </a:tc>
              </a:tr>
              <a:tr h="4801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Turkey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</a:tbl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Tomi Kiilakoski</a:t>
            </a:r>
            <a:endParaRPr lang="fi-FI" dirty="0"/>
          </a:p>
        </p:txBody>
      </p:sp>
      <p:sp>
        <p:nvSpPr>
          <p:cNvPr id="6" name="Ellipsi 5"/>
          <p:cNvSpPr/>
          <p:nvPr/>
        </p:nvSpPr>
        <p:spPr>
          <a:xfrm>
            <a:off x="4833257" y="1799770"/>
            <a:ext cx="4069443" cy="23506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1.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Usually legislative definitions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2.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In some cases competency description and/or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3.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Quality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assurance</a:t>
            </a:r>
            <a:endParaRPr lang="fi-FI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Ellipsi 6"/>
          <p:cNvSpPr/>
          <p:nvPr/>
        </p:nvSpPr>
        <p:spPr>
          <a:xfrm>
            <a:off x="6139543" y="3634698"/>
            <a:ext cx="5152572" cy="2824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dirty="0" smtClean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1. Usually vocational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education on youth work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and/or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. Tertiary education for youth work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3. In some cases support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for non-formal learning</a:t>
            </a:r>
          </a:p>
          <a:p>
            <a:pPr>
              <a:defRPr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.  Usually no identifiable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and sustainable career paths</a:t>
            </a:r>
            <a:endParaRPr lang="fi-FI" sz="1600" dirty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en-US" sz="1200" dirty="0"/>
              <a:t>ng, </a:t>
            </a:r>
            <a:r>
              <a:rPr lang="en-US" dirty="0"/>
              <a:t>economic Formal learning, 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8902700" y="2277382"/>
            <a:ext cx="2781300" cy="172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In some cases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associations of youth workers</a:t>
            </a:r>
          </a:p>
          <a:p>
            <a:pPr algn="ctr">
              <a:defRPr/>
            </a:pP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8344" cy="22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>
          <a:xfrm>
            <a:off x="3370529" y="748187"/>
            <a:ext cx="7960784" cy="721179"/>
          </a:xfrm>
        </p:spPr>
        <p:txBody>
          <a:bodyPr/>
          <a:lstStyle/>
          <a:p>
            <a:r>
              <a:rPr lang="fi-FI" altLang="en-US" sz="2400" b="1" dirty="0" smtClean="0">
                <a:solidFill>
                  <a:schemeClr val="accent1"/>
                </a:solidFill>
              </a:rPr>
              <a:t>Group 4. P</a:t>
            </a:r>
            <a:r>
              <a:rPr lang="en-US" altLang="en-US" sz="2400" b="1" dirty="0" err="1" smtClean="0">
                <a:solidFill>
                  <a:schemeClr val="accent1"/>
                </a:solidFill>
              </a:rPr>
              <a:t>ractice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 architectures in the need of development</a:t>
            </a:r>
            <a:endParaRPr lang="fi-FI" altLang="en-US" sz="24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/>
          </p:nvPr>
        </p:nvGraphicFramePr>
        <p:xfrm>
          <a:off x="899887" y="2032002"/>
          <a:ext cx="2503714" cy="4513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3714"/>
              </a:tblGrid>
              <a:tr h="3999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Albania</a:t>
                      </a:r>
                    </a:p>
                  </a:txBody>
                  <a:tcPr marL="9525" marR="9525" marT="9525" marB="0" anchor="ctr"/>
                </a:tc>
              </a:tr>
              <a:tr h="3999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Azerbaijan</a:t>
                      </a:r>
                    </a:p>
                  </a:txBody>
                  <a:tcPr marL="9525" marR="9525" marT="9525" marB="0" anchor="ctr"/>
                </a:tc>
              </a:tr>
              <a:tr h="3999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ctr"/>
                </a:tc>
              </a:tr>
              <a:tr h="3999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Croatia</a:t>
                      </a:r>
                    </a:p>
                  </a:txBody>
                  <a:tcPr marL="9525" marR="9525" marT="9525" marB="0" anchor="ctr"/>
                </a:tc>
              </a:tr>
              <a:tr h="3999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Cyprus</a:t>
                      </a:r>
                    </a:p>
                  </a:txBody>
                  <a:tcPr marL="9525" marR="9525" marT="9525" marB="0" anchor="ctr"/>
                </a:tc>
              </a:tr>
              <a:tr h="3999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Georgia</a:t>
                      </a:r>
                    </a:p>
                  </a:txBody>
                  <a:tcPr marL="9525" marR="9525" marT="9525" marB="0" anchor="ctr"/>
                </a:tc>
              </a:tr>
              <a:tr h="3907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Greece</a:t>
                      </a:r>
                    </a:p>
                  </a:txBody>
                  <a:tcPr marL="9525" marR="9525" marT="9525" marB="0" anchor="ctr"/>
                </a:tc>
              </a:tr>
              <a:tr h="265722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</a:tr>
              <a:tr h="3498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Moldova</a:t>
                      </a:r>
                    </a:p>
                  </a:txBody>
                  <a:tcPr marL="9525" marR="9525" marT="9525" marB="0" anchor="ctr"/>
                </a:tc>
              </a:tr>
              <a:tr h="265722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ctr"/>
                </a:tc>
              </a:tr>
              <a:tr h="3013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</a:t>
                      </a:r>
                    </a:p>
                  </a:txBody>
                  <a:tcPr marL="9525" marR="9525" marT="9525" marB="0" anchor="ctr"/>
                </a:tc>
              </a:tr>
              <a:tr h="265722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Romania</a:t>
                      </a:r>
                    </a:p>
                  </a:txBody>
                  <a:tcPr marL="9525" marR="9525" marT="9525" marB="0" anchor="ctr"/>
                </a:tc>
              </a:tr>
              <a:tr h="2753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5065486" y="1886857"/>
            <a:ext cx="4058557" cy="1857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Usually legislative  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definition</a:t>
            </a:r>
            <a:r>
              <a:rPr lang="en-US" sz="1400" dirty="0">
                <a:solidFill>
                  <a:schemeClr val="accent1"/>
                </a:solidFill>
              </a:rPr>
              <a:t>s</a:t>
            </a:r>
            <a:endParaRPr lang="fi-FI" sz="1400" dirty="0">
              <a:solidFill>
                <a:schemeClr val="accent1"/>
              </a:solidFill>
            </a:endParaRPr>
          </a:p>
        </p:txBody>
      </p:sp>
      <p:sp>
        <p:nvSpPr>
          <p:cNvPr id="7" name="Ellipsi 6"/>
          <p:cNvSpPr/>
          <p:nvPr/>
        </p:nvSpPr>
        <p:spPr>
          <a:xfrm>
            <a:off x="6328229" y="3428999"/>
            <a:ext cx="4615543" cy="26960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In some cases tertiary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education for youth work</a:t>
            </a:r>
          </a:p>
          <a:p>
            <a:pPr>
              <a:defRPr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2.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In some cases public 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support for non-formal </a:t>
            </a: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learning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9124044" y="2231572"/>
            <a:ext cx="2371270" cy="1513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In some cases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associations of youth workers</a:t>
            </a:r>
          </a:p>
          <a:p>
            <a:pPr algn="ctr">
              <a:defRPr/>
            </a:pPr>
            <a:endParaRPr lang="fi-FI" dirty="0"/>
          </a:p>
        </p:txBody>
      </p:sp>
      <p:sp>
        <p:nvSpPr>
          <p:cNvPr id="10" name="Content Placeholder 8"/>
          <p:cNvSpPr>
            <a:spLocks noGrp="1"/>
          </p:cNvSpPr>
          <p:nvPr/>
        </p:nvSpPr>
        <p:spPr>
          <a:xfrm>
            <a:off x="3403600" y="1211580"/>
            <a:ext cx="5384800" cy="4434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8344" cy="22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comparative</a:t>
            </a:r>
            <a:r>
              <a:rPr lang="fi-FI" dirty="0" smtClean="0"/>
              <a:t> </a:t>
            </a:r>
            <a:r>
              <a:rPr lang="fi-FI" dirty="0" err="1" smtClean="0"/>
              <a:t>perspective</a:t>
            </a:r>
            <a:r>
              <a:rPr lang="fi-FI" dirty="0" smtClean="0"/>
              <a:t> on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r>
              <a:rPr lang="fi-FI" dirty="0" smtClean="0"/>
              <a:t> </a:t>
            </a:r>
            <a:r>
              <a:rPr lang="fi-FI" dirty="0" err="1" smtClean="0"/>
              <a:t>architectures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100" b="1" dirty="0"/>
              <a:t>Sayings</a:t>
            </a:r>
            <a:r>
              <a:rPr lang="en-GB" sz="2100" dirty="0"/>
              <a:t>/cultural-</a:t>
            </a:r>
            <a:r>
              <a:rPr lang="en-GB" sz="2100" dirty="0" err="1"/>
              <a:t>discoursive</a:t>
            </a:r>
            <a:r>
              <a:rPr lang="en-GB" sz="2100" dirty="0"/>
              <a:t> dimension: how youth work is recognised, formulated, talked about and debated.</a:t>
            </a:r>
            <a:endParaRPr lang="fi-FI" sz="2100" dirty="0"/>
          </a:p>
          <a:p>
            <a:pPr lvl="0"/>
            <a:r>
              <a:rPr lang="en-GB" sz="2100" b="1" dirty="0"/>
              <a:t>Doings</a:t>
            </a:r>
            <a:r>
              <a:rPr lang="en-GB" sz="2100" dirty="0"/>
              <a:t>/structural-occupational dimension: how youth work education is supported and how youth work can be a sustainable career.</a:t>
            </a:r>
            <a:endParaRPr lang="fi-FI" sz="2100" dirty="0"/>
          </a:p>
          <a:p>
            <a:pPr lvl="0"/>
            <a:r>
              <a:rPr lang="en-GB" sz="2100" b="1" dirty="0" err="1"/>
              <a:t>Relatings</a:t>
            </a:r>
            <a:r>
              <a:rPr lang="en-GB" sz="2100" dirty="0"/>
              <a:t>/social-political dimension: how youth work is recognised, supported and organised so that it can relate to young people, general public and other professional cultures.</a:t>
            </a:r>
          </a:p>
          <a:p>
            <a:pPr marL="0" indent="0">
              <a:buNone/>
            </a:pPr>
            <a:r>
              <a:rPr lang="en-GB" sz="2100" dirty="0"/>
              <a:t>(As formulated by Howard Williamson in his commentary)</a:t>
            </a:r>
            <a:endParaRPr lang="fi-FI" sz="2100" dirty="0"/>
          </a:p>
          <a:p>
            <a:pPr marL="0" indent="0">
              <a:buNone/>
            </a:pPr>
            <a:endParaRPr lang="fi-FI" sz="2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52D64-CB00-46A3-BE73-D770CF46D15B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0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A youth worker perspective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fi-FI" smtClean="0"/>
              <a:t>“</a:t>
            </a:r>
            <a:r>
              <a:rPr lang="en-US" altLang="fi-FI" i="1" smtClean="0"/>
              <a:t>It has always been difficult for me to justify youth work to the politicians and others.”</a:t>
            </a:r>
          </a:p>
          <a:p>
            <a:pPr marL="0" indent="0">
              <a:buNone/>
            </a:pPr>
            <a:endParaRPr lang="en-US" altLang="fi-FI" i="1" smtClean="0"/>
          </a:p>
          <a:p>
            <a:pPr marL="0" indent="0">
              <a:buNone/>
            </a:pPr>
            <a:r>
              <a:rPr lang="en-US" altLang="fi-FI" smtClean="0"/>
              <a:t> “</a:t>
            </a:r>
            <a:r>
              <a:rPr lang="en-US" altLang="fi-FI" i="1" smtClean="0"/>
              <a:t>When somebody says, ‘Oh, you are a youth worker, what exactly do you do?”, I have never been able to answer.”</a:t>
            </a:r>
            <a:endParaRPr lang="fi-FI" altLang="fi-FI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ED8C78-9B73-4D4D-8E53-7ED0999CA4ED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Tomi Kiilakoski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8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Research perspectives</a:t>
            </a:r>
          </a:p>
        </p:txBody>
      </p:sp>
      <p:sp>
        <p:nvSpPr>
          <p:cNvPr id="614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fi-FI" sz="2000" dirty="0"/>
          </a:p>
          <a:p>
            <a:r>
              <a:rPr lang="en-US" altLang="fi-FI" sz="2000" dirty="0"/>
              <a:t>“The challenge has always been persuading others that youth work is anything more than ‘ping pong and pool’” (Williamson, 2012: 41-42.) </a:t>
            </a:r>
          </a:p>
          <a:p>
            <a:r>
              <a:rPr lang="en-US" altLang="fi-FI" sz="2000" dirty="0"/>
              <a:t>“To determine what we are and what we are not”. This “requires articulating our philosophy and principles for work with young people as well as naming the proven research-based methods and techniques that make sense in light of our goals”. (Walker, 2016: 14</a:t>
            </a:r>
            <a:r>
              <a:rPr lang="en-US" altLang="fi-FI" sz="2000" dirty="0" smtClean="0"/>
              <a:t>.)</a:t>
            </a:r>
            <a:endParaRPr lang="en-US" alt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05791B-1D7C-492C-B34F-748FE63C630D}" type="datetime1">
              <a:rPr lang="fi-FI" smtClean="0"/>
              <a:pPr>
                <a:defRPr/>
              </a:pPr>
              <a:t>14.11.2018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Tomi Kiilakoski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49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1412</Words>
  <Application>Microsoft Office PowerPoint</Application>
  <PresentationFormat>Laajakuva</PresentationFormat>
  <Paragraphs>191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9" baseType="lpstr">
      <vt:lpstr>Arial</vt:lpstr>
      <vt:lpstr>BankGothic Md BT</vt:lpstr>
      <vt:lpstr>Calibri</vt:lpstr>
      <vt:lpstr>Calibri Light</vt:lpstr>
      <vt:lpstr>Wingdings 2</vt:lpstr>
      <vt:lpstr>Office-teema</vt:lpstr>
      <vt:lpstr>Finnish Youth Research Network </vt:lpstr>
      <vt:lpstr>Mapping the Educational Paths of Youth Workers Study: how the data was grouped</vt:lpstr>
      <vt:lpstr>Group 1. Strong practice architectures</vt:lpstr>
      <vt:lpstr>Group 2. Strong practice architectures, room for development on certain level</vt:lpstr>
      <vt:lpstr>Group 3. Practice architectures where some parts have been developed </vt:lpstr>
      <vt:lpstr>Group 4. Practice architectures in the need of development</vt:lpstr>
      <vt:lpstr>The comparative perspective on youth work practice architectures</vt:lpstr>
      <vt:lpstr>A youth worker perspective</vt:lpstr>
      <vt:lpstr>Research perspectives</vt:lpstr>
      <vt:lpstr>Youth knowledge books on youth work knowledge in SEE</vt:lpstr>
      <vt:lpstr>Knowledge about youth work</vt:lpstr>
      <vt:lpstr>1. Youth worker perspective</vt:lpstr>
      <vt:lpstr>Assessment model in Finland developede to evaluate youth clubs —why? (according to Sirpa Räikkönen)</vt:lpstr>
      <vt:lpstr>Example of the criteria</vt:lpstr>
      <vt:lpstr>Example of the criteria</vt:lpstr>
      <vt:lpstr>2. The impact of youth work</vt:lpstr>
      <vt:lpstr>Finding the right indicators (Improving Youth Work: 33)</vt:lpstr>
      <vt:lpstr>Morciano &amp; Cardigno : The impact of youth work in Italy (in Ord &amp; al. 2018)</vt:lpstr>
      <vt:lpstr>Morciano &amp; Cardigno : The impact of youth work in Italy (in Ord &amp; al. 2018)</vt:lpstr>
      <vt:lpstr>3. Opinions, needs, cultures of the young</vt:lpstr>
      <vt:lpstr>Indicators in Estonia</vt:lpstr>
      <vt:lpstr>Finnish Youth Barometer</vt:lpstr>
      <vt:lpstr>References</vt:lpstr>
    </vt:vector>
  </TitlesOfParts>
  <Company>seura 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Youth Research Network </dc:title>
  <dc:creator>Tomi Kiilakoski</dc:creator>
  <cp:lastModifiedBy>Tomi Kiilakoski</cp:lastModifiedBy>
  <cp:revision>12</cp:revision>
  <dcterms:created xsi:type="dcterms:W3CDTF">2018-11-14T08:38:40Z</dcterms:created>
  <dcterms:modified xsi:type="dcterms:W3CDTF">2018-11-14T15:13:06Z</dcterms:modified>
</cp:coreProperties>
</file>