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97" r:id="rId4"/>
    <p:sldId id="298" r:id="rId5"/>
    <p:sldId id="283" r:id="rId6"/>
    <p:sldId id="294" r:id="rId7"/>
    <p:sldId id="293" r:id="rId8"/>
    <p:sldId id="271" r:id="rId9"/>
    <p:sldId id="270" r:id="rId10"/>
    <p:sldId id="295" r:id="rId11"/>
    <p:sldId id="296" r:id="rId12"/>
    <p:sldId id="273" r:id="rId13"/>
    <p:sldId id="274" r:id="rId14"/>
    <p:sldId id="272" r:id="rId15"/>
    <p:sldId id="275" r:id="rId16"/>
    <p:sldId id="276" r:id="rId17"/>
    <p:sldId id="277" r:id="rId18"/>
    <p:sldId id="257" r:id="rId19"/>
    <p:sldId id="278" r:id="rId20"/>
    <p:sldId id="280" r:id="rId21"/>
    <p:sldId id="281" r:id="rId22"/>
    <p:sldId id="264" r:id="rId23"/>
    <p:sldId id="259" r:id="rId24"/>
    <p:sldId id="258" r:id="rId25"/>
    <p:sldId id="260" r:id="rId26"/>
    <p:sldId id="261" r:id="rId27"/>
    <p:sldId id="265" r:id="rId28"/>
    <p:sldId id="266" r:id="rId29"/>
    <p:sldId id="267" r:id="rId30"/>
    <p:sldId id="268" r:id="rId31"/>
    <p:sldId id="269"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2593" autoAdjust="0"/>
  </p:normalViewPr>
  <p:slideViewPr>
    <p:cSldViewPr snapToGrid="0">
      <p:cViewPr varScale="1">
        <p:scale>
          <a:sx n="41" d="100"/>
          <a:sy n="41" d="100"/>
        </p:scale>
        <p:origin x="80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8B95-F8F7-452F-A1D4-0F29C94A8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7AF7CF-BD45-4CFD-88EF-5919082B1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D8DA90-B113-4A6B-BDF5-0FB7FEE533FC}"/>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5" name="Footer Placeholder 4">
            <a:extLst>
              <a:ext uri="{FF2B5EF4-FFF2-40B4-BE49-F238E27FC236}">
                <a16:creationId xmlns:a16="http://schemas.microsoft.com/office/drawing/2014/main" id="{13A8F90F-CD78-47E3-A499-66CB0C2316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9A7AD-C34D-4543-8E6C-AF600D84CF31}"/>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156455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3EEB-0B6D-4EBB-8DB4-666E78C4BD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283ECD-46B4-4939-9FBF-4B5CBF0018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2322DB-5C31-4205-9C26-2719FE87759C}"/>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5" name="Footer Placeholder 4">
            <a:extLst>
              <a:ext uri="{FF2B5EF4-FFF2-40B4-BE49-F238E27FC236}">
                <a16:creationId xmlns:a16="http://schemas.microsoft.com/office/drawing/2014/main" id="{BD198B46-2915-4312-8D88-769AB4AB0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98EA57-E0C1-401E-902A-6EF341ACE631}"/>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244302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D7E09-8FFA-4475-8886-77930A871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31D883-D470-45A0-B122-50FBA37D33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EE4C32-EF5D-4E27-948C-DB1419323517}"/>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5" name="Footer Placeholder 4">
            <a:extLst>
              <a:ext uri="{FF2B5EF4-FFF2-40B4-BE49-F238E27FC236}">
                <a16:creationId xmlns:a16="http://schemas.microsoft.com/office/drawing/2014/main" id="{96E60653-326D-455C-BC91-5A4CB16E25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C85F2A-E7F1-44F0-8A9C-7AADCC2632F1}"/>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142705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11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5103-79B7-4AD2-8F35-92902BA187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39772E-825F-44A0-8B34-B43F95E677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439860-CEF5-4FB1-8F3A-B6A223949699}"/>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5" name="Footer Placeholder 4">
            <a:extLst>
              <a:ext uri="{FF2B5EF4-FFF2-40B4-BE49-F238E27FC236}">
                <a16:creationId xmlns:a16="http://schemas.microsoft.com/office/drawing/2014/main" id="{7DC7EEDD-1B25-41FC-AEAB-43FBA46808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73426-6A82-4AB4-833A-E5C8A4D31751}"/>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158931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910A-9D7A-4F41-9AD9-5E8BC17975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B9D7BB-B1FE-4762-8A45-3E8CC921CD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34AE6-48D4-4C1B-9441-CAA60037C9EB}"/>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5" name="Footer Placeholder 4">
            <a:extLst>
              <a:ext uri="{FF2B5EF4-FFF2-40B4-BE49-F238E27FC236}">
                <a16:creationId xmlns:a16="http://schemas.microsoft.com/office/drawing/2014/main" id="{A125ECE1-A77F-4186-AA37-AF9481102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D4157B-32CE-4312-B517-9742AFA36ACA}"/>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369133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879D-1789-407E-9B13-96E477360E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13735E-6AFE-4606-BC02-ED0D1FD0F1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7C924E-3A00-40EF-8B3C-9BC1A91140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293538-1F41-4B27-9739-A9977E032A7C}"/>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6" name="Footer Placeholder 5">
            <a:extLst>
              <a:ext uri="{FF2B5EF4-FFF2-40B4-BE49-F238E27FC236}">
                <a16:creationId xmlns:a16="http://schemas.microsoft.com/office/drawing/2014/main" id="{13133D93-E9C3-402A-BF57-8C5EF13AD8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AEFE8C-8354-4A25-B3C6-6031B379C32B}"/>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134177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FE67-7B66-4281-A519-B22DCF3C36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510BB0-1DA1-4633-BA39-04B2CDDD0E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12CF4A-20E7-42E6-B78D-500BEDB6AA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D106B0-42D3-4FCE-BF64-FCA2A959C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5CF021-C034-41C6-8675-86C1445C66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BE0669-DEB0-4671-825B-A788397548CB}"/>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8" name="Footer Placeholder 7">
            <a:extLst>
              <a:ext uri="{FF2B5EF4-FFF2-40B4-BE49-F238E27FC236}">
                <a16:creationId xmlns:a16="http://schemas.microsoft.com/office/drawing/2014/main" id="{FBC943D7-D467-46A2-911A-310375707E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5A2219-8A01-4E3F-B318-4C4420DBCC0D}"/>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75911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9143-D367-404E-8833-65581C775C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DD5A5F-19D2-4144-96D3-E7797C99519F}"/>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4" name="Footer Placeholder 3">
            <a:extLst>
              <a:ext uri="{FF2B5EF4-FFF2-40B4-BE49-F238E27FC236}">
                <a16:creationId xmlns:a16="http://schemas.microsoft.com/office/drawing/2014/main" id="{25B5D45D-003A-4C22-B304-47292147C1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0ED009-96E4-4F11-B679-3311447306DA}"/>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305819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1B157-2D48-43CC-8C8D-A5A1E7B1C82C}"/>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3" name="Footer Placeholder 2">
            <a:extLst>
              <a:ext uri="{FF2B5EF4-FFF2-40B4-BE49-F238E27FC236}">
                <a16:creationId xmlns:a16="http://schemas.microsoft.com/office/drawing/2014/main" id="{FD636A39-F7C4-4562-B7B5-5DDD7F23C7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4932C-216D-4A72-8621-6388DDBE5123}"/>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269448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AE5D-34E8-4DA8-9F66-38BD208FA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B54C1A-39B5-4040-89E3-DC41F1DA7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F9BC52-514C-4198-9024-1D6DEB23C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7455F8-4A63-4F5A-B445-0E1286E507F6}"/>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6" name="Footer Placeholder 5">
            <a:extLst>
              <a:ext uri="{FF2B5EF4-FFF2-40B4-BE49-F238E27FC236}">
                <a16:creationId xmlns:a16="http://schemas.microsoft.com/office/drawing/2014/main" id="{8EFE46DF-77A6-4FAD-BA88-611D32D007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55E3D0-71EF-4949-855B-5D2E5EB1E33A}"/>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367769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B7C9-86E9-4178-9F79-E7C6D6AA4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765A32-5258-4475-8888-527E6E0C5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8A7F5C-12DB-4F0C-8D97-DACE1A9D6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75CC02-B149-4434-8276-C9315A657221}"/>
              </a:ext>
            </a:extLst>
          </p:cNvPr>
          <p:cNvSpPr>
            <a:spLocks noGrp="1"/>
          </p:cNvSpPr>
          <p:nvPr>
            <p:ph type="dt" sz="half" idx="10"/>
          </p:nvPr>
        </p:nvSpPr>
        <p:spPr/>
        <p:txBody>
          <a:bodyPr/>
          <a:lstStyle/>
          <a:p>
            <a:fld id="{FB980FB6-9922-4E6C-92DB-7B0AA2D58038}" type="datetimeFigureOut">
              <a:rPr lang="en-GB" smtClean="0"/>
              <a:t>02/10/2018</a:t>
            </a:fld>
            <a:endParaRPr lang="en-GB"/>
          </a:p>
        </p:txBody>
      </p:sp>
      <p:sp>
        <p:nvSpPr>
          <p:cNvPr id="6" name="Footer Placeholder 5">
            <a:extLst>
              <a:ext uri="{FF2B5EF4-FFF2-40B4-BE49-F238E27FC236}">
                <a16:creationId xmlns:a16="http://schemas.microsoft.com/office/drawing/2014/main" id="{C76A2C30-5A6F-4141-87CA-FA5519B842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399A04-6EAF-4018-85C7-93031B1DE14B}"/>
              </a:ext>
            </a:extLst>
          </p:cNvPr>
          <p:cNvSpPr>
            <a:spLocks noGrp="1"/>
          </p:cNvSpPr>
          <p:nvPr>
            <p:ph type="sldNum" sz="quarter" idx="12"/>
          </p:nvPr>
        </p:nvSpPr>
        <p:spPr/>
        <p:txBody>
          <a:bodyPr/>
          <a:lstStyle/>
          <a:p>
            <a:fld id="{50DC1525-1054-4750-B70B-23AF6941D7BE}" type="slidenum">
              <a:rPr lang="en-GB" smtClean="0"/>
              <a:t>‹#›</a:t>
            </a:fld>
            <a:endParaRPr lang="en-GB"/>
          </a:p>
        </p:txBody>
      </p:sp>
    </p:spTree>
    <p:extLst>
      <p:ext uri="{BB962C8B-B14F-4D97-AF65-F5344CB8AC3E}">
        <p14:creationId xmlns:p14="http://schemas.microsoft.com/office/powerpoint/2010/main" val="1586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EFC11-7519-4B08-BFD6-165CFACC3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27CDFA-5837-4095-A4D2-6850C4E11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C54338-FFA1-454D-B6E0-3CDEF5E37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80FB6-9922-4E6C-92DB-7B0AA2D58038}" type="datetimeFigureOut">
              <a:rPr lang="en-GB" smtClean="0"/>
              <a:t>02/10/2018</a:t>
            </a:fld>
            <a:endParaRPr lang="en-GB"/>
          </a:p>
        </p:txBody>
      </p:sp>
      <p:sp>
        <p:nvSpPr>
          <p:cNvPr id="5" name="Footer Placeholder 4">
            <a:extLst>
              <a:ext uri="{FF2B5EF4-FFF2-40B4-BE49-F238E27FC236}">
                <a16:creationId xmlns:a16="http://schemas.microsoft.com/office/drawing/2014/main" id="{03DCAEC0-2EA4-45C2-940C-6CE7D2409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786E895-F82F-4554-8C92-54C32A8125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C1525-1054-4750-B70B-23AF6941D7BE}" type="slidenum">
              <a:rPr lang="en-GB" smtClean="0"/>
              <a:t>‹#›</a:t>
            </a:fld>
            <a:endParaRPr lang="en-GB"/>
          </a:p>
        </p:txBody>
      </p:sp>
    </p:spTree>
    <p:extLst>
      <p:ext uri="{BB962C8B-B14F-4D97-AF65-F5344CB8AC3E}">
        <p14:creationId xmlns:p14="http://schemas.microsoft.com/office/powerpoint/2010/main" val="83049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2D0D-AA6D-4544-9C2B-4042660D4FAB}"/>
              </a:ext>
            </a:extLst>
          </p:cNvPr>
          <p:cNvSpPr>
            <a:spLocks noGrp="1"/>
          </p:cNvSpPr>
          <p:nvPr>
            <p:ph type="ctrTitle"/>
          </p:nvPr>
        </p:nvSpPr>
        <p:spPr/>
        <p:txBody>
          <a:bodyPr>
            <a:normAutofit fontScale="90000"/>
          </a:bodyPr>
          <a:lstStyle/>
          <a:p>
            <a:r>
              <a:rPr lang="en-GB" dirty="0"/>
              <a:t>Youth work history in Europe workshops – </a:t>
            </a:r>
            <a:br>
              <a:rPr lang="en-GB" dirty="0"/>
            </a:br>
            <a:r>
              <a:rPr lang="en-GB" dirty="0"/>
              <a:t>a response </a:t>
            </a:r>
          </a:p>
        </p:txBody>
      </p:sp>
      <p:sp>
        <p:nvSpPr>
          <p:cNvPr id="3" name="Subtitle 2">
            <a:extLst>
              <a:ext uri="{FF2B5EF4-FFF2-40B4-BE49-F238E27FC236}">
                <a16:creationId xmlns:a16="http://schemas.microsoft.com/office/drawing/2014/main" id="{642E07F0-52BD-4978-9AEB-F6252F2A6013}"/>
              </a:ext>
            </a:extLst>
          </p:cNvPr>
          <p:cNvSpPr>
            <a:spLocks noGrp="1"/>
          </p:cNvSpPr>
          <p:nvPr>
            <p:ph type="subTitle" idx="1"/>
          </p:nvPr>
        </p:nvSpPr>
        <p:spPr>
          <a:xfrm>
            <a:off x="1524000" y="3987047"/>
            <a:ext cx="9144000" cy="2387599"/>
          </a:xfrm>
        </p:spPr>
        <p:txBody>
          <a:bodyPr>
            <a:normAutofit/>
          </a:bodyPr>
          <a:lstStyle/>
          <a:p>
            <a:r>
              <a:rPr lang="en-GB" sz="3200" dirty="0"/>
              <a:t>Walter Lorenz</a:t>
            </a:r>
          </a:p>
          <a:p>
            <a:r>
              <a:rPr lang="en-GB" sz="3200" dirty="0"/>
              <a:t>Charles University Prague</a:t>
            </a:r>
          </a:p>
          <a:p>
            <a:r>
              <a:rPr lang="en-GB" sz="3200" dirty="0"/>
              <a:t>(Free University of Bozen)</a:t>
            </a:r>
          </a:p>
        </p:txBody>
      </p:sp>
    </p:spTree>
    <p:extLst>
      <p:ext uri="{BB962C8B-B14F-4D97-AF65-F5344CB8AC3E}">
        <p14:creationId xmlns:p14="http://schemas.microsoft.com/office/powerpoint/2010/main" val="394172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1FC3-F949-415C-80E3-A2FAFB409F72}"/>
              </a:ext>
            </a:extLst>
          </p:cNvPr>
          <p:cNvSpPr>
            <a:spLocks noGrp="1"/>
          </p:cNvSpPr>
          <p:nvPr>
            <p:ph type="title"/>
          </p:nvPr>
        </p:nvSpPr>
        <p:spPr>
          <a:xfrm>
            <a:off x="1126957" y="416008"/>
            <a:ext cx="10515600" cy="1325563"/>
          </a:xfrm>
        </p:spPr>
        <p:txBody>
          <a:bodyPr/>
          <a:lstStyle/>
          <a:p>
            <a:pPr algn="ctr"/>
            <a:r>
              <a:rPr lang="en-GB" dirty="0"/>
              <a:t>Fundamental polarisation</a:t>
            </a:r>
          </a:p>
        </p:txBody>
      </p:sp>
      <p:sp>
        <p:nvSpPr>
          <p:cNvPr id="3" name="Content Placeholder 2">
            <a:extLst>
              <a:ext uri="{FF2B5EF4-FFF2-40B4-BE49-F238E27FC236}">
                <a16:creationId xmlns:a16="http://schemas.microsoft.com/office/drawing/2014/main" id="{FB382431-4B3A-4C8A-830B-158BDD954DAB}"/>
              </a:ext>
            </a:extLst>
          </p:cNvPr>
          <p:cNvSpPr>
            <a:spLocks noGrp="1"/>
          </p:cNvSpPr>
          <p:nvPr>
            <p:ph idx="1"/>
          </p:nvPr>
        </p:nvSpPr>
        <p:spPr/>
        <p:txBody>
          <a:bodyPr/>
          <a:lstStyle/>
          <a:p>
            <a:pPr marL="0" indent="0">
              <a:buNone/>
            </a:pPr>
            <a:r>
              <a:rPr lang="en-GB" dirty="0"/>
              <a:t>Youth work in its various recognisable formats represents the nature of the relationship between young individuals and society as either an expression of </a:t>
            </a:r>
            <a:r>
              <a:rPr lang="en-GB" u="sng" dirty="0"/>
              <a:t>agency</a:t>
            </a:r>
            <a:r>
              <a:rPr lang="en-GB" dirty="0"/>
              <a:t> on the part of young people and their leaders or as </a:t>
            </a:r>
            <a:r>
              <a:rPr lang="en-GB" u="sng" dirty="0"/>
              <a:t>structural imposition </a:t>
            </a:r>
            <a:r>
              <a:rPr lang="en-GB" dirty="0"/>
              <a:t>shaped by various political, ideological, cultural and economic interests. </a:t>
            </a:r>
          </a:p>
          <a:p>
            <a:pPr marL="0" indent="0">
              <a:buNone/>
            </a:pPr>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A396D0E9-2449-4DD3-A140-A0E41F47EE31}"/>
              </a:ext>
            </a:extLst>
          </p:cNvPr>
          <p:cNvGraphicFramePr>
            <a:graphicFrameLocks noGrp="1"/>
          </p:cNvGraphicFramePr>
          <p:nvPr>
            <p:extLst>
              <p:ext uri="{D42A27DB-BD31-4B8C-83A1-F6EECF244321}">
                <p14:modId xmlns:p14="http://schemas.microsoft.com/office/powerpoint/2010/main" val="1137878228"/>
              </p:ext>
            </p:extLst>
          </p:nvPr>
        </p:nvGraphicFramePr>
        <p:xfrm>
          <a:off x="982578" y="4399832"/>
          <a:ext cx="10226843" cy="2042160"/>
        </p:xfrm>
        <a:graphic>
          <a:graphicData uri="http://schemas.openxmlformats.org/drawingml/2006/table">
            <a:tbl>
              <a:tblPr firstRow="1" bandRow="1">
                <a:tableStyleId>{5940675A-B579-460E-94D1-54222C63F5DA}</a:tableStyleId>
              </a:tblPr>
              <a:tblGrid>
                <a:gridCol w="5148152">
                  <a:extLst>
                    <a:ext uri="{9D8B030D-6E8A-4147-A177-3AD203B41FA5}">
                      <a16:colId xmlns:a16="http://schemas.microsoft.com/office/drawing/2014/main" val="1917739562"/>
                    </a:ext>
                  </a:extLst>
                </a:gridCol>
                <a:gridCol w="5078691">
                  <a:extLst>
                    <a:ext uri="{9D8B030D-6E8A-4147-A177-3AD203B41FA5}">
                      <a16:colId xmlns:a16="http://schemas.microsoft.com/office/drawing/2014/main" val="2964113267"/>
                    </a:ext>
                  </a:extLst>
                </a:gridCol>
              </a:tblGrid>
              <a:tr h="1334476">
                <a:tc>
                  <a:txBody>
                    <a:bodyPr/>
                    <a:lstStyle/>
                    <a:p>
                      <a:pPr algn="ctr"/>
                      <a:r>
                        <a:rPr lang="en-GB" sz="3200" b="1" dirty="0"/>
                        <a:t>Forum</a:t>
                      </a:r>
                      <a:r>
                        <a:rPr lang="en-GB" sz="3200" dirty="0"/>
                        <a:t> type approaches</a:t>
                      </a:r>
                    </a:p>
                    <a:p>
                      <a:pPr algn="ctr"/>
                      <a:r>
                        <a:rPr lang="en-GB" sz="3200" dirty="0"/>
                        <a:t>Youth giving (democratic) impulses for the renewal of society</a:t>
                      </a:r>
                    </a:p>
                  </a:txBody>
                  <a:tcPr/>
                </a:tc>
                <a:tc>
                  <a:txBody>
                    <a:bodyPr/>
                    <a:lstStyle/>
                    <a:p>
                      <a:pPr algn="ctr"/>
                      <a:endParaRPr lang="en-GB" sz="3200" dirty="0"/>
                    </a:p>
                  </a:txBody>
                  <a:tcPr/>
                </a:tc>
                <a:extLst>
                  <a:ext uri="{0D108BD9-81ED-4DB2-BD59-A6C34878D82A}">
                    <a16:rowId xmlns:a16="http://schemas.microsoft.com/office/drawing/2014/main" val="202195100"/>
                  </a:ext>
                </a:extLst>
              </a:tr>
            </a:tbl>
          </a:graphicData>
        </a:graphic>
      </p:graphicFrame>
    </p:spTree>
    <p:extLst>
      <p:ext uri="{BB962C8B-B14F-4D97-AF65-F5344CB8AC3E}">
        <p14:creationId xmlns:p14="http://schemas.microsoft.com/office/powerpoint/2010/main" val="15362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1FC3-F949-415C-80E3-A2FAFB409F72}"/>
              </a:ext>
            </a:extLst>
          </p:cNvPr>
          <p:cNvSpPr>
            <a:spLocks noGrp="1"/>
          </p:cNvSpPr>
          <p:nvPr>
            <p:ph type="title"/>
          </p:nvPr>
        </p:nvSpPr>
        <p:spPr>
          <a:xfrm>
            <a:off x="1126957" y="416008"/>
            <a:ext cx="10515600" cy="1325563"/>
          </a:xfrm>
        </p:spPr>
        <p:txBody>
          <a:bodyPr/>
          <a:lstStyle/>
          <a:p>
            <a:pPr algn="ctr"/>
            <a:r>
              <a:rPr lang="en-GB" dirty="0"/>
              <a:t>Fundamental polarisation</a:t>
            </a:r>
          </a:p>
        </p:txBody>
      </p:sp>
      <p:sp>
        <p:nvSpPr>
          <p:cNvPr id="3" name="Content Placeholder 2">
            <a:extLst>
              <a:ext uri="{FF2B5EF4-FFF2-40B4-BE49-F238E27FC236}">
                <a16:creationId xmlns:a16="http://schemas.microsoft.com/office/drawing/2014/main" id="{FB382431-4B3A-4C8A-830B-158BDD954DAB}"/>
              </a:ext>
            </a:extLst>
          </p:cNvPr>
          <p:cNvSpPr>
            <a:spLocks noGrp="1"/>
          </p:cNvSpPr>
          <p:nvPr>
            <p:ph idx="1"/>
          </p:nvPr>
        </p:nvSpPr>
        <p:spPr/>
        <p:txBody>
          <a:bodyPr/>
          <a:lstStyle/>
          <a:p>
            <a:pPr marL="0" indent="0">
              <a:buNone/>
            </a:pPr>
            <a:r>
              <a:rPr lang="en-GB" dirty="0"/>
              <a:t>Youth work in its various recognisable formats represents the nature of the relationship between young individuals and society as either an expression of </a:t>
            </a:r>
            <a:r>
              <a:rPr lang="en-GB" u="sng" dirty="0"/>
              <a:t>agency</a:t>
            </a:r>
            <a:r>
              <a:rPr lang="en-GB" dirty="0"/>
              <a:t> on the part of young people and their leaders or as </a:t>
            </a:r>
            <a:r>
              <a:rPr lang="en-GB" u="sng" dirty="0"/>
              <a:t>structural imposition </a:t>
            </a:r>
            <a:r>
              <a:rPr lang="en-GB" dirty="0"/>
              <a:t>shaped by various political, ideological, cultural and economic interests. </a:t>
            </a:r>
          </a:p>
          <a:p>
            <a:pPr marL="0" indent="0">
              <a:buNone/>
            </a:pPr>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A396D0E9-2449-4DD3-A140-A0E41F47EE31}"/>
              </a:ext>
            </a:extLst>
          </p:cNvPr>
          <p:cNvGraphicFramePr>
            <a:graphicFrameLocks noGrp="1"/>
          </p:cNvGraphicFramePr>
          <p:nvPr>
            <p:extLst/>
          </p:nvPr>
        </p:nvGraphicFramePr>
        <p:xfrm>
          <a:off x="982578" y="4399832"/>
          <a:ext cx="10226843" cy="2042160"/>
        </p:xfrm>
        <a:graphic>
          <a:graphicData uri="http://schemas.openxmlformats.org/drawingml/2006/table">
            <a:tbl>
              <a:tblPr firstRow="1" bandRow="1">
                <a:tableStyleId>{5940675A-B579-460E-94D1-54222C63F5DA}</a:tableStyleId>
              </a:tblPr>
              <a:tblGrid>
                <a:gridCol w="5148152">
                  <a:extLst>
                    <a:ext uri="{9D8B030D-6E8A-4147-A177-3AD203B41FA5}">
                      <a16:colId xmlns:a16="http://schemas.microsoft.com/office/drawing/2014/main" val="1917739562"/>
                    </a:ext>
                  </a:extLst>
                </a:gridCol>
                <a:gridCol w="5078691">
                  <a:extLst>
                    <a:ext uri="{9D8B030D-6E8A-4147-A177-3AD203B41FA5}">
                      <a16:colId xmlns:a16="http://schemas.microsoft.com/office/drawing/2014/main" val="2964113267"/>
                    </a:ext>
                  </a:extLst>
                </a:gridCol>
              </a:tblGrid>
              <a:tr h="1334476">
                <a:tc>
                  <a:txBody>
                    <a:bodyPr/>
                    <a:lstStyle/>
                    <a:p>
                      <a:pPr algn="ctr"/>
                      <a:r>
                        <a:rPr lang="en-GB" sz="3200" b="1" dirty="0"/>
                        <a:t>Forum</a:t>
                      </a:r>
                      <a:r>
                        <a:rPr lang="en-GB" sz="3200" dirty="0"/>
                        <a:t> type approaches</a:t>
                      </a:r>
                    </a:p>
                    <a:p>
                      <a:pPr algn="ctr"/>
                      <a:r>
                        <a:rPr lang="en-GB" sz="3200" dirty="0"/>
                        <a:t>Youth giving (democratic) impulses for the renewal of society</a:t>
                      </a:r>
                    </a:p>
                  </a:txBody>
                  <a:tcPr/>
                </a:tc>
                <a:tc>
                  <a:txBody>
                    <a:bodyPr/>
                    <a:lstStyle/>
                    <a:p>
                      <a:pPr algn="ctr"/>
                      <a:r>
                        <a:rPr lang="en-GB" sz="3200" b="1" dirty="0"/>
                        <a:t>Transit</a:t>
                      </a:r>
                      <a:r>
                        <a:rPr lang="en-GB" sz="3200" dirty="0"/>
                        <a:t> </a:t>
                      </a:r>
                      <a:r>
                        <a:rPr lang="en-GB" sz="3200" b="1" dirty="0"/>
                        <a:t>zone</a:t>
                      </a:r>
                      <a:r>
                        <a:rPr lang="en-GB" sz="3200" dirty="0"/>
                        <a:t> approach</a:t>
                      </a:r>
                    </a:p>
                    <a:p>
                      <a:pPr algn="ctr"/>
                      <a:r>
                        <a:rPr lang="en-GB" sz="3200" dirty="0"/>
                        <a:t>Youth as having to learn how to adapt properly to the norms of society</a:t>
                      </a:r>
                    </a:p>
                  </a:txBody>
                  <a:tcPr/>
                </a:tc>
                <a:extLst>
                  <a:ext uri="{0D108BD9-81ED-4DB2-BD59-A6C34878D82A}">
                    <a16:rowId xmlns:a16="http://schemas.microsoft.com/office/drawing/2014/main" val="202195100"/>
                  </a:ext>
                </a:extLst>
              </a:tr>
            </a:tbl>
          </a:graphicData>
        </a:graphic>
      </p:graphicFrame>
    </p:spTree>
    <p:extLst>
      <p:ext uri="{BB962C8B-B14F-4D97-AF65-F5344CB8AC3E}">
        <p14:creationId xmlns:p14="http://schemas.microsoft.com/office/powerpoint/2010/main" val="40441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CB8F-6FA8-439E-9E9F-0573B7B95F9F}"/>
              </a:ext>
            </a:extLst>
          </p:cNvPr>
          <p:cNvSpPr>
            <a:spLocks noGrp="1"/>
          </p:cNvSpPr>
          <p:nvPr>
            <p:ph type="title"/>
          </p:nvPr>
        </p:nvSpPr>
        <p:spPr/>
        <p:txBody>
          <a:bodyPr>
            <a:normAutofit/>
          </a:bodyPr>
          <a:lstStyle/>
          <a:p>
            <a:r>
              <a:rPr lang="en-GB" sz="4000" dirty="0"/>
              <a:t>Value of a historical perspective on youth work</a:t>
            </a:r>
          </a:p>
        </p:txBody>
      </p:sp>
      <p:sp>
        <p:nvSpPr>
          <p:cNvPr id="3" name="Content Placeholder 2">
            <a:extLst>
              <a:ext uri="{FF2B5EF4-FFF2-40B4-BE49-F238E27FC236}">
                <a16:creationId xmlns:a16="http://schemas.microsoft.com/office/drawing/2014/main" id="{1A6CAD14-9B81-4901-9596-CEF6514DF8C2}"/>
              </a:ext>
            </a:extLst>
          </p:cNvPr>
          <p:cNvSpPr>
            <a:spLocks noGrp="1"/>
          </p:cNvSpPr>
          <p:nvPr>
            <p:ph idx="1"/>
          </p:nvPr>
        </p:nvSpPr>
        <p:spPr/>
        <p:txBody>
          <a:bodyPr/>
          <a:lstStyle/>
          <a:p>
            <a:r>
              <a:rPr lang="en-GB" dirty="0"/>
              <a:t>Youth and youth work as contested field over value orientation of society overall</a:t>
            </a:r>
          </a:p>
          <a:p>
            <a:r>
              <a:rPr lang="en-GB" dirty="0"/>
              <a:t>Youth work is, directly or indirectly, part of the “social question” of modern societies, the search for best forms of social integration (“welfare regimes”)</a:t>
            </a:r>
          </a:p>
          <a:p>
            <a:r>
              <a:rPr lang="en-GB" dirty="0"/>
              <a:t>Public funding for youth activities is contentious – furthering autonomous activities or targeting specific (behavioural) outcomes?</a:t>
            </a:r>
          </a:p>
        </p:txBody>
      </p:sp>
    </p:spTree>
    <p:extLst>
      <p:ext uri="{BB962C8B-B14F-4D97-AF65-F5344CB8AC3E}">
        <p14:creationId xmlns:p14="http://schemas.microsoft.com/office/powerpoint/2010/main" val="42559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AF2F-B83E-4AD5-B271-177FDCF70823}"/>
              </a:ext>
            </a:extLst>
          </p:cNvPr>
          <p:cNvSpPr>
            <a:spLocks noGrp="1"/>
          </p:cNvSpPr>
          <p:nvPr>
            <p:ph type="title"/>
          </p:nvPr>
        </p:nvSpPr>
        <p:spPr/>
        <p:txBody>
          <a:bodyPr/>
          <a:lstStyle/>
          <a:p>
            <a:r>
              <a:rPr lang="en-GB" dirty="0"/>
              <a:t>Origins of youth work – addressing needs:</a:t>
            </a:r>
          </a:p>
        </p:txBody>
      </p:sp>
      <p:sp>
        <p:nvSpPr>
          <p:cNvPr id="3" name="Content Placeholder 2">
            <a:extLst>
              <a:ext uri="{FF2B5EF4-FFF2-40B4-BE49-F238E27FC236}">
                <a16:creationId xmlns:a16="http://schemas.microsoft.com/office/drawing/2014/main" id="{E36D5372-AC56-4D56-BF52-D8535BDBE922}"/>
              </a:ext>
            </a:extLst>
          </p:cNvPr>
          <p:cNvSpPr>
            <a:spLocks noGrp="1"/>
          </p:cNvSpPr>
          <p:nvPr>
            <p:ph idx="1"/>
          </p:nvPr>
        </p:nvSpPr>
        <p:spPr/>
        <p:txBody>
          <a:bodyPr>
            <a:normAutofit lnSpcReduction="10000"/>
          </a:bodyPr>
          <a:lstStyle/>
          <a:p>
            <a:r>
              <a:rPr lang="en-GB" dirty="0"/>
              <a:t>Need for education (supplementary to schooling): personal skills, craft skills, hygiene, </a:t>
            </a:r>
          </a:p>
          <a:p>
            <a:r>
              <a:rPr lang="en-GB" dirty="0"/>
              <a:t>Need for protection and welfare: clubs as ‘safe havens’, social bonds, compensatory activities which youth could otherwise not afford</a:t>
            </a:r>
          </a:p>
          <a:p>
            <a:r>
              <a:rPr lang="en-GB" dirty="0"/>
              <a:t>Need for leisure activities and opportunities: sports clubs with or without competition, ‘breathing space’, being together, </a:t>
            </a:r>
            <a:r>
              <a:rPr lang="en-GB" i="1" dirty="0" err="1"/>
              <a:t>Ferienkolonien</a:t>
            </a:r>
            <a:endParaRPr lang="en-GB" i="1" dirty="0"/>
          </a:p>
          <a:p>
            <a:r>
              <a:rPr lang="en-GB" dirty="0"/>
              <a:t>Need for citizenship education: imparting civic ideals, building nations</a:t>
            </a:r>
          </a:p>
          <a:p>
            <a:r>
              <a:rPr lang="en-GB" dirty="0"/>
              <a:t>Need for political engagement: autonomous or organised movements, student movement, political opposition or conformity </a:t>
            </a:r>
          </a:p>
        </p:txBody>
      </p:sp>
    </p:spTree>
    <p:extLst>
      <p:ext uri="{BB962C8B-B14F-4D97-AF65-F5344CB8AC3E}">
        <p14:creationId xmlns:p14="http://schemas.microsoft.com/office/powerpoint/2010/main" val="30460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2BC9-ED3D-4D99-B959-44870B15DD2C}"/>
              </a:ext>
            </a:extLst>
          </p:cNvPr>
          <p:cNvSpPr>
            <a:spLocks noGrp="1"/>
          </p:cNvSpPr>
          <p:nvPr>
            <p:ph type="title"/>
          </p:nvPr>
        </p:nvSpPr>
        <p:spPr>
          <a:xfrm>
            <a:off x="563479" y="349083"/>
            <a:ext cx="11065042" cy="1325563"/>
          </a:xfrm>
        </p:spPr>
        <p:txBody>
          <a:bodyPr/>
          <a:lstStyle/>
          <a:p>
            <a:r>
              <a:rPr lang="en-GB" dirty="0"/>
              <a:t>Forms of youth work characterised by diversity</a:t>
            </a:r>
          </a:p>
        </p:txBody>
      </p:sp>
      <p:sp>
        <p:nvSpPr>
          <p:cNvPr id="3" name="Content Placeholder 2">
            <a:extLst>
              <a:ext uri="{FF2B5EF4-FFF2-40B4-BE49-F238E27FC236}">
                <a16:creationId xmlns:a16="http://schemas.microsoft.com/office/drawing/2014/main" id="{162D4C09-5F1F-41A8-ADBF-9EDF144927D3}"/>
              </a:ext>
            </a:extLst>
          </p:cNvPr>
          <p:cNvSpPr>
            <a:spLocks noGrp="1"/>
          </p:cNvSpPr>
          <p:nvPr>
            <p:ph idx="1"/>
          </p:nvPr>
        </p:nvSpPr>
        <p:spPr/>
        <p:txBody>
          <a:bodyPr/>
          <a:lstStyle/>
          <a:p>
            <a:r>
              <a:rPr lang="en-GB" i="1" dirty="0"/>
              <a:t>‘Is youth work a social service delivery mechanism, an allied educational system, a community recreation programme, a problem prevention scheme, a client service system of case management, an intervention unit to pull out when something goes wrong, or a service on the side of young people?</a:t>
            </a:r>
            <a:r>
              <a:rPr lang="en-GB" dirty="0"/>
              <a:t>’  Joyce Walker</a:t>
            </a:r>
          </a:p>
          <a:p>
            <a:r>
              <a:rPr lang="en-GB" dirty="0"/>
              <a:t>Independent and then affiliated to / incorporated into state services: Scouts, YMCA / YWCA</a:t>
            </a:r>
          </a:p>
          <a:p>
            <a:r>
              <a:rPr lang="en-GB" dirty="0"/>
              <a:t>Official responses to ‘moral panics’ (youth riots, disaffected youth)</a:t>
            </a:r>
          </a:p>
        </p:txBody>
      </p:sp>
    </p:spTree>
    <p:extLst>
      <p:ext uri="{BB962C8B-B14F-4D97-AF65-F5344CB8AC3E}">
        <p14:creationId xmlns:p14="http://schemas.microsoft.com/office/powerpoint/2010/main" val="279541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18E1-A488-433D-AA20-FDCDCF7683FF}"/>
              </a:ext>
            </a:extLst>
          </p:cNvPr>
          <p:cNvSpPr>
            <a:spLocks noGrp="1"/>
          </p:cNvSpPr>
          <p:nvPr>
            <p:ph type="title"/>
          </p:nvPr>
        </p:nvSpPr>
        <p:spPr/>
        <p:txBody>
          <a:bodyPr/>
          <a:lstStyle/>
          <a:p>
            <a:r>
              <a:rPr lang="en-GB" dirty="0"/>
              <a:t>Theoretical underpinning</a:t>
            </a:r>
          </a:p>
        </p:txBody>
      </p:sp>
      <p:sp>
        <p:nvSpPr>
          <p:cNvPr id="3" name="Content Placeholder 2">
            <a:extLst>
              <a:ext uri="{FF2B5EF4-FFF2-40B4-BE49-F238E27FC236}">
                <a16:creationId xmlns:a16="http://schemas.microsoft.com/office/drawing/2014/main" id="{0E46E278-3DCA-4B1C-9AAC-56CB24D384D6}"/>
              </a:ext>
            </a:extLst>
          </p:cNvPr>
          <p:cNvSpPr>
            <a:spLocks noGrp="1"/>
          </p:cNvSpPr>
          <p:nvPr>
            <p:ph idx="1"/>
          </p:nvPr>
        </p:nvSpPr>
        <p:spPr/>
        <p:txBody>
          <a:bodyPr/>
          <a:lstStyle/>
          <a:p>
            <a:r>
              <a:rPr lang="en-GB" dirty="0"/>
              <a:t>Social group work (Gisela Konopka)</a:t>
            </a:r>
          </a:p>
          <a:p>
            <a:r>
              <a:rPr lang="en-GB" dirty="0"/>
              <a:t>Community education</a:t>
            </a:r>
          </a:p>
          <a:p>
            <a:r>
              <a:rPr lang="en-GB" i="1" dirty="0"/>
              <a:t>animation </a:t>
            </a:r>
            <a:r>
              <a:rPr lang="en-GB" i="1" dirty="0" err="1"/>
              <a:t>socioculturelle</a:t>
            </a:r>
            <a:r>
              <a:rPr lang="en-GB" dirty="0"/>
              <a:t>, </a:t>
            </a:r>
          </a:p>
          <a:p>
            <a:r>
              <a:rPr lang="en-GB" dirty="0"/>
              <a:t>Social pedagogy</a:t>
            </a:r>
          </a:p>
          <a:p>
            <a:r>
              <a:rPr lang="en-GB" dirty="0"/>
              <a:t>Positive youth development (PYD)</a:t>
            </a:r>
          </a:p>
          <a:p>
            <a:endParaRPr lang="en-GB" dirty="0"/>
          </a:p>
          <a:p>
            <a:pPr marL="0" indent="0">
              <a:buNone/>
            </a:pPr>
            <a:r>
              <a:rPr lang="en-GB" dirty="0"/>
              <a:t>Overall: distinction from both </a:t>
            </a:r>
            <a:r>
              <a:rPr lang="en-GB" b="1" dirty="0"/>
              <a:t>school pedagogy </a:t>
            </a:r>
            <a:r>
              <a:rPr lang="en-GB" dirty="0"/>
              <a:t>and </a:t>
            </a:r>
            <a:r>
              <a:rPr lang="en-GB" b="1" dirty="0"/>
              <a:t>social work</a:t>
            </a:r>
          </a:p>
          <a:p>
            <a:endParaRPr lang="en-GB" dirty="0"/>
          </a:p>
        </p:txBody>
      </p:sp>
    </p:spTree>
    <p:extLst>
      <p:ext uri="{BB962C8B-B14F-4D97-AF65-F5344CB8AC3E}">
        <p14:creationId xmlns:p14="http://schemas.microsoft.com/office/powerpoint/2010/main" val="280435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9845-5E95-415D-86F3-0BE55B3FCE0B}"/>
              </a:ext>
            </a:extLst>
          </p:cNvPr>
          <p:cNvSpPr>
            <a:spLocks noGrp="1"/>
          </p:cNvSpPr>
          <p:nvPr>
            <p:ph type="title"/>
          </p:nvPr>
        </p:nvSpPr>
        <p:spPr/>
        <p:txBody>
          <a:bodyPr/>
          <a:lstStyle/>
          <a:p>
            <a:r>
              <a:rPr lang="en-GB" dirty="0"/>
              <a:t>Social policy frameworks</a:t>
            </a:r>
          </a:p>
        </p:txBody>
      </p:sp>
      <p:sp>
        <p:nvSpPr>
          <p:cNvPr id="3" name="Content Placeholder 2">
            <a:extLst>
              <a:ext uri="{FF2B5EF4-FFF2-40B4-BE49-F238E27FC236}">
                <a16:creationId xmlns:a16="http://schemas.microsoft.com/office/drawing/2014/main" id="{A650E8DE-5D50-42F3-8008-307684F83287}"/>
              </a:ext>
            </a:extLst>
          </p:cNvPr>
          <p:cNvSpPr>
            <a:spLocks noGrp="1"/>
          </p:cNvSpPr>
          <p:nvPr>
            <p:ph idx="1"/>
          </p:nvPr>
        </p:nvSpPr>
        <p:spPr/>
        <p:txBody>
          <a:bodyPr/>
          <a:lstStyle/>
          <a:p>
            <a:r>
              <a:rPr lang="en-GB" dirty="0"/>
              <a:t>Close relationship to “welfare regimes”</a:t>
            </a:r>
          </a:p>
          <a:p>
            <a:pPr lvl="1"/>
            <a:r>
              <a:rPr lang="en-GB" dirty="0"/>
              <a:t>Liberal / residual: state as last resort; freedom and autonomy</a:t>
            </a:r>
          </a:p>
          <a:p>
            <a:pPr lvl="1"/>
            <a:r>
              <a:rPr lang="en-GB" dirty="0"/>
              <a:t>Social-democratic: good public services; equality</a:t>
            </a:r>
          </a:p>
          <a:p>
            <a:pPr lvl="1"/>
            <a:r>
              <a:rPr lang="en-GB" dirty="0" err="1"/>
              <a:t>Bismarckian</a:t>
            </a:r>
            <a:r>
              <a:rPr lang="en-GB" dirty="0"/>
              <a:t> / conservative: civil society duties; identity and community</a:t>
            </a:r>
          </a:p>
          <a:p>
            <a:r>
              <a:rPr lang="en-GB" dirty="0"/>
              <a:t>Recent changes in welfare consensus:</a:t>
            </a:r>
          </a:p>
          <a:p>
            <a:pPr lvl="1"/>
            <a:r>
              <a:rPr lang="en-GB" dirty="0"/>
              <a:t>Reduction of public expenditure, contracting out, commercialisation</a:t>
            </a:r>
          </a:p>
          <a:p>
            <a:pPr lvl="1"/>
            <a:r>
              <a:rPr lang="en-GB" dirty="0"/>
              <a:t>Accountability and efficiency</a:t>
            </a:r>
          </a:p>
          <a:p>
            <a:pPr lvl="1"/>
            <a:r>
              <a:rPr lang="en-GB" dirty="0"/>
              <a:t>Activation and </a:t>
            </a:r>
            <a:r>
              <a:rPr lang="en-GB" dirty="0" err="1"/>
              <a:t>responsibilisation</a:t>
            </a:r>
            <a:endParaRPr lang="en-GB" dirty="0"/>
          </a:p>
        </p:txBody>
      </p:sp>
    </p:spTree>
    <p:extLst>
      <p:ext uri="{BB962C8B-B14F-4D97-AF65-F5344CB8AC3E}">
        <p14:creationId xmlns:p14="http://schemas.microsoft.com/office/powerpoint/2010/main" val="202685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B16B-E5E5-4CA6-A87E-35C3095C4A14}"/>
              </a:ext>
            </a:extLst>
          </p:cNvPr>
          <p:cNvSpPr>
            <a:spLocks noGrp="1"/>
          </p:cNvSpPr>
          <p:nvPr>
            <p:ph type="title"/>
          </p:nvPr>
        </p:nvSpPr>
        <p:spPr/>
        <p:txBody>
          <a:bodyPr/>
          <a:lstStyle/>
          <a:p>
            <a:pPr algn="ctr"/>
            <a:r>
              <a:rPr lang="en-GB" dirty="0"/>
              <a:t>Post-modern culture, hyper-capitalism </a:t>
            </a:r>
            <a:br>
              <a:rPr lang="en-GB" dirty="0"/>
            </a:br>
            <a:r>
              <a:rPr lang="en-GB" dirty="0"/>
              <a:t>and youth work</a:t>
            </a:r>
          </a:p>
        </p:txBody>
      </p:sp>
      <p:sp>
        <p:nvSpPr>
          <p:cNvPr id="3" name="Content Placeholder 2">
            <a:extLst>
              <a:ext uri="{FF2B5EF4-FFF2-40B4-BE49-F238E27FC236}">
                <a16:creationId xmlns:a16="http://schemas.microsoft.com/office/drawing/2014/main" id="{63D5FDE8-F7B3-4F34-9F52-9F4319DEE4D8}"/>
              </a:ext>
            </a:extLst>
          </p:cNvPr>
          <p:cNvSpPr>
            <a:spLocks noGrp="1"/>
          </p:cNvSpPr>
          <p:nvPr>
            <p:ph idx="1"/>
          </p:nvPr>
        </p:nvSpPr>
        <p:spPr>
          <a:xfrm>
            <a:off x="418455" y="1825625"/>
            <a:ext cx="11220772" cy="4807650"/>
          </a:xfrm>
        </p:spPr>
        <p:txBody>
          <a:bodyPr>
            <a:normAutofit/>
          </a:bodyPr>
          <a:lstStyle/>
          <a:p>
            <a:pPr marL="0" indent="0" algn="just">
              <a:buNone/>
            </a:pPr>
            <a:r>
              <a:rPr lang="en-GB" i="1" dirty="0"/>
              <a:t>‘This stable, pluralised coexistence of styles leads to a cultural mainstream formation built of very different but coexisting minorities. Although what is now a </a:t>
            </a:r>
            <a:r>
              <a:rPr lang="en-GB" b="1" i="1" dirty="0"/>
              <a:t>postmodern formation of plural minority cultures </a:t>
            </a:r>
            <a:r>
              <a:rPr lang="en-GB" i="1" dirty="0"/>
              <a:t>would previously have embodied emancipatory potential in the context of Fordist industrial systems, it seems no longer able to fulfil this potential within the current contexts of </a:t>
            </a:r>
            <a:r>
              <a:rPr lang="en-GB" b="1" i="1" dirty="0"/>
              <a:t>globalised hyper-capitalism</a:t>
            </a:r>
            <a:r>
              <a:rPr lang="en-GB" i="1" dirty="0"/>
              <a:t>. In the end, postmodern capitalism needs exactly the flexible, dynamic and youthful ego-tacticians that, like the members of the minority youth cultures, can flexibly reinvent themselves according to the rapid demands of change in a </a:t>
            </a:r>
            <a:r>
              <a:rPr lang="en-GB" b="1" i="1" dirty="0"/>
              <a:t>global culture of competition</a:t>
            </a:r>
            <a:r>
              <a:rPr lang="en-GB" i="1" dirty="0"/>
              <a:t>.</a:t>
            </a:r>
            <a:r>
              <a:rPr lang="en-GB" dirty="0"/>
              <a:t>’ </a:t>
            </a:r>
          </a:p>
          <a:p>
            <a:pPr marL="0" indent="0">
              <a:buNone/>
            </a:pPr>
            <a:r>
              <a:rPr lang="en-GB" dirty="0"/>
              <a:t>(</a:t>
            </a:r>
            <a:r>
              <a:rPr lang="en-GB" dirty="0" err="1"/>
              <a:t>Spatscheck</a:t>
            </a:r>
            <a:r>
              <a:rPr lang="en-GB" dirty="0"/>
              <a:t>, 2011: 146)</a:t>
            </a:r>
          </a:p>
          <a:p>
            <a:endParaRPr lang="en-GB" dirty="0"/>
          </a:p>
        </p:txBody>
      </p:sp>
    </p:spTree>
    <p:extLst>
      <p:ext uri="{BB962C8B-B14F-4D97-AF65-F5344CB8AC3E}">
        <p14:creationId xmlns:p14="http://schemas.microsoft.com/office/powerpoint/2010/main" val="192686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BE2E-39DA-4C77-89B1-6F89EF8F5475}"/>
              </a:ext>
            </a:extLst>
          </p:cNvPr>
          <p:cNvSpPr>
            <a:spLocks noGrp="1"/>
          </p:cNvSpPr>
          <p:nvPr>
            <p:ph type="title"/>
          </p:nvPr>
        </p:nvSpPr>
        <p:spPr/>
        <p:txBody>
          <a:bodyPr/>
          <a:lstStyle/>
          <a:p>
            <a:r>
              <a:rPr lang="en-GB" b="1" dirty="0"/>
              <a:t>Trends in youth work in the last decade (EC 2014)</a:t>
            </a:r>
            <a:endParaRPr lang="en-GB" dirty="0"/>
          </a:p>
        </p:txBody>
      </p:sp>
      <p:pic>
        <p:nvPicPr>
          <p:cNvPr id="4" name="Content Placeholder 3">
            <a:extLst>
              <a:ext uri="{FF2B5EF4-FFF2-40B4-BE49-F238E27FC236}">
                <a16:creationId xmlns:a16="http://schemas.microsoft.com/office/drawing/2014/main" id="{CC5A31B8-CD80-4C8D-A271-C17DCDBDA396}"/>
              </a:ext>
            </a:extLst>
          </p:cNvPr>
          <p:cNvPicPr>
            <a:picLocks noGrp="1" noChangeAspect="1"/>
          </p:cNvPicPr>
          <p:nvPr>
            <p:ph idx="1"/>
          </p:nvPr>
        </p:nvPicPr>
        <p:blipFill>
          <a:blip r:embed="rId2"/>
          <a:stretch>
            <a:fillRect/>
          </a:stretch>
        </p:blipFill>
        <p:spPr>
          <a:xfrm>
            <a:off x="1209270" y="1534331"/>
            <a:ext cx="9822225" cy="4958543"/>
          </a:xfrm>
          <a:prstGeom prst="rect">
            <a:avLst/>
          </a:prstGeom>
        </p:spPr>
      </p:pic>
    </p:spTree>
    <p:extLst>
      <p:ext uri="{BB962C8B-B14F-4D97-AF65-F5344CB8AC3E}">
        <p14:creationId xmlns:p14="http://schemas.microsoft.com/office/powerpoint/2010/main" val="145331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802D-E11D-4A35-93CE-109C91C96BF3}"/>
              </a:ext>
            </a:extLst>
          </p:cNvPr>
          <p:cNvSpPr>
            <a:spLocks noGrp="1"/>
          </p:cNvSpPr>
          <p:nvPr>
            <p:ph type="title"/>
          </p:nvPr>
        </p:nvSpPr>
        <p:spPr/>
        <p:txBody>
          <a:bodyPr/>
          <a:lstStyle/>
          <a:p>
            <a:r>
              <a:rPr lang="en-GB" dirty="0"/>
              <a:t>Is the distinction “forum” – “transit zone” still useful?</a:t>
            </a:r>
          </a:p>
        </p:txBody>
      </p:sp>
      <p:sp>
        <p:nvSpPr>
          <p:cNvPr id="3" name="Content Placeholder 2">
            <a:extLst>
              <a:ext uri="{FF2B5EF4-FFF2-40B4-BE49-F238E27FC236}">
                <a16:creationId xmlns:a16="http://schemas.microsoft.com/office/drawing/2014/main" id="{E084D3E7-AE63-4D6B-8DCF-2F79698CCC67}"/>
              </a:ext>
            </a:extLst>
          </p:cNvPr>
          <p:cNvSpPr>
            <a:spLocks noGrp="1"/>
          </p:cNvSpPr>
          <p:nvPr>
            <p:ph idx="1"/>
          </p:nvPr>
        </p:nvSpPr>
        <p:spPr/>
        <p:txBody>
          <a:bodyPr/>
          <a:lstStyle/>
          <a:p>
            <a:r>
              <a:rPr lang="en-GB" dirty="0"/>
              <a:t>Youth as a ‘precious resource’ (in view of drastic changes in age structures) requires explicit public attention, support and resourcing, - but political impositions are unacceptable</a:t>
            </a:r>
          </a:p>
          <a:p>
            <a:r>
              <a:rPr lang="en-GB" dirty="0"/>
              <a:t>Can youth work still provide a “safe haven” where youth practise “being together” – or does it need to engage with the urgent issues of the future explicitly and pedagogically?</a:t>
            </a:r>
          </a:p>
          <a:p>
            <a:r>
              <a:rPr lang="en-GB" dirty="0"/>
              <a:t>How to ‘steer’ youth work in the age of drastic shifts in ‘seats of governing’ – commercial pressure, power of social networks, Mafia-type clans fostering protection and self-interest</a:t>
            </a:r>
          </a:p>
          <a:p>
            <a:endParaRPr lang="en-GB" dirty="0"/>
          </a:p>
        </p:txBody>
      </p:sp>
    </p:spTree>
    <p:extLst>
      <p:ext uri="{BB962C8B-B14F-4D97-AF65-F5344CB8AC3E}">
        <p14:creationId xmlns:p14="http://schemas.microsoft.com/office/powerpoint/2010/main" val="36600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EA96-3BF5-43E5-95A1-53DA7232B48D}"/>
              </a:ext>
            </a:extLst>
          </p:cNvPr>
          <p:cNvSpPr>
            <a:spLocks noGrp="1"/>
          </p:cNvSpPr>
          <p:nvPr>
            <p:ph type="title"/>
          </p:nvPr>
        </p:nvSpPr>
        <p:spPr/>
        <p:txBody>
          <a:bodyPr/>
          <a:lstStyle/>
          <a:p>
            <a:pPr algn="ctr"/>
            <a:r>
              <a:rPr lang="en-GB" dirty="0" err="1"/>
              <a:t>Blankenberge</a:t>
            </a:r>
            <a:r>
              <a:rPr lang="en-GB" dirty="0"/>
              <a:t> 2008</a:t>
            </a:r>
          </a:p>
        </p:txBody>
      </p:sp>
      <p:pic>
        <p:nvPicPr>
          <p:cNvPr id="1026" name="Picture 2" descr="Related image">
            <a:extLst>
              <a:ext uri="{FF2B5EF4-FFF2-40B4-BE49-F238E27FC236}">
                <a16:creationId xmlns:a16="http://schemas.microsoft.com/office/drawing/2014/main" id="{326BB52A-B971-48FC-98FE-DB4F3C25D8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7206" y="1825625"/>
            <a:ext cx="61775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84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1354-A384-4107-8406-4894F8D2E383}"/>
              </a:ext>
            </a:extLst>
          </p:cNvPr>
          <p:cNvSpPr>
            <a:spLocks noGrp="1"/>
          </p:cNvSpPr>
          <p:nvPr>
            <p:ph type="title"/>
          </p:nvPr>
        </p:nvSpPr>
        <p:spPr/>
        <p:txBody>
          <a:bodyPr/>
          <a:lstStyle/>
          <a:p>
            <a:endParaRPr lang="en-GB"/>
          </a:p>
        </p:txBody>
      </p:sp>
      <p:pic>
        <p:nvPicPr>
          <p:cNvPr id="1026" name="Picture 2" descr="https://ec.europa.eu/eurostat/statistics-explained/images/5/5d/Population_structure_by_five-year_age_groups_and_sex%2C_EU-28%2C_1_January_1996_and_2016_%28%25_share_of_total_population%29_BYIE18.png">
            <a:extLst>
              <a:ext uri="{FF2B5EF4-FFF2-40B4-BE49-F238E27FC236}">
                <a16:creationId xmlns:a16="http://schemas.microsoft.com/office/drawing/2014/main" id="{AAECCAF2-797E-42DE-BB12-22469C78B9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1535" y="468630"/>
            <a:ext cx="6662455" cy="63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86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A6AD-FC86-4752-AC62-B02E8FA37D10}"/>
              </a:ext>
            </a:extLst>
          </p:cNvPr>
          <p:cNvSpPr>
            <a:spLocks noGrp="1"/>
          </p:cNvSpPr>
          <p:nvPr>
            <p:ph type="title"/>
          </p:nvPr>
        </p:nvSpPr>
        <p:spPr/>
        <p:txBody>
          <a:bodyPr/>
          <a:lstStyle/>
          <a:p>
            <a:endParaRPr lang="en-GB"/>
          </a:p>
        </p:txBody>
      </p:sp>
      <p:pic>
        <p:nvPicPr>
          <p:cNvPr id="2050" name="Picture 2" descr="https://ec.europa.eu/eurostat/statistics-explained/images/3/31/Children_and_young_people_in_the_population%2C_1_January_2016_%28%25_share_of_total_population%29_BYIE18.png">
            <a:extLst>
              <a:ext uri="{FF2B5EF4-FFF2-40B4-BE49-F238E27FC236}">
                <a16:creationId xmlns:a16="http://schemas.microsoft.com/office/drawing/2014/main" id="{376B191B-13E7-4432-AC7C-0CFBD9FEAF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8659" y="365125"/>
            <a:ext cx="99674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7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3EFB-5F93-45D4-87AB-430FF7BDDE9F}"/>
              </a:ext>
            </a:extLst>
          </p:cNvPr>
          <p:cNvSpPr>
            <a:spLocks noGrp="1"/>
          </p:cNvSpPr>
          <p:nvPr>
            <p:ph type="title"/>
          </p:nvPr>
        </p:nvSpPr>
        <p:spPr/>
        <p:txBody>
          <a:bodyPr/>
          <a:lstStyle/>
          <a:p>
            <a:endParaRPr lang="en-GB"/>
          </a:p>
        </p:txBody>
      </p:sp>
      <p:pic>
        <p:nvPicPr>
          <p:cNvPr id="3074" name="Picture 2" descr="https://ec.europa.eu/eurostat/statistics-explained/images/4/46/Children_aged_0-14_years_in_the_population%2C_by_NUTS_level_2_regions%2C_1_January_2016_%28%25_share_of_total_population%29_BYIE18.png">
            <a:extLst>
              <a:ext uri="{FF2B5EF4-FFF2-40B4-BE49-F238E27FC236}">
                <a16:creationId xmlns:a16="http://schemas.microsoft.com/office/drawing/2014/main" id="{E8F51C0B-C95D-4E0A-BBBA-E34CB214BD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4730" y="402105"/>
            <a:ext cx="4892040" cy="692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4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E160-CBAA-42B1-A72A-CF1B45E76DB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0FFCAD9-4948-43FC-8D47-014011F0ED8A}"/>
              </a:ext>
            </a:extLst>
          </p:cNvPr>
          <p:cNvPicPr>
            <a:picLocks noGrp="1" noChangeAspect="1"/>
          </p:cNvPicPr>
          <p:nvPr>
            <p:ph idx="1"/>
          </p:nvPr>
        </p:nvPicPr>
        <p:blipFill>
          <a:blip r:embed="rId2"/>
          <a:stretch>
            <a:fillRect/>
          </a:stretch>
        </p:blipFill>
        <p:spPr>
          <a:xfrm>
            <a:off x="308610" y="365124"/>
            <a:ext cx="11967210" cy="6298566"/>
          </a:xfrm>
          <a:prstGeom prst="rect">
            <a:avLst/>
          </a:prstGeom>
        </p:spPr>
      </p:pic>
    </p:spTree>
    <p:extLst>
      <p:ext uri="{BB962C8B-B14F-4D97-AF65-F5344CB8AC3E}">
        <p14:creationId xmlns:p14="http://schemas.microsoft.com/office/powerpoint/2010/main" val="211749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0AFD-90FE-4036-B4BD-2301A96019F9}"/>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037AD65-FDD9-406E-83E1-E12CD4F49F2A}"/>
              </a:ext>
            </a:extLst>
          </p:cNvPr>
          <p:cNvPicPr>
            <a:picLocks noGrp="1" noChangeAspect="1"/>
          </p:cNvPicPr>
          <p:nvPr>
            <p:ph idx="1"/>
          </p:nvPr>
        </p:nvPicPr>
        <p:blipFill>
          <a:blip r:embed="rId2"/>
          <a:stretch>
            <a:fillRect/>
          </a:stretch>
        </p:blipFill>
        <p:spPr>
          <a:xfrm>
            <a:off x="2293554" y="-194968"/>
            <a:ext cx="7144719" cy="6972958"/>
          </a:xfrm>
          <a:prstGeom prst="rect">
            <a:avLst/>
          </a:prstGeom>
        </p:spPr>
      </p:pic>
    </p:spTree>
    <p:extLst>
      <p:ext uri="{BB962C8B-B14F-4D97-AF65-F5344CB8AC3E}">
        <p14:creationId xmlns:p14="http://schemas.microsoft.com/office/powerpoint/2010/main" val="102974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C294-0126-4407-9E95-0618D596F124}"/>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ABA1F0F-7A5F-4C47-A1F2-98D7CF876D01}"/>
              </a:ext>
            </a:extLst>
          </p:cNvPr>
          <p:cNvPicPr>
            <a:picLocks noGrp="1" noChangeAspect="1"/>
          </p:cNvPicPr>
          <p:nvPr>
            <p:ph idx="1"/>
          </p:nvPr>
        </p:nvPicPr>
        <p:blipFill>
          <a:blip r:embed="rId2"/>
          <a:stretch>
            <a:fillRect/>
          </a:stretch>
        </p:blipFill>
        <p:spPr>
          <a:xfrm>
            <a:off x="712663" y="1504709"/>
            <a:ext cx="10766674" cy="4220368"/>
          </a:xfrm>
          <a:prstGeom prst="rect">
            <a:avLst/>
          </a:prstGeom>
        </p:spPr>
      </p:pic>
    </p:spTree>
    <p:extLst>
      <p:ext uri="{BB962C8B-B14F-4D97-AF65-F5344CB8AC3E}">
        <p14:creationId xmlns:p14="http://schemas.microsoft.com/office/powerpoint/2010/main" val="172379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4E97-3806-4B0C-911A-E035F7F6DD10}"/>
              </a:ext>
            </a:extLst>
          </p:cNvPr>
          <p:cNvSpPr>
            <a:spLocks noGrp="1"/>
          </p:cNvSpPr>
          <p:nvPr>
            <p:ph type="title"/>
          </p:nvPr>
        </p:nvSpPr>
        <p:spPr/>
        <p:txBody>
          <a:bodyPr/>
          <a:lstStyle/>
          <a:p>
            <a:r>
              <a:rPr lang="en-GB" b="1" dirty="0"/>
              <a:t>Impact of economic crisis on youth work</a:t>
            </a:r>
            <a:endParaRPr lang="en-GB" dirty="0"/>
          </a:p>
        </p:txBody>
      </p:sp>
      <p:sp>
        <p:nvSpPr>
          <p:cNvPr id="3" name="Content Placeholder 2">
            <a:extLst>
              <a:ext uri="{FF2B5EF4-FFF2-40B4-BE49-F238E27FC236}">
                <a16:creationId xmlns:a16="http://schemas.microsoft.com/office/drawing/2014/main" id="{64AD3912-74ED-4C93-B6A1-D5730EB7C2EE}"/>
              </a:ext>
            </a:extLst>
          </p:cNvPr>
          <p:cNvSpPr>
            <a:spLocks noGrp="1"/>
          </p:cNvSpPr>
          <p:nvPr>
            <p:ph idx="1"/>
          </p:nvPr>
        </p:nvSpPr>
        <p:spPr/>
        <p:txBody>
          <a:bodyPr>
            <a:normAutofit/>
          </a:bodyPr>
          <a:lstStyle/>
          <a:p>
            <a:r>
              <a:rPr lang="en-GB" dirty="0"/>
              <a:t>The majority of EU countries have experienced cuts to public funds to youth work due to the economic crisis (at national and municipality level);</a:t>
            </a:r>
          </a:p>
          <a:p>
            <a:r>
              <a:rPr lang="en-GB" dirty="0"/>
              <a:t>There is a growing use and reliance on EU level support and financing for the youth work sector as other sources of funding at national level are reduced;</a:t>
            </a:r>
          </a:p>
          <a:p>
            <a:r>
              <a:rPr lang="en-GB" dirty="0"/>
              <a:t>The priorities for public funding of youth work have changed. There is greater emphasis on youth work targeted at giving young people better opportunities on the labour market and in education</a:t>
            </a:r>
          </a:p>
        </p:txBody>
      </p:sp>
    </p:spTree>
    <p:extLst>
      <p:ext uri="{BB962C8B-B14F-4D97-AF65-F5344CB8AC3E}">
        <p14:creationId xmlns:p14="http://schemas.microsoft.com/office/powerpoint/2010/main" val="297192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0E97-E96D-4F4B-9263-2CFB3B260F8C}"/>
              </a:ext>
            </a:extLst>
          </p:cNvPr>
          <p:cNvSpPr>
            <a:spLocks noGrp="1"/>
          </p:cNvSpPr>
          <p:nvPr>
            <p:ph type="title"/>
          </p:nvPr>
        </p:nvSpPr>
        <p:spPr/>
        <p:txBody>
          <a:bodyPr/>
          <a:lstStyle/>
          <a:p>
            <a:endParaRPr lang="en-GB"/>
          </a:p>
        </p:txBody>
      </p:sp>
      <p:pic>
        <p:nvPicPr>
          <p:cNvPr id="4098" name="Picture 2" descr="https://ec.europa.eu/eurostat/statistics-explained/images/e/e9/People_at_risk_of_poverty_or_social_exclusion%2C_EU-28%2C_2006-2016_%28%25_share%29_BYIE18.png">
            <a:extLst>
              <a:ext uri="{FF2B5EF4-FFF2-40B4-BE49-F238E27FC236}">
                <a16:creationId xmlns:a16="http://schemas.microsoft.com/office/drawing/2014/main" id="{B6BECF26-4EBA-4EB4-97C3-B73529EA23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5658" y="365125"/>
            <a:ext cx="9560869" cy="629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83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CE51-B9C8-4468-94B5-CC7AC98A3DCB}"/>
              </a:ext>
            </a:extLst>
          </p:cNvPr>
          <p:cNvSpPr>
            <a:spLocks noGrp="1"/>
          </p:cNvSpPr>
          <p:nvPr>
            <p:ph type="title"/>
          </p:nvPr>
        </p:nvSpPr>
        <p:spPr/>
        <p:txBody>
          <a:bodyPr/>
          <a:lstStyle/>
          <a:p>
            <a:endParaRPr lang="en-GB"/>
          </a:p>
        </p:txBody>
      </p:sp>
      <p:pic>
        <p:nvPicPr>
          <p:cNvPr id="5122" name="Picture 2" descr="https://ec.europa.eu/eurostat/statistics-explained/images/f/f8/Children_aged_0-17_years_at_risk_of_poverty_or_social_exclusion%2C_2006_and_2016_%28%25_share%29_BYIE18.png">
            <a:extLst>
              <a:ext uri="{FF2B5EF4-FFF2-40B4-BE49-F238E27FC236}">
                <a16:creationId xmlns:a16="http://schemas.microsoft.com/office/drawing/2014/main" id="{F3B263E5-73BC-4719-8D16-F4586B0D60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6629" y="365125"/>
            <a:ext cx="10227171" cy="645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147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F3A3-B03B-4965-B46A-A8FA14F6EF2D}"/>
              </a:ext>
            </a:extLst>
          </p:cNvPr>
          <p:cNvSpPr>
            <a:spLocks noGrp="1"/>
          </p:cNvSpPr>
          <p:nvPr>
            <p:ph type="title"/>
          </p:nvPr>
        </p:nvSpPr>
        <p:spPr>
          <a:xfrm>
            <a:off x="838200" y="365125"/>
            <a:ext cx="8995611" cy="1325563"/>
          </a:xfrm>
        </p:spPr>
        <p:txBody>
          <a:bodyPr/>
          <a:lstStyle/>
          <a:p>
            <a:pPr algn="r"/>
            <a:r>
              <a:rPr lang="en-GB" dirty="0"/>
              <a:t>Dominant themes concerning youth</a:t>
            </a:r>
            <a:br>
              <a:rPr lang="en-GB" dirty="0"/>
            </a:br>
            <a:r>
              <a:rPr lang="en-GB" sz="3600" dirty="0"/>
              <a:t> (youthpolicy.org)</a:t>
            </a:r>
            <a:endParaRPr lang="en-GB" dirty="0"/>
          </a:p>
        </p:txBody>
      </p:sp>
      <p:sp>
        <p:nvSpPr>
          <p:cNvPr id="3" name="Content Placeholder 2">
            <a:extLst>
              <a:ext uri="{FF2B5EF4-FFF2-40B4-BE49-F238E27FC236}">
                <a16:creationId xmlns:a16="http://schemas.microsoft.com/office/drawing/2014/main" id="{C3CA3B4F-01A8-4CD8-9F7A-17F60A6BE1A4}"/>
              </a:ext>
            </a:extLst>
          </p:cNvPr>
          <p:cNvSpPr>
            <a:spLocks noGrp="1"/>
          </p:cNvSpPr>
          <p:nvPr>
            <p:ph idx="1"/>
          </p:nvPr>
        </p:nvSpPr>
        <p:spPr/>
        <p:txBody>
          <a:bodyPr>
            <a:normAutofit lnSpcReduction="10000"/>
          </a:bodyPr>
          <a:lstStyle/>
          <a:p>
            <a:r>
              <a:rPr lang="en-GB" b="1" dirty="0"/>
              <a:t>Youth Employability, Livelihoods, and Entrepreneurship - i</a:t>
            </a:r>
            <a:r>
              <a:rPr lang="en-GB" dirty="0"/>
              <a:t>n many regions of the world, a significant portion of young people is and remains unemployed for long periods, even when they have higher education qualifications. Research consistently shows that young people are more likely to be unemployed than their elders, especially in times of economic uncertainty or crisis. Much of the support is directed at individual young people “with a good idea,” who need funds to “make it happen,” especially in countries where the formal </a:t>
            </a:r>
            <a:r>
              <a:rPr lang="en-GB" dirty="0" err="1"/>
              <a:t>labor</a:t>
            </a:r>
            <a:r>
              <a:rPr lang="en-GB" dirty="0"/>
              <a:t> market excludes young people or where they are likely to be able to get only poorly paid jobs, or temporary contracts. This is also often the kind of employment which is first to be cut in times of crisis, putting young people at even greater risk of unemployment</a:t>
            </a:r>
            <a:r>
              <a:rPr lang="en-GB" b="1" dirty="0"/>
              <a:t> </a:t>
            </a:r>
            <a:endParaRPr lang="en-GB" dirty="0"/>
          </a:p>
        </p:txBody>
      </p:sp>
    </p:spTree>
    <p:extLst>
      <p:ext uri="{BB962C8B-B14F-4D97-AF65-F5344CB8AC3E}">
        <p14:creationId xmlns:p14="http://schemas.microsoft.com/office/powerpoint/2010/main" val="346160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5D506-D47D-4051-A038-646499E182E4}"/>
              </a:ext>
            </a:extLst>
          </p:cNvPr>
          <p:cNvSpPr>
            <a:spLocks noGrp="1"/>
          </p:cNvSpPr>
          <p:nvPr>
            <p:ph type="title"/>
          </p:nvPr>
        </p:nvSpPr>
        <p:spPr/>
        <p:txBody>
          <a:bodyPr/>
          <a:lstStyle/>
          <a:p>
            <a:pPr algn="ctr"/>
            <a:r>
              <a:rPr lang="en-GB" dirty="0"/>
              <a:t>2008 Wall Street</a:t>
            </a:r>
          </a:p>
        </p:txBody>
      </p:sp>
      <p:pic>
        <p:nvPicPr>
          <p:cNvPr id="8" name="Content Placeholder 7">
            <a:extLst>
              <a:ext uri="{FF2B5EF4-FFF2-40B4-BE49-F238E27FC236}">
                <a16:creationId xmlns:a16="http://schemas.microsoft.com/office/drawing/2014/main" id="{97035F40-7FC8-4C83-849C-898EAA55653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1575" y="2310606"/>
            <a:ext cx="4514850" cy="3381375"/>
          </a:xfrm>
        </p:spPr>
      </p:pic>
      <p:pic>
        <p:nvPicPr>
          <p:cNvPr id="14" name="Content Placeholder 13">
            <a:extLst>
              <a:ext uri="{FF2B5EF4-FFF2-40B4-BE49-F238E27FC236}">
                <a16:creationId xmlns:a16="http://schemas.microsoft.com/office/drawing/2014/main" id="{DF2177E6-0706-4A73-B291-05FBE2AD2F9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7171" y="2310605"/>
            <a:ext cx="5631656" cy="3381375"/>
          </a:xfrm>
        </p:spPr>
      </p:pic>
    </p:spTree>
    <p:extLst>
      <p:ext uri="{BB962C8B-B14F-4D97-AF65-F5344CB8AC3E}">
        <p14:creationId xmlns:p14="http://schemas.microsoft.com/office/powerpoint/2010/main" val="3698947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0A06-0D35-4F7B-A4C7-C032969914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1EF587-62E2-4E36-9CF1-07EA6C258E23}"/>
              </a:ext>
            </a:extLst>
          </p:cNvPr>
          <p:cNvSpPr>
            <a:spLocks noGrp="1"/>
          </p:cNvSpPr>
          <p:nvPr>
            <p:ph idx="1"/>
          </p:nvPr>
        </p:nvSpPr>
        <p:spPr/>
        <p:txBody>
          <a:bodyPr/>
          <a:lstStyle/>
          <a:p>
            <a:r>
              <a:rPr lang="en-GB" b="1" dirty="0"/>
              <a:t>Youth Development, Focusing Heavily on Formal Education -  </a:t>
            </a:r>
            <a:r>
              <a:rPr lang="en-GB" dirty="0"/>
              <a:t>the great emphasis placed on formal education in terms of financial investments has not necessarily produced great results in development. This may be because of the insularity of such programs, focusing as they do only on formal education to the exclusion of non-formal education and other aspects such as the match (or, better put, mismatch) between education and the </a:t>
            </a:r>
            <a:r>
              <a:rPr lang="en-GB" dirty="0" err="1"/>
              <a:t>labor</a:t>
            </a:r>
            <a:r>
              <a:rPr lang="en-GB" dirty="0"/>
              <a:t> market; such dearth of results might also be attributed to a lack of awareness about the need to reform and improve training processes for teachers and other education professionals, etc</a:t>
            </a:r>
          </a:p>
        </p:txBody>
      </p:sp>
    </p:spTree>
    <p:extLst>
      <p:ext uri="{BB962C8B-B14F-4D97-AF65-F5344CB8AC3E}">
        <p14:creationId xmlns:p14="http://schemas.microsoft.com/office/powerpoint/2010/main" val="3670650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8244-DE43-41DE-BD73-8F3B262097C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593B6B8-1A0E-41B2-A6E7-2302B4EB4004}"/>
              </a:ext>
            </a:extLst>
          </p:cNvPr>
          <p:cNvSpPr>
            <a:spLocks noGrp="1"/>
          </p:cNvSpPr>
          <p:nvPr>
            <p:ph idx="1"/>
          </p:nvPr>
        </p:nvSpPr>
        <p:spPr/>
        <p:txBody>
          <a:bodyPr>
            <a:normAutofit fontScale="85000" lnSpcReduction="20000"/>
          </a:bodyPr>
          <a:lstStyle/>
          <a:p>
            <a:r>
              <a:rPr lang="en-GB" b="1" dirty="0"/>
              <a:t>Youth and Participation - </a:t>
            </a:r>
            <a:r>
              <a:rPr lang="en-GB" dirty="0"/>
              <a:t>Youth participation (or, more narrowly, civic/political engagement) is a traditional focus of attention of both grant-making and operational programs. But, it has a tendency of fading in importance in the face of newer or more urgent issues that funders feel need to be addressed. Youth participation periodically resurfaces when young people are very visible in democratic change or when they are not visible enough in political milestones—national elections or European elections, for example.</a:t>
            </a:r>
          </a:p>
          <a:p>
            <a:r>
              <a:rPr lang="en-GB" dirty="0"/>
              <a:t>European institutional funders often have it as a permanent priority. In other regions, such activity tends to be regarded with some suspicion—by governments especially. Hence, intergovernmental structures in some regions tend to avoid the issue and focus their attention on “</a:t>
            </a:r>
            <a:r>
              <a:rPr lang="en-GB" dirty="0" err="1"/>
              <a:t>nonpolitical</a:t>
            </a:r>
            <a:r>
              <a:rPr lang="en-GB" dirty="0"/>
              <a:t>” priorities, for example, development. If youth engagement is considered a priority, then the “</a:t>
            </a:r>
            <a:r>
              <a:rPr lang="en-GB" dirty="0" err="1"/>
              <a:t>nonpolitical</a:t>
            </a:r>
            <a:r>
              <a:rPr lang="en-GB" dirty="0"/>
              <a:t>” type of participation is </a:t>
            </a:r>
            <a:r>
              <a:rPr lang="en-GB" dirty="0" err="1"/>
              <a:t>favored</a:t>
            </a:r>
            <a:r>
              <a:rPr lang="en-GB"/>
              <a:t>—involvement in leisure-time activities, meaningful pursuits outside of school, actions that develop the competence of young people, other social and cultural activities.</a:t>
            </a:r>
          </a:p>
          <a:p>
            <a:endParaRPr lang="en-GB" dirty="0"/>
          </a:p>
        </p:txBody>
      </p:sp>
    </p:spTree>
    <p:extLst>
      <p:ext uri="{BB962C8B-B14F-4D97-AF65-F5344CB8AC3E}">
        <p14:creationId xmlns:p14="http://schemas.microsoft.com/office/powerpoint/2010/main" val="3404792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2273-D961-437C-A1BD-49EBE4D8733E}"/>
              </a:ext>
            </a:extLst>
          </p:cNvPr>
          <p:cNvSpPr>
            <a:spLocks noGrp="1"/>
          </p:cNvSpPr>
          <p:nvPr>
            <p:ph type="title"/>
          </p:nvPr>
        </p:nvSpPr>
        <p:spPr/>
        <p:txBody>
          <a:bodyPr/>
          <a:lstStyle/>
          <a:p>
            <a:r>
              <a:rPr lang="en-GB" dirty="0"/>
              <a:t>Further topics for exploration</a:t>
            </a:r>
          </a:p>
        </p:txBody>
      </p:sp>
      <p:sp>
        <p:nvSpPr>
          <p:cNvPr id="3" name="Content Placeholder 2">
            <a:extLst>
              <a:ext uri="{FF2B5EF4-FFF2-40B4-BE49-F238E27FC236}">
                <a16:creationId xmlns:a16="http://schemas.microsoft.com/office/drawing/2014/main" id="{F8C996AF-DF6D-4C04-B779-31D1C7F74F65}"/>
              </a:ext>
            </a:extLst>
          </p:cNvPr>
          <p:cNvSpPr>
            <a:spLocks noGrp="1"/>
          </p:cNvSpPr>
          <p:nvPr>
            <p:ph idx="1"/>
          </p:nvPr>
        </p:nvSpPr>
        <p:spPr/>
        <p:txBody>
          <a:bodyPr>
            <a:normAutofit lnSpcReduction="10000"/>
          </a:bodyPr>
          <a:lstStyle/>
          <a:p>
            <a:r>
              <a:rPr lang="en-GB" dirty="0"/>
              <a:t>the </a:t>
            </a:r>
            <a:r>
              <a:rPr lang="en-GB" b="1" u="sng" dirty="0"/>
              <a:t>gender dimension </a:t>
            </a:r>
            <a:r>
              <a:rPr lang="en-GB" dirty="0"/>
              <a:t>of youth work since the role of women in the economy has undergone strong variations in the historical perspective covered by these volumes. </a:t>
            </a:r>
          </a:p>
          <a:p>
            <a:r>
              <a:rPr lang="en-GB" dirty="0"/>
              <a:t>youth work to address and make a contribution to </a:t>
            </a:r>
            <a:r>
              <a:rPr lang="en-GB" b="1" u="sng" dirty="0"/>
              <a:t>the position of young migrants and refugees</a:t>
            </a:r>
            <a:r>
              <a:rPr lang="en-GB" dirty="0"/>
              <a:t>. The contributions hardly make reference to this group of young people although their ambivalent treatment by social services is symbolic of the dilemmas that accompanied the development of youth services and youth policies historically. </a:t>
            </a:r>
          </a:p>
          <a:p>
            <a:r>
              <a:rPr lang="en-GB" dirty="0"/>
              <a:t>the role of </a:t>
            </a:r>
            <a:r>
              <a:rPr lang="en-GB" b="1" u="sng" dirty="0"/>
              <a:t>social pedagogy </a:t>
            </a:r>
            <a:r>
              <a:rPr lang="en-GB" dirty="0"/>
              <a:t>as a conceptual and methodological medium </a:t>
            </a:r>
          </a:p>
          <a:p>
            <a:endParaRPr lang="en-GB" dirty="0"/>
          </a:p>
        </p:txBody>
      </p:sp>
    </p:spTree>
    <p:extLst>
      <p:ext uri="{BB962C8B-B14F-4D97-AF65-F5344CB8AC3E}">
        <p14:creationId xmlns:p14="http://schemas.microsoft.com/office/powerpoint/2010/main" val="247394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8BCA48B-ED00-4564-ABA7-9A2EFD02322E}"/>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876D5705-835E-4581-B3A6-03B66821F1C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27208" y="1825625"/>
            <a:ext cx="4403583" cy="4351338"/>
          </a:xfrm>
        </p:spPr>
      </p:pic>
      <p:pic>
        <p:nvPicPr>
          <p:cNvPr id="12" name="Content Placeholder 11">
            <a:extLst>
              <a:ext uri="{FF2B5EF4-FFF2-40B4-BE49-F238E27FC236}">
                <a16:creationId xmlns:a16="http://schemas.microsoft.com/office/drawing/2014/main" id="{0FE57524-C412-46C1-ABFC-54BC04BA53A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07017" y="2391569"/>
            <a:ext cx="5683547" cy="3374232"/>
          </a:xfrm>
        </p:spPr>
      </p:pic>
    </p:spTree>
    <p:extLst>
      <p:ext uri="{BB962C8B-B14F-4D97-AF65-F5344CB8AC3E}">
        <p14:creationId xmlns:p14="http://schemas.microsoft.com/office/powerpoint/2010/main" val="410054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40D1-0455-4B76-99CA-65705E671F98}"/>
              </a:ext>
            </a:extLst>
          </p:cNvPr>
          <p:cNvSpPr>
            <a:spLocks noGrp="1"/>
          </p:cNvSpPr>
          <p:nvPr>
            <p:ph type="title"/>
          </p:nvPr>
        </p:nvSpPr>
        <p:spPr/>
        <p:txBody>
          <a:bodyPr/>
          <a:lstStyle/>
          <a:p>
            <a:endParaRPr lang="en-GB"/>
          </a:p>
        </p:txBody>
      </p:sp>
      <p:pic>
        <p:nvPicPr>
          <p:cNvPr id="2050" name="Picture 2" descr="Related image">
            <a:extLst>
              <a:ext uri="{FF2B5EF4-FFF2-40B4-BE49-F238E27FC236}">
                <a16:creationId xmlns:a16="http://schemas.microsoft.com/office/drawing/2014/main" id="{4891531C-A88B-4B16-80C9-E2D5B1583F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2007" y="151801"/>
            <a:ext cx="9267986" cy="622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35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FFF432-5811-4219-8B32-0D64C9D00C0B}"/>
              </a:ext>
            </a:extLst>
          </p:cNvPr>
          <p:cNvPicPr>
            <a:picLocks noGrp="1" noChangeAspect="1"/>
          </p:cNvPicPr>
          <p:nvPr>
            <p:ph idx="4294967295"/>
          </p:nvPr>
        </p:nvPicPr>
        <p:blipFill>
          <a:blip r:embed="rId2"/>
          <a:stretch>
            <a:fillRect/>
          </a:stretch>
        </p:blipFill>
        <p:spPr>
          <a:xfrm>
            <a:off x="2846071" y="287021"/>
            <a:ext cx="6875584" cy="6285229"/>
          </a:xfrm>
          <a:prstGeom prst="rect">
            <a:avLst/>
          </a:prstGeom>
        </p:spPr>
      </p:pic>
    </p:spTree>
    <p:extLst>
      <p:ext uri="{BB962C8B-B14F-4D97-AF65-F5344CB8AC3E}">
        <p14:creationId xmlns:p14="http://schemas.microsoft.com/office/powerpoint/2010/main" val="201240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8A38-7155-4B8E-93D2-483EE269641E}"/>
              </a:ext>
            </a:extLst>
          </p:cNvPr>
          <p:cNvSpPr>
            <a:spLocks noGrp="1"/>
          </p:cNvSpPr>
          <p:nvPr>
            <p:ph type="title" idx="4294967295"/>
          </p:nvPr>
        </p:nvSpPr>
        <p:spPr>
          <a:xfrm>
            <a:off x="1632856" y="365125"/>
            <a:ext cx="8882743" cy="1325563"/>
          </a:xfrm>
        </p:spPr>
        <p:txBody>
          <a:bodyPr>
            <a:normAutofit fontScale="90000"/>
          </a:bodyPr>
          <a:lstStyle/>
          <a:p>
            <a:r>
              <a:rPr lang="en-GB" dirty="0"/>
              <a:t>European national parliaments with representatives from right-wing populist parties in December 2017</a:t>
            </a:r>
          </a:p>
        </p:txBody>
      </p:sp>
      <p:pic>
        <p:nvPicPr>
          <p:cNvPr id="5" name="Content Placeholder 4">
            <a:extLst>
              <a:ext uri="{FF2B5EF4-FFF2-40B4-BE49-F238E27FC236}">
                <a16:creationId xmlns:a16="http://schemas.microsoft.com/office/drawing/2014/main" id="{1AC3F94F-EC25-4EDE-9A42-BD33C2B3311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827417" y="1797891"/>
            <a:ext cx="4895941" cy="4930116"/>
          </a:xfrm>
        </p:spPr>
      </p:pic>
      <p:graphicFrame>
        <p:nvGraphicFramePr>
          <p:cNvPr id="9" name="Table 8">
            <a:extLst>
              <a:ext uri="{FF2B5EF4-FFF2-40B4-BE49-F238E27FC236}">
                <a16:creationId xmlns:a16="http://schemas.microsoft.com/office/drawing/2014/main" id="{A5294286-5674-4500-A41E-3FB0D65B9DA0}"/>
              </a:ext>
            </a:extLst>
          </p:cNvPr>
          <p:cNvGraphicFramePr>
            <a:graphicFrameLocks noGrp="1"/>
          </p:cNvGraphicFramePr>
          <p:nvPr>
            <p:extLst/>
          </p:nvPr>
        </p:nvGraphicFramePr>
        <p:xfrm>
          <a:off x="11795760" y="1965960"/>
          <a:ext cx="307340" cy="365760"/>
        </p:xfrm>
        <a:graphic>
          <a:graphicData uri="http://schemas.openxmlformats.org/drawingml/2006/table">
            <a:tbl>
              <a:tblPr firstRow="1" bandRow="1">
                <a:tableStyleId>{5C22544A-7EE6-4342-B048-85BDC9FD1C3A}</a:tableStyleId>
              </a:tblPr>
              <a:tblGrid>
                <a:gridCol w="307340">
                  <a:extLst>
                    <a:ext uri="{9D8B030D-6E8A-4147-A177-3AD203B41FA5}">
                      <a16:colId xmlns:a16="http://schemas.microsoft.com/office/drawing/2014/main" val="984229464"/>
                    </a:ext>
                  </a:extLst>
                </a:gridCol>
              </a:tblGrid>
              <a:tr h="0">
                <a:tc>
                  <a:txBody>
                    <a:bodyPr/>
                    <a:lstStyle/>
                    <a:p>
                      <a:r>
                        <a:rPr lang="en-GB" dirty="0"/>
                        <a:t>﻿</a:t>
                      </a:r>
                    </a:p>
                  </a:txBody>
                  <a:tcPr>
                    <a:solidFill>
                      <a:schemeClr val="bg2"/>
                    </a:solidFill>
                  </a:tcPr>
                </a:tc>
                <a:extLst>
                  <a:ext uri="{0D108BD9-81ED-4DB2-BD59-A6C34878D82A}">
                    <a16:rowId xmlns:a16="http://schemas.microsoft.com/office/drawing/2014/main" val="2666937284"/>
                  </a:ext>
                </a:extLst>
              </a:tr>
            </a:tbl>
          </a:graphicData>
        </a:graphic>
      </p:graphicFrame>
    </p:spTree>
    <p:extLst>
      <p:ext uri="{BB962C8B-B14F-4D97-AF65-F5344CB8AC3E}">
        <p14:creationId xmlns:p14="http://schemas.microsoft.com/office/powerpoint/2010/main" val="1798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7903-026C-4797-AA64-3E8751B7E148}"/>
              </a:ext>
            </a:extLst>
          </p:cNvPr>
          <p:cNvSpPr>
            <a:spLocks noGrp="1"/>
          </p:cNvSpPr>
          <p:nvPr>
            <p:ph type="title"/>
          </p:nvPr>
        </p:nvSpPr>
        <p:spPr/>
        <p:txBody>
          <a:bodyPr/>
          <a:lstStyle/>
          <a:p>
            <a:pPr algn="ctr"/>
            <a:r>
              <a:rPr lang="en-GB" dirty="0"/>
              <a:t>The importance of regarding youth work as historically and culturally contingent</a:t>
            </a:r>
          </a:p>
        </p:txBody>
      </p:sp>
      <p:sp>
        <p:nvSpPr>
          <p:cNvPr id="3" name="Content Placeholder 2">
            <a:extLst>
              <a:ext uri="{FF2B5EF4-FFF2-40B4-BE49-F238E27FC236}">
                <a16:creationId xmlns:a16="http://schemas.microsoft.com/office/drawing/2014/main" id="{FFCD6DC5-9E62-4EFB-A6BE-8401FA244DDD}"/>
              </a:ext>
            </a:extLst>
          </p:cNvPr>
          <p:cNvSpPr>
            <a:spLocks noGrp="1"/>
          </p:cNvSpPr>
          <p:nvPr>
            <p:ph idx="1"/>
          </p:nvPr>
        </p:nvSpPr>
        <p:spPr>
          <a:xfrm>
            <a:off x="419100" y="1950619"/>
            <a:ext cx="11353800" cy="4722897"/>
          </a:xfrm>
        </p:spPr>
        <p:txBody>
          <a:bodyPr>
            <a:normAutofit/>
          </a:bodyPr>
          <a:lstStyle/>
          <a:p>
            <a:pPr marL="0" indent="0">
              <a:buNone/>
            </a:pPr>
            <a:r>
              <a:rPr lang="en-GB" dirty="0"/>
              <a:t>.</a:t>
            </a:r>
            <a:r>
              <a:rPr lang="en-GB" sz="3900" dirty="0"/>
              <a:t>’Taking an historical perspective which is being gradually eliminated from training programmes, becomes therefore something of an oppositional act’.</a:t>
            </a:r>
            <a:endParaRPr lang="en-GB" dirty="0"/>
          </a:p>
          <a:p>
            <a:pPr marL="0" indent="0" algn="r">
              <a:buNone/>
            </a:pPr>
            <a:r>
              <a:rPr lang="en-GB" dirty="0"/>
              <a:t>Tony </a:t>
            </a:r>
            <a:r>
              <a:rPr lang="en-GB" dirty="0" err="1"/>
              <a:t>Jeffs</a:t>
            </a:r>
            <a:r>
              <a:rPr lang="en-GB" dirty="0"/>
              <a:t> (in volume 2, p.22), </a:t>
            </a:r>
          </a:p>
          <a:p>
            <a:pPr marL="0" indent="0">
              <a:buNone/>
            </a:pPr>
            <a:endParaRPr lang="en-GB" sz="3200" dirty="0"/>
          </a:p>
          <a:p>
            <a:pPr marL="0" indent="0">
              <a:buNone/>
            </a:pPr>
            <a:r>
              <a:rPr lang="en-GB" sz="3200" dirty="0"/>
              <a:t>Hence the overall conclusion of the project is that youth work must be understood as a relational activity both in the sense that it is essentially about </a:t>
            </a:r>
            <a:r>
              <a:rPr lang="en-GB" sz="3200" u="sng" dirty="0"/>
              <a:t>fostering relationships </a:t>
            </a:r>
            <a:r>
              <a:rPr lang="en-GB" sz="3200" dirty="0"/>
              <a:t>among young people and between them and society</a:t>
            </a:r>
          </a:p>
        </p:txBody>
      </p:sp>
    </p:spTree>
    <p:extLst>
      <p:ext uri="{BB962C8B-B14F-4D97-AF65-F5344CB8AC3E}">
        <p14:creationId xmlns:p14="http://schemas.microsoft.com/office/powerpoint/2010/main" val="157672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1FC3-F949-415C-80E3-A2FAFB409F72}"/>
              </a:ext>
            </a:extLst>
          </p:cNvPr>
          <p:cNvSpPr>
            <a:spLocks noGrp="1"/>
          </p:cNvSpPr>
          <p:nvPr>
            <p:ph type="title"/>
          </p:nvPr>
        </p:nvSpPr>
        <p:spPr>
          <a:xfrm>
            <a:off x="1126957" y="416008"/>
            <a:ext cx="10515600" cy="1325563"/>
          </a:xfrm>
        </p:spPr>
        <p:txBody>
          <a:bodyPr/>
          <a:lstStyle/>
          <a:p>
            <a:pPr algn="ctr"/>
            <a:r>
              <a:rPr lang="en-GB" dirty="0"/>
              <a:t>Fundamental polarisation</a:t>
            </a:r>
          </a:p>
        </p:txBody>
      </p:sp>
      <p:sp>
        <p:nvSpPr>
          <p:cNvPr id="3" name="Content Placeholder 2">
            <a:extLst>
              <a:ext uri="{FF2B5EF4-FFF2-40B4-BE49-F238E27FC236}">
                <a16:creationId xmlns:a16="http://schemas.microsoft.com/office/drawing/2014/main" id="{FB382431-4B3A-4C8A-830B-158BDD954DAB}"/>
              </a:ext>
            </a:extLst>
          </p:cNvPr>
          <p:cNvSpPr>
            <a:spLocks noGrp="1"/>
          </p:cNvSpPr>
          <p:nvPr>
            <p:ph idx="1"/>
          </p:nvPr>
        </p:nvSpPr>
        <p:spPr/>
        <p:txBody>
          <a:bodyPr/>
          <a:lstStyle/>
          <a:p>
            <a:pPr marL="0" indent="0">
              <a:buNone/>
            </a:pPr>
            <a:r>
              <a:rPr lang="en-GB" dirty="0"/>
              <a:t>Youth work in its various recognisable formats represents the nature of the relationship between young individuals and society as either an expression of </a:t>
            </a:r>
            <a:r>
              <a:rPr lang="en-GB" u="sng" dirty="0"/>
              <a:t>agency</a:t>
            </a:r>
            <a:r>
              <a:rPr lang="en-GB" dirty="0"/>
              <a:t> on the part of young people and their leaders or as </a:t>
            </a:r>
            <a:r>
              <a:rPr lang="en-GB" u="sng" dirty="0"/>
              <a:t>structural imposition </a:t>
            </a:r>
            <a:r>
              <a:rPr lang="en-GB" dirty="0"/>
              <a:t>shaped by various political, ideological, cultural and economic interests. </a:t>
            </a:r>
          </a:p>
          <a:p>
            <a:pPr marL="0" indent="0">
              <a:buNone/>
            </a:pPr>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A396D0E9-2449-4DD3-A140-A0E41F47EE31}"/>
              </a:ext>
            </a:extLst>
          </p:cNvPr>
          <p:cNvGraphicFramePr>
            <a:graphicFrameLocks noGrp="1"/>
          </p:cNvGraphicFramePr>
          <p:nvPr>
            <p:extLst>
              <p:ext uri="{D42A27DB-BD31-4B8C-83A1-F6EECF244321}">
                <p14:modId xmlns:p14="http://schemas.microsoft.com/office/powerpoint/2010/main" val="1002219657"/>
              </p:ext>
            </p:extLst>
          </p:nvPr>
        </p:nvGraphicFramePr>
        <p:xfrm>
          <a:off x="982578" y="4399832"/>
          <a:ext cx="10226843" cy="1334476"/>
        </p:xfrm>
        <a:graphic>
          <a:graphicData uri="http://schemas.openxmlformats.org/drawingml/2006/table">
            <a:tbl>
              <a:tblPr firstRow="1" bandRow="1">
                <a:tableStyleId>{5940675A-B579-460E-94D1-54222C63F5DA}</a:tableStyleId>
              </a:tblPr>
              <a:tblGrid>
                <a:gridCol w="5148152">
                  <a:extLst>
                    <a:ext uri="{9D8B030D-6E8A-4147-A177-3AD203B41FA5}">
                      <a16:colId xmlns:a16="http://schemas.microsoft.com/office/drawing/2014/main" val="1917739562"/>
                    </a:ext>
                  </a:extLst>
                </a:gridCol>
                <a:gridCol w="5078691">
                  <a:extLst>
                    <a:ext uri="{9D8B030D-6E8A-4147-A177-3AD203B41FA5}">
                      <a16:colId xmlns:a16="http://schemas.microsoft.com/office/drawing/2014/main" val="2964113267"/>
                    </a:ext>
                  </a:extLst>
                </a:gridCol>
              </a:tblGrid>
              <a:tr h="1334476">
                <a:tc>
                  <a:txBody>
                    <a:bodyPr/>
                    <a:lstStyle/>
                    <a:p>
                      <a:pPr algn="ctr"/>
                      <a:endParaRPr lang="en-GB" sz="3200" dirty="0"/>
                    </a:p>
                  </a:txBody>
                  <a:tcPr/>
                </a:tc>
                <a:tc>
                  <a:txBody>
                    <a:bodyPr/>
                    <a:lstStyle/>
                    <a:p>
                      <a:pPr algn="ctr"/>
                      <a:endParaRPr lang="en-GB" sz="3200" dirty="0"/>
                    </a:p>
                  </a:txBody>
                  <a:tcPr/>
                </a:tc>
                <a:extLst>
                  <a:ext uri="{0D108BD9-81ED-4DB2-BD59-A6C34878D82A}">
                    <a16:rowId xmlns:a16="http://schemas.microsoft.com/office/drawing/2014/main" val="202195100"/>
                  </a:ext>
                </a:extLst>
              </a:tr>
            </a:tbl>
          </a:graphicData>
        </a:graphic>
      </p:graphicFrame>
    </p:spTree>
    <p:extLst>
      <p:ext uri="{BB962C8B-B14F-4D97-AF65-F5344CB8AC3E}">
        <p14:creationId xmlns:p14="http://schemas.microsoft.com/office/powerpoint/2010/main" val="4029498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1549</Words>
  <Application>Microsoft Office PowerPoint</Application>
  <PresentationFormat>Widescreen</PresentationFormat>
  <Paragraphs>77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Youth work history in Europe workshops –  a response </vt:lpstr>
      <vt:lpstr>Blankenberge 2008</vt:lpstr>
      <vt:lpstr>2008 Wall Street</vt:lpstr>
      <vt:lpstr>PowerPoint Presentation</vt:lpstr>
      <vt:lpstr>PowerPoint Presentation</vt:lpstr>
      <vt:lpstr>PowerPoint Presentation</vt:lpstr>
      <vt:lpstr>European national parliaments with representatives from right-wing populist parties in December 2017</vt:lpstr>
      <vt:lpstr>The importance of regarding youth work as historically and culturally contingent</vt:lpstr>
      <vt:lpstr>Fundamental polarisation</vt:lpstr>
      <vt:lpstr>Fundamental polarisation</vt:lpstr>
      <vt:lpstr>Fundamental polarisation</vt:lpstr>
      <vt:lpstr>Value of a historical perspective on youth work</vt:lpstr>
      <vt:lpstr>Origins of youth work – addressing needs:</vt:lpstr>
      <vt:lpstr>Forms of youth work characterised by diversity</vt:lpstr>
      <vt:lpstr>Theoretical underpinning</vt:lpstr>
      <vt:lpstr>Social policy frameworks</vt:lpstr>
      <vt:lpstr>Post-modern culture, hyper-capitalism  and youth work</vt:lpstr>
      <vt:lpstr>Trends in youth work in the last decade (EC 2014)</vt:lpstr>
      <vt:lpstr>Is the distinction “forum” – “transit zone” still useful?</vt:lpstr>
      <vt:lpstr>PowerPoint Presentation</vt:lpstr>
      <vt:lpstr>PowerPoint Presentation</vt:lpstr>
      <vt:lpstr>PowerPoint Presentation</vt:lpstr>
      <vt:lpstr>PowerPoint Presentation</vt:lpstr>
      <vt:lpstr>PowerPoint Presentation</vt:lpstr>
      <vt:lpstr>PowerPoint Presentation</vt:lpstr>
      <vt:lpstr>Impact of economic crisis on youth work</vt:lpstr>
      <vt:lpstr>PowerPoint Presentation</vt:lpstr>
      <vt:lpstr>PowerPoint Presentation</vt:lpstr>
      <vt:lpstr>Dominant themes concerning youth  (youthpolicy.org)</vt:lpstr>
      <vt:lpstr>PowerPoint Presentation</vt:lpstr>
      <vt:lpstr>PowerPoint Presentation</vt:lpstr>
      <vt:lpstr>Further topics for exploration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work history</dc:title>
  <dc:creator>Lorenz A. Walter</dc:creator>
  <cp:lastModifiedBy>Lorenz A. Walter</cp:lastModifiedBy>
  <cp:revision>37</cp:revision>
  <dcterms:created xsi:type="dcterms:W3CDTF">2018-09-28T09:17:04Z</dcterms:created>
  <dcterms:modified xsi:type="dcterms:W3CDTF">2018-10-02T10:33:01Z</dcterms:modified>
</cp:coreProperties>
</file>