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92" r:id="rId4"/>
    <p:sldId id="291" r:id="rId5"/>
    <p:sldId id="295" r:id="rId6"/>
    <p:sldId id="293" r:id="rId7"/>
    <p:sldId id="294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80" r:id="rId17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380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hape 5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7559675" cy="10691812"/>
          </a:xfrm>
          <a:prstGeom prst="roundRect">
            <a:avLst>
              <a:gd name="adj" fmla="val 4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3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27649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0911" cy="4794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0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‹N›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5951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0911" cy="4794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10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11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12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13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14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15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0911" cy="4794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2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3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0911" cy="4794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0911" cy="4794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0911" cy="4794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7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PT Sans"/>
              <a:buNone/>
            </a:pPr>
            <a:r>
              <a:rPr lang="en-US" sz="1800" b="0" i="0" u="none" strike="noStrike" cap="none">
                <a:latin typeface="PT Sans"/>
                <a:ea typeface="PT Sans"/>
                <a:cs typeface="PT Sans"/>
                <a:sym typeface="PT Sans"/>
              </a:rPr>
              <a:t>Secretariat – experts in different areas eg youth policy, volunteering, education, employment…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8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278312" y="10155236"/>
            <a:ext cx="3263900" cy="5175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Times New Roman"/>
                <a:buNone/>
              </a:pPr>
              <a:t>9</a:t>
            </a:fld>
            <a:endParaRPr lang="en-US" sz="1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106487" y="812800"/>
            <a:ext cx="5345111" cy="400843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32499" cy="4795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812800"/>
            <a:ext cx="5321300" cy="3990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1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1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4449761" cy="497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5105400" y="1768475"/>
            <a:ext cx="4451350" cy="497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1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53511" cy="497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5400000">
            <a:off x="5206206" y="2389981"/>
            <a:ext cx="6438900" cy="2262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603250" y="201612"/>
            <a:ext cx="6438900" cy="663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1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2543968" y="-272256"/>
            <a:ext cx="4972049" cy="90535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1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4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53511" cy="12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9053511" cy="497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1425"/>
              </a:spcAft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85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575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288"/>
              </a:spcAft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03237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448050" y="6886575"/>
            <a:ext cx="3178174" cy="503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429000" marR="0" lvl="6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00600" marR="0" lvl="7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629400" marR="0" lvl="8" indent="-2286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27886" y="6886575"/>
            <a:ext cx="2330449" cy="5032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‹N›</a:t>
            </a:fld>
            <a:endParaRPr lang="en-US"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600" b="1" i="0" u="none" strike="noStrike" cap="none" dirty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EUROPEAN YOUTH FORUM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503237" y="1258887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6" name="Shape 106" descr="big_logo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987" y="1835150"/>
            <a:ext cx="3168650" cy="35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15936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1260475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616" y="1481136"/>
            <a:ext cx="3664585" cy="377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1229" y="1260475"/>
            <a:ext cx="3335716" cy="256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9044" y="2400355"/>
            <a:ext cx="3475864" cy="21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15936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1260475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482" y="2547084"/>
            <a:ext cx="3538472" cy="331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9713" y="1260475"/>
            <a:ext cx="3480911" cy="235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" y="1481136"/>
            <a:ext cx="3325122" cy="279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15936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1260475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6" y="1260475"/>
            <a:ext cx="3263502" cy="242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74569" y="3680776"/>
            <a:ext cx="3383598" cy="20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9312" y="1138110"/>
            <a:ext cx="3463608" cy="207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6874" y="3216275"/>
            <a:ext cx="3952452" cy="193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15936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1260475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6" y="1909335"/>
            <a:ext cx="3118756" cy="19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6092" y="2884695"/>
            <a:ext cx="3256600" cy="30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815" y="1481136"/>
            <a:ext cx="3993121" cy="31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15936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1260475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6" y="1260475"/>
            <a:ext cx="2998553" cy="3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4489" y="3102990"/>
            <a:ext cx="3733283" cy="241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7031" y="822960"/>
            <a:ext cx="3613714" cy="28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515936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1260475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6" y="1260475"/>
            <a:ext cx="3709661" cy="175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5980" y="1260475"/>
            <a:ext cx="3455315" cy="217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4205" y="2875668"/>
            <a:ext cx="3892805" cy="294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457200" y="2042160"/>
            <a:ext cx="9061449" cy="27876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THANK YOU!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>
            <a:spLocks noGrp="1"/>
          </p:cNvSpPr>
          <p:nvPr>
            <p:ph type="subTitle" idx="4294967295"/>
          </p:nvPr>
        </p:nvSpPr>
        <p:spPr>
          <a:xfrm>
            <a:off x="3703637" y="5662612"/>
            <a:ext cx="6126161" cy="5095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342900" marR="0" lvl="0" indent="-34290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endParaRPr sz="1800" b="0" i="0" u="none" strike="noStrike" cap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701040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>
                <a:latin typeface="PT Sans"/>
                <a:ea typeface="PT Sans"/>
                <a:cs typeface="PT Sans"/>
                <a:sym typeface="PT Sans"/>
              </a:rPr>
              <a:t>Platform of youth organisations in Europe</a:t>
            </a:r>
          </a:p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>
                <a:latin typeface="PT Sans"/>
                <a:ea typeface="PT Sans"/>
                <a:cs typeface="PT Sans"/>
                <a:sym typeface="PT Sans"/>
              </a:rPr>
              <a:t>Over 50 million young people</a:t>
            </a:r>
          </a:p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Entirely </a:t>
            </a:r>
            <a:r>
              <a:rPr lang="en-US" sz="3200" b="0" i="0" u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run </a:t>
            </a:r>
            <a:r>
              <a:rPr lang="en-US" sz="3200" b="1" i="0" u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by young </a:t>
            </a:r>
            <a:r>
              <a:rPr lang="en-US" sz="3200" b="1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people</a:t>
            </a:r>
          </a:p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9" name="Picture 2" descr="C:\Users\Andrea\Desktop\ECYC\Newsletter\Governan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93427"/>
            <a:ext cx="4593905" cy="4064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ndrea\Desktop\1625588_10152786078021758_129228284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8284" y="5246836"/>
            <a:ext cx="1619448" cy="16194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1" name="Connecteur droit avec flèche 8"/>
          <p:cNvCxnSpPr/>
          <p:nvPr/>
        </p:nvCxnSpPr>
        <p:spPr>
          <a:xfrm flipV="1">
            <a:off x="4667212" y="5866446"/>
            <a:ext cx="2671314" cy="6607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701040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just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7200" y="701040"/>
            <a:ext cx="9061449" cy="2382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>
                <a:latin typeface="PT Sans"/>
                <a:ea typeface="PT Sans"/>
                <a:cs typeface="PT Sans"/>
                <a:sym typeface="PT Sans"/>
              </a:rPr>
              <a:t>Made up of 104 </a:t>
            </a:r>
            <a:r>
              <a:rPr lang="en-US" sz="3200" b="1" dirty="0" smtClean="0">
                <a:latin typeface="PT Sans"/>
                <a:ea typeface="PT Sans"/>
                <a:cs typeface="PT Sans"/>
                <a:sym typeface="PT Sans"/>
              </a:rPr>
              <a:t>National Youth Councils </a:t>
            </a:r>
            <a:r>
              <a:rPr lang="en-US" sz="3200" dirty="0" smtClean="0">
                <a:latin typeface="PT Sans"/>
                <a:ea typeface="PT Sans"/>
                <a:cs typeface="PT Sans"/>
                <a:sym typeface="PT Sans"/>
              </a:rPr>
              <a:t>and </a:t>
            </a:r>
            <a:r>
              <a:rPr lang="en-US" sz="3200" b="1" dirty="0" smtClean="0">
                <a:latin typeface="PT Sans"/>
                <a:ea typeface="PT Sans"/>
                <a:cs typeface="PT Sans"/>
                <a:sym typeface="PT Sans"/>
              </a:rPr>
              <a:t>International Non-Governmental Youth Organisations</a:t>
            </a:r>
            <a:r>
              <a:rPr lang="en-US" sz="3200" dirty="0" smtClean="0">
                <a:latin typeface="PT Sans"/>
                <a:ea typeface="PT Sans"/>
                <a:cs typeface="PT Sans"/>
                <a:sym typeface="PT Sans"/>
              </a:rPr>
              <a:t>, which are federations of youth organisations.</a:t>
            </a:r>
          </a:p>
          <a:p>
            <a:pPr marL="342900" lvl="0" indent="-34290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4440" y="2234147"/>
            <a:ext cx="5036184" cy="38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1" y="649608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dirty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Vision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457202" y="2123628"/>
            <a:ext cx="9061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 be the </a:t>
            </a:r>
            <a:r>
              <a:rPr lang="en-US" sz="3200" b="1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voice</a:t>
            </a:r>
            <a:r>
              <a:rPr lang="en-US" sz="3200" dirty="0" smtClean="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of young people in Europe, where young people are equal citizens and are encouraged and supported to achieve their fullest potential as global citizens.</a:t>
            </a:r>
            <a:endParaRPr lang="it-IT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67544" y="24384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dirty="0" smtClean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    What does it do?</a:t>
            </a: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467544" y="1556679"/>
            <a:ext cx="9061448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>
                <a:latin typeface="PT Sans"/>
                <a:ea typeface="PT Sans"/>
                <a:cs typeface="PT Sans"/>
                <a:sym typeface="PT Sans"/>
              </a:rPr>
              <a:t>Represents the common interests of young people all over Europe and fights for their rights</a:t>
            </a:r>
          </a:p>
        </p:txBody>
      </p:sp>
      <p:pic>
        <p:nvPicPr>
          <p:cNvPr id="5" name="Picture 4" descr="Résultat de recherche d'images pour &quot;european parliament logo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2864" y="3528522"/>
            <a:ext cx="2707066" cy="1421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774" y="4949732"/>
            <a:ext cx="1964392" cy="1964392"/>
          </a:xfrm>
          <a:prstGeom prst="rect">
            <a:avLst/>
          </a:prstGeom>
        </p:spPr>
      </p:pic>
      <p:pic>
        <p:nvPicPr>
          <p:cNvPr id="8" name="Picture 4" descr="Résultat de recherche d'images pour &quot;european commission logo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3096" y="2734784"/>
            <a:ext cx="2526027" cy="1747660"/>
          </a:xfrm>
          <a:prstGeom prst="rect">
            <a:avLst/>
          </a:prstGeom>
          <a:noFill/>
        </p:spPr>
      </p:pic>
      <p:pic>
        <p:nvPicPr>
          <p:cNvPr id="9" name="Picture 2" descr="C:\Users\Andrea\Desktop\COE-Logo-Quadr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0158" y="4482444"/>
            <a:ext cx="2320209" cy="1854856"/>
          </a:xfrm>
          <a:prstGeom prst="rect">
            <a:avLst/>
          </a:prstGeom>
          <a:noFill/>
        </p:spPr>
      </p:pic>
      <p:pic>
        <p:nvPicPr>
          <p:cNvPr id="10" name="Picture 2" descr="Risultati immagini per UN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219" y="4077072"/>
            <a:ext cx="1854856" cy="185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0263" y="243840"/>
            <a:ext cx="3608729" cy="125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3" y="317184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600" dirty="0" smtClean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A</a:t>
            </a:r>
            <a:r>
              <a:rPr lang="en-US" sz="3600" b="0" i="0" u="none" strike="noStrike" cap="none" dirty="0" smtClean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dvocacy</a:t>
            </a: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716280" y="1325880"/>
            <a:ext cx="88023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sym typeface="PT Sans"/>
              </a:rPr>
              <a:t> Youth Rights</a:t>
            </a:r>
          </a:p>
          <a:p>
            <a:pPr algn="just"/>
            <a:endParaRPr lang="en-US" sz="3200" dirty="0" smtClean="0">
              <a:solidFill>
                <a:schemeClr val="dk1"/>
              </a:solidFill>
              <a:latin typeface="PT Sans"/>
              <a:sym typeface="PT Sans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sym typeface="PT Sans"/>
              </a:rPr>
              <a:t> Strong Youth Organisations</a:t>
            </a:r>
          </a:p>
          <a:p>
            <a:pPr algn="just"/>
            <a:endParaRPr lang="en-US" sz="3200" dirty="0" smtClean="0">
              <a:solidFill>
                <a:schemeClr val="dk1"/>
              </a:solidFill>
              <a:latin typeface="PT Sans"/>
              <a:sym typeface="PT Sans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sym typeface="PT Sans"/>
              </a:rPr>
              <a:t> Youth Participation</a:t>
            </a:r>
          </a:p>
          <a:p>
            <a:pPr algn="just"/>
            <a:endParaRPr lang="en-US" sz="3200" dirty="0" smtClean="0">
              <a:solidFill>
                <a:schemeClr val="dk1"/>
              </a:solidFill>
              <a:latin typeface="PT Sans"/>
              <a:sym typeface="PT Sans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sym typeface="PT Sans"/>
              </a:rPr>
              <a:t> Social &amp; Economic Inclusion</a:t>
            </a:r>
          </a:p>
          <a:p>
            <a:pPr algn="just"/>
            <a:endParaRPr lang="en-US" sz="3200" dirty="0" smtClean="0">
              <a:solidFill>
                <a:schemeClr val="dk1"/>
              </a:solidFill>
              <a:latin typeface="PT Sans"/>
              <a:sym typeface="PT Sans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dk1"/>
                </a:solidFill>
                <a:latin typeface="PT Sans"/>
                <a:sym typeface="PT Sans"/>
              </a:rPr>
              <a:t> Sustainable Development</a:t>
            </a:r>
            <a:endParaRPr lang="it-IT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03237" y="301625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dirty="0" smtClean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Promoting Youth Work</a:t>
            </a: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 result for council of europe recommendation youth 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79" y="1874520"/>
            <a:ext cx="3540963" cy="3540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apture d’écran 2016-06-06 à 15.55.1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15963" y="1211840"/>
            <a:ext cx="3353296" cy="40379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pture d’écran 2016-06-06 à 15.53.4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736" y="4671902"/>
            <a:ext cx="4041264" cy="14871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9061449" cy="12525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3600" b="0" i="0" u="none" strike="noStrike" cap="none" dirty="0" smtClean="0">
                <a:solidFill>
                  <a:srgbClr val="0099FF"/>
                </a:solidFill>
                <a:latin typeface="PT Sans"/>
                <a:ea typeface="PT Sans"/>
                <a:cs typeface="PT Sans"/>
                <a:sym typeface="PT Sans"/>
              </a:rPr>
              <a:t>History</a:t>
            </a:r>
            <a:endParaRPr lang="en-US" sz="3600" b="0" i="0" u="none" strike="noStrike" cap="none" dirty="0">
              <a:solidFill>
                <a:srgbClr val="0099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57200" y="1996440"/>
            <a:ext cx="9222423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Established </a:t>
            </a:r>
            <a:r>
              <a:rPr lang="en-US" sz="3200" b="0" i="0" u="none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in </a:t>
            </a: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1996</a:t>
            </a:r>
          </a:p>
          <a:p>
            <a:pPr marL="342900" marR="0" lvl="0" indent="-34290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dirty="0" smtClean="0"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indent="-342900">
              <a:lnSpc>
                <a:spcPct val="93000"/>
              </a:lnSpc>
              <a:spcBef>
                <a:spcPts val="1400"/>
              </a:spcBef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3200" dirty="0" smtClean="0">
                <a:latin typeface="PT Sans"/>
                <a:ea typeface="PT Sans"/>
                <a:cs typeface="PT Sans"/>
                <a:sym typeface="PT Sans"/>
              </a:rPr>
              <a:t>Independently established by </a:t>
            </a:r>
            <a:r>
              <a:rPr lang="en-US" sz="3200" b="1" dirty="0" smtClean="0">
                <a:latin typeface="PT Sans"/>
                <a:ea typeface="PT Sans"/>
                <a:cs typeface="PT Sans"/>
                <a:sym typeface="PT Sans"/>
              </a:rPr>
              <a:t>youth organisations</a:t>
            </a:r>
          </a:p>
          <a:p>
            <a:pPr marL="342900" marR="0" lvl="0" indent="-34290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just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endParaRPr lang="en-US" sz="3200" b="0" i="0" u="none" dirty="0" smtClean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Shape 116" descr="Capture d’écran 2016-06-09 à 10.28.04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1776" y="1481136"/>
            <a:ext cx="1602424" cy="2216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37300"/>
            <a:ext cx="10080624" cy="12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515936" y="1260475"/>
            <a:ext cx="9061449" cy="5826124"/>
          </a:xfrm>
          <a:prstGeom prst="rect">
            <a:avLst/>
          </a:prstGeom>
          <a:noFill/>
          <a:ln>
            <a:noFill/>
          </a:ln>
        </p:spPr>
        <p:txBody>
          <a:bodyPr lIns="0" tIns="28075" rIns="0" bIns="0" anchor="t" anchorCtr="0">
            <a:noAutofit/>
          </a:bodyPr>
          <a:lstStyle/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r>
              <a:rPr lang="en-US" sz="3200" b="0" i="0" u="none" dirty="0" smtClean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lang="en-US"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342900" marR="0" lvl="0" indent="-3429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3200" b="0" i="0" u="none" dirty="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423526"/>
            <a:ext cx="3895089" cy="37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35040" y="576296"/>
            <a:ext cx="3862704" cy="26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4410" y="2940635"/>
            <a:ext cx="3877747" cy="276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162</Words>
  <Application>Microsoft Office PowerPoint</Application>
  <PresentationFormat>Personalizzato</PresentationFormat>
  <Paragraphs>77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PT Sans</vt:lpstr>
      <vt:lpstr>Times New Roman</vt:lpstr>
      <vt:lpstr>Office Theme</vt:lpstr>
      <vt:lpstr>EUROPEAN YOUTH FORUM</vt:lpstr>
      <vt:lpstr>Diapositiva 2</vt:lpstr>
      <vt:lpstr>Diapositiva 3</vt:lpstr>
      <vt:lpstr>Vision</vt:lpstr>
      <vt:lpstr>    What does it do?</vt:lpstr>
      <vt:lpstr>Advocacy</vt:lpstr>
      <vt:lpstr>Promoting Youth Work</vt:lpstr>
      <vt:lpstr>History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YOUTH FORUM</dc:title>
  <dc:creator>Andrea Casamenti</dc:creator>
  <cp:lastModifiedBy>Andrea Casamenti</cp:lastModifiedBy>
  <cp:revision>19</cp:revision>
  <dcterms:modified xsi:type="dcterms:W3CDTF">2018-10-03T06:44:17Z</dcterms:modified>
</cp:coreProperties>
</file>