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67" r:id="rId2"/>
    <p:sldId id="265" r:id="rId3"/>
    <p:sldId id="257" r:id="rId4"/>
    <p:sldId id="258" r:id="rId5"/>
    <p:sldId id="269" r:id="rId6"/>
    <p:sldId id="270" r:id="rId7"/>
    <p:sldId id="271" r:id="rId8"/>
    <p:sldId id="272" r:id="rId9"/>
    <p:sldId id="261" r:id="rId10"/>
    <p:sldId id="273" r:id="rId11"/>
    <p:sldId id="282" r:id="rId12"/>
    <p:sldId id="262" r:id="rId13"/>
    <p:sldId id="263" r:id="rId14"/>
    <p:sldId id="264" r:id="rId15"/>
    <p:sldId id="283" r:id="rId16"/>
    <p:sldId id="266" r:id="rId17"/>
    <p:sldId id="277" r:id="rId18"/>
    <p:sldId id="278" r:id="rId19"/>
    <p:sldId id="279" r:id="rId20"/>
    <p:sldId id="268" r:id="rId21"/>
    <p:sldId id="276" r:id="rId22"/>
    <p:sldId id="275" r:id="rId23"/>
    <p:sldId id="288" r:id="rId24"/>
    <p:sldId id="281" r:id="rId25"/>
    <p:sldId id="256" r:id="rId26"/>
    <p:sldId id="286" r:id="rId27"/>
    <p:sldId id="287" r:id="rId28"/>
    <p:sldId id="260" r:id="rId29"/>
  </p:sldIdLst>
  <p:sldSz cx="9144000" cy="6858000" type="screen4x3"/>
  <p:notesSz cx="6665913" cy="99250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71A100"/>
    <a:srgbClr val="882581"/>
    <a:srgbClr val="00B0F0"/>
    <a:srgbClr val="FFC72C"/>
    <a:srgbClr val="F79646"/>
    <a:srgbClr val="4BACC6"/>
    <a:srgbClr val="8064A2"/>
    <a:srgbClr val="9BBB59"/>
    <a:srgbClr val="C050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967" autoAdjust="0"/>
    <p:restoredTop sz="72650" autoAdjust="0"/>
  </p:normalViewPr>
  <p:slideViewPr>
    <p:cSldViewPr snapToGrid="0">
      <p:cViewPr varScale="1">
        <p:scale>
          <a:sx n="74" d="100"/>
          <a:sy n="74" d="100"/>
        </p:scale>
        <p:origin x="1238"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image" Target="../media/image19.jpeg"/><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image" Target="../media/image19.jpeg"/><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s>
</file>

<file path=ppt/diagrams/colors1.xml><?xml version="1.0" encoding="utf-8"?>
<dgm:colorsDef xmlns:dgm="http://schemas.openxmlformats.org/drawingml/2006/diagram" xmlns:a="http://schemas.openxmlformats.org/drawingml/2006/main" uniqueId="urn:microsoft.com/office/officeart/2005/8/colors/colorful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D38304-76C5-46C6-A259-55A23AA96431}" type="doc">
      <dgm:prSet loTypeId="urn:microsoft.com/office/officeart/2005/8/layout/default#2" loCatId="list" qsTypeId="urn:microsoft.com/office/officeart/2005/8/quickstyle/simple1" qsCatId="simple" csTypeId="urn:microsoft.com/office/officeart/2005/8/colors/colorful1#8" csCatId="colorful" phldr="1"/>
      <dgm:spPr/>
      <dgm:t>
        <a:bodyPr/>
        <a:lstStyle/>
        <a:p>
          <a:endParaRPr lang="en-GB"/>
        </a:p>
      </dgm:t>
    </dgm:pt>
    <dgm:pt modelId="{D7E1FA77-DBBD-4549-AAA9-C4B652234AC0}">
      <dgm:prSet phldrT="[Text]" custT="1"/>
      <dgm:spPr>
        <a:xfrm>
          <a:off x="1646" y="328027"/>
          <a:ext cx="1306413" cy="783847"/>
        </a:xfrm>
        <a:prstGeom prst="rect">
          <a:avLst/>
        </a:prstGeom>
        <a:solidFill>
          <a:srgbClr val="C0504D">
            <a:alpha val="60000"/>
          </a:srgbClr>
        </a:solidFill>
        <a:ln w="25400" cap="flat" cmpd="sng" algn="ctr">
          <a:solidFill>
            <a:sysClr val="window" lastClr="FFFFFF">
              <a:hueOff val="0"/>
              <a:satOff val="0"/>
              <a:lumOff val="0"/>
              <a:alphaOff val="0"/>
            </a:sysClr>
          </a:solidFill>
          <a:prstDash val="solid"/>
        </a:ln>
        <a:effectLst/>
      </dgm:spPr>
      <dgm:t>
        <a:bodyPr/>
        <a:lstStyle/>
        <a:p>
          <a:r>
            <a:rPr lang="en-GB" sz="1800" b="0" dirty="0" smtClean="0">
              <a:solidFill>
                <a:sysClr val="window" lastClr="FFFFFF"/>
              </a:solidFill>
              <a:latin typeface="Arial" panose="020B0604020202020204" pitchFamily="34" charset="0"/>
              <a:ea typeface="ＭＳ Ｐゴシック"/>
              <a:cs typeface="Arial" panose="020B0604020202020204" pitchFamily="34" charset="0"/>
            </a:rPr>
            <a:t>Confidence</a:t>
          </a:r>
          <a:endParaRPr lang="en-GB" sz="1800" b="0" dirty="0">
            <a:solidFill>
              <a:sysClr val="window" lastClr="FFFFFF"/>
            </a:solidFill>
            <a:latin typeface="Arial" panose="020B0604020202020204" pitchFamily="34" charset="0"/>
            <a:ea typeface="ＭＳ Ｐゴシック"/>
            <a:cs typeface="Arial" panose="020B0604020202020204" pitchFamily="34" charset="0"/>
          </a:endParaRPr>
        </a:p>
      </dgm:t>
    </dgm:pt>
    <dgm:pt modelId="{F5320170-F7D3-4284-8001-21E7A7686E63}" type="parTrans" cxnId="{0ABEC7C4-2BE1-425B-86C9-AA24AB9F4B82}">
      <dgm:prSet/>
      <dgm:spPr/>
      <dgm:t>
        <a:bodyPr/>
        <a:lstStyle/>
        <a:p>
          <a:endParaRPr lang="en-GB" sz="2400"/>
        </a:p>
      </dgm:t>
    </dgm:pt>
    <dgm:pt modelId="{6AFD3B4B-E318-45F2-A6F5-53847576350D}" type="sibTrans" cxnId="{0ABEC7C4-2BE1-425B-86C9-AA24AB9F4B82}">
      <dgm:prSet/>
      <dgm:spPr/>
      <dgm:t>
        <a:bodyPr/>
        <a:lstStyle/>
        <a:p>
          <a:endParaRPr lang="en-GB" sz="2400"/>
        </a:p>
      </dgm:t>
    </dgm:pt>
    <dgm:pt modelId="{1920F722-8FED-4528-A6B3-C3D7CF1A0E22}">
      <dgm:prSet phldrT="[Text]" custT="1"/>
      <dgm:spPr>
        <a:xfrm>
          <a:off x="1438701" y="328027"/>
          <a:ext cx="1306413" cy="783847"/>
        </a:xfrm>
        <a:prstGeom prst="rect">
          <a:avLst/>
        </a:prstGeom>
        <a:solidFill>
          <a:srgbClr val="9BBB59">
            <a:alpha val="60000"/>
          </a:srgbClr>
        </a:solidFill>
        <a:ln w="25400" cap="flat" cmpd="sng" algn="ctr">
          <a:solidFill>
            <a:sysClr val="window" lastClr="FFFFFF">
              <a:hueOff val="0"/>
              <a:satOff val="0"/>
              <a:lumOff val="0"/>
              <a:alphaOff val="0"/>
            </a:sysClr>
          </a:solidFill>
          <a:prstDash val="solid"/>
        </a:ln>
        <a:effectLst/>
      </dgm:spPr>
      <dgm:t>
        <a:bodyPr/>
        <a:lstStyle/>
        <a:p>
          <a:r>
            <a:rPr lang="en-GB" sz="1800" b="0" dirty="0" smtClean="0">
              <a:solidFill>
                <a:sysClr val="window" lastClr="FFFFFF"/>
              </a:solidFill>
              <a:latin typeface="Arial" panose="020B0604020202020204" pitchFamily="34" charset="0"/>
              <a:ea typeface="ＭＳ Ｐゴシック"/>
              <a:cs typeface="Arial" panose="020B0604020202020204" pitchFamily="34" charset="0"/>
            </a:rPr>
            <a:t>Managing feelings</a:t>
          </a:r>
          <a:endParaRPr lang="en-GB" sz="1800" b="0" dirty="0">
            <a:solidFill>
              <a:sysClr val="window" lastClr="FFFFFF"/>
            </a:solidFill>
            <a:latin typeface="Arial" panose="020B0604020202020204" pitchFamily="34" charset="0"/>
            <a:ea typeface="ＭＳ Ｐゴシック"/>
            <a:cs typeface="Arial" panose="020B0604020202020204" pitchFamily="34" charset="0"/>
          </a:endParaRPr>
        </a:p>
      </dgm:t>
    </dgm:pt>
    <dgm:pt modelId="{DF7F2849-B38A-469E-A604-70A69A063F43}" type="parTrans" cxnId="{9843EA20-55F7-4596-9C95-E1B97F757F82}">
      <dgm:prSet/>
      <dgm:spPr/>
      <dgm:t>
        <a:bodyPr/>
        <a:lstStyle/>
        <a:p>
          <a:endParaRPr lang="en-GB" sz="2400"/>
        </a:p>
      </dgm:t>
    </dgm:pt>
    <dgm:pt modelId="{C0A41644-2B2D-42C6-8430-56968341C684}" type="sibTrans" cxnId="{9843EA20-55F7-4596-9C95-E1B97F757F82}">
      <dgm:prSet/>
      <dgm:spPr/>
      <dgm:t>
        <a:bodyPr/>
        <a:lstStyle/>
        <a:p>
          <a:endParaRPr lang="en-GB" sz="2400"/>
        </a:p>
      </dgm:t>
    </dgm:pt>
    <dgm:pt modelId="{20369D92-548E-4F2B-8368-53CA94CABCE5}">
      <dgm:prSet phldrT="[Text]" custT="1"/>
      <dgm:spPr>
        <a:xfrm>
          <a:off x="2875755" y="328027"/>
          <a:ext cx="1306413" cy="783847"/>
        </a:xfrm>
        <a:prstGeom prst="rect">
          <a:avLst/>
        </a:prstGeom>
        <a:solidFill>
          <a:srgbClr val="8064A2">
            <a:alpha val="60000"/>
          </a:srgbClr>
        </a:solidFill>
        <a:ln w="25400" cap="flat" cmpd="sng" algn="ctr">
          <a:solidFill>
            <a:sysClr val="window" lastClr="FFFFFF">
              <a:hueOff val="0"/>
              <a:satOff val="0"/>
              <a:lumOff val="0"/>
              <a:alphaOff val="0"/>
            </a:sysClr>
          </a:solidFill>
          <a:prstDash val="solid"/>
        </a:ln>
        <a:effectLst/>
      </dgm:spPr>
      <dgm:t>
        <a:bodyPr/>
        <a:lstStyle/>
        <a:p>
          <a:r>
            <a:rPr lang="en-GB" sz="1800" b="0" dirty="0" smtClean="0">
              <a:solidFill>
                <a:sysClr val="window" lastClr="FFFFFF"/>
              </a:solidFill>
              <a:latin typeface="Arial" panose="020B0604020202020204" pitchFamily="34" charset="0"/>
              <a:ea typeface="ＭＳ Ｐゴシック"/>
              <a:cs typeface="Arial" panose="020B0604020202020204" pitchFamily="34" charset="0"/>
            </a:rPr>
            <a:t>Resilience and determination</a:t>
          </a:r>
          <a:endParaRPr lang="en-GB" sz="1800" b="0" dirty="0">
            <a:solidFill>
              <a:sysClr val="window" lastClr="FFFFFF"/>
            </a:solidFill>
            <a:latin typeface="Arial" panose="020B0604020202020204" pitchFamily="34" charset="0"/>
            <a:ea typeface="ＭＳ Ｐゴシック"/>
            <a:cs typeface="Arial" panose="020B0604020202020204" pitchFamily="34" charset="0"/>
          </a:endParaRPr>
        </a:p>
      </dgm:t>
    </dgm:pt>
    <dgm:pt modelId="{30EE6A40-8BE5-4715-AD80-549D03381607}" type="parTrans" cxnId="{474DBA68-AECB-4944-8BCC-A58891D484C8}">
      <dgm:prSet/>
      <dgm:spPr/>
      <dgm:t>
        <a:bodyPr/>
        <a:lstStyle/>
        <a:p>
          <a:endParaRPr lang="en-GB" sz="2400"/>
        </a:p>
      </dgm:t>
    </dgm:pt>
    <dgm:pt modelId="{DCEE08A7-5958-4B42-8C24-861F78E4B80A}" type="sibTrans" cxnId="{474DBA68-AECB-4944-8BCC-A58891D484C8}">
      <dgm:prSet/>
      <dgm:spPr/>
      <dgm:t>
        <a:bodyPr/>
        <a:lstStyle/>
        <a:p>
          <a:endParaRPr lang="en-GB" sz="2400"/>
        </a:p>
      </dgm:t>
    </dgm:pt>
    <dgm:pt modelId="{FB8FE754-A68F-4C13-814D-622FB311404E}">
      <dgm:prSet phldrT="[Text]" custT="1"/>
      <dgm:spPr>
        <a:xfrm>
          <a:off x="4312810" y="328027"/>
          <a:ext cx="1306413" cy="783847"/>
        </a:xfrm>
        <a:prstGeom prst="rect">
          <a:avLst/>
        </a:prstGeom>
        <a:solidFill>
          <a:srgbClr val="4BACC6">
            <a:alpha val="60000"/>
          </a:srgbClr>
        </a:solidFill>
        <a:ln w="25400" cap="flat" cmpd="sng" algn="ctr">
          <a:solidFill>
            <a:sysClr val="window" lastClr="FFFFFF">
              <a:hueOff val="0"/>
              <a:satOff val="0"/>
              <a:lumOff val="0"/>
              <a:alphaOff val="0"/>
            </a:sysClr>
          </a:solidFill>
          <a:prstDash val="solid"/>
        </a:ln>
        <a:effectLst/>
      </dgm:spPr>
      <dgm:t>
        <a:bodyPr/>
        <a:lstStyle/>
        <a:p>
          <a:r>
            <a:rPr lang="en-GB" sz="1800" b="0" dirty="0" smtClean="0">
              <a:solidFill>
                <a:sysClr val="window" lastClr="FFFFFF"/>
              </a:solidFill>
              <a:latin typeface="Arial" panose="020B0604020202020204" pitchFamily="34" charset="0"/>
              <a:ea typeface="ＭＳ Ｐゴシック"/>
              <a:cs typeface="Arial" panose="020B0604020202020204" pitchFamily="34" charset="0"/>
            </a:rPr>
            <a:t>Relationships and leadership</a:t>
          </a:r>
          <a:endParaRPr lang="en-GB" sz="1800" b="0" dirty="0">
            <a:solidFill>
              <a:sysClr val="window" lastClr="FFFFFF"/>
            </a:solidFill>
            <a:latin typeface="Arial" panose="020B0604020202020204" pitchFamily="34" charset="0"/>
            <a:ea typeface="ＭＳ Ｐゴシック"/>
            <a:cs typeface="Arial" panose="020B0604020202020204" pitchFamily="34" charset="0"/>
          </a:endParaRPr>
        </a:p>
      </dgm:t>
    </dgm:pt>
    <dgm:pt modelId="{4594F7D0-6B1F-47CD-8190-2D0DD7F061EA}" type="parTrans" cxnId="{7A865E05-5884-4EC5-87FF-8DFD69CC3B51}">
      <dgm:prSet/>
      <dgm:spPr/>
      <dgm:t>
        <a:bodyPr/>
        <a:lstStyle/>
        <a:p>
          <a:endParaRPr lang="en-GB" sz="2400"/>
        </a:p>
      </dgm:t>
    </dgm:pt>
    <dgm:pt modelId="{6F8925CB-F020-44BD-BB16-E0DBFA9B78C0}" type="sibTrans" cxnId="{7A865E05-5884-4EC5-87FF-8DFD69CC3B51}">
      <dgm:prSet/>
      <dgm:spPr/>
      <dgm:t>
        <a:bodyPr/>
        <a:lstStyle/>
        <a:p>
          <a:endParaRPr lang="en-GB" sz="2400"/>
        </a:p>
      </dgm:t>
    </dgm:pt>
    <dgm:pt modelId="{6AA88356-C90F-44E2-9F7F-F14300F5EEBD}">
      <dgm:prSet phldrT="[Text]" custT="1"/>
      <dgm:spPr>
        <a:xfrm>
          <a:off x="1646" y="1242517"/>
          <a:ext cx="1306413" cy="783847"/>
        </a:xfrm>
        <a:prstGeom prst="rect">
          <a:avLst/>
        </a:prstGeom>
        <a:solidFill>
          <a:srgbClr val="F79646">
            <a:alpha val="60000"/>
          </a:srgbClr>
        </a:solidFill>
        <a:ln w="25400" cap="flat" cmpd="sng" algn="ctr">
          <a:solidFill>
            <a:sysClr val="window" lastClr="FFFFFF">
              <a:hueOff val="0"/>
              <a:satOff val="0"/>
              <a:lumOff val="0"/>
              <a:alphaOff val="0"/>
            </a:sysClr>
          </a:solidFill>
          <a:prstDash val="solid"/>
        </a:ln>
        <a:effectLst/>
      </dgm:spPr>
      <dgm:t>
        <a:bodyPr/>
        <a:lstStyle/>
        <a:p>
          <a:r>
            <a:rPr lang="en-GB" sz="1800" b="0" dirty="0" smtClean="0">
              <a:solidFill>
                <a:sysClr val="window" lastClr="FFFFFF"/>
              </a:solidFill>
              <a:latin typeface="Arial" panose="020B0604020202020204" pitchFamily="34" charset="0"/>
              <a:ea typeface="ＭＳ Ｐゴシック"/>
              <a:cs typeface="Arial" panose="020B0604020202020204" pitchFamily="34" charset="0"/>
            </a:rPr>
            <a:t>Creativity and adaptability</a:t>
          </a:r>
          <a:endParaRPr lang="en-GB" sz="1800" b="0" dirty="0">
            <a:solidFill>
              <a:sysClr val="window" lastClr="FFFFFF"/>
            </a:solidFill>
            <a:latin typeface="Arial" panose="020B0604020202020204" pitchFamily="34" charset="0"/>
            <a:ea typeface="ＭＳ Ｐゴシック"/>
            <a:cs typeface="Arial" panose="020B0604020202020204" pitchFamily="34" charset="0"/>
          </a:endParaRPr>
        </a:p>
      </dgm:t>
    </dgm:pt>
    <dgm:pt modelId="{6A96C049-478E-4222-B086-CF1F5BE973ED}" type="parTrans" cxnId="{FE41E4E5-E459-4B34-A49B-68701AAC64F8}">
      <dgm:prSet/>
      <dgm:spPr/>
      <dgm:t>
        <a:bodyPr/>
        <a:lstStyle/>
        <a:p>
          <a:endParaRPr lang="en-GB" sz="2400"/>
        </a:p>
      </dgm:t>
    </dgm:pt>
    <dgm:pt modelId="{7BD32202-EDC0-4070-9532-0B2AC9CB7E2F}" type="sibTrans" cxnId="{FE41E4E5-E459-4B34-A49B-68701AAC64F8}">
      <dgm:prSet/>
      <dgm:spPr/>
      <dgm:t>
        <a:bodyPr/>
        <a:lstStyle/>
        <a:p>
          <a:endParaRPr lang="en-GB" sz="2400"/>
        </a:p>
      </dgm:t>
    </dgm:pt>
    <dgm:pt modelId="{BC922A13-70BF-4E48-AC71-456ADAB761CC}">
      <dgm:prSet phldrT="[Text]" custT="1"/>
      <dgm:spPr>
        <a:xfrm>
          <a:off x="1438701" y="1242517"/>
          <a:ext cx="1306413" cy="783847"/>
        </a:xfrm>
        <a:prstGeom prst="rect">
          <a:avLst/>
        </a:prstGeom>
        <a:solidFill>
          <a:srgbClr val="C0504D">
            <a:alpha val="60000"/>
          </a:srgbClr>
        </a:solidFill>
        <a:ln w="25400" cap="flat" cmpd="sng" algn="ctr">
          <a:solidFill>
            <a:sysClr val="window" lastClr="FFFFFF">
              <a:hueOff val="0"/>
              <a:satOff val="0"/>
              <a:lumOff val="0"/>
              <a:alphaOff val="0"/>
            </a:sysClr>
          </a:solidFill>
          <a:prstDash val="solid"/>
        </a:ln>
        <a:effectLst/>
      </dgm:spPr>
      <dgm:t>
        <a:bodyPr/>
        <a:lstStyle/>
        <a:p>
          <a:r>
            <a:rPr lang="en-GB" sz="1800" b="0" dirty="0" smtClean="0">
              <a:solidFill>
                <a:sysClr val="window" lastClr="FFFFFF"/>
              </a:solidFill>
              <a:latin typeface="Arial" panose="020B0604020202020204" pitchFamily="34" charset="0"/>
              <a:ea typeface="ＭＳ Ｐゴシック"/>
              <a:cs typeface="Arial" panose="020B0604020202020204" pitchFamily="34" charset="0"/>
            </a:rPr>
            <a:t>Planning and problem solving</a:t>
          </a:r>
          <a:endParaRPr lang="en-GB" sz="1800" b="0" dirty="0">
            <a:solidFill>
              <a:sysClr val="window" lastClr="FFFFFF"/>
            </a:solidFill>
            <a:latin typeface="Arial" panose="020B0604020202020204" pitchFamily="34" charset="0"/>
            <a:ea typeface="ＭＳ Ｐゴシック"/>
            <a:cs typeface="Arial" panose="020B0604020202020204" pitchFamily="34" charset="0"/>
          </a:endParaRPr>
        </a:p>
      </dgm:t>
    </dgm:pt>
    <dgm:pt modelId="{8108EC48-4002-4EBD-AC09-D29DDBAC6DF8}" type="parTrans" cxnId="{5BB40EA5-144C-43C2-A6A5-7CF9C5B19713}">
      <dgm:prSet/>
      <dgm:spPr/>
      <dgm:t>
        <a:bodyPr/>
        <a:lstStyle/>
        <a:p>
          <a:endParaRPr lang="en-GB" sz="2400"/>
        </a:p>
      </dgm:t>
    </dgm:pt>
    <dgm:pt modelId="{F8972B43-4504-4096-A934-DF5E65946969}" type="sibTrans" cxnId="{5BB40EA5-144C-43C2-A6A5-7CF9C5B19713}">
      <dgm:prSet/>
      <dgm:spPr/>
      <dgm:t>
        <a:bodyPr/>
        <a:lstStyle/>
        <a:p>
          <a:endParaRPr lang="en-GB" sz="2400"/>
        </a:p>
      </dgm:t>
    </dgm:pt>
    <dgm:pt modelId="{8E234C16-2D83-422B-901C-0648F2DC64EF}">
      <dgm:prSet phldrT="[Text]" custT="1"/>
      <dgm:spPr>
        <a:xfrm>
          <a:off x="2875755" y="1242517"/>
          <a:ext cx="1306413" cy="783847"/>
        </a:xfrm>
        <a:prstGeom prst="rect">
          <a:avLst/>
        </a:prstGeom>
        <a:solidFill>
          <a:srgbClr val="9BBB59">
            <a:alpha val="60000"/>
          </a:srgbClr>
        </a:solidFill>
        <a:ln w="25400" cap="flat" cmpd="sng" algn="ctr">
          <a:solidFill>
            <a:sysClr val="window" lastClr="FFFFFF">
              <a:hueOff val="0"/>
              <a:satOff val="0"/>
              <a:lumOff val="0"/>
              <a:alphaOff val="0"/>
            </a:sysClr>
          </a:solidFill>
          <a:prstDash val="solid"/>
        </a:ln>
        <a:effectLst/>
      </dgm:spPr>
      <dgm:t>
        <a:bodyPr/>
        <a:lstStyle/>
        <a:p>
          <a:r>
            <a:rPr lang="en-GB" sz="1800" b="0" dirty="0" smtClean="0">
              <a:solidFill>
                <a:sysClr val="window" lastClr="FFFFFF"/>
              </a:solidFill>
              <a:latin typeface="Arial" panose="020B0604020202020204" pitchFamily="34" charset="0"/>
              <a:ea typeface="ＭＳ Ｐゴシック"/>
              <a:cs typeface="Arial" panose="020B0604020202020204" pitchFamily="34" charset="0"/>
            </a:rPr>
            <a:t>Civic competence</a:t>
          </a:r>
          <a:endParaRPr lang="en-GB" sz="1800" b="0" dirty="0">
            <a:solidFill>
              <a:sysClr val="window" lastClr="FFFFFF"/>
            </a:solidFill>
            <a:latin typeface="Arial" panose="020B0604020202020204" pitchFamily="34" charset="0"/>
            <a:ea typeface="ＭＳ Ｐゴシック"/>
            <a:cs typeface="Arial" panose="020B0604020202020204" pitchFamily="34" charset="0"/>
          </a:endParaRPr>
        </a:p>
      </dgm:t>
    </dgm:pt>
    <dgm:pt modelId="{42A48CEF-90D4-4745-9DCC-B3045E6CA965}" type="parTrans" cxnId="{8EB9426E-D9F7-4B15-9CAD-8B9168C3F228}">
      <dgm:prSet/>
      <dgm:spPr/>
      <dgm:t>
        <a:bodyPr/>
        <a:lstStyle/>
        <a:p>
          <a:endParaRPr lang="en-GB" sz="2400"/>
        </a:p>
      </dgm:t>
    </dgm:pt>
    <dgm:pt modelId="{713C381E-794D-42F1-8D32-8FA477245822}" type="sibTrans" cxnId="{8EB9426E-D9F7-4B15-9CAD-8B9168C3F228}">
      <dgm:prSet/>
      <dgm:spPr/>
      <dgm:t>
        <a:bodyPr/>
        <a:lstStyle/>
        <a:p>
          <a:endParaRPr lang="en-GB" sz="2400"/>
        </a:p>
      </dgm:t>
    </dgm:pt>
    <dgm:pt modelId="{9EE04671-2D96-4F5B-8417-E35F9FE95E0D}">
      <dgm:prSet phldrT="[Text]" custT="1"/>
      <dgm:spPr>
        <a:xfrm>
          <a:off x="4312810" y="1242517"/>
          <a:ext cx="1306413" cy="783847"/>
        </a:xfrm>
        <a:prstGeom prst="rect">
          <a:avLst/>
        </a:prstGeom>
        <a:solidFill>
          <a:srgbClr val="8064A2">
            <a:alpha val="60000"/>
          </a:srgbClr>
        </a:solidFill>
        <a:ln w="25400" cap="flat" cmpd="sng" algn="ctr">
          <a:solidFill>
            <a:sysClr val="window" lastClr="FFFFFF">
              <a:hueOff val="0"/>
              <a:satOff val="0"/>
              <a:lumOff val="0"/>
              <a:alphaOff val="0"/>
            </a:sysClr>
          </a:solidFill>
          <a:prstDash val="solid"/>
        </a:ln>
        <a:effectLst/>
      </dgm:spPr>
      <dgm:t>
        <a:bodyPr/>
        <a:lstStyle/>
        <a:p>
          <a:r>
            <a:rPr lang="en-GB" sz="1800" b="0" dirty="0" smtClean="0">
              <a:solidFill>
                <a:sysClr val="window" lastClr="FFFFFF"/>
              </a:solidFill>
              <a:latin typeface="Arial" panose="020B0604020202020204" pitchFamily="34" charset="0"/>
              <a:ea typeface="ＭＳ Ｐゴシック"/>
              <a:cs typeface="Arial" panose="020B0604020202020204" pitchFamily="34" charset="0"/>
            </a:rPr>
            <a:t>Intercultural competence</a:t>
          </a:r>
          <a:endParaRPr lang="en-GB" sz="1800" b="0" dirty="0">
            <a:solidFill>
              <a:sysClr val="window" lastClr="FFFFFF"/>
            </a:solidFill>
            <a:latin typeface="Arial" panose="020B0604020202020204" pitchFamily="34" charset="0"/>
            <a:ea typeface="ＭＳ Ｐゴシック"/>
            <a:cs typeface="Arial" panose="020B0604020202020204" pitchFamily="34" charset="0"/>
          </a:endParaRPr>
        </a:p>
      </dgm:t>
    </dgm:pt>
    <dgm:pt modelId="{C742632A-136F-4FB2-BE17-F663A242463C}" type="parTrans" cxnId="{A66B863F-09CB-484E-8EAF-30E126D5360B}">
      <dgm:prSet/>
      <dgm:spPr/>
      <dgm:t>
        <a:bodyPr/>
        <a:lstStyle/>
        <a:p>
          <a:endParaRPr lang="en-GB" sz="2400"/>
        </a:p>
      </dgm:t>
    </dgm:pt>
    <dgm:pt modelId="{616567F5-E296-48B2-9524-DED0596ECE3E}" type="sibTrans" cxnId="{A66B863F-09CB-484E-8EAF-30E126D5360B}">
      <dgm:prSet/>
      <dgm:spPr/>
      <dgm:t>
        <a:bodyPr/>
        <a:lstStyle/>
        <a:p>
          <a:endParaRPr lang="en-GB" sz="2400"/>
        </a:p>
      </dgm:t>
    </dgm:pt>
    <dgm:pt modelId="{FDF296D6-A726-4338-9AF9-C9E1CFFA2668}">
      <dgm:prSet phldrT="[Text]" custT="1"/>
      <dgm:spPr>
        <a:xfrm>
          <a:off x="1438701" y="2157006"/>
          <a:ext cx="1306413" cy="783847"/>
        </a:xfrm>
        <a:prstGeom prst="rect">
          <a:avLst/>
        </a:prstGeom>
        <a:solidFill>
          <a:srgbClr val="4BACC6">
            <a:alpha val="60000"/>
          </a:srgbClr>
        </a:solidFill>
        <a:ln w="25400" cap="flat" cmpd="sng" algn="ctr">
          <a:solidFill>
            <a:sysClr val="window" lastClr="FFFFFF">
              <a:hueOff val="0"/>
              <a:satOff val="0"/>
              <a:lumOff val="0"/>
              <a:alphaOff val="0"/>
            </a:sysClr>
          </a:solidFill>
          <a:prstDash val="solid"/>
        </a:ln>
        <a:effectLst/>
      </dgm:spPr>
      <dgm:t>
        <a:bodyPr/>
        <a:lstStyle/>
        <a:p>
          <a:r>
            <a:rPr lang="en-GB" sz="1800" b="0" dirty="0" smtClean="0">
              <a:solidFill>
                <a:sysClr val="window" lastClr="FFFFFF"/>
              </a:solidFill>
              <a:latin typeface="Arial" panose="020B0604020202020204" pitchFamily="34" charset="0"/>
              <a:ea typeface="ＭＳ Ｐゴシック"/>
              <a:cs typeface="Arial" panose="020B0604020202020204" pitchFamily="34" charset="0"/>
            </a:rPr>
            <a:t>Personal and social well-being</a:t>
          </a:r>
          <a:endParaRPr lang="en-GB" sz="1800" b="0" dirty="0">
            <a:solidFill>
              <a:sysClr val="window" lastClr="FFFFFF"/>
            </a:solidFill>
            <a:latin typeface="Arial" panose="020B0604020202020204" pitchFamily="34" charset="0"/>
            <a:ea typeface="ＭＳ Ｐゴシック"/>
            <a:cs typeface="Arial" panose="020B0604020202020204" pitchFamily="34" charset="0"/>
          </a:endParaRPr>
        </a:p>
      </dgm:t>
    </dgm:pt>
    <dgm:pt modelId="{1F126AE6-C552-4C29-B499-EA7D43BB2721}" type="parTrans" cxnId="{DF0E4E5F-2F81-45A3-BA03-1AC8EC597E46}">
      <dgm:prSet/>
      <dgm:spPr/>
      <dgm:t>
        <a:bodyPr/>
        <a:lstStyle/>
        <a:p>
          <a:endParaRPr lang="en-GB" sz="2400"/>
        </a:p>
      </dgm:t>
    </dgm:pt>
    <dgm:pt modelId="{BB100E45-BCF4-4560-82C2-2CBA403FBAD1}" type="sibTrans" cxnId="{DF0E4E5F-2F81-45A3-BA03-1AC8EC597E46}">
      <dgm:prSet/>
      <dgm:spPr/>
      <dgm:t>
        <a:bodyPr/>
        <a:lstStyle/>
        <a:p>
          <a:endParaRPr lang="en-GB" sz="2400"/>
        </a:p>
      </dgm:t>
    </dgm:pt>
    <dgm:pt modelId="{883DCEFC-F881-4FD7-930C-04F88C85DE25}">
      <dgm:prSet phldrT="[Text]" custT="1"/>
      <dgm:spPr>
        <a:xfrm>
          <a:off x="2875755" y="2157006"/>
          <a:ext cx="1306413" cy="783847"/>
        </a:xfrm>
        <a:prstGeom prst="rect">
          <a:avLst/>
        </a:prstGeom>
        <a:solidFill>
          <a:srgbClr val="F79646">
            <a:alpha val="60000"/>
          </a:srgbClr>
        </a:solidFill>
        <a:ln w="25400" cap="flat" cmpd="sng" algn="ctr">
          <a:solidFill>
            <a:sysClr val="window" lastClr="FFFFFF">
              <a:hueOff val="0"/>
              <a:satOff val="0"/>
              <a:lumOff val="0"/>
              <a:alphaOff val="0"/>
            </a:sysClr>
          </a:solidFill>
          <a:prstDash val="solid"/>
        </a:ln>
        <a:effectLst/>
      </dgm:spPr>
      <dgm:t>
        <a:bodyPr/>
        <a:lstStyle/>
        <a:p>
          <a:r>
            <a:rPr lang="en-GB" sz="1800" b="0" dirty="0" smtClean="0">
              <a:solidFill>
                <a:sysClr val="window" lastClr="FFFFFF"/>
              </a:solidFill>
              <a:latin typeface="Arial" panose="020B0604020202020204" pitchFamily="34" charset="0"/>
              <a:ea typeface="ＭＳ Ｐゴシック"/>
              <a:cs typeface="Arial" panose="020B0604020202020204" pitchFamily="34" charset="0"/>
            </a:rPr>
            <a:t>Communication</a:t>
          </a:r>
          <a:endParaRPr lang="en-GB" sz="1800" b="0" dirty="0">
            <a:solidFill>
              <a:sysClr val="window" lastClr="FFFFFF"/>
            </a:solidFill>
            <a:latin typeface="Arial" panose="020B0604020202020204" pitchFamily="34" charset="0"/>
            <a:ea typeface="ＭＳ Ｐゴシック"/>
            <a:cs typeface="Arial" panose="020B0604020202020204" pitchFamily="34" charset="0"/>
          </a:endParaRPr>
        </a:p>
      </dgm:t>
    </dgm:pt>
    <dgm:pt modelId="{AE92A634-408A-4675-A3D4-4E547BDB768F}" type="parTrans" cxnId="{F070B1FF-4FF6-43EC-A369-7E796D98C2FD}">
      <dgm:prSet/>
      <dgm:spPr/>
      <dgm:t>
        <a:bodyPr/>
        <a:lstStyle/>
        <a:p>
          <a:endParaRPr lang="en-GB" sz="2400"/>
        </a:p>
      </dgm:t>
    </dgm:pt>
    <dgm:pt modelId="{0A781E3C-D247-4CD0-A186-996C7E60B33C}" type="sibTrans" cxnId="{F070B1FF-4FF6-43EC-A369-7E796D98C2FD}">
      <dgm:prSet/>
      <dgm:spPr/>
      <dgm:t>
        <a:bodyPr/>
        <a:lstStyle/>
        <a:p>
          <a:endParaRPr lang="en-GB" sz="2400"/>
        </a:p>
      </dgm:t>
    </dgm:pt>
    <dgm:pt modelId="{BEC429E0-E60B-4CBA-9E34-1C8E5E700A22}" type="pres">
      <dgm:prSet presAssocID="{F2D38304-76C5-46C6-A259-55A23AA96431}" presName="diagram" presStyleCnt="0">
        <dgm:presLayoutVars>
          <dgm:dir/>
          <dgm:resizeHandles val="exact"/>
        </dgm:presLayoutVars>
      </dgm:prSet>
      <dgm:spPr/>
      <dgm:t>
        <a:bodyPr/>
        <a:lstStyle/>
        <a:p>
          <a:endParaRPr lang="en-GB"/>
        </a:p>
      </dgm:t>
    </dgm:pt>
    <dgm:pt modelId="{D05D160E-8CBA-4B84-9C75-0242D7D15A16}" type="pres">
      <dgm:prSet presAssocID="{D7E1FA77-DBBD-4549-AAA9-C4B652234AC0}" presName="node" presStyleLbl="node1" presStyleIdx="0" presStyleCnt="10">
        <dgm:presLayoutVars>
          <dgm:bulletEnabled val="1"/>
        </dgm:presLayoutVars>
      </dgm:prSet>
      <dgm:spPr/>
      <dgm:t>
        <a:bodyPr/>
        <a:lstStyle/>
        <a:p>
          <a:endParaRPr lang="en-GB"/>
        </a:p>
      </dgm:t>
    </dgm:pt>
    <dgm:pt modelId="{D68BF401-DC47-49FA-ADAA-4073E287BC04}" type="pres">
      <dgm:prSet presAssocID="{6AFD3B4B-E318-45F2-A6F5-53847576350D}" presName="sibTrans" presStyleCnt="0"/>
      <dgm:spPr/>
    </dgm:pt>
    <dgm:pt modelId="{757851A5-FBCB-43F5-AAC1-D7760B0DDE9A}" type="pres">
      <dgm:prSet presAssocID="{1920F722-8FED-4528-A6B3-C3D7CF1A0E22}" presName="node" presStyleLbl="node1" presStyleIdx="1" presStyleCnt="10">
        <dgm:presLayoutVars>
          <dgm:bulletEnabled val="1"/>
        </dgm:presLayoutVars>
      </dgm:prSet>
      <dgm:spPr/>
      <dgm:t>
        <a:bodyPr/>
        <a:lstStyle/>
        <a:p>
          <a:endParaRPr lang="en-GB"/>
        </a:p>
      </dgm:t>
    </dgm:pt>
    <dgm:pt modelId="{516F1E61-B8DB-48C3-A875-162E55FC0D03}" type="pres">
      <dgm:prSet presAssocID="{C0A41644-2B2D-42C6-8430-56968341C684}" presName="sibTrans" presStyleCnt="0"/>
      <dgm:spPr/>
    </dgm:pt>
    <dgm:pt modelId="{E18574BA-F138-44F6-94E4-04736D18690E}" type="pres">
      <dgm:prSet presAssocID="{20369D92-548E-4F2B-8368-53CA94CABCE5}" presName="node" presStyleLbl="node1" presStyleIdx="2" presStyleCnt="10">
        <dgm:presLayoutVars>
          <dgm:bulletEnabled val="1"/>
        </dgm:presLayoutVars>
      </dgm:prSet>
      <dgm:spPr/>
      <dgm:t>
        <a:bodyPr/>
        <a:lstStyle/>
        <a:p>
          <a:endParaRPr lang="en-GB"/>
        </a:p>
      </dgm:t>
    </dgm:pt>
    <dgm:pt modelId="{37DF7F2A-9D56-4F37-800B-F191A77A57F8}" type="pres">
      <dgm:prSet presAssocID="{DCEE08A7-5958-4B42-8C24-861F78E4B80A}" presName="sibTrans" presStyleCnt="0"/>
      <dgm:spPr/>
    </dgm:pt>
    <dgm:pt modelId="{0F1C329D-2E62-4C01-8838-F94649553345}" type="pres">
      <dgm:prSet presAssocID="{FB8FE754-A68F-4C13-814D-622FB311404E}" presName="node" presStyleLbl="node1" presStyleIdx="3" presStyleCnt="10">
        <dgm:presLayoutVars>
          <dgm:bulletEnabled val="1"/>
        </dgm:presLayoutVars>
      </dgm:prSet>
      <dgm:spPr/>
      <dgm:t>
        <a:bodyPr/>
        <a:lstStyle/>
        <a:p>
          <a:endParaRPr lang="en-GB"/>
        </a:p>
      </dgm:t>
    </dgm:pt>
    <dgm:pt modelId="{105D585D-FDCD-40AE-B40C-0E3A05A3A839}" type="pres">
      <dgm:prSet presAssocID="{6F8925CB-F020-44BD-BB16-E0DBFA9B78C0}" presName="sibTrans" presStyleCnt="0"/>
      <dgm:spPr/>
    </dgm:pt>
    <dgm:pt modelId="{E0B8B5E1-5754-45E3-AE83-A182B8F8C806}" type="pres">
      <dgm:prSet presAssocID="{6AA88356-C90F-44E2-9F7F-F14300F5EEBD}" presName="node" presStyleLbl="node1" presStyleIdx="4" presStyleCnt="10">
        <dgm:presLayoutVars>
          <dgm:bulletEnabled val="1"/>
        </dgm:presLayoutVars>
      </dgm:prSet>
      <dgm:spPr/>
      <dgm:t>
        <a:bodyPr/>
        <a:lstStyle/>
        <a:p>
          <a:endParaRPr lang="en-GB"/>
        </a:p>
      </dgm:t>
    </dgm:pt>
    <dgm:pt modelId="{1736A398-DC47-42B5-A74B-64FB30BFE672}" type="pres">
      <dgm:prSet presAssocID="{7BD32202-EDC0-4070-9532-0B2AC9CB7E2F}" presName="sibTrans" presStyleCnt="0"/>
      <dgm:spPr/>
    </dgm:pt>
    <dgm:pt modelId="{E0E18049-479D-485D-A4B1-7AB9E1E8B143}" type="pres">
      <dgm:prSet presAssocID="{BC922A13-70BF-4E48-AC71-456ADAB761CC}" presName="node" presStyleLbl="node1" presStyleIdx="5" presStyleCnt="10">
        <dgm:presLayoutVars>
          <dgm:bulletEnabled val="1"/>
        </dgm:presLayoutVars>
      </dgm:prSet>
      <dgm:spPr/>
      <dgm:t>
        <a:bodyPr/>
        <a:lstStyle/>
        <a:p>
          <a:endParaRPr lang="en-GB"/>
        </a:p>
      </dgm:t>
    </dgm:pt>
    <dgm:pt modelId="{5C4AC974-1A86-4442-A0BA-E1029FFBF42A}" type="pres">
      <dgm:prSet presAssocID="{F8972B43-4504-4096-A934-DF5E65946969}" presName="sibTrans" presStyleCnt="0"/>
      <dgm:spPr/>
    </dgm:pt>
    <dgm:pt modelId="{B1FA76E9-0628-4E7E-8633-E1D49CFC798B}" type="pres">
      <dgm:prSet presAssocID="{8E234C16-2D83-422B-901C-0648F2DC64EF}" presName="node" presStyleLbl="node1" presStyleIdx="6" presStyleCnt="10">
        <dgm:presLayoutVars>
          <dgm:bulletEnabled val="1"/>
        </dgm:presLayoutVars>
      </dgm:prSet>
      <dgm:spPr/>
      <dgm:t>
        <a:bodyPr/>
        <a:lstStyle/>
        <a:p>
          <a:endParaRPr lang="en-GB"/>
        </a:p>
      </dgm:t>
    </dgm:pt>
    <dgm:pt modelId="{5B7D89D6-7E3D-4696-BA20-AD643920C5AB}" type="pres">
      <dgm:prSet presAssocID="{713C381E-794D-42F1-8D32-8FA477245822}" presName="sibTrans" presStyleCnt="0"/>
      <dgm:spPr/>
    </dgm:pt>
    <dgm:pt modelId="{BC3AAFFD-5FC8-490B-A7D5-0DF1932DFF28}" type="pres">
      <dgm:prSet presAssocID="{9EE04671-2D96-4F5B-8417-E35F9FE95E0D}" presName="node" presStyleLbl="node1" presStyleIdx="7" presStyleCnt="10">
        <dgm:presLayoutVars>
          <dgm:bulletEnabled val="1"/>
        </dgm:presLayoutVars>
      </dgm:prSet>
      <dgm:spPr/>
      <dgm:t>
        <a:bodyPr/>
        <a:lstStyle/>
        <a:p>
          <a:endParaRPr lang="en-GB"/>
        </a:p>
      </dgm:t>
    </dgm:pt>
    <dgm:pt modelId="{BB6A45D3-9DB9-47AD-8F76-60F4E1F70249}" type="pres">
      <dgm:prSet presAssocID="{616567F5-E296-48B2-9524-DED0596ECE3E}" presName="sibTrans" presStyleCnt="0"/>
      <dgm:spPr/>
    </dgm:pt>
    <dgm:pt modelId="{E669BC7F-2805-40F7-9E1E-46342F1A510F}" type="pres">
      <dgm:prSet presAssocID="{FDF296D6-A726-4338-9AF9-C9E1CFFA2668}" presName="node" presStyleLbl="node1" presStyleIdx="8" presStyleCnt="10">
        <dgm:presLayoutVars>
          <dgm:bulletEnabled val="1"/>
        </dgm:presLayoutVars>
      </dgm:prSet>
      <dgm:spPr/>
      <dgm:t>
        <a:bodyPr/>
        <a:lstStyle/>
        <a:p>
          <a:endParaRPr lang="en-GB"/>
        </a:p>
      </dgm:t>
    </dgm:pt>
    <dgm:pt modelId="{4840D42A-4A5A-4564-966C-0BD833B0290F}" type="pres">
      <dgm:prSet presAssocID="{BB100E45-BCF4-4560-82C2-2CBA403FBAD1}" presName="sibTrans" presStyleCnt="0"/>
      <dgm:spPr/>
    </dgm:pt>
    <dgm:pt modelId="{691FB004-72F2-4A3B-90CA-077415E692EF}" type="pres">
      <dgm:prSet presAssocID="{883DCEFC-F881-4FD7-930C-04F88C85DE25}" presName="node" presStyleLbl="node1" presStyleIdx="9" presStyleCnt="10">
        <dgm:presLayoutVars>
          <dgm:bulletEnabled val="1"/>
        </dgm:presLayoutVars>
      </dgm:prSet>
      <dgm:spPr/>
      <dgm:t>
        <a:bodyPr/>
        <a:lstStyle/>
        <a:p>
          <a:endParaRPr lang="en-GB"/>
        </a:p>
      </dgm:t>
    </dgm:pt>
  </dgm:ptLst>
  <dgm:cxnLst>
    <dgm:cxn modelId="{5BB40EA5-144C-43C2-A6A5-7CF9C5B19713}" srcId="{F2D38304-76C5-46C6-A259-55A23AA96431}" destId="{BC922A13-70BF-4E48-AC71-456ADAB761CC}" srcOrd="5" destOrd="0" parTransId="{8108EC48-4002-4EBD-AC09-D29DDBAC6DF8}" sibTransId="{F8972B43-4504-4096-A934-DF5E65946969}"/>
    <dgm:cxn modelId="{B6A3B485-94B8-4D50-8F67-0E80AC5D3491}" type="presOf" srcId="{20369D92-548E-4F2B-8368-53CA94CABCE5}" destId="{E18574BA-F138-44F6-94E4-04736D18690E}" srcOrd="0" destOrd="0" presId="urn:microsoft.com/office/officeart/2005/8/layout/default#2"/>
    <dgm:cxn modelId="{0ABEC7C4-2BE1-425B-86C9-AA24AB9F4B82}" srcId="{F2D38304-76C5-46C6-A259-55A23AA96431}" destId="{D7E1FA77-DBBD-4549-AAA9-C4B652234AC0}" srcOrd="0" destOrd="0" parTransId="{F5320170-F7D3-4284-8001-21E7A7686E63}" sibTransId="{6AFD3B4B-E318-45F2-A6F5-53847576350D}"/>
    <dgm:cxn modelId="{EB4E218C-5C2F-4BDE-BEDB-2E603187279B}" type="presOf" srcId="{FDF296D6-A726-4338-9AF9-C9E1CFFA2668}" destId="{E669BC7F-2805-40F7-9E1E-46342F1A510F}" srcOrd="0" destOrd="0" presId="urn:microsoft.com/office/officeart/2005/8/layout/default#2"/>
    <dgm:cxn modelId="{E844700D-1131-4D9B-B422-9C9F92E74852}" type="presOf" srcId="{9EE04671-2D96-4F5B-8417-E35F9FE95E0D}" destId="{BC3AAFFD-5FC8-490B-A7D5-0DF1932DFF28}" srcOrd="0" destOrd="0" presId="urn:microsoft.com/office/officeart/2005/8/layout/default#2"/>
    <dgm:cxn modelId="{8EB9426E-D9F7-4B15-9CAD-8B9168C3F228}" srcId="{F2D38304-76C5-46C6-A259-55A23AA96431}" destId="{8E234C16-2D83-422B-901C-0648F2DC64EF}" srcOrd="6" destOrd="0" parTransId="{42A48CEF-90D4-4745-9DCC-B3045E6CA965}" sibTransId="{713C381E-794D-42F1-8D32-8FA477245822}"/>
    <dgm:cxn modelId="{A66B863F-09CB-484E-8EAF-30E126D5360B}" srcId="{F2D38304-76C5-46C6-A259-55A23AA96431}" destId="{9EE04671-2D96-4F5B-8417-E35F9FE95E0D}" srcOrd="7" destOrd="0" parTransId="{C742632A-136F-4FB2-BE17-F663A242463C}" sibTransId="{616567F5-E296-48B2-9524-DED0596ECE3E}"/>
    <dgm:cxn modelId="{C023C428-9F2B-412C-A133-FF84D525C176}" type="presOf" srcId="{D7E1FA77-DBBD-4549-AAA9-C4B652234AC0}" destId="{D05D160E-8CBA-4B84-9C75-0242D7D15A16}" srcOrd="0" destOrd="0" presId="urn:microsoft.com/office/officeart/2005/8/layout/default#2"/>
    <dgm:cxn modelId="{DF0E4E5F-2F81-45A3-BA03-1AC8EC597E46}" srcId="{F2D38304-76C5-46C6-A259-55A23AA96431}" destId="{FDF296D6-A726-4338-9AF9-C9E1CFFA2668}" srcOrd="8" destOrd="0" parTransId="{1F126AE6-C552-4C29-B499-EA7D43BB2721}" sibTransId="{BB100E45-BCF4-4560-82C2-2CBA403FBAD1}"/>
    <dgm:cxn modelId="{C373EA7D-55F5-4DAF-BCFA-D7D38C52AE27}" type="presOf" srcId="{BC922A13-70BF-4E48-AC71-456ADAB761CC}" destId="{E0E18049-479D-485D-A4B1-7AB9E1E8B143}" srcOrd="0" destOrd="0" presId="urn:microsoft.com/office/officeart/2005/8/layout/default#2"/>
    <dgm:cxn modelId="{F070B1FF-4FF6-43EC-A369-7E796D98C2FD}" srcId="{F2D38304-76C5-46C6-A259-55A23AA96431}" destId="{883DCEFC-F881-4FD7-930C-04F88C85DE25}" srcOrd="9" destOrd="0" parTransId="{AE92A634-408A-4675-A3D4-4E547BDB768F}" sibTransId="{0A781E3C-D247-4CD0-A186-996C7E60B33C}"/>
    <dgm:cxn modelId="{8FB41BC6-C9B0-45F5-8E80-77A0A5B5DE6A}" type="presOf" srcId="{6AA88356-C90F-44E2-9F7F-F14300F5EEBD}" destId="{E0B8B5E1-5754-45E3-AE83-A182B8F8C806}" srcOrd="0" destOrd="0" presId="urn:microsoft.com/office/officeart/2005/8/layout/default#2"/>
    <dgm:cxn modelId="{7A865E05-5884-4EC5-87FF-8DFD69CC3B51}" srcId="{F2D38304-76C5-46C6-A259-55A23AA96431}" destId="{FB8FE754-A68F-4C13-814D-622FB311404E}" srcOrd="3" destOrd="0" parTransId="{4594F7D0-6B1F-47CD-8190-2D0DD7F061EA}" sibTransId="{6F8925CB-F020-44BD-BB16-E0DBFA9B78C0}"/>
    <dgm:cxn modelId="{FE41E4E5-E459-4B34-A49B-68701AAC64F8}" srcId="{F2D38304-76C5-46C6-A259-55A23AA96431}" destId="{6AA88356-C90F-44E2-9F7F-F14300F5EEBD}" srcOrd="4" destOrd="0" parTransId="{6A96C049-478E-4222-B086-CF1F5BE973ED}" sibTransId="{7BD32202-EDC0-4070-9532-0B2AC9CB7E2F}"/>
    <dgm:cxn modelId="{39611D3F-8B47-4EE6-9190-97741F0D5D62}" type="presOf" srcId="{1920F722-8FED-4528-A6B3-C3D7CF1A0E22}" destId="{757851A5-FBCB-43F5-AAC1-D7760B0DDE9A}" srcOrd="0" destOrd="0" presId="urn:microsoft.com/office/officeart/2005/8/layout/default#2"/>
    <dgm:cxn modelId="{A6E661C9-0DC9-494C-B567-DCB5969D2536}" type="presOf" srcId="{883DCEFC-F881-4FD7-930C-04F88C85DE25}" destId="{691FB004-72F2-4A3B-90CA-077415E692EF}" srcOrd="0" destOrd="0" presId="urn:microsoft.com/office/officeart/2005/8/layout/default#2"/>
    <dgm:cxn modelId="{CB12CA33-1F2C-4EB1-9DEE-978B4EE1C9E5}" type="presOf" srcId="{FB8FE754-A68F-4C13-814D-622FB311404E}" destId="{0F1C329D-2E62-4C01-8838-F94649553345}" srcOrd="0" destOrd="0" presId="urn:microsoft.com/office/officeart/2005/8/layout/default#2"/>
    <dgm:cxn modelId="{474DBA68-AECB-4944-8BCC-A58891D484C8}" srcId="{F2D38304-76C5-46C6-A259-55A23AA96431}" destId="{20369D92-548E-4F2B-8368-53CA94CABCE5}" srcOrd="2" destOrd="0" parTransId="{30EE6A40-8BE5-4715-AD80-549D03381607}" sibTransId="{DCEE08A7-5958-4B42-8C24-861F78E4B80A}"/>
    <dgm:cxn modelId="{E686B616-B882-4B94-9F27-31F627DCD9EA}" type="presOf" srcId="{F2D38304-76C5-46C6-A259-55A23AA96431}" destId="{BEC429E0-E60B-4CBA-9E34-1C8E5E700A22}" srcOrd="0" destOrd="0" presId="urn:microsoft.com/office/officeart/2005/8/layout/default#2"/>
    <dgm:cxn modelId="{9843EA20-55F7-4596-9C95-E1B97F757F82}" srcId="{F2D38304-76C5-46C6-A259-55A23AA96431}" destId="{1920F722-8FED-4528-A6B3-C3D7CF1A0E22}" srcOrd="1" destOrd="0" parTransId="{DF7F2849-B38A-469E-A604-70A69A063F43}" sibTransId="{C0A41644-2B2D-42C6-8430-56968341C684}"/>
    <dgm:cxn modelId="{7E93E667-3652-43F3-B94E-203CDAD74087}" type="presOf" srcId="{8E234C16-2D83-422B-901C-0648F2DC64EF}" destId="{B1FA76E9-0628-4E7E-8633-E1D49CFC798B}" srcOrd="0" destOrd="0" presId="urn:microsoft.com/office/officeart/2005/8/layout/default#2"/>
    <dgm:cxn modelId="{634A1D1B-ECE3-4117-941B-6202FBBEEF35}" type="presParOf" srcId="{BEC429E0-E60B-4CBA-9E34-1C8E5E700A22}" destId="{D05D160E-8CBA-4B84-9C75-0242D7D15A16}" srcOrd="0" destOrd="0" presId="urn:microsoft.com/office/officeart/2005/8/layout/default#2"/>
    <dgm:cxn modelId="{F40F1402-695E-4936-A48A-67FA0E0A57EE}" type="presParOf" srcId="{BEC429E0-E60B-4CBA-9E34-1C8E5E700A22}" destId="{D68BF401-DC47-49FA-ADAA-4073E287BC04}" srcOrd="1" destOrd="0" presId="urn:microsoft.com/office/officeart/2005/8/layout/default#2"/>
    <dgm:cxn modelId="{93FC83A8-9A05-4E63-89C7-4D19A17E860F}" type="presParOf" srcId="{BEC429E0-E60B-4CBA-9E34-1C8E5E700A22}" destId="{757851A5-FBCB-43F5-AAC1-D7760B0DDE9A}" srcOrd="2" destOrd="0" presId="urn:microsoft.com/office/officeart/2005/8/layout/default#2"/>
    <dgm:cxn modelId="{63C9C2AE-6A0B-437C-B0D6-AEA73A1B2BC1}" type="presParOf" srcId="{BEC429E0-E60B-4CBA-9E34-1C8E5E700A22}" destId="{516F1E61-B8DB-48C3-A875-162E55FC0D03}" srcOrd="3" destOrd="0" presId="urn:microsoft.com/office/officeart/2005/8/layout/default#2"/>
    <dgm:cxn modelId="{FD7B72F4-DC85-4B0C-9174-64264407632A}" type="presParOf" srcId="{BEC429E0-E60B-4CBA-9E34-1C8E5E700A22}" destId="{E18574BA-F138-44F6-94E4-04736D18690E}" srcOrd="4" destOrd="0" presId="urn:microsoft.com/office/officeart/2005/8/layout/default#2"/>
    <dgm:cxn modelId="{176A903B-43F7-4521-909E-83109219DE68}" type="presParOf" srcId="{BEC429E0-E60B-4CBA-9E34-1C8E5E700A22}" destId="{37DF7F2A-9D56-4F37-800B-F191A77A57F8}" srcOrd="5" destOrd="0" presId="urn:microsoft.com/office/officeart/2005/8/layout/default#2"/>
    <dgm:cxn modelId="{43BE535B-A996-42C3-BDA8-B78091F9475E}" type="presParOf" srcId="{BEC429E0-E60B-4CBA-9E34-1C8E5E700A22}" destId="{0F1C329D-2E62-4C01-8838-F94649553345}" srcOrd="6" destOrd="0" presId="urn:microsoft.com/office/officeart/2005/8/layout/default#2"/>
    <dgm:cxn modelId="{ED4283B1-6137-4238-B994-8AC8BA54ACBF}" type="presParOf" srcId="{BEC429E0-E60B-4CBA-9E34-1C8E5E700A22}" destId="{105D585D-FDCD-40AE-B40C-0E3A05A3A839}" srcOrd="7" destOrd="0" presId="urn:microsoft.com/office/officeart/2005/8/layout/default#2"/>
    <dgm:cxn modelId="{39D9EA3A-EFD3-4CED-85FA-9954D260646B}" type="presParOf" srcId="{BEC429E0-E60B-4CBA-9E34-1C8E5E700A22}" destId="{E0B8B5E1-5754-45E3-AE83-A182B8F8C806}" srcOrd="8" destOrd="0" presId="urn:microsoft.com/office/officeart/2005/8/layout/default#2"/>
    <dgm:cxn modelId="{66BA9279-5886-4B46-BC45-332433311125}" type="presParOf" srcId="{BEC429E0-E60B-4CBA-9E34-1C8E5E700A22}" destId="{1736A398-DC47-42B5-A74B-64FB30BFE672}" srcOrd="9" destOrd="0" presId="urn:microsoft.com/office/officeart/2005/8/layout/default#2"/>
    <dgm:cxn modelId="{7E6DBD06-F027-42BB-95ED-D3EF90BD4EB7}" type="presParOf" srcId="{BEC429E0-E60B-4CBA-9E34-1C8E5E700A22}" destId="{E0E18049-479D-485D-A4B1-7AB9E1E8B143}" srcOrd="10" destOrd="0" presId="urn:microsoft.com/office/officeart/2005/8/layout/default#2"/>
    <dgm:cxn modelId="{622D665E-5A2F-4BA2-8060-943A1B411393}" type="presParOf" srcId="{BEC429E0-E60B-4CBA-9E34-1C8E5E700A22}" destId="{5C4AC974-1A86-4442-A0BA-E1029FFBF42A}" srcOrd="11" destOrd="0" presId="urn:microsoft.com/office/officeart/2005/8/layout/default#2"/>
    <dgm:cxn modelId="{0073D9C4-4F56-450B-8C71-01084EA31E0B}" type="presParOf" srcId="{BEC429E0-E60B-4CBA-9E34-1C8E5E700A22}" destId="{B1FA76E9-0628-4E7E-8633-E1D49CFC798B}" srcOrd="12" destOrd="0" presId="urn:microsoft.com/office/officeart/2005/8/layout/default#2"/>
    <dgm:cxn modelId="{B9665AD8-0680-47E6-A298-A603ECBE3525}" type="presParOf" srcId="{BEC429E0-E60B-4CBA-9E34-1C8E5E700A22}" destId="{5B7D89D6-7E3D-4696-BA20-AD643920C5AB}" srcOrd="13" destOrd="0" presId="urn:microsoft.com/office/officeart/2005/8/layout/default#2"/>
    <dgm:cxn modelId="{B14284AF-6648-48EB-A385-2816166B65C0}" type="presParOf" srcId="{BEC429E0-E60B-4CBA-9E34-1C8E5E700A22}" destId="{BC3AAFFD-5FC8-490B-A7D5-0DF1932DFF28}" srcOrd="14" destOrd="0" presId="urn:microsoft.com/office/officeart/2005/8/layout/default#2"/>
    <dgm:cxn modelId="{856A69B3-5910-4BF2-B3C2-480DA83DC2D5}" type="presParOf" srcId="{BEC429E0-E60B-4CBA-9E34-1C8E5E700A22}" destId="{BB6A45D3-9DB9-47AD-8F76-60F4E1F70249}" srcOrd="15" destOrd="0" presId="urn:microsoft.com/office/officeart/2005/8/layout/default#2"/>
    <dgm:cxn modelId="{3F2CB1EB-49B5-4D1E-994C-48D0D29FEEA4}" type="presParOf" srcId="{BEC429E0-E60B-4CBA-9E34-1C8E5E700A22}" destId="{E669BC7F-2805-40F7-9E1E-46342F1A510F}" srcOrd="16" destOrd="0" presId="urn:microsoft.com/office/officeart/2005/8/layout/default#2"/>
    <dgm:cxn modelId="{9D903FA7-3D77-4B76-A7C8-27A61F5FDDC1}" type="presParOf" srcId="{BEC429E0-E60B-4CBA-9E34-1C8E5E700A22}" destId="{4840D42A-4A5A-4564-966C-0BD833B0290F}" srcOrd="17" destOrd="0" presId="urn:microsoft.com/office/officeart/2005/8/layout/default#2"/>
    <dgm:cxn modelId="{85B843C5-5C70-42E4-8B2B-C306D2341265}" type="presParOf" srcId="{BEC429E0-E60B-4CBA-9E34-1C8E5E700A22}" destId="{691FB004-72F2-4A3B-90CA-077415E692EF}" srcOrd="18" destOrd="0" presId="urn:microsoft.com/office/officeart/2005/8/layout/defaul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B50A969-A275-42A4-9C0E-73C5BF5A9AC1}" type="doc">
      <dgm:prSet loTypeId="urn:microsoft.com/office/officeart/2005/8/layout/hList7#2" loCatId="list" qsTypeId="urn:microsoft.com/office/officeart/2005/8/quickstyle/simple1" qsCatId="simple" csTypeId="urn:microsoft.com/office/officeart/2005/8/colors/accent1_2" csCatId="accent1" phldr="1"/>
      <dgm:spPr/>
    </dgm:pt>
    <dgm:pt modelId="{E6B841D9-2233-49CB-AD6E-CE717F802E45}">
      <dgm:prSet phldrT="[Text]" custT="1"/>
      <dgm:spPr>
        <a:solidFill>
          <a:schemeClr val="bg1">
            <a:lumMod val="65000"/>
          </a:schemeClr>
        </a:solidFill>
        <a:ln>
          <a:noFill/>
        </a:ln>
      </dgm:spPr>
      <dgm:t>
        <a:bodyPr/>
        <a:lstStyle/>
        <a:p>
          <a:r>
            <a:rPr lang="en-GB" sz="1470" b="0" dirty="0" smtClean="0"/>
            <a:t>Reduced offending</a:t>
          </a:r>
          <a:endParaRPr lang="en-GB" sz="1470" b="0" dirty="0"/>
        </a:p>
      </dgm:t>
    </dgm:pt>
    <dgm:pt modelId="{87525870-11B6-4B2D-A484-A5DC8A2F2E72}" type="parTrans" cxnId="{CFF25546-659A-4433-8E93-40DD8268CCA6}">
      <dgm:prSet/>
      <dgm:spPr/>
      <dgm:t>
        <a:bodyPr/>
        <a:lstStyle/>
        <a:p>
          <a:endParaRPr lang="en-GB" sz="1470" b="0"/>
        </a:p>
      </dgm:t>
    </dgm:pt>
    <dgm:pt modelId="{DD40F67A-5E53-43A7-8857-4F575F4DAFED}" type="sibTrans" cxnId="{CFF25546-659A-4433-8E93-40DD8268CCA6}">
      <dgm:prSet/>
      <dgm:spPr/>
      <dgm:t>
        <a:bodyPr/>
        <a:lstStyle/>
        <a:p>
          <a:endParaRPr lang="en-GB" sz="1470" b="0"/>
        </a:p>
      </dgm:t>
    </dgm:pt>
    <dgm:pt modelId="{217844A7-C49D-44D7-AFA8-714F1A221A5C}">
      <dgm:prSet phldrT="[Text]" custT="1"/>
      <dgm:spPr>
        <a:solidFill>
          <a:schemeClr val="bg1">
            <a:lumMod val="65000"/>
          </a:schemeClr>
        </a:solidFill>
        <a:ln>
          <a:noFill/>
        </a:ln>
      </dgm:spPr>
      <dgm:t>
        <a:bodyPr/>
        <a:lstStyle/>
        <a:p>
          <a:r>
            <a:rPr lang="en-GB" sz="1470" b="0" dirty="0" smtClean="0"/>
            <a:t>Improved mental health and emotional wellbeing </a:t>
          </a:r>
          <a:endParaRPr lang="en-GB" sz="1470" b="0" dirty="0"/>
        </a:p>
      </dgm:t>
    </dgm:pt>
    <dgm:pt modelId="{326CDC10-7F93-46FD-B7BB-5A3AB081352E}" type="parTrans" cxnId="{B43E5E57-445F-4304-ADF8-414BB71DBB22}">
      <dgm:prSet/>
      <dgm:spPr/>
      <dgm:t>
        <a:bodyPr/>
        <a:lstStyle/>
        <a:p>
          <a:endParaRPr lang="en-GB" sz="1470" b="0"/>
        </a:p>
      </dgm:t>
    </dgm:pt>
    <dgm:pt modelId="{185D8E61-8D06-42BC-A23E-F3C7021158D8}" type="sibTrans" cxnId="{B43E5E57-445F-4304-ADF8-414BB71DBB22}">
      <dgm:prSet/>
      <dgm:spPr/>
      <dgm:t>
        <a:bodyPr/>
        <a:lstStyle/>
        <a:p>
          <a:endParaRPr lang="en-GB" sz="1470" b="0"/>
        </a:p>
      </dgm:t>
    </dgm:pt>
    <dgm:pt modelId="{86B0BEE6-487D-49DD-A952-584AB2E61C91}">
      <dgm:prSet phldrT="[Text]" custT="1"/>
      <dgm:spPr>
        <a:solidFill>
          <a:schemeClr val="bg1">
            <a:lumMod val="65000"/>
          </a:schemeClr>
        </a:solidFill>
        <a:ln>
          <a:noFill/>
        </a:ln>
      </dgm:spPr>
      <dgm:t>
        <a:bodyPr/>
        <a:lstStyle/>
        <a:p>
          <a:r>
            <a:rPr lang="en-GB" sz="1470" b="0" dirty="0" smtClean="0"/>
            <a:t>Increased engagement with charitable and community causes</a:t>
          </a:r>
          <a:endParaRPr lang="en-GB" sz="1470" b="0" dirty="0"/>
        </a:p>
      </dgm:t>
    </dgm:pt>
    <dgm:pt modelId="{0E404BFF-B7EC-4CCD-8EEF-D575BDFC7C35}" type="parTrans" cxnId="{A3C4695D-923C-4982-A36E-CE9DCDD996C8}">
      <dgm:prSet/>
      <dgm:spPr/>
      <dgm:t>
        <a:bodyPr/>
        <a:lstStyle/>
        <a:p>
          <a:endParaRPr lang="en-GB" sz="1470" b="0"/>
        </a:p>
      </dgm:t>
    </dgm:pt>
    <dgm:pt modelId="{E4149A8B-12FC-462C-898A-773A03D57426}" type="sibTrans" cxnId="{A3C4695D-923C-4982-A36E-CE9DCDD996C8}">
      <dgm:prSet/>
      <dgm:spPr/>
      <dgm:t>
        <a:bodyPr/>
        <a:lstStyle/>
        <a:p>
          <a:endParaRPr lang="en-GB" sz="1470" b="0"/>
        </a:p>
      </dgm:t>
    </dgm:pt>
    <dgm:pt modelId="{009AA5A4-24EC-47E0-AFEE-17D5D70967CB}">
      <dgm:prSet phldrT="[Text]" custT="1"/>
      <dgm:spPr>
        <a:solidFill>
          <a:schemeClr val="bg1">
            <a:lumMod val="65000"/>
          </a:schemeClr>
        </a:solidFill>
        <a:ln>
          <a:noFill/>
        </a:ln>
      </dgm:spPr>
      <dgm:t>
        <a:bodyPr/>
        <a:lstStyle/>
        <a:p>
          <a:r>
            <a:rPr lang="en-GB" sz="1470" b="0" dirty="0" smtClean="0"/>
            <a:t>Improved environmental impact </a:t>
          </a:r>
          <a:endParaRPr lang="en-GB" sz="1470" b="0" dirty="0"/>
        </a:p>
      </dgm:t>
    </dgm:pt>
    <dgm:pt modelId="{D5CFDDCB-84E5-4D43-9F72-0265C7BD86BC}" type="parTrans" cxnId="{593472F3-9A27-4902-8290-F16D468A3BCF}">
      <dgm:prSet/>
      <dgm:spPr/>
      <dgm:t>
        <a:bodyPr/>
        <a:lstStyle/>
        <a:p>
          <a:endParaRPr lang="en-GB" sz="1470" b="0"/>
        </a:p>
      </dgm:t>
    </dgm:pt>
    <dgm:pt modelId="{ECF0096B-7CDC-459D-A894-A270024123BB}" type="sibTrans" cxnId="{593472F3-9A27-4902-8290-F16D468A3BCF}">
      <dgm:prSet/>
      <dgm:spPr/>
      <dgm:t>
        <a:bodyPr/>
        <a:lstStyle/>
        <a:p>
          <a:endParaRPr lang="en-GB" sz="1470" b="0"/>
        </a:p>
      </dgm:t>
    </dgm:pt>
    <dgm:pt modelId="{734CB41B-1A4F-4718-B869-2E82CA600E2B}">
      <dgm:prSet phldrT="[Text]" custT="1"/>
      <dgm:spPr>
        <a:solidFill>
          <a:schemeClr val="bg1">
            <a:lumMod val="65000"/>
          </a:schemeClr>
        </a:solidFill>
        <a:ln>
          <a:noFill/>
        </a:ln>
      </dgm:spPr>
      <dgm:t>
        <a:bodyPr/>
        <a:lstStyle/>
        <a:p>
          <a:r>
            <a:rPr lang="en-GB" sz="1470" b="0" dirty="0" smtClean="0"/>
            <a:t>Increased social cohesion</a:t>
          </a:r>
          <a:endParaRPr lang="en-GB" sz="1470" b="0" dirty="0"/>
        </a:p>
      </dgm:t>
    </dgm:pt>
    <dgm:pt modelId="{4392040E-F3E8-44DC-88E4-8F420E1A108A}" type="parTrans" cxnId="{3EAB7DD0-2EF1-44A7-8887-EC204B6900A9}">
      <dgm:prSet/>
      <dgm:spPr/>
      <dgm:t>
        <a:bodyPr/>
        <a:lstStyle/>
        <a:p>
          <a:endParaRPr lang="en-GB" sz="1470" b="0"/>
        </a:p>
      </dgm:t>
    </dgm:pt>
    <dgm:pt modelId="{C9B6FBCA-7B31-4045-B2C7-A557315E60CA}" type="sibTrans" cxnId="{3EAB7DD0-2EF1-44A7-8887-EC204B6900A9}">
      <dgm:prSet/>
      <dgm:spPr/>
      <dgm:t>
        <a:bodyPr/>
        <a:lstStyle/>
        <a:p>
          <a:endParaRPr lang="en-GB" sz="1470" b="0"/>
        </a:p>
      </dgm:t>
    </dgm:pt>
    <dgm:pt modelId="{3AF982DB-ABE5-43C9-81FB-E23C68559621}">
      <dgm:prSet phldrT="[Text]" custT="1"/>
      <dgm:spPr>
        <a:solidFill>
          <a:schemeClr val="bg1">
            <a:lumMod val="65000"/>
          </a:schemeClr>
        </a:solidFill>
        <a:ln>
          <a:noFill/>
        </a:ln>
      </dgm:spPr>
      <dgm:t>
        <a:bodyPr/>
        <a:lstStyle/>
        <a:p>
          <a:r>
            <a:rPr lang="en-GB" sz="1470" b="0" dirty="0" smtClean="0"/>
            <a:t>Improved physical health and fitness</a:t>
          </a:r>
          <a:endParaRPr lang="en-GB" sz="1470" b="0" dirty="0"/>
        </a:p>
      </dgm:t>
    </dgm:pt>
    <dgm:pt modelId="{022F7697-0190-48AD-8832-8448489057AC}" type="parTrans" cxnId="{FD040324-2A9F-464D-8421-FC85F8814F11}">
      <dgm:prSet/>
      <dgm:spPr/>
      <dgm:t>
        <a:bodyPr/>
        <a:lstStyle/>
        <a:p>
          <a:endParaRPr lang="en-GB" sz="1470" b="0"/>
        </a:p>
      </dgm:t>
    </dgm:pt>
    <dgm:pt modelId="{F317DE35-265B-405F-A040-F4F98348B8A5}" type="sibTrans" cxnId="{FD040324-2A9F-464D-8421-FC85F8814F11}">
      <dgm:prSet/>
      <dgm:spPr/>
      <dgm:t>
        <a:bodyPr/>
        <a:lstStyle/>
        <a:p>
          <a:endParaRPr lang="en-GB" sz="1470" b="0"/>
        </a:p>
      </dgm:t>
    </dgm:pt>
    <dgm:pt modelId="{3877E9D3-608C-4644-B4CF-496939843D7A}">
      <dgm:prSet phldrT="[Text]" custT="1"/>
      <dgm:spPr>
        <a:solidFill>
          <a:schemeClr val="bg1">
            <a:lumMod val="65000"/>
          </a:schemeClr>
        </a:solidFill>
        <a:ln>
          <a:noFill/>
        </a:ln>
      </dgm:spPr>
      <dgm:t>
        <a:bodyPr/>
        <a:lstStyle/>
        <a:p>
          <a:r>
            <a:rPr lang="en-GB" sz="1470" b="0" dirty="0" smtClean="0"/>
            <a:t>Improved employability and earning potential</a:t>
          </a:r>
          <a:endParaRPr lang="en-GB" sz="1470" b="0" dirty="0"/>
        </a:p>
      </dgm:t>
    </dgm:pt>
    <dgm:pt modelId="{AE52273D-6A69-4109-BDE1-194EC72F462A}" type="parTrans" cxnId="{60049FE2-2B63-449E-A81D-BA9AF6FBA3EE}">
      <dgm:prSet/>
      <dgm:spPr/>
      <dgm:t>
        <a:bodyPr/>
        <a:lstStyle/>
        <a:p>
          <a:endParaRPr lang="en-GB" sz="1470" b="0"/>
        </a:p>
      </dgm:t>
    </dgm:pt>
    <dgm:pt modelId="{01C78CD8-9F5C-476B-B298-635ACCEAF95D}" type="sibTrans" cxnId="{60049FE2-2B63-449E-A81D-BA9AF6FBA3EE}">
      <dgm:prSet/>
      <dgm:spPr/>
      <dgm:t>
        <a:bodyPr/>
        <a:lstStyle/>
        <a:p>
          <a:endParaRPr lang="en-GB" sz="1470" b="0"/>
        </a:p>
      </dgm:t>
    </dgm:pt>
    <dgm:pt modelId="{3B5EF625-95DB-4F51-A1A4-88C6755F128F}" type="pres">
      <dgm:prSet presAssocID="{2B50A969-A275-42A4-9C0E-73C5BF5A9AC1}" presName="Name0" presStyleCnt="0">
        <dgm:presLayoutVars>
          <dgm:dir/>
          <dgm:resizeHandles val="exact"/>
        </dgm:presLayoutVars>
      </dgm:prSet>
      <dgm:spPr/>
    </dgm:pt>
    <dgm:pt modelId="{B6FA490D-6985-4BF7-9306-512253A00435}" type="pres">
      <dgm:prSet presAssocID="{2B50A969-A275-42A4-9C0E-73C5BF5A9AC1}" presName="fgShape" presStyleLbl="fgShp" presStyleIdx="0" presStyleCnt="1"/>
      <dgm:spPr>
        <a:solidFill>
          <a:schemeClr val="bg1">
            <a:lumMod val="85000"/>
          </a:schemeClr>
        </a:solidFill>
      </dgm:spPr>
      <dgm:t>
        <a:bodyPr/>
        <a:lstStyle/>
        <a:p>
          <a:endParaRPr lang="en-GB"/>
        </a:p>
      </dgm:t>
    </dgm:pt>
    <dgm:pt modelId="{F07C4E17-B080-4110-A3B7-54305BA5EB47}" type="pres">
      <dgm:prSet presAssocID="{2B50A969-A275-42A4-9C0E-73C5BF5A9AC1}" presName="linComp" presStyleCnt="0"/>
      <dgm:spPr/>
    </dgm:pt>
    <dgm:pt modelId="{60D7364A-BB63-4DFD-9344-AAC1B6EC2D9C}" type="pres">
      <dgm:prSet presAssocID="{3877E9D3-608C-4644-B4CF-496939843D7A}" presName="compNode" presStyleCnt="0"/>
      <dgm:spPr/>
    </dgm:pt>
    <dgm:pt modelId="{0190DFA0-6936-4009-AFCE-48030730C189}" type="pres">
      <dgm:prSet presAssocID="{3877E9D3-608C-4644-B4CF-496939843D7A}" presName="bkgdShape" presStyleLbl="node1" presStyleIdx="0" presStyleCnt="7"/>
      <dgm:spPr/>
      <dgm:t>
        <a:bodyPr/>
        <a:lstStyle/>
        <a:p>
          <a:endParaRPr lang="en-GB"/>
        </a:p>
      </dgm:t>
    </dgm:pt>
    <dgm:pt modelId="{3DC8A514-4826-4473-A93B-B1624913862B}" type="pres">
      <dgm:prSet presAssocID="{3877E9D3-608C-4644-B4CF-496939843D7A}" presName="nodeTx" presStyleLbl="node1" presStyleIdx="0" presStyleCnt="7">
        <dgm:presLayoutVars>
          <dgm:bulletEnabled val="1"/>
        </dgm:presLayoutVars>
      </dgm:prSet>
      <dgm:spPr/>
      <dgm:t>
        <a:bodyPr/>
        <a:lstStyle/>
        <a:p>
          <a:endParaRPr lang="en-GB"/>
        </a:p>
      </dgm:t>
    </dgm:pt>
    <dgm:pt modelId="{9AF8250F-81FA-48F7-8207-F65ECEC385A0}" type="pres">
      <dgm:prSet presAssocID="{3877E9D3-608C-4644-B4CF-496939843D7A}" presName="invisiNode" presStyleLbl="node1" presStyleIdx="0" presStyleCnt="7"/>
      <dgm:spPr/>
    </dgm:pt>
    <dgm:pt modelId="{A0563C67-A481-4D11-A140-BBB77F976DD9}" type="pres">
      <dgm:prSet presAssocID="{3877E9D3-608C-4644-B4CF-496939843D7A}" presName="imagNode" presStyleLbl="fgImgPlace1" presStyleIdx="0" presStyleCnt="7" custScaleX="91193" custScaleY="79888"/>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58000" r="-58000"/>
          </a:stretch>
        </a:blipFill>
      </dgm:spPr>
    </dgm:pt>
    <dgm:pt modelId="{841A05C0-9664-4554-8B0C-6180D4AC6846}" type="pres">
      <dgm:prSet presAssocID="{01C78CD8-9F5C-476B-B298-635ACCEAF95D}" presName="sibTrans" presStyleLbl="sibTrans2D1" presStyleIdx="0" presStyleCnt="0"/>
      <dgm:spPr/>
      <dgm:t>
        <a:bodyPr/>
        <a:lstStyle/>
        <a:p>
          <a:endParaRPr lang="en-GB"/>
        </a:p>
      </dgm:t>
    </dgm:pt>
    <dgm:pt modelId="{0950E417-2F6B-41AE-AFBC-C8F42577A48C}" type="pres">
      <dgm:prSet presAssocID="{3AF982DB-ABE5-43C9-81FB-E23C68559621}" presName="compNode" presStyleCnt="0"/>
      <dgm:spPr/>
    </dgm:pt>
    <dgm:pt modelId="{03ECE77F-C0C6-449B-BB24-8D72A5DE3333}" type="pres">
      <dgm:prSet presAssocID="{3AF982DB-ABE5-43C9-81FB-E23C68559621}" presName="bkgdShape" presStyleLbl="node1" presStyleIdx="1" presStyleCnt="7"/>
      <dgm:spPr/>
      <dgm:t>
        <a:bodyPr/>
        <a:lstStyle/>
        <a:p>
          <a:endParaRPr lang="en-GB"/>
        </a:p>
      </dgm:t>
    </dgm:pt>
    <dgm:pt modelId="{F0FF6BA1-2300-40B0-8C6D-7D029ED6E157}" type="pres">
      <dgm:prSet presAssocID="{3AF982DB-ABE5-43C9-81FB-E23C68559621}" presName="nodeTx" presStyleLbl="node1" presStyleIdx="1" presStyleCnt="7">
        <dgm:presLayoutVars>
          <dgm:bulletEnabled val="1"/>
        </dgm:presLayoutVars>
      </dgm:prSet>
      <dgm:spPr/>
      <dgm:t>
        <a:bodyPr/>
        <a:lstStyle/>
        <a:p>
          <a:endParaRPr lang="en-GB"/>
        </a:p>
      </dgm:t>
    </dgm:pt>
    <dgm:pt modelId="{5185A85C-CFD0-466E-80B3-9ECC1FD28898}" type="pres">
      <dgm:prSet presAssocID="{3AF982DB-ABE5-43C9-81FB-E23C68559621}" presName="invisiNode" presStyleLbl="node1" presStyleIdx="1" presStyleCnt="7"/>
      <dgm:spPr/>
    </dgm:pt>
    <dgm:pt modelId="{ECAD3F60-60FB-4594-9A57-3A4728EF2915}" type="pres">
      <dgm:prSet presAssocID="{3AF982DB-ABE5-43C9-81FB-E23C68559621}" presName="imagNode" presStyleLbl="fgImgPlace1" presStyleIdx="1" presStyleCnt="7" custScaleX="91193" custScaleY="79888"/>
      <dgm:spPr>
        <a:blipFill rotWithShape="1">
          <a:blip xmlns:r="http://schemas.openxmlformats.org/officeDocument/2006/relationships" r:embed="rId2"/>
          <a:stretch>
            <a:fillRect/>
          </a:stretch>
        </a:blipFill>
      </dgm:spPr>
    </dgm:pt>
    <dgm:pt modelId="{8827F14F-88A9-46AC-ABE8-7120D9E8136B}" type="pres">
      <dgm:prSet presAssocID="{F317DE35-265B-405F-A040-F4F98348B8A5}" presName="sibTrans" presStyleLbl="sibTrans2D1" presStyleIdx="0" presStyleCnt="0"/>
      <dgm:spPr/>
      <dgm:t>
        <a:bodyPr/>
        <a:lstStyle/>
        <a:p>
          <a:endParaRPr lang="en-GB"/>
        </a:p>
      </dgm:t>
    </dgm:pt>
    <dgm:pt modelId="{40607DA7-C74E-492C-B31A-AF8FC3AD4A5C}" type="pres">
      <dgm:prSet presAssocID="{217844A7-C49D-44D7-AFA8-714F1A221A5C}" presName="compNode" presStyleCnt="0"/>
      <dgm:spPr/>
    </dgm:pt>
    <dgm:pt modelId="{10C510F3-C365-404E-8531-3CCB244A640E}" type="pres">
      <dgm:prSet presAssocID="{217844A7-C49D-44D7-AFA8-714F1A221A5C}" presName="bkgdShape" presStyleLbl="node1" presStyleIdx="2" presStyleCnt="7"/>
      <dgm:spPr/>
      <dgm:t>
        <a:bodyPr/>
        <a:lstStyle/>
        <a:p>
          <a:endParaRPr lang="en-GB"/>
        </a:p>
      </dgm:t>
    </dgm:pt>
    <dgm:pt modelId="{BA186CDF-431F-44F8-8C6F-21B2D9D8BFA3}" type="pres">
      <dgm:prSet presAssocID="{217844A7-C49D-44D7-AFA8-714F1A221A5C}" presName="nodeTx" presStyleLbl="node1" presStyleIdx="2" presStyleCnt="7">
        <dgm:presLayoutVars>
          <dgm:bulletEnabled val="1"/>
        </dgm:presLayoutVars>
      </dgm:prSet>
      <dgm:spPr/>
      <dgm:t>
        <a:bodyPr/>
        <a:lstStyle/>
        <a:p>
          <a:endParaRPr lang="en-GB"/>
        </a:p>
      </dgm:t>
    </dgm:pt>
    <dgm:pt modelId="{670E4110-0F2F-4D1E-810A-4E7862C2825D}" type="pres">
      <dgm:prSet presAssocID="{217844A7-C49D-44D7-AFA8-714F1A221A5C}" presName="invisiNode" presStyleLbl="node1" presStyleIdx="2" presStyleCnt="7"/>
      <dgm:spPr/>
    </dgm:pt>
    <dgm:pt modelId="{57609EDA-ADAD-4079-9BFF-A486454DD24A}" type="pres">
      <dgm:prSet presAssocID="{217844A7-C49D-44D7-AFA8-714F1A221A5C}" presName="imagNode" presStyleLbl="fgImgPlace1" presStyleIdx="2" presStyleCnt="7" custScaleX="91193" custScaleY="79888"/>
      <dgm:spPr>
        <a:blipFill rotWithShape="1">
          <a:blip xmlns:r="http://schemas.openxmlformats.org/officeDocument/2006/relationships" r:embed="rId3"/>
          <a:stretch>
            <a:fillRect/>
          </a:stretch>
        </a:blipFill>
      </dgm:spPr>
    </dgm:pt>
    <dgm:pt modelId="{73562039-C902-440B-9714-A6684ECB484B}" type="pres">
      <dgm:prSet presAssocID="{185D8E61-8D06-42BC-A23E-F3C7021158D8}" presName="sibTrans" presStyleLbl="sibTrans2D1" presStyleIdx="0" presStyleCnt="0"/>
      <dgm:spPr/>
      <dgm:t>
        <a:bodyPr/>
        <a:lstStyle/>
        <a:p>
          <a:endParaRPr lang="en-GB"/>
        </a:p>
      </dgm:t>
    </dgm:pt>
    <dgm:pt modelId="{F47EF7C6-C0DB-46C2-9ACE-5411072C500C}" type="pres">
      <dgm:prSet presAssocID="{86B0BEE6-487D-49DD-A952-584AB2E61C91}" presName="compNode" presStyleCnt="0"/>
      <dgm:spPr/>
    </dgm:pt>
    <dgm:pt modelId="{4241C0C8-4910-45A6-A8B2-90FE5AE8BCFD}" type="pres">
      <dgm:prSet presAssocID="{86B0BEE6-487D-49DD-A952-584AB2E61C91}" presName="bkgdShape" presStyleLbl="node1" presStyleIdx="3" presStyleCnt="7" custLinFactNeighborY="-714"/>
      <dgm:spPr/>
      <dgm:t>
        <a:bodyPr/>
        <a:lstStyle/>
        <a:p>
          <a:endParaRPr lang="en-GB"/>
        </a:p>
      </dgm:t>
    </dgm:pt>
    <dgm:pt modelId="{8878F630-519F-48F0-9D67-C3B5B498D134}" type="pres">
      <dgm:prSet presAssocID="{86B0BEE6-487D-49DD-A952-584AB2E61C91}" presName="nodeTx" presStyleLbl="node1" presStyleIdx="3" presStyleCnt="7">
        <dgm:presLayoutVars>
          <dgm:bulletEnabled val="1"/>
        </dgm:presLayoutVars>
      </dgm:prSet>
      <dgm:spPr/>
      <dgm:t>
        <a:bodyPr/>
        <a:lstStyle/>
        <a:p>
          <a:endParaRPr lang="en-GB"/>
        </a:p>
      </dgm:t>
    </dgm:pt>
    <dgm:pt modelId="{9092058D-0395-4C0B-9185-F0C06BC5B735}" type="pres">
      <dgm:prSet presAssocID="{86B0BEE6-487D-49DD-A952-584AB2E61C91}" presName="invisiNode" presStyleLbl="node1" presStyleIdx="3" presStyleCnt="7"/>
      <dgm:spPr/>
    </dgm:pt>
    <dgm:pt modelId="{60E0669C-6EEC-4E30-8244-F22BCCCC97E0}" type="pres">
      <dgm:prSet presAssocID="{86B0BEE6-487D-49DD-A952-584AB2E61C91}" presName="imagNode" presStyleLbl="fgImgPlace1" presStyleIdx="3" presStyleCnt="7" custScaleX="91193" custScaleY="79888"/>
      <dgm:spPr>
        <a:blipFill rotWithShape="1">
          <a:blip xmlns:r="http://schemas.openxmlformats.org/officeDocument/2006/relationships" r:embed="rId4"/>
          <a:stretch>
            <a:fillRect/>
          </a:stretch>
        </a:blipFill>
      </dgm:spPr>
    </dgm:pt>
    <dgm:pt modelId="{CF089FE1-3617-413D-93BD-572DDC54ADCD}" type="pres">
      <dgm:prSet presAssocID="{E4149A8B-12FC-462C-898A-773A03D57426}" presName="sibTrans" presStyleLbl="sibTrans2D1" presStyleIdx="0" presStyleCnt="0"/>
      <dgm:spPr/>
      <dgm:t>
        <a:bodyPr/>
        <a:lstStyle/>
        <a:p>
          <a:endParaRPr lang="en-GB"/>
        </a:p>
      </dgm:t>
    </dgm:pt>
    <dgm:pt modelId="{A108CCA3-61AD-45C1-B397-1984D92DE8D0}" type="pres">
      <dgm:prSet presAssocID="{009AA5A4-24EC-47E0-AFEE-17D5D70967CB}" presName="compNode" presStyleCnt="0"/>
      <dgm:spPr/>
    </dgm:pt>
    <dgm:pt modelId="{9B422491-B2AB-4B61-A5E8-BDF4E30C9FBE}" type="pres">
      <dgm:prSet presAssocID="{009AA5A4-24EC-47E0-AFEE-17D5D70967CB}" presName="bkgdShape" presStyleLbl="node1" presStyleIdx="4" presStyleCnt="7"/>
      <dgm:spPr/>
      <dgm:t>
        <a:bodyPr/>
        <a:lstStyle/>
        <a:p>
          <a:endParaRPr lang="en-GB"/>
        </a:p>
      </dgm:t>
    </dgm:pt>
    <dgm:pt modelId="{9C81E1C3-F6FB-4A18-B9D3-37ACC18A7A7A}" type="pres">
      <dgm:prSet presAssocID="{009AA5A4-24EC-47E0-AFEE-17D5D70967CB}" presName="nodeTx" presStyleLbl="node1" presStyleIdx="4" presStyleCnt="7">
        <dgm:presLayoutVars>
          <dgm:bulletEnabled val="1"/>
        </dgm:presLayoutVars>
      </dgm:prSet>
      <dgm:spPr/>
      <dgm:t>
        <a:bodyPr/>
        <a:lstStyle/>
        <a:p>
          <a:endParaRPr lang="en-GB"/>
        </a:p>
      </dgm:t>
    </dgm:pt>
    <dgm:pt modelId="{2BEE1BBC-0C13-49A6-A364-C3167DB9CB78}" type="pres">
      <dgm:prSet presAssocID="{009AA5A4-24EC-47E0-AFEE-17D5D70967CB}" presName="invisiNode" presStyleLbl="node1" presStyleIdx="4" presStyleCnt="7"/>
      <dgm:spPr/>
    </dgm:pt>
    <dgm:pt modelId="{75C6AF64-7E79-4185-AA6F-F56BBAFE70C7}" type="pres">
      <dgm:prSet presAssocID="{009AA5A4-24EC-47E0-AFEE-17D5D70967CB}" presName="imagNode" presStyleLbl="fgImgPlace1" presStyleIdx="4" presStyleCnt="7" custScaleX="91193" custScaleY="79888"/>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25000" r="-25000"/>
          </a:stretch>
        </a:blipFill>
      </dgm:spPr>
    </dgm:pt>
    <dgm:pt modelId="{92258442-690D-4D37-8E10-5BFB91455A00}" type="pres">
      <dgm:prSet presAssocID="{ECF0096B-7CDC-459D-A894-A270024123BB}" presName="sibTrans" presStyleLbl="sibTrans2D1" presStyleIdx="0" presStyleCnt="0"/>
      <dgm:spPr/>
      <dgm:t>
        <a:bodyPr/>
        <a:lstStyle/>
        <a:p>
          <a:endParaRPr lang="en-GB"/>
        </a:p>
      </dgm:t>
    </dgm:pt>
    <dgm:pt modelId="{E0961DB2-CCD4-4FD8-AC40-73F35DAFDFC9}" type="pres">
      <dgm:prSet presAssocID="{734CB41B-1A4F-4718-B869-2E82CA600E2B}" presName="compNode" presStyleCnt="0"/>
      <dgm:spPr/>
    </dgm:pt>
    <dgm:pt modelId="{D710D387-33FB-4B24-8269-39632069B13F}" type="pres">
      <dgm:prSet presAssocID="{734CB41B-1A4F-4718-B869-2E82CA600E2B}" presName="bkgdShape" presStyleLbl="node1" presStyleIdx="5" presStyleCnt="7"/>
      <dgm:spPr/>
      <dgm:t>
        <a:bodyPr/>
        <a:lstStyle/>
        <a:p>
          <a:endParaRPr lang="en-GB"/>
        </a:p>
      </dgm:t>
    </dgm:pt>
    <dgm:pt modelId="{3A84A9B2-5531-4668-8755-E1C518B1DF76}" type="pres">
      <dgm:prSet presAssocID="{734CB41B-1A4F-4718-B869-2E82CA600E2B}" presName="nodeTx" presStyleLbl="node1" presStyleIdx="5" presStyleCnt="7">
        <dgm:presLayoutVars>
          <dgm:bulletEnabled val="1"/>
        </dgm:presLayoutVars>
      </dgm:prSet>
      <dgm:spPr/>
      <dgm:t>
        <a:bodyPr/>
        <a:lstStyle/>
        <a:p>
          <a:endParaRPr lang="en-GB"/>
        </a:p>
      </dgm:t>
    </dgm:pt>
    <dgm:pt modelId="{AA3C30A1-E54D-4A53-AAD2-8A9405C5B65D}" type="pres">
      <dgm:prSet presAssocID="{734CB41B-1A4F-4718-B869-2E82CA600E2B}" presName="invisiNode" presStyleLbl="node1" presStyleIdx="5" presStyleCnt="7"/>
      <dgm:spPr/>
    </dgm:pt>
    <dgm:pt modelId="{20F46C83-0380-495C-8BF4-ACFE9169F83E}" type="pres">
      <dgm:prSet presAssocID="{734CB41B-1A4F-4718-B869-2E82CA600E2B}" presName="imagNode" presStyleLbl="fgImgPlace1" presStyleIdx="5" presStyleCnt="7" custScaleX="91193" custScaleY="79888"/>
      <dgm:spPr>
        <a:blipFill rotWithShape="1">
          <a:blip xmlns:r="http://schemas.openxmlformats.org/officeDocument/2006/relationships" r:embed="rId6"/>
          <a:stretch>
            <a:fillRect/>
          </a:stretch>
        </a:blipFill>
      </dgm:spPr>
    </dgm:pt>
    <dgm:pt modelId="{EA9F7E36-6CF6-4910-AEA8-70A37D1E5A3D}" type="pres">
      <dgm:prSet presAssocID="{C9B6FBCA-7B31-4045-B2C7-A557315E60CA}" presName="sibTrans" presStyleLbl="sibTrans2D1" presStyleIdx="0" presStyleCnt="0"/>
      <dgm:spPr/>
      <dgm:t>
        <a:bodyPr/>
        <a:lstStyle/>
        <a:p>
          <a:endParaRPr lang="en-GB"/>
        </a:p>
      </dgm:t>
    </dgm:pt>
    <dgm:pt modelId="{543FC9E3-68B4-4F7E-8838-C5725B6568FF}" type="pres">
      <dgm:prSet presAssocID="{E6B841D9-2233-49CB-AD6E-CE717F802E45}" presName="compNode" presStyleCnt="0"/>
      <dgm:spPr/>
    </dgm:pt>
    <dgm:pt modelId="{D4F079CA-A1F5-4981-81D8-9011D674CABB}" type="pres">
      <dgm:prSet presAssocID="{E6B841D9-2233-49CB-AD6E-CE717F802E45}" presName="bkgdShape" presStyleLbl="node1" presStyleIdx="6" presStyleCnt="7"/>
      <dgm:spPr/>
      <dgm:t>
        <a:bodyPr/>
        <a:lstStyle/>
        <a:p>
          <a:endParaRPr lang="en-GB"/>
        </a:p>
      </dgm:t>
    </dgm:pt>
    <dgm:pt modelId="{B19D82F2-24E6-4E6A-9287-628C792A1937}" type="pres">
      <dgm:prSet presAssocID="{E6B841D9-2233-49CB-AD6E-CE717F802E45}" presName="nodeTx" presStyleLbl="node1" presStyleIdx="6" presStyleCnt="7">
        <dgm:presLayoutVars>
          <dgm:bulletEnabled val="1"/>
        </dgm:presLayoutVars>
      </dgm:prSet>
      <dgm:spPr/>
      <dgm:t>
        <a:bodyPr/>
        <a:lstStyle/>
        <a:p>
          <a:endParaRPr lang="en-GB"/>
        </a:p>
      </dgm:t>
    </dgm:pt>
    <dgm:pt modelId="{0A9FB547-7F54-42EE-86DC-0DB385C45865}" type="pres">
      <dgm:prSet presAssocID="{E6B841D9-2233-49CB-AD6E-CE717F802E45}" presName="invisiNode" presStyleLbl="node1" presStyleIdx="6" presStyleCnt="7"/>
      <dgm:spPr/>
    </dgm:pt>
    <dgm:pt modelId="{DF4E7FC6-67CB-4238-95EC-00352BA942AA}" type="pres">
      <dgm:prSet presAssocID="{E6B841D9-2233-49CB-AD6E-CE717F802E45}" presName="imagNode" presStyleLbl="fgImgPlace1" presStyleIdx="6" presStyleCnt="7" custScaleX="91193" custScaleY="79888"/>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l="-38000" r="-38000"/>
          </a:stretch>
        </a:blipFill>
      </dgm:spPr>
    </dgm:pt>
  </dgm:ptLst>
  <dgm:cxnLst>
    <dgm:cxn modelId="{593472F3-9A27-4902-8290-F16D468A3BCF}" srcId="{2B50A969-A275-42A4-9C0E-73C5BF5A9AC1}" destId="{009AA5A4-24EC-47E0-AFEE-17D5D70967CB}" srcOrd="4" destOrd="0" parTransId="{D5CFDDCB-84E5-4D43-9F72-0265C7BD86BC}" sibTransId="{ECF0096B-7CDC-459D-A894-A270024123BB}"/>
    <dgm:cxn modelId="{FE3776A2-6B69-4FD4-A83B-13C5F9DDE96B}" type="presOf" srcId="{E6B841D9-2233-49CB-AD6E-CE717F802E45}" destId="{D4F079CA-A1F5-4981-81D8-9011D674CABB}" srcOrd="0" destOrd="0" presId="urn:microsoft.com/office/officeart/2005/8/layout/hList7#2"/>
    <dgm:cxn modelId="{60049FE2-2B63-449E-A81D-BA9AF6FBA3EE}" srcId="{2B50A969-A275-42A4-9C0E-73C5BF5A9AC1}" destId="{3877E9D3-608C-4644-B4CF-496939843D7A}" srcOrd="0" destOrd="0" parTransId="{AE52273D-6A69-4109-BDE1-194EC72F462A}" sibTransId="{01C78CD8-9F5C-476B-B298-635ACCEAF95D}"/>
    <dgm:cxn modelId="{3EAB7DD0-2EF1-44A7-8887-EC204B6900A9}" srcId="{2B50A969-A275-42A4-9C0E-73C5BF5A9AC1}" destId="{734CB41B-1A4F-4718-B869-2E82CA600E2B}" srcOrd="5" destOrd="0" parTransId="{4392040E-F3E8-44DC-88E4-8F420E1A108A}" sibTransId="{C9B6FBCA-7B31-4045-B2C7-A557315E60CA}"/>
    <dgm:cxn modelId="{BBBE2A95-E4D4-4C2C-AAA3-EF95AEDF8B0B}" type="presOf" srcId="{86B0BEE6-487D-49DD-A952-584AB2E61C91}" destId="{4241C0C8-4910-45A6-A8B2-90FE5AE8BCFD}" srcOrd="0" destOrd="0" presId="urn:microsoft.com/office/officeart/2005/8/layout/hList7#2"/>
    <dgm:cxn modelId="{B2CF5813-845E-4B29-8247-EE9D57F451CC}" type="presOf" srcId="{F317DE35-265B-405F-A040-F4F98348B8A5}" destId="{8827F14F-88A9-46AC-ABE8-7120D9E8136B}" srcOrd="0" destOrd="0" presId="urn:microsoft.com/office/officeart/2005/8/layout/hList7#2"/>
    <dgm:cxn modelId="{036C0B90-C1E4-4801-B6F4-4828B5E40E87}" type="presOf" srcId="{3877E9D3-608C-4644-B4CF-496939843D7A}" destId="{3DC8A514-4826-4473-A93B-B1624913862B}" srcOrd="1" destOrd="0" presId="urn:microsoft.com/office/officeart/2005/8/layout/hList7#2"/>
    <dgm:cxn modelId="{0E96D416-4D17-427C-8E7E-A4F593C40C41}" type="presOf" srcId="{2B50A969-A275-42A4-9C0E-73C5BF5A9AC1}" destId="{3B5EF625-95DB-4F51-A1A4-88C6755F128F}" srcOrd="0" destOrd="0" presId="urn:microsoft.com/office/officeart/2005/8/layout/hList7#2"/>
    <dgm:cxn modelId="{FD040324-2A9F-464D-8421-FC85F8814F11}" srcId="{2B50A969-A275-42A4-9C0E-73C5BF5A9AC1}" destId="{3AF982DB-ABE5-43C9-81FB-E23C68559621}" srcOrd="1" destOrd="0" parTransId="{022F7697-0190-48AD-8832-8448489057AC}" sibTransId="{F317DE35-265B-405F-A040-F4F98348B8A5}"/>
    <dgm:cxn modelId="{C7EFC161-38ED-4248-8D06-C1E6EE22DEB8}" type="presOf" srcId="{C9B6FBCA-7B31-4045-B2C7-A557315E60CA}" destId="{EA9F7E36-6CF6-4910-AEA8-70A37D1E5A3D}" srcOrd="0" destOrd="0" presId="urn:microsoft.com/office/officeart/2005/8/layout/hList7#2"/>
    <dgm:cxn modelId="{B43E5E57-445F-4304-ADF8-414BB71DBB22}" srcId="{2B50A969-A275-42A4-9C0E-73C5BF5A9AC1}" destId="{217844A7-C49D-44D7-AFA8-714F1A221A5C}" srcOrd="2" destOrd="0" parTransId="{326CDC10-7F93-46FD-B7BB-5A3AB081352E}" sibTransId="{185D8E61-8D06-42BC-A23E-F3C7021158D8}"/>
    <dgm:cxn modelId="{875DFE4B-E40B-425E-A5DC-181C9CD4F706}" type="presOf" srcId="{009AA5A4-24EC-47E0-AFEE-17D5D70967CB}" destId="{9B422491-B2AB-4B61-A5E8-BDF4E30C9FBE}" srcOrd="0" destOrd="0" presId="urn:microsoft.com/office/officeart/2005/8/layout/hList7#2"/>
    <dgm:cxn modelId="{6BF699FC-FB83-4DC9-A19E-AE70D52FB4EE}" type="presOf" srcId="{217844A7-C49D-44D7-AFA8-714F1A221A5C}" destId="{BA186CDF-431F-44F8-8C6F-21B2D9D8BFA3}" srcOrd="1" destOrd="0" presId="urn:microsoft.com/office/officeart/2005/8/layout/hList7#2"/>
    <dgm:cxn modelId="{91CBCEE4-6BC0-4BC3-A536-CC9E317F8393}" type="presOf" srcId="{185D8E61-8D06-42BC-A23E-F3C7021158D8}" destId="{73562039-C902-440B-9714-A6684ECB484B}" srcOrd="0" destOrd="0" presId="urn:microsoft.com/office/officeart/2005/8/layout/hList7#2"/>
    <dgm:cxn modelId="{BABB4D1B-52EC-4906-A794-67C57C0470CE}" type="presOf" srcId="{E6B841D9-2233-49CB-AD6E-CE717F802E45}" destId="{B19D82F2-24E6-4E6A-9287-628C792A1937}" srcOrd="1" destOrd="0" presId="urn:microsoft.com/office/officeart/2005/8/layout/hList7#2"/>
    <dgm:cxn modelId="{AAEB7C37-AFC8-45AE-AC1E-19E3D2D8430A}" type="presOf" srcId="{01C78CD8-9F5C-476B-B298-635ACCEAF95D}" destId="{841A05C0-9664-4554-8B0C-6180D4AC6846}" srcOrd="0" destOrd="0" presId="urn:microsoft.com/office/officeart/2005/8/layout/hList7#2"/>
    <dgm:cxn modelId="{953EC2AB-A28B-4F16-AA95-053EFAD14E93}" type="presOf" srcId="{734CB41B-1A4F-4718-B869-2E82CA600E2B}" destId="{3A84A9B2-5531-4668-8755-E1C518B1DF76}" srcOrd="1" destOrd="0" presId="urn:microsoft.com/office/officeart/2005/8/layout/hList7#2"/>
    <dgm:cxn modelId="{FC499522-5246-4EF0-9607-B702B66E07E5}" type="presOf" srcId="{ECF0096B-7CDC-459D-A894-A270024123BB}" destId="{92258442-690D-4D37-8E10-5BFB91455A00}" srcOrd="0" destOrd="0" presId="urn:microsoft.com/office/officeart/2005/8/layout/hList7#2"/>
    <dgm:cxn modelId="{A3C4695D-923C-4982-A36E-CE9DCDD996C8}" srcId="{2B50A969-A275-42A4-9C0E-73C5BF5A9AC1}" destId="{86B0BEE6-487D-49DD-A952-584AB2E61C91}" srcOrd="3" destOrd="0" parTransId="{0E404BFF-B7EC-4CCD-8EEF-D575BDFC7C35}" sibTransId="{E4149A8B-12FC-462C-898A-773A03D57426}"/>
    <dgm:cxn modelId="{8C597E7D-2187-4030-A584-3A91663DA249}" type="presOf" srcId="{734CB41B-1A4F-4718-B869-2E82CA600E2B}" destId="{D710D387-33FB-4B24-8269-39632069B13F}" srcOrd="0" destOrd="0" presId="urn:microsoft.com/office/officeart/2005/8/layout/hList7#2"/>
    <dgm:cxn modelId="{0CCB72A4-15D0-49AB-97FB-E6473B928B51}" type="presOf" srcId="{3877E9D3-608C-4644-B4CF-496939843D7A}" destId="{0190DFA0-6936-4009-AFCE-48030730C189}" srcOrd="0" destOrd="0" presId="urn:microsoft.com/office/officeart/2005/8/layout/hList7#2"/>
    <dgm:cxn modelId="{6F9D3BB0-A93E-4119-A9B9-732707171677}" type="presOf" srcId="{86B0BEE6-487D-49DD-A952-584AB2E61C91}" destId="{8878F630-519F-48F0-9D67-C3B5B498D134}" srcOrd="1" destOrd="0" presId="urn:microsoft.com/office/officeart/2005/8/layout/hList7#2"/>
    <dgm:cxn modelId="{CFF25546-659A-4433-8E93-40DD8268CCA6}" srcId="{2B50A969-A275-42A4-9C0E-73C5BF5A9AC1}" destId="{E6B841D9-2233-49CB-AD6E-CE717F802E45}" srcOrd="6" destOrd="0" parTransId="{87525870-11B6-4B2D-A484-A5DC8A2F2E72}" sibTransId="{DD40F67A-5E53-43A7-8857-4F575F4DAFED}"/>
    <dgm:cxn modelId="{2A8E9F18-232C-49BE-A033-F7C542F1CC4C}" type="presOf" srcId="{E4149A8B-12FC-462C-898A-773A03D57426}" destId="{CF089FE1-3617-413D-93BD-572DDC54ADCD}" srcOrd="0" destOrd="0" presId="urn:microsoft.com/office/officeart/2005/8/layout/hList7#2"/>
    <dgm:cxn modelId="{007B8C00-A390-41F4-A123-ABB63153FC37}" type="presOf" srcId="{3AF982DB-ABE5-43C9-81FB-E23C68559621}" destId="{03ECE77F-C0C6-449B-BB24-8D72A5DE3333}" srcOrd="0" destOrd="0" presId="urn:microsoft.com/office/officeart/2005/8/layout/hList7#2"/>
    <dgm:cxn modelId="{87ACB983-3ECF-4771-8A33-EA38AE1C12FB}" type="presOf" srcId="{217844A7-C49D-44D7-AFA8-714F1A221A5C}" destId="{10C510F3-C365-404E-8531-3CCB244A640E}" srcOrd="0" destOrd="0" presId="urn:microsoft.com/office/officeart/2005/8/layout/hList7#2"/>
    <dgm:cxn modelId="{A66C0A97-BFC2-4571-A99A-67C60F9FAA0B}" type="presOf" srcId="{3AF982DB-ABE5-43C9-81FB-E23C68559621}" destId="{F0FF6BA1-2300-40B0-8C6D-7D029ED6E157}" srcOrd="1" destOrd="0" presId="urn:microsoft.com/office/officeart/2005/8/layout/hList7#2"/>
    <dgm:cxn modelId="{01F1B0CB-3C27-4A27-885F-18217A57D703}" type="presOf" srcId="{009AA5A4-24EC-47E0-AFEE-17D5D70967CB}" destId="{9C81E1C3-F6FB-4A18-B9D3-37ACC18A7A7A}" srcOrd="1" destOrd="0" presId="urn:microsoft.com/office/officeart/2005/8/layout/hList7#2"/>
    <dgm:cxn modelId="{3E2B428F-B10C-442D-BE55-A6D0D01D726E}" type="presParOf" srcId="{3B5EF625-95DB-4F51-A1A4-88C6755F128F}" destId="{B6FA490D-6985-4BF7-9306-512253A00435}" srcOrd="0" destOrd="0" presId="urn:microsoft.com/office/officeart/2005/8/layout/hList7#2"/>
    <dgm:cxn modelId="{EB0E541B-D00C-41D4-8604-A91829C7254C}" type="presParOf" srcId="{3B5EF625-95DB-4F51-A1A4-88C6755F128F}" destId="{F07C4E17-B080-4110-A3B7-54305BA5EB47}" srcOrd="1" destOrd="0" presId="urn:microsoft.com/office/officeart/2005/8/layout/hList7#2"/>
    <dgm:cxn modelId="{B7BAE39E-DFCA-4C5C-8C5D-AF0C16AC8AAE}" type="presParOf" srcId="{F07C4E17-B080-4110-A3B7-54305BA5EB47}" destId="{60D7364A-BB63-4DFD-9344-AAC1B6EC2D9C}" srcOrd="0" destOrd="0" presId="urn:microsoft.com/office/officeart/2005/8/layout/hList7#2"/>
    <dgm:cxn modelId="{24637522-604B-49BE-BD9F-EEC02DAAB2A8}" type="presParOf" srcId="{60D7364A-BB63-4DFD-9344-AAC1B6EC2D9C}" destId="{0190DFA0-6936-4009-AFCE-48030730C189}" srcOrd="0" destOrd="0" presId="urn:microsoft.com/office/officeart/2005/8/layout/hList7#2"/>
    <dgm:cxn modelId="{D47668C0-B10A-4001-8A38-A90FA7524492}" type="presParOf" srcId="{60D7364A-BB63-4DFD-9344-AAC1B6EC2D9C}" destId="{3DC8A514-4826-4473-A93B-B1624913862B}" srcOrd="1" destOrd="0" presId="urn:microsoft.com/office/officeart/2005/8/layout/hList7#2"/>
    <dgm:cxn modelId="{906684F3-3BB3-4ABE-88F2-2376FA916C6F}" type="presParOf" srcId="{60D7364A-BB63-4DFD-9344-AAC1B6EC2D9C}" destId="{9AF8250F-81FA-48F7-8207-F65ECEC385A0}" srcOrd="2" destOrd="0" presId="urn:microsoft.com/office/officeart/2005/8/layout/hList7#2"/>
    <dgm:cxn modelId="{025FF7E3-CA0B-4208-91F3-A86A330EFBBD}" type="presParOf" srcId="{60D7364A-BB63-4DFD-9344-AAC1B6EC2D9C}" destId="{A0563C67-A481-4D11-A140-BBB77F976DD9}" srcOrd="3" destOrd="0" presId="urn:microsoft.com/office/officeart/2005/8/layout/hList7#2"/>
    <dgm:cxn modelId="{F7651019-7A43-4F96-85C0-DCF8663D1DEC}" type="presParOf" srcId="{F07C4E17-B080-4110-A3B7-54305BA5EB47}" destId="{841A05C0-9664-4554-8B0C-6180D4AC6846}" srcOrd="1" destOrd="0" presId="urn:microsoft.com/office/officeart/2005/8/layout/hList7#2"/>
    <dgm:cxn modelId="{5F7C87ED-CD15-4F22-AABC-4A238BF59662}" type="presParOf" srcId="{F07C4E17-B080-4110-A3B7-54305BA5EB47}" destId="{0950E417-2F6B-41AE-AFBC-C8F42577A48C}" srcOrd="2" destOrd="0" presId="urn:microsoft.com/office/officeart/2005/8/layout/hList7#2"/>
    <dgm:cxn modelId="{51954AC3-4CE2-4E2D-BAC9-C53E8D47D903}" type="presParOf" srcId="{0950E417-2F6B-41AE-AFBC-C8F42577A48C}" destId="{03ECE77F-C0C6-449B-BB24-8D72A5DE3333}" srcOrd="0" destOrd="0" presId="urn:microsoft.com/office/officeart/2005/8/layout/hList7#2"/>
    <dgm:cxn modelId="{928F799B-42D6-4956-BED5-3E56752BF652}" type="presParOf" srcId="{0950E417-2F6B-41AE-AFBC-C8F42577A48C}" destId="{F0FF6BA1-2300-40B0-8C6D-7D029ED6E157}" srcOrd="1" destOrd="0" presId="urn:microsoft.com/office/officeart/2005/8/layout/hList7#2"/>
    <dgm:cxn modelId="{B4C1FBEF-F482-4FBC-B746-03273552B661}" type="presParOf" srcId="{0950E417-2F6B-41AE-AFBC-C8F42577A48C}" destId="{5185A85C-CFD0-466E-80B3-9ECC1FD28898}" srcOrd="2" destOrd="0" presId="urn:microsoft.com/office/officeart/2005/8/layout/hList7#2"/>
    <dgm:cxn modelId="{966AB206-C429-477C-A723-0ACF7E027D8D}" type="presParOf" srcId="{0950E417-2F6B-41AE-AFBC-C8F42577A48C}" destId="{ECAD3F60-60FB-4594-9A57-3A4728EF2915}" srcOrd="3" destOrd="0" presId="urn:microsoft.com/office/officeart/2005/8/layout/hList7#2"/>
    <dgm:cxn modelId="{AD139020-9DF5-4B30-9962-CC917D1CAE38}" type="presParOf" srcId="{F07C4E17-B080-4110-A3B7-54305BA5EB47}" destId="{8827F14F-88A9-46AC-ABE8-7120D9E8136B}" srcOrd="3" destOrd="0" presId="urn:microsoft.com/office/officeart/2005/8/layout/hList7#2"/>
    <dgm:cxn modelId="{E9975E34-8A47-46F1-90E5-66019DCC6443}" type="presParOf" srcId="{F07C4E17-B080-4110-A3B7-54305BA5EB47}" destId="{40607DA7-C74E-492C-B31A-AF8FC3AD4A5C}" srcOrd="4" destOrd="0" presId="urn:microsoft.com/office/officeart/2005/8/layout/hList7#2"/>
    <dgm:cxn modelId="{BC577DB5-E72F-4374-92AF-BEC1658EE955}" type="presParOf" srcId="{40607DA7-C74E-492C-B31A-AF8FC3AD4A5C}" destId="{10C510F3-C365-404E-8531-3CCB244A640E}" srcOrd="0" destOrd="0" presId="urn:microsoft.com/office/officeart/2005/8/layout/hList7#2"/>
    <dgm:cxn modelId="{DD232427-EAA4-4B2B-A408-9A3B1CD52CFF}" type="presParOf" srcId="{40607DA7-C74E-492C-B31A-AF8FC3AD4A5C}" destId="{BA186CDF-431F-44F8-8C6F-21B2D9D8BFA3}" srcOrd="1" destOrd="0" presId="urn:microsoft.com/office/officeart/2005/8/layout/hList7#2"/>
    <dgm:cxn modelId="{150CF972-0027-4109-BC28-1E8B7574C898}" type="presParOf" srcId="{40607DA7-C74E-492C-B31A-AF8FC3AD4A5C}" destId="{670E4110-0F2F-4D1E-810A-4E7862C2825D}" srcOrd="2" destOrd="0" presId="urn:microsoft.com/office/officeart/2005/8/layout/hList7#2"/>
    <dgm:cxn modelId="{427F0175-9043-4D81-AB31-1AF2E32B9A9F}" type="presParOf" srcId="{40607DA7-C74E-492C-B31A-AF8FC3AD4A5C}" destId="{57609EDA-ADAD-4079-9BFF-A486454DD24A}" srcOrd="3" destOrd="0" presId="urn:microsoft.com/office/officeart/2005/8/layout/hList7#2"/>
    <dgm:cxn modelId="{15BD6D50-3462-41F7-AA0F-F722D929D5F6}" type="presParOf" srcId="{F07C4E17-B080-4110-A3B7-54305BA5EB47}" destId="{73562039-C902-440B-9714-A6684ECB484B}" srcOrd="5" destOrd="0" presId="urn:microsoft.com/office/officeart/2005/8/layout/hList7#2"/>
    <dgm:cxn modelId="{BFA07F52-2CF8-486F-BB9A-8BFEBB12658E}" type="presParOf" srcId="{F07C4E17-B080-4110-A3B7-54305BA5EB47}" destId="{F47EF7C6-C0DB-46C2-9ACE-5411072C500C}" srcOrd="6" destOrd="0" presId="urn:microsoft.com/office/officeart/2005/8/layout/hList7#2"/>
    <dgm:cxn modelId="{7D78F458-B020-448C-BDCA-FD6DA20C35A5}" type="presParOf" srcId="{F47EF7C6-C0DB-46C2-9ACE-5411072C500C}" destId="{4241C0C8-4910-45A6-A8B2-90FE5AE8BCFD}" srcOrd="0" destOrd="0" presId="urn:microsoft.com/office/officeart/2005/8/layout/hList7#2"/>
    <dgm:cxn modelId="{A01B195D-A6BF-42BF-82C2-D07DB510A8D2}" type="presParOf" srcId="{F47EF7C6-C0DB-46C2-9ACE-5411072C500C}" destId="{8878F630-519F-48F0-9D67-C3B5B498D134}" srcOrd="1" destOrd="0" presId="urn:microsoft.com/office/officeart/2005/8/layout/hList7#2"/>
    <dgm:cxn modelId="{729B04BE-04CE-4D3E-9CD6-FB56FB490476}" type="presParOf" srcId="{F47EF7C6-C0DB-46C2-9ACE-5411072C500C}" destId="{9092058D-0395-4C0B-9185-F0C06BC5B735}" srcOrd="2" destOrd="0" presId="urn:microsoft.com/office/officeart/2005/8/layout/hList7#2"/>
    <dgm:cxn modelId="{CCF773C8-3E2B-4EC3-B203-C3FF8AA9AB59}" type="presParOf" srcId="{F47EF7C6-C0DB-46C2-9ACE-5411072C500C}" destId="{60E0669C-6EEC-4E30-8244-F22BCCCC97E0}" srcOrd="3" destOrd="0" presId="urn:microsoft.com/office/officeart/2005/8/layout/hList7#2"/>
    <dgm:cxn modelId="{360E2BCA-D3ED-48CA-8344-61F6F422CECB}" type="presParOf" srcId="{F07C4E17-B080-4110-A3B7-54305BA5EB47}" destId="{CF089FE1-3617-413D-93BD-572DDC54ADCD}" srcOrd="7" destOrd="0" presId="urn:microsoft.com/office/officeart/2005/8/layout/hList7#2"/>
    <dgm:cxn modelId="{6F779305-B7AB-4A7B-A452-2561B39BB3F8}" type="presParOf" srcId="{F07C4E17-B080-4110-A3B7-54305BA5EB47}" destId="{A108CCA3-61AD-45C1-B397-1984D92DE8D0}" srcOrd="8" destOrd="0" presId="urn:microsoft.com/office/officeart/2005/8/layout/hList7#2"/>
    <dgm:cxn modelId="{CDC23931-C074-4A82-B984-36629630AD3B}" type="presParOf" srcId="{A108CCA3-61AD-45C1-B397-1984D92DE8D0}" destId="{9B422491-B2AB-4B61-A5E8-BDF4E30C9FBE}" srcOrd="0" destOrd="0" presId="urn:microsoft.com/office/officeart/2005/8/layout/hList7#2"/>
    <dgm:cxn modelId="{87DD595F-D98A-40C7-B7C5-7F280868C58E}" type="presParOf" srcId="{A108CCA3-61AD-45C1-B397-1984D92DE8D0}" destId="{9C81E1C3-F6FB-4A18-B9D3-37ACC18A7A7A}" srcOrd="1" destOrd="0" presId="urn:microsoft.com/office/officeart/2005/8/layout/hList7#2"/>
    <dgm:cxn modelId="{EFC7F68C-B453-4561-9332-BB725BBD9369}" type="presParOf" srcId="{A108CCA3-61AD-45C1-B397-1984D92DE8D0}" destId="{2BEE1BBC-0C13-49A6-A364-C3167DB9CB78}" srcOrd="2" destOrd="0" presId="urn:microsoft.com/office/officeart/2005/8/layout/hList7#2"/>
    <dgm:cxn modelId="{851DF96A-9DB4-4E3E-A8EE-6C3FF0952831}" type="presParOf" srcId="{A108CCA3-61AD-45C1-B397-1984D92DE8D0}" destId="{75C6AF64-7E79-4185-AA6F-F56BBAFE70C7}" srcOrd="3" destOrd="0" presId="urn:microsoft.com/office/officeart/2005/8/layout/hList7#2"/>
    <dgm:cxn modelId="{37B724A1-52F3-4B24-9B78-6CAB445AEBC3}" type="presParOf" srcId="{F07C4E17-B080-4110-A3B7-54305BA5EB47}" destId="{92258442-690D-4D37-8E10-5BFB91455A00}" srcOrd="9" destOrd="0" presId="urn:microsoft.com/office/officeart/2005/8/layout/hList7#2"/>
    <dgm:cxn modelId="{B8752F1D-A1C3-470A-9899-37654A643191}" type="presParOf" srcId="{F07C4E17-B080-4110-A3B7-54305BA5EB47}" destId="{E0961DB2-CCD4-4FD8-AC40-73F35DAFDFC9}" srcOrd="10" destOrd="0" presId="urn:microsoft.com/office/officeart/2005/8/layout/hList7#2"/>
    <dgm:cxn modelId="{B9D136D9-2D91-4898-B3D8-12354E9DB5E0}" type="presParOf" srcId="{E0961DB2-CCD4-4FD8-AC40-73F35DAFDFC9}" destId="{D710D387-33FB-4B24-8269-39632069B13F}" srcOrd="0" destOrd="0" presId="urn:microsoft.com/office/officeart/2005/8/layout/hList7#2"/>
    <dgm:cxn modelId="{6E2509E0-72D3-4126-A184-11A7142151FA}" type="presParOf" srcId="{E0961DB2-CCD4-4FD8-AC40-73F35DAFDFC9}" destId="{3A84A9B2-5531-4668-8755-E1C518B1DF76}" srcOrd="1" destOrd="0" presId="urn:microsoft.com/office/officeart/2005/8/layout/hList7#2"/>
    <dgm:cxn modelId="{5A2026B6-E6EE-4A5B-B952-0BD731BAB16C}" type="presParOf" srcId="{E0961DB2-CCD4-4FD8-AC40-73F35DAFDFC9}" destId="{AA3C30A1-E54D-4A53-AAD2-8A9405C5B65D}" srcOrd="2" destOrd="0" presId="urn:microsoft.com/office/officeart/2005/8/layout/hList7#2"/>
    <dgm:cxn modelId="{26586921-FD72-4C84-84F3-7F5ED3A8D6F1}" type="presParOf" srcId="{E0961DB2-CCD4-4FD8-AC40-73F35DAFDFC9}" destId="{20F46C83-0380-495C-8BF4-ACFE9169F83E}" srcOrd="3" destOrd="0" presId="urn:microsoft.com/office/officeart/2005/8/layout/hList7#2"/>
    <dgm:cxn modelId="{0E30D6BC-6C71-428D-8FA6-2A4667C44A78}" type="presParOf" srcId="{F07C4E17-B080-4110-A3B7-54305BA5EB47}" destId="{EA9F7E36-6CF6-4910-AEA8-70A37D1E5A3D}" srcOrd="11" destOrd="0" presId="urn:microsoft.com/office/officeart/2005/8/layout/hList7#2"/>
    <dgm:cxn modelId="{2D11886C-0EBC-4FA7-ACEC-E014F422E6C6}" type="presParOf" srcId="{F07C4E17-B080-4110-A3B7-54305BA5EB47}" destId="{543FC9E3-68B4-4F7E-8838-C5725B6568FF}" srcOrd="12" destOrd="0" presId="urn:microsoft.com/office/officeart/2005/8/layout/hList7#2"/>
    <dgm:cxn modelId="{E1771A4A-0F18-4D98-9BED-1F3C40445C9C}" type="presParOf" srcId="{543FC9E3-68B4-4F7E-8838-C5725B6568FF}" destId="{D4F079CA-A1F5-4981-81D8-9011D674CABB}" srcOrd="0" destOrd="0" presId="urn:microsoft.com/office/officeart/2005/8/layout/hList7#2"/>
    <dgm:cxn modelId="{E1B1FFF0-B19F-44DD-BF5D-F87166977952}" type="presParOf" srcId="{543FC9E3-68B4-4F7E-8838-C5725B6568FF}" destId="{B19D82F2-24E6-4E6A-9287-628C792A1937}" srcOrd="1" destOrd="0" presId="urn:microsoft.com/office/officeart/2005/8/layout/hList7#2"/>
    <dgm:cxn modelId="{E5859871-4A55-4762-A745-9F563ABD39B3}" type="presParOf" srcId="{543FC9E3-68B4-4F7E-8838-C5725B6568FF}" destId="{0A9FB547-7F54-42EE-86DC-0DB385C45865}" srcOrd="2" destOrd="0" presId="urn:microsoft.com/office/officeart/2005/8/layout/hList7#2"/>
    <dgm:cxn modelId="{86FEB15B-B735-4645-A890-DC24E4ACC88F}" type="presParOf" srcId="{543FC9E3-68B4-4F7E-8838-C5725B6568FF}" destId="{DF4E7FC6-67CB-4238-95EC-00352BA942AA}" srcOrd="3" destOrd="0" presId="urn:microsoft.com/office/officeart/2005/8/layout/hList7#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5D160E-8CBA-4B84-9C75-0242D7D15A16}">
      <dsp:nvSpPr>
        <dsp:cNvPr id="0" name=""/>
        <dsp:cNvSpPr/>
      </dsp:nvSpPr>
      <dsp:spPr>
        <a:xfrm>
          <a:off x="2446" y="193303"/>
          <a:ext cx="1941276" cy="1164766"/>
        </a:xfrm>
        <a:prstGeom prst="rect">
          <a:avLst/>
        </a:prstGeom>
        <a:solidFill>
          <a:srgbClr val="C0504D">
            <a:alpha val="6000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b="0" kern="1200" dirty="0" smtClean="0">
              <a:solidFill>
                <a:sysClr val="window" lastClr="FFFFFF"/>
              </a:solidFill>
              <a:latin typeface="Arial" panose="020B0604020202020204" pitchFamily="34" charset="0"/>
              <a:ea typeface="ＭＳ Ｐゴシック"/>
              <a:cs typeface="Arial" panose="020B0604020202020204" pitchFamily="34" charset="0"/>
            </a:rPr>
            <a:t>Confidence</a:t>
          </a:r>
          <a:endParaRPr lang="en-GB" sz="1800" b="0" kern="1200" dirty="0">
            <a:solidFill>
              <a:sysClr val="window" lastClr="FFFFFF"/>
            </a:solidFill>
            <a:latin typeface="Arial" panose="020B0604020202020204" pitchFamily="34" charset="0"/>
            <a:ea typeface="ＭＳ Ｐゴシック"/>
            <a:cs typeface="Arial" panose="020B0604020202020204" pitchFamily="34" charset="0"/>
          </a:endParaRPr>
        </a:p>
      </dsp:txBody>
      <dsp:txXfrm>
        <a:off x="2446" y="193303"/>
        <a:ext cx="1941276" cy="1164766"/>
      </dsp:txXfrm>
    </dsp:sp>
    <dsp:sp modelId="{757851A5-FBCB-43F5-AAC1-D7760B0DDE9A}">
      <dsp:nvSpPr>
        <dsp:cNvPr id="0" name=""/>
        <dsp:cNvSpPr/>
      </dsp:nvSpPr>
      <dsp:spPr>
        <a:xfrm>
          <a:off x="2137851" y="193303"/>
          <a:ext cx="1941276" cy="1164766"/>
        </a:xfrm>
        <a:prstGeom prst="rect">
          <a:avLst/>
        </a:prstGeom>
        <a:solidFill>
          <a:srgbClr val="9BBB59">
            <a:alpha val="6000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b="0" kern="1200" dirty="0" smtClean="0">
              <a:solidFill>
                <a:sysClr val="window" lastClr="FFFFFF"/>
              </a:solidFill>
              <a:latin typeface="Arial" panose="020B0604020202020204" pitchFamily="34" charset="0"/>
              <a:ea typeface="ＭＳ Ｐゴシック"/>
              <a:cs typeface="Arial" panose="020B0604020202020204" pitchFamily="34" charset="0"/>
            </a:rPr>
            <a:t>Managing feelings</a:t>
          </a:r>
          <a:endParaRPr lang="en-GB" sz="1800" b="0" kern="1200" dirty="0">
            <a:solidFill>
              <a:sysClr val="window" lastClr="FFFFFF"/>
            </a:solidFill>
            <a:latin typeface="Arial" panose="020B0604020202020204" pitchFamily="34" charset="0"/>
            <a:ea typeface="ＭＳ Ｐゴシック"/>
            <a:cs typeface="Arial" panose="020B0604020202020204" pitchFamily="34" charset="0"/>
          </a:endParaRPr>
        </a:p>
      </dsp:txBody>
      <dsp:txXfrm>
        <a:off x="2137851" y="193303"/>
        <a:ext cx="1941276" cy="1164766"/>
      </dsp:txXfrm>
    </dsp:sp>
    <dsp:sp modelId="{E18574BA-F138-44F6-94E4-04736D18690E}">
      <dsp:nvSpPr>
        <dsp:cNvPr id="0" name=""/>
        <dsp:cNvSpPr/>
      </dsp:nvSpPr>
      <dsp:spPr>
        <a:xfrm>
          <a:off x="4273255" y="193303"/>
          <a:ext cx="1941276" cy="1164766"/>
        </a:xfrm>
        <a:prstGeom prst="rect">
          <a:avLst/>
        </a:prstGeom>
        <a:solidFill>
          <a:srgbClr val="8064A2">
            <a:alpha val="6000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b="0" kern="1200" dirty="0" smtClean="0">
              <a:solidFill>
                <a:sysClr val="window" lastClr="FFFFFF"/>
              </a:solidFill>
              <a:latin typeface="Arial" panose="020B0604020202020204" pitchFamily="34" charset="0"/>
              <a:ea typeface="ＭＳ Ｐゴシック"/>
              <a:cs typeface="Arial" panose="020B0604020202020204" pitchFamily="34" charset="0"/>
            </a:rPr>
            <a:t>Resilience and determination</a:t>
          </a:r>
          <a:endParaRPr lang="en-GB" sz="1800" b="0" kern="1200" dirty="0">
            <a:solidFill>
              <a:sysClr val="window" lastClr="FFFFFF"/>
            </a:solidFill>
            <a:latin typeface="Arial" panose="020B0604020202020204" pitchFamily="34" charset="0"/>
            <a:ea typeface="ＭＳ Ｐゴシック"/>
            <a:cs typeface="Arial" panose="020B0604020202020204" pitchFamily="34" charset="0"/>
          </a:endParaRPr>
        </a:p>
      </dsp:txBody>
      <dsp:txXfrm>
        <a:off x="4273255" y="193303"/>
        <a:ext cx="1941276" cy="1164766"/>
      </dsp:txXfrm>
    </dsp:sp>
    <dsp:sp modelId="{0F1C329D-2E62-4C01-8838-F94649553345}">
      <dsp:nvSpPr>
        <dsp:cNvPr id="0" name=""/>
        <dsp:cNvSpPr/>
      </dsp:nvSpPr>
      <dsp:spPr>
        <a:xfrm>
          <a:off x="6408660" y="193303"/>
          <a:ext cx="1941276" cy="1164766"/>
        </a:xfrm>
        <a:prstGeom prst="rect">
          <a:avLst/>
        </a:prstGeom>
        <a:solidFill>
          <a:srgbClr val="4BACC6">
            <a:alpha val="6000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b="0" kern="1200" dirty="0" smtClean="0">
              <a:solidFill>
                <a:sysClr val="window" lastClr="FFFFFF"/>
              </a:solidFill>
              <a:latin typeface="Arial" panose="020B0604020202020204" pitchFamily="34" charset="0"/>
              <a:ea typeface="ＭＳ Ｐゴシック"/>
              <a:cs typeface="Arial" panose="020B0604020202020204" pitchFamily="34" charset="0"/>
            </a:rPr>
            <a:t>Relationships and leadership</a:t>
          </a:r>
          <a:endParaRPr lang="en-GB" sz="1800" b="0" kern="1200" dirty="0">
            <a:solidFill>
              <a:sysClr val="window" lastClr="FFFFFF"/>
            </a:solidFill>
            <a:latin typeface="Arial" panose="020B0604020202020204" pitchFamily="34" charset="0"/>
            <a:ea typeface="ＭＳ Ｐゴシック"/>
            <a:cs typeface="Arial" panose="020B0604020202020204" pitchFamily="34" charset="0"/>
          </a:endParaRPr>
        </a:p>
      </dsp:txBody>
      <dsp:txXfrm>
        <a:off x="6408660" y="193303"/>
        <a:ext cx="1941276" cy="1164766"/>
      </dsp:txXfrm>
    </dsp:sp>
    <dsp:sp modelId="{E0B8B5E1-5754-45E3-AE83-A182B8F8C806}">
      <dsp:nvSpPr>
        <dsp:cNvPr id="0" name=""/>
        <dsp:cNvSpPr/>
      </dsp:nvSpPr>
      <dsp:spPr>
        <a:xfrm>
          <a:off x="2446" y="1552196"/>
          <a:ext cx="1941276" cy="1164766"/>
        </a:xfrm>
        <a:prstGeom prst="rect">
          <a:avLst/>
        </a:prstGeom>
        <a:solidFill>
          <a:srgbClr val="F79646">
            <a:alpha val="6000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b="0" kern="1200" dirty="0" smtClean="0">
              <a:solidFill>
                <a:sysClr val="window" lastClr="FFFFFF"/>
              </a:solidFill>
              <a:latin typeface="Arial" panose="020B0604020202020204" pitchFamily="34" charset="0"/>
              <a:ea typeface="ＭＳ Ｐゴシック"/>
              <a:cs typeface="Arial" panose="020B0604020202020204" pitchFamily="34" charset="0"/>
            </a:rPr>
            <a:t>Creativity and adaptability</a:t>
          </a:r>
          <a:endParaRPr lang="en-GB" sz="1800" b="0" kern="1200" dirty="0">
            <a:solidFill>
              <a:sysClr val="window" lastClr="FFFFFF"/>
            </a:solidFill>
            <a:latin typeface="Arial" panose="020B0604020202020204" pitchFamily="34" charset="0"/>
            <a:ea typeface="ＭＳ Ｐゴシック"/>
            <a:cs typeface="Arial" panose="020B0604020202020204" pitchFamily="34" charset="0"/>
          </a:endParaRPr>
        </a:p>
      </dsp:txBody>
      <dsp:txXfrm>
        <a:off x="2446" y="1552196"/>
        <a:ext cx="1941276" cy="1164766"/>
      </dsp:txXfrm>
    </dsp:sp>
    <dsp:sp modelId="{E0E18049-479D-485D-A4B1-7AB9E1E8B143}">
      <dsp:nvSpPr>
        <dsp:cNvPr id="0" name=""/>
        <dsp:cNvSpPr/>
      </dsp:nvSpPr>
      <dsp:spPr>
        <a:xfrm>
          <a:off x="2137851" y="1552196"/>
          <a:ext cx="1941276" cy="1164766"/>
        </a:xfrm>
        <a:prstGeom prst="rect">
          <a:avLst/>
        </a:prstGeom>
        <a:solidFill>
          <a:srgbClr val="C0504D">
            <a:alpha val="6000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b="0" kern="1200" dirty="0" smtClean="0">
              <a:solidFill>
                <a:sysClr val="window" lastClr="FFFFFF"/>
              </a:solidFill>
              <a:latin typeface="Arial" panose="020B0604020202020204" pitchFamily="34" charset="0"/>
              <a:ea typeface="ＭＳ Ｐゴシック"/>
              <a:cs typeface="Arial" panose="020B0604020202020204" pitchFamily="34" charset="0"/>
            </a:rPr>
            <a:t>Planning and problem solving</a:t>
          </a:r>
          <a:endParaRPr lang="en-GB" sz="1800" b="0" kern="1200" dirty="0">
            <a:solidFill>
              <a:sysClr val="window" lastClr="FFFFFF"/>
            </a:solidFill>
            <a:latin typeface="Arial" panose="020B0604020202020204" pitchFamily="34" charset="0"/>
            <a:ea typeface="ＭＳ Ｐゴシック"/>
            <a:cs typeface="Arial" panose="020B0604020202020204" pitchFamily="34" charset="0"/>
          </a:endParaRPr>
        </a:p>
      </dsp:txBody>
      <dsp:txXfrm>
        <a:off x="2137851" y="1552196"/>
        <a:ext cx="1941276" cy="1164766"/>
      </dsp:txXfrm>
    </dsp:sp>
    <dsp:sp modelId="{B1FA76E9-0628-4E7E-8633-E1D49CFC798B}">
      <dsp:nvSpPr>
        <dsp:cNvPr id="0" name=""/>
        <dsp:cNvSpPr/>
      </dsp:nvSpPr>
      <dsp:spPr>
        <a:xfrm>
          <a:off x="4273255" y="1552196"/>
          <a:ext cx="1941276" cy="1164766"/>
        </a:xfrm>
        <a:prstGeom prst="rect">
          <a:avLst/>
        </a:prstGeom>
        <a:solidFill>
          <a:srgbClr val="9BBB59">
            <a:alpha val="6000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b="0" kern="1200" dirty="0" smtClean="0">
              <a:solidFill>
                <a:sysClr val="window" lastClr="FFFFFF"/>
              </a:solidFill>
              <a:latin typeface="Arial" panose="020B0604020202020204" pitchFamily="34" charset="0"/>
              <a:ea typeface="ＭＳ Ｐゴシック"/>
              <a:cs typeface="Arial" panose="020B0604020202020204" pitchFamily="34" charset="0"/>
            </a:rPr>
            <a:t>Civic competence</a:t>
          </a:r>
          <a:endParaRPr lang="en-GB" sz="1800" b="0" kern="1200" dirty="0">
            <a:solidFill>
              <a:sysClr val="window" lastClr="FFFFFF"/>
            </a:solidFill>
            <a:latin typeface="Arial" panose="020B0604020202020204" pitchFamily="34" charset="0"/>
            <a:ea typeface="ＭＳ Ｐゴシック"/>
            <a:cs typeface="Arial" panose="020B0604020202020204" pitchFamily="34" charset="0"/>
          </a:endParaRPr>
        </a:p>
      </dsp:txBody>
      <dsp:txXfrm>
        <a:off x="4273255" y="1552196"/>
        <a:ext cx="1941276" cy="1164766"/>
      </dsp:txXfrm>
    </dsp:sp>
    <dsp:sp modelId="{BC3AAFFD-5FC8-490B-A7D5-0DF1932DFF28}">
      <dsp:nvSpPr>
        <dsp:cNvPr id="0" name=""/>
        <dsp:cNvSpPr/>
      </dsp:nvSpPr>
      <dsp:spPr>
        <a:xfrm>
          <a:off x="6408660" y="1552196"/>
          <a:ext cx="1941276" cy="1164766"/>
        </a:xfrm>
        <a:prstGeom prst="rect">
          <a:avLst/>
        </a:prstGeom>
        <a:solidFill>
          <a:srgbClr val="8064A2">
            <a:alpha val="6000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b="0" kern="1200" dirty="0" smtClean="0">
              <a:solidFill>
                <a:sysClr val="window" lastClr="FFFFFF"/>
              </a:solidFill>
              <a:latin typeface="Arial" panose="020B0604020202020204" pitchFamily="34" charset="0"/>
              <a:ea typeface="ＭＳ Ｐゴシック"/>
              <a:cs typeface="Arial" panose="020B0604020202020204" pitchFamily="34" charset="0"/>
            </a:rPr>
            <a:t>Intercultural competence</a:t>
          </a:r>
          <a:endParaRPr lang="en-GB" sz="1800" b="0" kern="1200" dirty="0">
            <a:solidFill>
              <a:sysClr val="window" lastClr="FFFFFF"/>
            </a:solidFill>
            <a:latin typeface="Arial" panose="020B0604020202020204" pitchFamily="34" charset="0"/>
            <a:ea typeface="ＭＳ Ｐゴシック"/>
            <a:cs typeface="Arial" panose="020B0604020202020204" pitchFamily="34" charset="0"/>
          </a:endParaRPr>
        </a:p>
      </dsp:txBody>
      <dsp:txXfrm>
        <a:off x="6408660" y="1552196"/>
        <a:ext cx="1941276" cy="1164766"/>
      </dsp:txXfrm>
    </dsp:sp>
    <dsp:sp modelId="{E669BC7F-2805-40F7-9E1E-46342F1A510F}">
      <dsp:nvSpPr>
        <dsp:cNvPr id="0" name=""/>
        <dsp:cNvSpPr/>
      </dsp:nvSpPr>
      <dsp:spPr>
        <a:xfrm>
          <a:off x="2137851" y="2911090"/>
          <a:ext cx="1941276" cy="1164766"/>
        </a:xfrm>
        <a:prstGeom prst="rect">
          <a:avLst/>
        </a:prstGeom>
        <a:solidFill>
          <a:srgbClr val="4BACC6">
            <a:alpha val="6000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b="0" kern="1200" dirty="0" smtClean="0">
              <a:solidFill>
                <a:sysClr val="window" lastClr="FFFFFF"/>
              </a:solidFill>
              <a:latin typeface="Arial" panose="020B0604020202020204" pitchFamily="34" charset="0"/>
              <a:ea typeface="ＭＳ Ｐゴシック"/>
              <a:cs typeface="Arial" panose="020B0604020202020204" pitchFamily="34" charset="0"/>
            </a:rPr>
            <a:t>Personal and social well-being</a:t>
          </a:r>
          <a:endParaRPr lang="en-GB" sz="1800" b="0" kern="1200" dirty="0">
            <a:solidFill>
              <a:sysClr val="window" lastClr="FFFFFF"/>
            </a:solidFill>
            <a:latin typeface="Arial" panose="020B0604020202020204" pitchFamily="34" charset="0"/>
            <a:ea typeface="ＭＳ Ｐゴシック"/>
            <a:cs typeface="Arial" panose="020B0604020202020204" pitchFamily="34" charset="0"/>
          </a:endParaRPr>
        </a:p>
      </dsp:txBody>
      <dsp:txXfrm>
        <a:off x="2137851" y="2911090"/>
        <a:ext cx="1941276" cy="1164766"/>
      </dsp:txXfrm>
    </dsp:sp>
    <dsp:sp modelId="{691FB004-72F2-4A3B-90CA-077415E692EF}">
      <dsp:nvSpPr>
        <dsp:cNvPr id="0" name=""/>
        <dsp:cNvSpPr/>
      </dsp:nvSpPr>
      <dsp:spPr>
        <a:xfrm>
          <a:off x="4273255" y="2911090"/>
          <a:ext cx="1941276" cy="1164766"/>
        </a:xfrm>
        <a:prstGeom prst="rect">
          <a:avLst/>
        </a:prstGeom>
        <a:solidFill>
          <a:srgbClr val="F79646">
            <a:alpha val="6000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b="0" kern="1200" dirty="0" smtClean="0">
              <a:solidFill>
                <a:sysClr val="window" lastClr="FFFFFF"/>
              </a:solidFill>
              <a:latin typeface="Arial" panose="020B0604020202020204" pitchFamily="34" charset="0"/>
              <a:ea typeface="ＭＳ Ｐゴシック"/>
              <a:cs typeface="Arial" panose="020B0604020202020204" pitchFamily="34" charset="0"/>
            </a:rPr>
            <a:t>Communication</a:t>
          </a:r>
          <a:endParaRPr lang="en-GB" sz="1800" b="0" kern="1200" dirty="0">
            <a:solidFill>
              <a:sysClr val="window" lastClr="FFFFFF"/>
            </a:solidFill>
            <a:latin typeface="Arial" panose="020B0604020202020204" pitchFamily="34" charset="0"/>
            <a:ea typeface="ＭＳ Ｐゴシック"/>
            <a:cs typeface="Arial" panose="020B0604020202020204" pitchFamily="34" charset="0"/>
          </a:endParaRPr>
        </a:p>
      </dsp:txBody>
      <dsp:txXfrm>
        <a:off x="4273255" y="2911090"/>
        <a:ext cx="1941276" cy="11647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90DFA0-6936-4009-AFCE-48030730C189}">
      <dsp:nvSpPr>
        <dsp:cNvPr id="0" name=""/>
        <dsp:cNvSpPr/>
      </dsp:nvSpPr>
      <dsp:spPr>
        <a:xfrm>
          <a:off x="3703" y="0"/>
          <a:ext cx="1241620" cy="4127500"/>
        </a:xfrm>
        <a:prstGeom prst="roundRect">
          <a:avLst>
            <a:gd name="adj" fmla="val 10000"/>
          </a:avLst>
        </a:prstGeom>
        <a:solidFill>
          <a:schemeClr val="bg1">
            <a:lumMod val="6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53415">
            <a:lnSpc>
              <a:spcPct val="90000"/>
            </a:lnSpc>
            <a:spcBef>
              <a:spcPct val="0"/>
            </a:spcBef>
            <a:spcAft>
              <a:spcPct val="35000"/>
            </a:spcAft>
          </a:pPr>
          <a:r>
            <a:rPr lang="en-GB" sz="1470" b="0" kern="1200" dirty="0" smtClean="0"/>
            <a:t>Improved employability and earning potential</a:t>
          </a:r>
          <a:endParaRPr lang="en-GB" sz="1470" b="0" kern="1200" dirty="0"/>
        </a:p>
      </dsp:txBody>
      <dsp:txXfrm>
        <a:off x="3703" y="1651000"/>
        <a:ext cx="1241620" cy="1651000"/>
      </dsp:txXfrm>
    </dsp:sp>
    <dsp:sp modelId="{A0563C67-A481-4D11-A140-BBB77F976DD9}">
      <dsp:nvSpPr>
        <dsp:cNvPr id="0" name=""/>
        <dsp:cNvSpPr/>
      </dsp:nvSpPr>
      <dsp:spPr>
        <a:xfrm>
          <a:off x="92345" y="385865"/>
          <a:ext cx="1064334" cy="1098026"/>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58000" r="-5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ECE77F-C0C6-449B-BB24-8D72A5DE3333}">
      <dsp:nvSpPr>
        <dsp:cNvPr id="0" name=""/>
        <dsp:cNvSpPr/>
      </dsp:nvSpPr>
      <dsp:spPr>
        <a:xfrm>
          <a:off x="1282571" y="0"/>
          <a:ext cx="1241620" cy="4127500"/>
        </a:xfrm>
        <a:prstGeom prst="roundRect">
          <a:avLst>
            <a:gd name="adj" fmla="val 10000"/>
          </a:avLst>
        </a:prstGeom>
        <a:solidFill>
          <a:schemeClr val="bg1">
            <a:lumMod val="6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53415">
            <a:lnSpc>
              <a:spcPct val="90000"/>
            </a:lnSpc>
            <a:spcBef>
              <a:spcPct val="0"/>
            </a:spcBef>
            <a:spcAft>
              <a:spcPct val="35000"/>
            </a:spcAft>
          </a:pPr>
          <a:r>
            <a:rPr lang="en-GB" sz="1470" b="0" kern="1200" dirty="0" smtClean="0"/>
            <a:t>Improved physical health and fitness</a:t>
          </a:r>
          <a:endParaRPr lang="en-GB" sz="1470" b="0" kern="1200" dirty="0"/>
        </a:p>
      </dsp:txBody>
      <dsp:txXfrm>
        <a:off x="1282571" y="1651000"/>
        <a:ext cx="1241620" cy="1651000"/>
      </dsp:txXfrm>
    </dsp:sp>
    <dsp:sp modelId="{ECAD3F60-60FB-4594-9A57-3A4728EF2915}">
      <dsp:nvSpPr>
        <dsp:cNvPr id="0" name=""/>
        <dsp:cNvSpPr/>
      </dsp:nvSpPr>
      <dsp:spPr>
        <a:xfrm>
          <a:off x="1371214" y="385865"/>
          <a:ext cx="1064334" cy="1098026"/>
        </a:xfrm>
        <a:prstGeom prst="ellipse">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C510F3-C365-404E-8531-3CCB244A640E}">
      <dsp:nvSpPr>
        <dsp:cNvPr id="0" name=""/>
        <dsp:cNvSpPr/>
      </dsp:nvSpPr>
      <dsp:spPr>
        <a:xfrm>
          <a:off x="2561440" y="0"/>
          <a:ext cx="1241620" cy="4127500"/>
        </a:xfrm>
        <a:prstGeom prst="roundRect">
          <a:avLst>
            <a:gd name="adj" fmla="val 10000"/>
          </a:avLst>
        </a:prstGeom>
        <a:solidFill>
          <a:schemeClr val="bg1">
            <a:lumMod val="6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53415">
            <a:lnSpc>
              <a:spcPct val="90000"/>
            </a:lnSpc>
            <a:spcBef>
              <a:spcPct val="0"/>
            </a:spcBef>
            <a:spcAft>
              <a:spcPct val="35000"/>
            </a:spcAft>
          </a:pPr>
          <a:r>
            <a:rPr lang="en-GB" sz="1470" b="0" kern="1200" dirty="0" smtClean="0"/>
            <a:t>Improved mental health and emotional wellbeing </a:t>
          </a:r>
          <a:endParaRPr lang="en-GB" sz="1470" b="0" kern="1200" dirty="0"/>
        </a:p>
      </dsp:txBody>
      <dsp:txXfrm>
        <a:off x="2561440" y="1651000"/>
        <a:ext cx="1241620" cy="1651000"/>
      </dsp:txXfrm>
    </dsp:sp>
    <dsp:sp modelId="{57609EDA-ADAD-4079-9BFF-A486454DD24A}">
      <dsp:nvSpPr>
        <dsp:cNvPr id="0" name=""/>
        <dsp:cNvSpPr/>
      </dsp:nvSpPr>
      <dsp:spPr>
        <a:xfrm>
          <a:off x="2650083" y="385865"/>
          <a:ext cx="1064334" cy="1098026"/>
        </a:xfrm>
        <a:prstGeom prst="ellipse">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41C0C8-4910-45A6-A8B2-90FE5AE8BCFD}">
      <dsp:nvSpPr>
        <dsp:cNvPr id="0" name=""/>
        <dsp:cNvSpPr/>
      </dsp:nvSpPr>
      <dsp:spPr>
        <a:xfrm>
          <a:off x="3840308" y="0"/>
          <a:ext cx="1241620" cy="4127500"/>
        </a:xfrm>
        <a:prstGeom prst="roundRect">
          <a:avLst>
            <a:gd name="adj" fmla="val 10000"/>
          </a:avLst>
        </a:prstGeom>
        <a:solidFill>
          <a:schemeClr val="bg1">
            <a:lumMod val="6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53415">
            <a:lnSpc>
              <a:spcPct val="90000"/>
            </a:lnSpc>
            <a:spcBef>
              <a:spcPct val="0"/>
            </a:spcBef>
            <a:spcAft>
              <a:spcPct val="35000"/>
            </a:spcAft>
          </a:pPr>
          <a:r>
            <a:rPr lang="en-GB" sz="1470" b="0" kern="1200" dirty="0" smtClean="0"/>
            <a:t>Increased engagement with charitable and community causes</a:t>
          </a:r>
          <a:endParaRPr lang="en-GB" sz="1470" b="0" kern="1200" dirty="0"/>
        </a:p>
      </dsp:txBody>
      <dsp:txXfrm>
        <a:off x="3840308" y="1651000"/>
        <a:ext cx="1241620" cy="1651000"/>
      </dsp:txXfrm>
    </dsp:sp>
    <dsp:sp modelId="{60E0669C-6EEC-4E30-8244-F22BCCCC97E0}">
      <dsp:nvSpPr>
        <dsp:cNvPr id="0" name=""/>
        <dsp:cNvSpPr/>
      </dsp:nvSpPr>
      <dsp:spPr>
        <a:xfrm>
          <a:off x="3928951" y="385865"/>
          <a:ext cx="1064334" cy="1098026"/>
        </a:xfrm>
        <a:prstGeom prst="ellipse">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422491-B2AB-4B61-A5E8-BDF4E30C9FBE}">
      <dsp:nvSpPr>
        <dsp:cNvPr id="0" name=""/>
        <dsp:cNvSpPr/>
      </dsp:nvSpPr>
      <dsp:spPr>
        <a:xfrm>
          <a:off x="5119177" y="0"/>
          <a:ext cx="1241620" cy="4127500"/>
        </a:xfrm>
        <a:prstGeom prst="roundRect">
          <a:avLst>
            <a:gd name="adj" fmla="val 10000"/>
          </a:avLst>
        </a:prstGeom>
        <a:solidFill>
          <a:schemeClr val="bg1">
            <a:lumMod val="6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53415">
            <a:lnSpc>
              <a:spcPct val="90000"/>
            </a:lnSpc>
            <a:spcBef>
              <a:spcPct val="0"/>
            </a:spcBef>
            <a:spcAft>
              <a:spcPct val="35000"/>
            </a:spcAft>
          </a:pPr>
          <a:r>
            <a:rPr lang="en-GB" sz="1470" b="0" kern="1200" dirty="0" smtClean="0"/>
            <a:t>Improved environmental impact </a:t>
          </a:r>
          <a:endParaRPr lang="en-GB" sz="1470" b="0" kern="1200" dirty="0"/>
        </a:p>
      </dsp:txBody>
      <dsp:txXfrm>
        <a:off x="5119177" y="1651000"/>
        <a:ext cx="1241620" cy="1651000"/>
      </dsp:txXfrm>
    </dsp:sp>
    <dsp:sp modelId="{75C6AF64-7E79-4185-AA6F-F56BBAFE70C7}">
      <dsp:nvSpPr>
        <dsp:cNvPr id="0" name=""/>
        <dsp:cNvSpPr/>
      </dsp:nvSpPr>
      <dsp:spPr>
        <a:xfrm>
          <a:off x="5207820" y="385865"/>
          <a:ext cx="1064334" cy="1098026"/>
        </a:xfrm>
        <a:prstGeom prst="ellipse">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710D387-33FB-4B24-8269-39632069B13F}">
      <dsp:nvSpPr>
        <dsp:cNvPr id="0" name=""/>
        <dsp:cNvSpPr/>
      </dsp:nvSpPr>
      <dsp:spPr>
        <a:xfrm>
          <a:off x="6398046" y="0"/>
          <a:ext cx="1241620" cy="4127500"/>
        </a:xfrm>
        <a:prstGeom prst="roundRect">
          <a:avLst>
            <a:gd name="adj" fmla="val 10000"/>
          </a:avLst>
        </a:prstGeom>
        <a:solidFill>
          <a:schemeClr val="bg1">
            <a:lumMod val="6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53415">
            <a:lnSpc>
              <a:spcPct val="90000"/>
            </a:lnSpc>
            <a:spcBef>
              <a:spcPct val="0"/>
            </a:spcBef>
            <a:spcAft>
              <a:spcPct val="35000"/>
            </a:spcAft>
          </a:pPr>
          <a:r>
            <a:rPr lang="en-GB" sz="1470" b="0" kern="1200" dirty="0" smtClean="0"/>
            <a:t>Increased social cohesion</a:t>
          </a:r>
          <a:endParaRPr lang="en-GB" sz="1470" b="0" kern="1200" dirty="0"/>
        </a:p>
      </dsp:txBody>
      <dsp:txXfrm>
        <a:off x="6398046" y="1651000"/>
        <a:ext cx="1241620" cy="1651000"/>
      </dsp:txXfrm>
    </dsp:sp>
    <dsp:sp modelId="{20F46C83-0380-495C-8BF4-ACFE9169F83E}">
      <dsp:nvSpPr>
        <dsp:cNvPr id="0" name=""/>
        <dsp:cNvSpPr/>
      </dsp:nvSpPr>
      <dsp:spPr>
        <a:xfrm>
          <a:off x="6486689" y="385865"/>
          <a:ext cx="1064334" cy="1098026"/>
        </a:xfrm>
        <a:prstGeom prst="ellipse">
          <a:avLst/>
        </a:prstGeom>
        <a:blipFill rotWithShape="1">
          <a:blip xmlns:r="http://schemas.openxmlformats.org/officeDocument/2006/relationships" r:embed="rId6"/>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F079CA-A1F5-4981-81D8-9011D674CABB}">
      <dsp:nvSpPr>
        <dsp:cNvPr id="0" name=""/>
        <dsp:cNvSpPr/>
      </dsp:nvSpPr>
      <dsp:spPr>
        <a:xfrm>
          <a:off x="7676914" y="0"/>
          <a:ext cx="1241620" cy="4127500"/>
        </a:xfrm>
        <a:prstGeom prst="roundRect">
          <a:avLst>
            <a:gd name="adj" fmla="val 10000"/>
          </a:avLst>
        </a:prstGeom>
        <a:solidFill>
          <a:schemeClr val="bg1">
            <a:lumMod val="6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53415">
            <a:lnSpc>
              <a:spcPct val="90000"/>
            </a:lnSpc>
            <a:spcBef>
              <a:spcPct val="0"/>
            </a:spcBef>
            <a:spcAft>
              <a:spcPct val="35000"/>
            </a:spcAft>
          </a:pPr>
          <a:r>
            <a:rPr lang="en-GB" sz="1470" b="0" kern="1200" dirty="0" smtClean="0"/>
            <a:t>Reduced offending</a:t>
          </a:r>
          <a:endParaRPr lang="en-GB" sz="1470" b="0" kern="1200" dirty="0"/>
        </a:p>
      </dsp:txBody>
      <dsp:txXfrm>
        <a:off x="7676914" y="1651000"/>
        <a:ext cx="1241620" cy="1651000"/>
      </dsp:txXfrm>
    </dsp:sp>
    <dsp:sp modelId="{DF4E7FC6-67CB-4238-95EC-00352BA942AA}">
      <dsp:nvSpPr>
        <dsp:cNvPr id="0" name=""/>
        <dsp:cNvSpPr/>
      </dsp:nvSpPr>
      <dsp:spPr>
        <a:xfrm>
          <a:off x="7765557" y="385865"/>
          <a:ext cx="1064334" cy="1098026"/>
        </a:xfrm>
        <a:prstGeom prst="ellipse">
          <a:avLst/>
        </a:prstGeom>
        <a:blipFill>
          <a:blip xmlns:r="http://schemas.openxmlformats.org/officeDocument/2006/relationships" r:embed="rId7" cstate="print">
            <a:extLst>
              <a:ext uri="{28A0092B-C50C-407E-A947-70E740481C1C}">
                <a14:useLocalDpi xmlns:a14="http://schemas.microsoft.com/office/drawing/2010/main" val="0"/>
              </a:ext>
            </a:extLst>
          </a:blip>
          <a:srcRect/>
          <a:stretch>
            <a:fillRect l="-38000" r="-3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FA490D-6985-4BF7-9306-512253A00435}">
      <dsp:nvSpPr>
        <dsp:cNvPr id="0" name=""/>
        <dsp:cNvSpPr/>
      </dsp:nvSpPr>
      <dsp:spPr>
        <a:xfrm>
          <a:off x="356889" y="3301999"/>
          <a:ext cx="8208458" cy="619125"/>
        </a:xfrm>
        <a:prstGeom prst="leftRightArrow">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default#2">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2">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5075" y="0"/>
            <a:ext cx="2889250" cy="496888"/>
          </a:xfrm>
          <a:prstGeom prst="rect">
            <a:avLst/>
          </a:prstGeom>
        </p:spPr>
        <p:txBody>
          <a:bodyPr vert="horz" lIns="91440" tIns="45720" rIns="91440" bIns="45720" rtlCol="0"/>
          <a:lstStyle>
            <a:lvl1pPr algn="r">
              <a:defRPr sz="1200"/>
            </a:lvl1pPr>
          </a:lstStyle>
          <a:p>
            <a:fld id="{47B69A19-B334-4089-AE05-C7DE8FF6A92F}" type="datetimeFigureOut">
              <a:rPr lang="en-GB" smtClean="0"/>
              <a:t>30/09/2018</a:t>
            </a:fld>
            <a:endParaRPr lang="en-GB"/>
          </a:p>
        </p:txBody>
      </p:sp>
      <p:sp>
        <p:nvSpPr>
          <p:cNvPr id="4" name="Slide Image Placeholder 3"/>
          <p:cNvSpPr>
            <a:spLocks noGrp="1" noRot="1" noChangeAspect="1"/>
          </p:cNvSpPr>
          <p:nvPr>
            <p:ph type="sldImg" idx="2"/>
          </p:nvPr>
        </p:nvSpPr>
        <p:spPr>
          <a:xfrm>
            <a:off x="1100138" y="1241425"/>
            <a:ext cx="4465637"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750" y="4776788"/>
            <a:ext cx="5332413" cy="390842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163"/>
            <a:ext cx="2889250" cy="4968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5075" y="9428163"/>
            <a:ext cx="2889250" cy="496887"/>
          </a:xfrm>
          <a:prstGeom prst="rect">
            <a:avLst/>
          </a:prstGeom>
        </p:spPr>
        <p:txBody>
          <a:bodyPr vert="horz" lIns="91440" tIns="45720" rIns="91440" bIns="45720" rtlCol="0" anchor="b"/>
          <a:lstStyle>
            <a:lvl1pPr algn="r">
              <a:defRPr sz="1200"/>
            </a:lvl1pPr>
          </a:lstStyle>
          <a:p>
            <a:fld id="{55DB33FF-1E79-4B57-97AA-E8FFBF7CA9BB}" type="slidenum">
              <a:rPr lang="en-GB" smtClean="0"/>
              <a:t>‹#›</a:t>
            </a:fld>
            <a:endParaRPr lang="en-GB"/>
          </a:p>
        </p:txBody>
      </p:sp>
    </p:spTree>
    <p:extLst>
      <p:ext uri="{BB962C8B-B14F-4D97-AF65-F5344CB8AC3E}">
        <p14:creationId xmlns:p14="http://schemas.microsoft.com/office/powerpoint/2010/main" val="3093626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Introduction</a:t>
            </a:r>
          </a:p>
          <a:p>
            <a:r>
              <a:rPr lang="en-GB" dirty="0" smtClean="0"/>
              <a:t>-I work in the research team (what we do)</a:t>
            </a:r>
          </a:p>
          <a:p>
            <a:r>
              <a:rPr lang="en-GB" dirty="0" smtClean="0"/>
              <a:t>-I’m also a Gold Award Holder – can share some of my experience with you today</a:t>
            </a:r>
          </a:p>
          <a:p>
            <a:endParaRPr lang="en-GB" dirty="0" smtClean="0"/>
          </a:p>
          <a:p>
            <a:r>
              <a:rPr lang="en-GB" dirty="0" smtClean="0"/>
              <a:t>Going</a:t>
            </a:r>
            <a:r>
              <a:rPr lang="en-GB" baseline="0" dirty="0" smtClean="0"/>
              <a:t> to talk through:</a:t>
            </a: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The history and structure of the award</a:t>
            </a: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The field of youth work &amp; our contribution</a:t>
            </a: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Our organisation:</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The Foundation: how and where it is delivered, the critical moments in our history. </a:t>
            </a: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The impact of the award.</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DB33FF-1E79-4B57-97AA-E8FFBF7CA9BB}" type="slidenum">
              <a:rPr lang="en-GB" smtClean="0"/>
              <a:t>1</a:t>
            </a:fld>
            <a:endParaRPr lang="en-GB"/>
          </a:p>
        </p:txBody>
      </p:sp>
    </p:spTree>
    <p:extLst>
      <p:ext uri="{BB962C8B-B14F-4D97-AF65-F5344CB8AC3E}">
        <p14:creationId xmlns:p14="http://schemas.microsoft.com/office/powerpoint/2010/main" val="3884492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Now,</a:t>
            </a:r>
            <a:r>
              <a:rPr lang="en-GB" baseline="0" dirty="0" smtClean="0"/>
              <a:t> d</a:t>
            </a:r>
            <a:r>
              <a:rPr lang="en-GB" dirty="0" smtClean="0"/>
              <a:t>iscussing how the Award fits</a:t>
            </a:r>
            <a:r>
              <a:rPr lang="en-GB" baseline="0" dirty="0" smtClean="0"/>
              <a:t> into the youth work field. </a:t>
            </a:r>
          </a:p>
          <a:p>
            <a:endParaRPr lang="en-GB" dirty="0"/>
          </a:p>
        </p:txBody>
      </p:sp>
      <p:sp>
        <p:nvSpPr>
          <p:cNvPr id="4" name="Slide Number Placeholder 3"/>
          <p:cNvSpPr>
            <a:spLocks noGrp="1"/>
          </p:cNvSpPr>
          <p:nvPr>
            <p:ph type="sldNum" sz="quarter" idx="10"/>
          </p:nvPr>
        </p:nvSpPr>
        <p:spPr/>
        <p:txBody>
          <a:bodyPr/>
          <a:lstStyle/>
          <a:p>
            <a:fld id="{55DB33FF-1E79-4B57-97AA-E8FFBF7CA9BB}" type="slidenum">
              <a:rPr lang="en-GB" smtClean="0"/>
              <a:t>11</a:t>
            </a:fld>
            <a:endParaRPr lang="en-GB"/>
          </a:p>
        </p:txBody>
      </p:sp>
    </p:spTree>
    <p:extLst>
      <p:ext uri="{BB962C8B-B14F-4D97-AF65-F5344CB8AC3E}">
        <p14:creationId xmlns:p14="http://schemas.microsoft.com/office/powerpoint/2010/main" val="31514082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366">
              <a:defRPr/>
            </a:pPr>
            <a:r>
              <a:rPr lang="en-GB" dirty="0" smtClean="0"/>
              <a:t>Open, complex and interconnected field.</a:t>
            </a:r>
          </a:p>
          <a:p>
            <a:pPr defTabSz="462366">
              <a:defRPr/>
            </a:pPr>
            <a:r>
              <a:rPr lang="en-GB" dirty="0" smtClean="0"/>
              <a:t>Its practice varies country to country, even youth worker to youth worker. </a:t>
            </a:r>
          </a:p>
          <a:p>
            <a:pPr defTabSz="462366">
              <a:defRPr/>
            </a:pPr>
            <a:r>
              <a:rPr lang="en-GB" dirty="0" smtClean="0"/>
              <a:t>No internationally used definition and understanding of what youth work is but a good definition has been provided here’ – We see connections between the Awards outcomes and impact measures and what you see here – with values</a:t>
            </a:r>
            <a:r>
              <a:rPr lang="en-GB" baseline="0" dirty="0" smtClean="0"/>
              <a:t> based learning for peace and democracy and so on. </a:t>
            </a:r>
            <a:endParaRPr lang="en-GB" dirty="0" smtClean="0"/>
          </a:p>
          <a:p>
            <a:pPr defTabSz="462366">
              <a:defRPr/>
            </a:pPr>
            <a:endParaRPr lang="en-GB" dirty="0" smtClean="0"/>
          </a:p>
          <a:p>
            <a:pPr defTabSz="462366">
              <a:defRPr/>
            </a:pPr>
            <a:r>
              <a:rPr lang="en-GB" dirty="0" smtClean="0"/>
              <a:t>Youth work may be a fluid, informal process within an open-access youth setting, in which youth workers try to foster a connection with the young person, then work together on set activities or objectives. On the other hand, youth work can be set programmes and projects that young people opt into. </a:t>
            </a:r>
          </a:p>
          <a:p>
            <a:pPr defTabSz="462366">
              <a:defRPr/>
            </a:pPr>
            <a:endParaRPr lang="en-GB" dirty="0" smtClean="0"/>
          </a:p>
          <a:p>
            <a:pPr defTabSz="462366">
              <a:defRPr/>
            </a:pPr>
            <a:r>
              <a:rPr lang="en-GB" dirty="0" smtClean="0"/>
              <a:t>Whilst the Award can be delivered in an open-access setting, it requires persistent engagement over a long period of time so is most often </a:t>
            </a:r>
            <a:r>
              <a:rPr lang="en-GB" b="1" dirty="0" smtClean="0"/>
              <a:t>delivered in settings where there is guaranteed contact with the young people. </a:t>
            </a:r>
          </a:p>
          <a:p>
            <a:pPr defTabSz="462366">
              <a:defRPr/>
            </a:pPr>
            <a:endParaRPr lang="en-GB" b="1" dirty="0" smtClean="0"/>
          </a:p>
          <a:p>
            <a:pPr defTabSz="462366">
              <a:defRPr/>
            </a:pPr>
            <a:r>
              <a:rPr lang="en-GB" b="1" dirty="0" smtClean="0"/>
              <a:t>Framework for anyone working with young people to use, in any setting. BUT – NEEDS REGULAR CONTACT</a:t>
            </a:r>
            <a:r>
              <a:rPr lang="en-GB" b="1" baseline="0" dirty="0" smtClean="0"/>
              <a:t> AND PARTICIPATION BY YP. </a:t>
            </a:r>
            <a:endParaRPr lang="en-GB" b="1" dirty="0" smtClean="0"/>
          </a:p>
          <a:p>
            <a:pPr defTabSz="462366">
              <a:defRPr/>
            </a:pPr>
            <a:endParaRPr lang="en-GB" dirty="0" smtClean="0"/>
          </a:p>
          <a:p>
            <a:pPr defTabSz="462366">
              <a:defRPr/>
            </a:pPr>
            <a:r>
              <a:rPr lang="en-GB" b="1" dirty="0" smtClean="0"/>
              <a:t>Merging boundaries:</a:t>
            </a:r>
            <a:r>
              <a:rPr lang="en-GB" dirty="0" smtClean="0"/>
              <a:t/>
            </a:r>
            <a:br>
              <a:rPr lang="en-GB" dirty="0" smtClean="0"/>
            </a:br>
            <a:r>
              <a:rPr lang="en-GB" dirty="0" smtClean="0"/>
              <a:t>Although</a:t>
            </a:r>
            <a:r>
              <a:rPr lang="en-GB" baseline="0" dirty="0" smtClean="0"/>
              <a:t> youth work happens in non-formal settings: </a:t>
            </a:r>
          </a:p>
          <a:p>
            <a:pPr defTabSz="462366">
              <a:defRPr/>
            </a:pPr>
            <a:r>
              <a:rPr lang="en-GB" baseline="0" dirty="0" smtClean="0"/>
              <a:t>Can be delivered by teachers in schools – but it’s extra curricular and voluntary and is of course taught in other ways. </a:t>
            </a:r>
            <a:br>
              <a:rPr lang="en-GB" baseline="0" dirty="0" smtClean="0"/>
            </a:br>
            <a:r>
              <a:rPr lang="en-GB" baseline="0" dirty="0" smtClean="0"/>
              <a:t>It’s not completely detached from formal education in some delivery contexts. </a:t>
            </a:r>
          </a:p>
          <a:p>
            <a:pPr marL="0" indent="0" defTabSz="462366">
              <a:buFont typeface="Arial" panose="020B0604020202020204" pitchFamily="34" charset="0"/>
              <a:buNone/>
              <a:defRPr/>
            </a:pPr>
            <a:endParaRPr lang="en-GB" dirty="0" smtClean="0"/>
          </a:p>
          <a:p>
            <a:pPr defTabSz="462366">
              <a:defRPr/>
            </a:pPr>
            <a:r>
              <a:rPr lang="en-AU" b="1" dirty="0" smtClean="0"/>
              <a:t>What we bring:</a:t>
            </a:r>
            <a:r>
              <a:rPr lang="en-AU" b="1" baseline="0" dirty="0" smtClean="0"/>
              <a:t> </a:t>
            </a:r>
            <a:r>
              <a:rPr lang="en-AU" baseline="0" dirty="0" smtClean="0"/>
              <a:t/>
            </a:r>
            <a:br>
              <a:rPr lang="en-AU" baseline="0" dirty="0" smtClean="0"/>
            </a:br>
            <a:r>
              <a:rPr lang="en-AU" dirty="0" smtClean="0"/>
              <a:t>The Award exists among other amazing youth programmes,</a:t>
            </a:r>
            <a:r>
              <a:rPr lang="en-AU" baseline="0" dirty="0" smtClean="0"/>
              <a:t> and</a:t>
            </a:r>
            <a:r>
              <a:rPr lang="en-AU" dirty="0" smtClean="0"/>
              <a:t>, this is what we bring to the youth work field:</a:t>
            </a:r>
          </a:p>
          <a:p>
            <a:pPr marL="173387" indent="-173387" defTabSz="462366">
              <a:buFont typeface="Arial" panose="020B0604020202020204" pitchFamily="34" charset="0"/>
              <a:buChar char="•"/>
              <a:defRPr/>
            </a:pPr>
            <a:r>
              <a:rPr lang="en-AU" dirty="0" smtClean="0"/>
              <a:t>it provides is a tried and tested framework (for anyone working with young people to use) </a:t>
            </a:r>
          </a:p>
          <a:p>
            <a:pPr marL="173387" indent="-173387" defTabSz="462366">
              <a:buFont typeface="Arial" panose="020B0604020202020204" pitchFamily="34" charset="0"/>
              <a:buChar char="•"/>
              <a:defRPr/>
            </a:pPr>
            <a:r>
              <a:rPr lang="en-AU" dirty="0" smtClean="0"/>
              <a:t>allows achievement to be recognised in a way that is consistent worldwide, </a:t>
            </a:r>
          </a:p>
          <a:p>
            <a:pPr marL="173387" indent="-173387" defTabSz="462366">
              <a:buFont typeface="Arial" panose="020B0604020202020204" pitchFamily="34" charset="0"/>
              <a:buChar char="•"/>
              <a:defRPr/>
            </a:pPr>
            <a:r>
              <a:rPr lang="en-AU" dirty="0" smtClean="0"/>
              <a:t>so giving young people internationally recognised accreditation of their experiences.</a:t>
            </a:r>
          </a:p>
          <a:p>
            <a:pPr marL="173387" indent="-173387" defTabSz="462366">
              <a:buFont typeface="Arial" panose="020B0604020202020204" pitchFamily="34" charset="0"/>
              <a:buChar char="•"/>
              <a:defRPr/>
            </a:pPr>
            <a:r>
              <a:rPr lang="en-AU" dirty="0" smtClean="0"/>
              <a:t>Grown year on year for 60 years. </a:t>
            </a:r>
            <a:endParaRPr lang="en-GB" dirty="0" smtClean="0"/>
          </a:p>
          <a:p>
            <a:pPr marL="173387" indent="-173387" defTabSz="462366">
              <a:buFont typeface="Arial" panose="020B0604020202020204" pitchFamily="34" charset="0"/>
              <a:buChar char="•"/>
              <a:defRPr/>
            </a:pPr>
            <a:r>
              <a:rPr lang="en-GB" dirty="0" smtClean="0"/>
              <a:t>Fits with </a:t>
            </a:r>
            <a:r>
              <a:rPr lang="en-GB" baseline="0" dirty="0" err="1" smtClean="0"/>
              <a:t>with</a:t>
            </a:r>
            <a:r>
              <a:rPr lang="en-GB" baseline="0" dirty="0" smtClean="0"/>
              <a:t> other youth organisations</a:t>
            </a:r>
          </a:p>
          <a:p>
            <a:pPr marL="0" marR="0" lvl="0" indent="0" algn="l" defTabSz="46236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smtClean="0"/>
              <a:t>Award run in partnership with other youth organisation such as here in Slovenia, the Slovenian Catholic Girl Guides and Boy Scouts Association have a partnership agreement with the Award. </a:t>
            </a:r>
          </a:p>
          <a:p>
            <a:pPr marL="0" marR="0" lvl="0" indent="0" algn="l" defTabSz="46236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smtClean="0"/>
              <a:t>*Big Six collaboration. (YMCA,</a:t>
            </a:r>
            <a:r>
              <a:rPr lang="en-GB" baseline="0" dirty="0" smtClean="0"/>
              <a:t> YWCA, </a:t>
            </a:r>
            <a:r>
              <a:rPr lang="en-GB" dirty="0" smtClean="0"/>
              <a:t>Scouts, Guides,</a:t>
            </a:r>
            <a:r>
              <a:rPr lang="en-GB" baseline="0" dirty="0" smtClean="0"/>
              <a:t> Red Cross and Red Crescent) – working together to influence policies, ensure involvement of youth in decision making share knowledge and activity).  </a:t>
            </a:r>
            <a:endParaRPr lang="en-GB" dirty="0" smtClean="0"/>
          </a:p>
          <a:p>
            <a:pPr marL="0" indent="0" defTabSz="462366">
              <a:buFont typeface="Arial" panose="020B0604020202020204" pitchFamily="34" charset="0"/>
              <a:buNone/>
              <a:defRPr/>
            </a:pPr>
            <a:endParaRPr lang="en-GB" dirty="0" smtClean="0"/>
          </a:p>
          <a:p>
            <a:pPr defTabSz="462366">
              <a:defRPr/>
            </a:pPr>
            <a:endParaRPr lang="en-GB" dirty="0" smtClean="0"/>
          </a:p>
          <a:p>
            <a:endParaRPr lang="en-GB" dirty="0"/>
          </a:p>
        </p:txBody>
      </p:sp>
      <p:sp>
        <p:nvSpPr>
          <p:cNvPr id="4" name="Slide Number Placeholder 3"/>
          <p:cNvSpPr>
            <a:spLocks noGrp="1"/>
          </p:cNvSpPr>
          <p:nvPr>
            <p:ph type="sldNum" sz="quarter" idx="10"/>
          </p:nvPr>
        </p:nvSpPr>
        <p:spPr/>
        <p:txBody>
          <a:bodyPr/>
          <a:lstStyle/>
          <a:p>
            <a:fld id="{55DB33FF-1E79-4B57-97AA-E8FFBF7CA9BB}" type="slidenum">
              <a:rPr lang="en-GB" smtClean="0"/>
              <a:t>12</a:t>
            </a:fld>
            <a:endParaRPr lang="en-GB"/>
          </a:p>
        </p:txBody>
      </p:sp>
    </p:spTree>
    <p:extLst>
      <p:ext uri="{BB962C8B-B14F-4D97-AF65-F5344CB8AC3E}">
        <p14:creationId xmlns:p14="http://schemas.microsoft.com/office/powerpoint/2010/main" val="4233943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Quick history of our organisation.</a:t>
            </a:r>
            <a:r>
              <a:rPr lang="en-GB" baseline="0" dirty="0" smtClean="0"/>
              <a:t> </a:t>
            </a:r>
            <a:endParaRPr lang="en-GB" dirty="0"/>
          </a:p>
        </p:txBody>
      </p:sp>
      <p:sp>
        <p:nvSpPr>
          <p:cNvPr id="4" name="Slide Number Placeholder 3"/>
          <p:cNvSpPr>
            <a:spLocks noGrp="1"/>
          </p:cNvSpPr>
          <p:nvPr>
            <p:ph type="sldNum" sz="quarter" idx="10"/>
          </p:nvPr>
        </p:nvSpPr>
        <p:spPr/>
        <p:txBody>
          <a:bodyPr/>
          <a:lstStyle/>
          <a:p>
            <a:fld id="{55DB33FF-1E79-4B57-97AA-E8FFBF7CA9BB}" type="slidenum">
              <a:rPr lang="en-GB" smtClean="0"/>
              <a:t>13</a:t>
            </a:fld>
            <a:endParaRPr lang="en-GB"/>
          </a:p>
        </p:txBody>
      </p:sp>
    </p:spTree>
    <p:extLst>
      <p:ext uri="{BB962C8B-B14F-4D97-AF65-F5344CB8AC3E}">
        <p14:creationId xmlns:p14="http://schemas.microsoft.com/office/powerpoint/2010/main" val="26830163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366">
              <a:defRPr/>
            </a:pPr>
            <a:r>
              <a:rPr lang="en-GB" dirty="0" smtClean="0"/>
              <a:t>(The Foundation), supports the Award’s global delivery and growth</a:t>
            </a:r>
            <a:r>
              <a:rPr lang="en-GB" baseline="0" dirty="0" smtClean="0"/>
              <a:t> through a social franchising system. </a:t>
            </a:r>
            <a:endParaRPr lang="en-GB" dirty="0" smtClean="0"/>
          </a:p>
          <a:p>
            <a:pPr defTabSz="462366">
              <a:defRPr/>
            </a:pPr>
            <a:r>
              <a:rPr lang="en-GB" dirty="0" smtClean="0"/>
              <a:t>We were set up in </a:t>
            </a:r>
            <a:r>
              <a:rPr lang="en-GB" b="1" dirty="0" smtClean="0"/>
              <a:t>1988</a:t>
            </a:r>
            <a:r>
              <a:rPr lang="en-GB" dirty="0" smtClean="0"/>
              <a:t> due</a:t>
            </a:r>
            <a:r>
              <a:rPr lang="en-GB" baseline="0" dirty="0" smtClean="0"/>
              <a:t> to the need to make the award consistent worldwide, and to scale it up. </a:t>
            </a:r>
            <a:endParaRPr lang="en-GB" dirty="0" smtClean="0"/>
          </a:p>
          <a:p>
            <a:pPr defTabSz="462366">
              <a:defRPr/>
            </a:pPr>
            <a:endParaRPr lang="en-GB" dirty="0" smtClean="0"/>
          </a:p>
          <a:p>
            <a:pPr defTabSz="462366">
              <a:defRPr/>
            </a:pPr>
            <a:r>
              <a:rPr lang="en-GB" dirty="0" smtClean="0"/>
              <a:t>We are an organisation with a programme designed by adults and run by adults ‘for’ young people, but we have processes by which they can feedback to us and be included in the delivery of the Award and in the future development of the Award. For example, our emerging leaders are nominated Award Holders who come to our association meetings to represent the views of young people. </a:t>
            </a:r>
          </a:p>
          <a:p>
            <a:pPr defTabSz="462366">
              <a:defRPr/>
            </a:pPr>
            <a:endParaRPr lang="en-GB" dirty="0" smtClean="0"/>
          </a:p>
          <a:p>
            <a:pPr defTabSz="462366">
              <a:defRPr/>
            </a:pPr>
            <a:r>
              <a:rPr lang="en-GB" dirty="0" smtClean="0"/>
              <a:t>Working through a network of licensed Award Operators, </a:t>
            </a:r>
          </a:p>
          <a:p>
            <a:pPr defTabSz="462366">
              <a:defRPr/>
            </a:pPr>
            <a:endParaRPr lang="en-GB" dirty="0" smtClean="0"/>
          </a:p>
          <a:p>
            <a:pPr marL="173387" indent="-173387" defTabSz="462366">
              <a:buFont typeface="Arial" panose="020B0604020202020204" pitchFamily="34" charset="0"/>
              <a:buChar char="•"/>
              <a:defRPr/>
            </a:pPr>
            <a:r>
              <a:rPr lang="en-GB" dirty="0" smtClean="0"/>
              <a:t>We support national organisations in delivering the Award in their countries – provide operational guidelines and training </a:t>
            </a:r>
          </a:p>
          <a:p>
            <a:pPr marL="173387" indent="-173387" defTabSz="462366">
              <a:buFont typeface="Arial" panose="020B0604020202020204" pitchFamily="34" charset="0"/>
              <a:buChar char="•"/>
              <a:defRPr/>
            </a:pPr>
            <a:r>
              <a:rPr lang="en-GB" dirty="0" smtClean="0"/>
              <a:t>ensure consistency and quality in delivery globally – licence reviews, satisfaction surveys and so on</a:t>
            </a:r>
          </a:p>
          <a:p>
            <a:pPr marL="173387" indent="-173387" defTabSz="462366">
              <a:buFont typeface="Arial" panose="020B0604020202020204" pitchFamily="34" charset="0"/>
              <a:buChar char="•"/>
              <a:defRPr/>
            </a:pPr>
            <a:r>
              <a:rPr lang="en-GB" dirty="0" smtClean="0"/>
              <a:t>Supporting licensed operators’ strategies to grow the Award…</a:t>
            </a:r>
          </a:p>
          <a:p>
            <a:pPr marL="173387" indent="-173387" defTabSz="462366">
              <a:buFont typeface="Arial" panose="020B0604020202020204" pitchFamily="34" charset="0"/>
              <a:buChar char="•"/>
              <a:defRPr/>
            </a:pPr>
            <a:r>
              <a:rPr lang="en-GB" dirty="0" smtClean="0"/>
              <a:t>…and to reach more ‘at risk and marginalised’ young people. </a:t>
            </a:r>
          </a:p>
          <a:p>
            <a:pPr marL="173387" indent="-173387" defTabSz="462366">
              <a:buFont typeface="Arial" panose="020B0604020202020204" pitchFamily="34" charset="0"/>
              <a:buChar char="•"/>
              <a:defRPr/>
            </a:pPr>
            <a:r>
              <a:rPr lang="en-GB" dirty="0" smtClean="0"/>
              <a:t> **</a:t>
            </a:r>
            <a:r>
              <a:rPr lang="en-GB" b="1" dirty="0" smtClean="0"/>
              <a:t>We work to increase global awareness of the value of non-formal education</a:t>
            </a:r>
            <a:r>
              <a:rPr lang="en-GB" dirty="0" smtClean="0"/>
              <a:t>***</a:t>
            </a:r>
          </a:p>
          <a:p>
            <a:endParaRPr lang="en-GB" dirty="0"/>
          </a:p>
        </p:txBody>
      </p:sp>
      <p:sp>
        <p:nvSpPr>
          <p:cNvPr id="4" name="Slide Number Placeholder 3"/>
          <p:cNvSpPr>
            <a:spLocks noGrp="1"/>
          </p:cNvSpPr>
          <p:nvPr>
            <p:ph type="sldNum" sz="quarter" idx="10"/>
          </p:nvPr>
        </p:nvSpPr>
        <p:spPr/>
        <p:txBody>
          <a:bodyPr/>
          <a:lstStyle/>
          <a:p>
            <a:fld id="{55DB33FF-1E79-4B57-97AA-E8FFBF7CA9BB}" type="slidenum">
              <a:rPr lang="en-GB" smtClean="0"/>
              <a:t>14</a:t>
            </a:fld>
            <a:endParaRPr lang="en-GB"/>
          </a:p>
        </p:txBody>
      </p:sp>
    </p:spTree>
    <p:extLst>
      <p:ext uri="{BB962C8B-B14F-4D97-AF65-F5344CB8AC3E}">
        <p14:creationId xmlns:p14="http://schemas.microsoft.com/office/powerpoint/2010/main" val="7666070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87" indent="-173387" defTabSz="462366">
              <a:buFont typeface="Arial" panose="020B0604020202020204" pitchFamily="34" charset="0"/>
              <a:buChar char="•"/>
              <a:defRPr/>
            </a:pPr>
            <a:r>
              <a:rPr lang="en-GB" dirty="0"/>
              <a:t>The basic principles and the framework of the Award have remained the same as when the idea was first conceived, but the modes of delivery continue to evolve and adapt to ensure quality and consistency in delivery, and to suit the demands of different cultural contexts around the world and the varying needs of young people.</a:t>
            </a:r>
          </a:p>
          <a:p>
            <a:pPr defTabSz="462366">
              <a:defRPr/>
            </a:pPr>
            <a:endParaRPr lang="en-GB" dirty="0"/>
          </a:p>
          <a:p>
            <a:pPr marL="173387" indent="-173387" defTabSz="462366">
              <a:buFont typeface="Arial" panose="020B0604020202020204" pitchFamily="34" charset="0"/>
              <a:buChar char="•"/>
              <a:defRPr/>
            </a:pPr>
            <a:r>
              <a:rPr lang="en-GB" dirty="0"/>
              <a:t>Structure and requirements are the same, but it’s flexible enough to be tailored to it’s context and to each young person. </a:t>
            </a:r>
            <a:r>
              <a:rPr lang="en-GB" dirty="0" smtClean="0"/>
              <a:t/>
            </a:r>
            <a:br>
              <a:rPr lang="en-GB" dirty="0" smtClean="0"/>
            </a:br>
            <a:r>
              <a:rPr lang="en-GB" dirty="0" smtClean="0"/>
              <a:t>(</a:t>
            </a:r>
            <a:r>
              <a:rPr lang="en-GB" dirty="0"/>
              <a:t>Schools, universities, workplaces, prisons, youth centres). </a:t>
            </a:r>
            <a:endParaRPr lang="en-GB" dirty="0" smtClean="0"/>
          </a:p>
          <a:p>
            <a:pPr marL="173387" indent="-173387" defTabSz="462366">
              <a:buFont typeface="Arial" panose="020B0604020202020204" pitchFamily="34" charset="0"/>
              <a:buChar char="•"/>
              <a:defRPr/>
            </a:pPr>
            <a:endParaRPr lang="en-GB" dirty="0" smtClean="0"/>
          </a:p>
          <a:p>
            <a:pPr marL="173387" indent="-173387" defTabSz="462366">
              <a:buFont typeface="Arial" panose="020B0604020202020204" pitchFamily="34" charset="0"/>
              <a:buChar char="•"/>
              <a:defRPr/>
            </a:pPr>
            <a:r>
              <a:rPr lang="en-GB" dirty="0" smtClean="0"/>
              <a:t>In Oz – bushwalking, but in … cultural examples</a:t>
            </a:r>
            <a:endParaRPr lang="en-GB" dirty="0"/>
          </a:p>
          <a:p>
            <a:pPr defTabSz="462366">
              <a:defRPr/>
            </a:pPr>
            <a:endParaRPr lang="en-GB" dirty="0"/>
          </a:p>
          <a:p>
            <a:pPr marL="173387" indent="-173387" defTabSz="462366">
              <a:buFont typeface="Arial" panose="020B0604020202020204" pitchFamily="34" charset="0"/>
              <a:buChar char="•"/>
              <a:defRPr/>
            </a:pPr>
            <a:r>
              <a:rPr lang="en-GB" dirty="0" smtClean="0"/>
              <a:t>Another thing we’re proud of: Gender </a:t>
            </a:r>
            <a:r>
              <a:rPr lang="en-GB" dirty="0"/>
              <a:t>split –very equal numbers, 40% male, 40% female and 20% did not disclose their gender. </a:t>
            </a:r>
          </a:p>
          <a:p>
            <a:endParaRPr lang="en-GB" dirty="0"/>
          </a:p>
        </p:txBody>
      </p:sp>
      <p:sp>
        <p:nvSpPr>
          <p:cNvPr id="4" name="Slide Number Placeholder 3"/>
          <p:cNvSpPr>
            <a:spLocks noGrp="1"/>
          </p:cNvSpPr>
          <p:nvPr>
            <p:ph type="sldNum" sz="quarter" idx="10"/>
          </p:nvPr>
        </p:nvSpPr>
        <p:spPr/>
        <p:txBody>
          <a:bodyPr/>
          <a:lstStyle/>
          <a:p>
            <a:fld id="{55DB33FF-1E79-4B57-97AA-E8FFBF7CA9BB}" type="slidenum">
              <a:rPr lang="en-GB" smtClean="0"/>
              <a:t>15</a:t>
            </a:fld>
            <a:endParaRPr lang="en-GB"/>
          </a:p>
        </p:txBody>
      </p:sp>
    </p:spTree>
    <p:extLst>
      <p:ext uri="{BB962C8B-B14F-4D97-AF65-F5344CB8AC3E}">
        <p14:creationId xmlns:p14="http://schemas.microsoft.com/office/powerpoint/2010/main" val="31093680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5DB33FF-1E79-4B57-97AA-E8FFBF7CA9BB}" type="slidenum">
              <a:rPr lang="en-GB" smtClean="0"/>
              <a:t>16</a:t>
            </a:fld>
            <a:endParaRPr lang="en-GB"/>
          </a:p>
        </p:txBody>
      </p:sp>
    </p:spTree>
    <p:extLst>
      <p:ext uri="{BB962C8B-B14F-4D97-AF65-F5344CB8AC3E}">
        <p14:creationId xmlns:p14="http://schemas.microsoft.com/office/powerpoint/2010/main" val="2616889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a:t>
            </a:r>
            <a:r>
              <a:rPr lang="en-GB" baseline="0" dirty="0" smtClean="0"/>
              <a:t> have a long history, but for the purposes of giving some insight into our research progression and strategy, I will focus on the change process we went through in 2012. </a:t>
            </a:r>
          </a:p>
        </p:txBody>
      </p:sp>
      <p:sp>
        <p:nvSpPr>
          <p:cNvPr id="4" name="Slide Number Placeholder 3"/>
          <p:cNvSpPr>
            <a:spLocks noGrp="1"/>
          </p:cNvSpPr>
          <p:nvPr>
            <p:ph type="sldNum" sz="quarter" idx="10"/>
          </p:nvPr>
        </p:nvSpPr>
        <p:spPr/>
        <p:txBody>
          <a:bodyPr/>
          <a:lstStyle/>
          <a:p>
            <a:fld id="{55DB33FF-1E79-4B57-97AA-E8FFBF7CA9BB}" type="slidenum">
              <a:rPr lang="en-GB" smtClean="0"/>
              <a:t>17</a:t>
            </a:fld>
            <a:endParaRPr lang="en-GB"/>
          </a:p>
        </p:txBody>
      </p:sp>
    </p:spTree>
    <p:extLst>
      <p:ext uri="{BB962C8B-B14F-4D97-AF65-F5344CB8AC3E}">
        <p14:creationId xmlns:p14="http://schemas.microsoft.com/office/powerpoint/2010/main" val="12774660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366">
              <a:defRPr/>
            </a:pPr>
            <a:r>
              <a:rPr lang="en-GB" dirty="0" smtClean="0"/>
              <a:t>After</a:t>
            </a:r>
            <a:r>
              <a:rPr lang="en-GB" baseline="0" dirty="0" smtClean="0"/>
              <a:t> the Award began to expand globally, very organically.. </a:t>
            </a:r>
            <a:endParaRPr lang="en-GB" dirty="0" smtClean="0"/>
          </a:p>
          <a:p>
            <a:pPr defTabSz="462366">
              <a:defRPr/>
            </a:pPr>
            <a:r>
              <a:rPr lang="en-GB" dirty="0" smtClean="0"/>
              <a:t>However, there were challenges and risks involved in this expansion. </a:t>
            </a:r>
          </a:p>
          <a:p>
            <a:pPr marL="173387" indent="-173387" defTabSz="462366">
              <a:buFont typeface="Arial" panose="020B0604020202020204" pitchFamily="34" charset="0"/>
              <a:buChar char="•"/>
              <a:defRPr/>
            </a:pPr>
            <a:r>
              <a:rPr lang="en-GB" dirty="0" smtClean="0"/>
              <a:t>The Award’s entry into a country was somewhat uncoordinated, sporadic and at times unsustainable. </a:t>
            </a:r>
          </a:p>
          <a:p>
            <a:pPr marL="173387" indent="-173387" defTabSz="462366">
              <a:buFont typeface="Arial" panose="020B0604020202020204" pitchFamily="34" charset="0"/>
              <a:buChar char="•"/>
              <a:defRPr/>
            </a:pPr>
            <a:r>
              <a:rPr lang="en-GB" dirty="0" smtClean="0"/>
              <a:t>Growth was driven by expansion into new territories – not maximising the potential in existing territories. </a:t>
            </a:r>
          </a:p>
          <a:p>
            <a:pPr marL="173387" indent="-173387" defTabSz="462366">
              <a:buFont typeface="Arial" panose="020B0604020202020204" pitchFamily="34" charset="0"/>
              <a:buChar char="•"/>
              <a:defRPr/>
            </a:pPr>
            <a:r>
              <a:rPr lang="en-GB" dirty="0" smtClean="0"/>
              <a:t>Delivery relied on staff and volunteers’ willingness to support the Award, </a:t>
            </a:r>
          </a:p>
          <a:p>
            <a:pPr marL="173387" indent="-173387" defTabSz="462366">
              <a:buFont typeface="Arial" panose="020B0604020202020204" pitchFamily="34" charset="0"/>
              <a:buChar char="•"/>
              <a:defRPr/>
            </a:pPr>
            <a:r>
              <a:rPr lang="en-GB" dirty="0" smtClean="0"/>
              <a:t>No global brand or consistency</a:t>
            </a:r>
            <a:r>
              <a:rPr lang="en-GB" baseline="0" dirty="0" smtClean="0"/>
              <a:t> in delivery standards. </a:t>
            </a:r>
            <a:endParaRPr lang="en-GB" dirty="0" smtClean="0"/>
          </a:p>
          <a:p>
            <a:pPr marL="173387" indent="-173387" defTabSz="462366">
              <a:buFont typeface="Arial" panose="020B0604020202020204" pitchFamily="34" charset="0"/>
              <a:buChar char="•"/>
              <a:defRPr/>
            </a:pPr>
            <a:r>
              <a:rPr lang="en-GB" dirty="0" smtClean="0"/>
              <a:t>quality assurance was not a consistent process, </a:t>
            </a:r>
          </a:p>
          <a:p>
            <a:pPr marL="173387" indent="-173387" defTabSz="462366">
              <a:buFont typeface="Arial" panose="020B0604020202020204" pitchFamily="34" charset="0"/>
              <a:buChar char="•"/>
              <a:defRPr/>
            </a:pPr>
            <a:endParaRPr lang="en-GB" dirty="0" smtClean="0"/>
          </a:p>
          <a:p>
            <a:pPr marL="0" indent="0" defTabSz="462366">
              <a:buFont typeface="Arial" panose="020B0604020202020204" pitchFamily="34" charset="0"/>
              <a:buNone/>
              <a:defRPr/>
            </a:pPr>
            <a:r>
              <a:rPr lang="en-GB" dirty="0" smtClean="0"/>
              <a:t>The challenge</a:t>
            </a:r>
            <a:r>
              <a:rPr lang="en-GB" baseline="0" dirty="0" smtClean="0"/>
              <a:t> for us was scaling up this big –without losing quality and local practice and knowledge – we didn’t want to centralise everything – so the social franchising system was perfect. </a:t>
            </a:r>
            <a:endParaRPr lang="en-GB" dirty="0" smtClean="0"/>
          </a:p>
          <a:p>
            <a:endParaRPr lang="en-GB" dirty="0" smtClean="0"/>
          </a:p>
          <a:p>
            <a:r>
              <a:rPr lang="en-GB" dirty="0" smtClean="0"/>
              <a:t>In 2012 – started the major change process to move from loose partnership to social franchising. </a:t>
            </a:r>
          </a:p>
          <a:p>
            <a:endParaRPr lang="en-GB" dirty="0" smtClean="0"/>
          </a:p>
          <a:p>
            <a:r>
              <a:rPr lang="en-GB" dirty="0" smtClean="0"/>
              <a:t>Franchises:</a:t>
            </a:r>
            <a:r>
              <a:rPr lang="en-GB" baseline="0" dirty="0" smtClean="0"/>
              <a:t> </a:t>
            </a:r>
          </a:p>
          <a:p>
            <a:pPr marL="171450" indent="-171450">
              <a:buFont typeface="Arial" panose="020B0604020202020204" pitchFamily="34" charset="0"/>
              <a:buChar char="•"/>
            </a:pPr>
            <a:r>
              <a:rPr lang="en-GB" dirty="0" smtClean="0"/>
              <a:t>central support, </a:t>
            </a:r>
          </a:p>
          <a:p>
            <a:pPr marL="171450" indent="-171450">
              <a:buFont typeface="Arial" panose="020B0604020202020204" pitchFamily="34" charset="0"/>
              <a:buChar char="•"/>
            </a:pPr>
            <a:r>
              <a:rPr lang="en-GB" dirty="0" smtClean="0"/>
              <a:t>uniform quality standards </a:t>
            </a:r>
          </a:p>
          <a:p>
            <a:pPr marL="171450" indent="-171450">
              <a:buFont typeface="Arial" panose="020B0604020202020204" pitchFamily="34" charset="0"/>
              <a:buChar char="•"/>
            </a:pPr>
            <a:r>
              <a:rPr lang="en-GB" dirty="0" smtClean="0"/>
              <a:t>a common philosophy (purpose it to </a:t>
            </a:r>
            <a:r>
              <a:rPr lang="en-GB" dirty="0" err="1" smtClean="0"/>
              <a:t>deliveyr</a:t>
            </a:r>
            <a:r>
              <a:rPr lang="en-GB" dirty="0" smtClean="0"/>
              <a:t> &amp; grow the Award, rather than profit)</a:t>
            </a:r>
          </a:p>
          <a:p>
            <a:pPr marL="0" indent="0">
              <a:buFont typeface="Arial" panose="020B0604020202020204" pitchFamily="34" charset="0"/>
              <a:buNone/>
            </a:pPr>
            <a:endParaRPr lang="en-GB" baseline="0" dirty="0" smtClean="0"/>
          </a:p>
          <a:p>
            <a:pPr marL="0" indent="0">
              <a:buFont typeface="Arial" panose="020B0604020202020204" pitchFamily="34" charset="0"/>
              <a:buNone/>
            </a:pPr>
            <a:r>
              <a:rPr lang="en-GB" baseline="0" dirty="0" smtClean="0"/>
              <a:t>Now we all work towards common aligned strategy – for example at risk and marginalised recently. </a:t>
            </a:r>
          </a:p>
          <a:p>
            <a:pPr marL="173387" indent="-173387">
              <a:buFont typeface="Arial" panose="020B0604020202020204" pitchFamily="34" charset="0"/>
              <a:buChar char="•"/>
            </a:pPr>
            <a:endParaRPr lang="en-GB" baseline="0" dirty="0" smtClean="0"/>
          </a:p>
          <a:p>
            <a:pPr marL="0" indent="0">
              <a:buFont typeface="Arial" panose="020B0604020202020204" pitchFamily="34" charset="0"/>
              <a:buNone/>
            </a:pPr>
            <a:r>
              <a:rPr lang="en-GB" baseline="0" dirty="0" smtClean="0"/>
              <a:t>Now we can ensure that where we enter a county – we find the right organisation that has the capacity to deliver to high standard and grow the Award (licensing becomes the blueprint underpinning operations). Rather than entering a country without the right structured organisation and so on. </a:t>
            </a:r>
          </a:p>
        </p:txBody>
      </p:sp>
      <p:sp>
        <p:nvSpPr>
          <p:cNvPr id="4" name="Slide Number Placeholder 3"/>
          <p:cNvSpPr>
            <a:spLocks noGrp="1"/>
          </p:cNvSpPr>
          <p:nvPr>
            <p:ph type="sldNum" sz="quarter" idx="10"/>
          </p:nvPr>
        </p:nvSpPr>
        <p:spPr/>
        <p:txBody>
          <a:bodyPr/>
          <a:lstStyle/>
          <a:p>
            <a:fld id="{55DB33FF-1E79-4B57-97AA-E8FFBF7CA9BB}" type="slidenum">
              <a:rPr lang="en-GB" smtClean="0"/>
              <a:t>18</a:t>
            </a:fld>
            <a:endParaRPr lang="en-GB"/>
          </a:p>
        </p:txBody>
      </p:sp>
    </p:spTree>
    <p:extLst>
      <p:ext uri="{BB962C8B-B14F-4D97-AF65-F5344CB8AC3E}">
        <p14:creationId xmlns:p14="http://schemas.microsoft.com/office/powerpoint/2010/main" val="19032582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Part of the change process of social franchising involved bringing</a:t>
            </a:r>
            <a:r>
              <a:rPr lang="en-GB" baseline="0" dirty="0" smtClean="0"/>
              <a:t> in digital tools to support our global network of operators. </a:t>
            </a:r>
            <a:endParaRPr lang="en-GB" dirty="0" smtClean="0"/>
          </a:p>
          <a:p>
            <a:endParaRPr lang="en-GB" dirty="0" smtClean="0"/>
          </a:p>
          <a:p>
            <a:r>
              <a:rPr lang="en-GB" dirty="0" smtClean="0"/>
              <a:t>Online Record</a:t>
            </a:r>
            <a:r>
              <a:rPr lang="en-GB" baseline="0" dirty="0" smtClean="0"/>
              <a:t> Book: Developed in response to growth worldwide, reflects general increase in use of technology, laptops and smartphones</a:t>
            </a:r>
          </a:p>
          <a:p>
            <a:pPr marL="173387" indent="-173387">
              <a:buFont typeface="Arial" panose="020B0604020202020204" pitchFamily="34" charset="0"/>
              <a:buChar char="•"/>
            </a:pPr>
            <a:r>
              <a:rPr lang="en-GB" baseline="0" dirty="0" smtClean="0"/>
              <a:t>Enables Award Leaders to easily monitor participants’ progress and keep them engaged</a:t>
            </a:r>
          </a:p>
          <a:p>
            <a:pPr marL="173387" indent="-173387">
              <a:buFont typeface="Arial" panose="020B0604020202020204" pitchFamily="34" charset="0"/>
              <a:buChar char="•"/>
            </a:pPr>
            <a:r>
              <a:rPr lang="en-GB" baseline="0" dirty="0" smtClean="0"/>
              <a:t>Encourages good record keeping of young people – can reflect on their progress at the end of Award</a:t>
            </a:r>
          </a:p>
          <a:p>
            <a:pPr marL="173387" indent="-173387">
              <a:buFont typeface="Arial" panose="020B0604020202020204" pitchFamily="34" charset="0"/>
              <a:buChar char="•"/>
            </a:pPr>
            <a:r>
              <a:rPr lang="en-GB" baseline="0" dirty="0" smtClean="0"/>
              <a:t>Easy portability of Award from AL to AL, or from P to another country</a:t>
            </a:r>
          </a:p>
          <a:p>
            <a:pPr marL="173387" indent="-173387">
              <a:buFont typeface="Arial" panose="020B0604020202020204" pitchFamily="34" charset="0"/>
              <a:buChar char="•"/>
            </a:pPr>
            <a:r>
              <a:rPr lang="en-GB" baseline="0" dirty="0" smtClean="0"/>
              <a:t>Enables award units to track their quality, growth and performance and at the NAO level too</a:t>
            </a:r>
            <a:br>
              <a:rPr lang="en-GB" baseline="0" dirty="0" smtClean="0"/>
            </a:br>
            <a:endParaRPr lang="en-GB" baseline="0" dirty="0" smtClean="0"/>
          </a:p>
          <a:p>
            <a:r>
              <a:rPr lang="en-GB" baseline="0" dirty="0" smtClean="0"/>
              <a:t>Challenges: </a:t>
            </a:r>
          </a:p>
          <a:p>
            <a:pPr marL="173387" indent="-173387">
              <a:buFont typeface="Arial" panose="020B0604020202020204" pitchFamily="34" charset="0"/>
              <a:buChar char="•"/>
            </a:pPr>
            <a:r>
              <a:rPr lang="en-GB" baseline="0" dirty="0" smtClean="0"/>
              <a:t>Flexible Award programme, non-flexible nature of technology</a:t>
            </a:r>
          </a:p>
          <a:p>
            <a:pPr marL="173387" indent="-173387">
              <a:buFont typeface="Arial" panose="020B0604020202020204" pitchFamily="34" charset="0"/>
              <a:buChar char="•"/>
            </a:pPr>
            <a:r>
              <a:rPr lang="en-GB" baseline="0" dirty="0" smtClean="0"/>
              <a:t>Translations</a:t>
            </a:r>
          </a:p>
          <a:p>
            <a:pPr marL="173387" indent="-173387">
              <a:buFont typeface="Arial" panose="020B0604020202020204" pitchFamily="34" charset="0"/>
              <a:buChar char="•"/>
            </a:pPr>
            <a:r>
              <a:rPr lang="en-GB" baseline="0" dirty="0" smtClean="0"/>
              <a:t>Changing processes at an international level</a:t>
            </a:r>
          </a:p>
          <a:p>
            <a:pPr marL="173387" indent="-173387">
              <a:buFont typeface="Arial" panose="020B0604020202020204" pitchFamily="34" charset="0"/>
              <a:buChar char="•"/>
            </a:pPr>
            <a:r>
              <a:rPr lang="en-GB" baseline="0" dirty="0" smtClean="0"/>
              <a:t>Developed in consultation with stakeholders</a:t>
            </a:r>
          </a:p>
          <a:p>
            <a:endParaRPr lang="en-GB" baseline="0" dirty="0" smtClean="0"/>
          </a:p>
          <a:p>
            <a:r>
              <a:rPr lang="en-GB" baseline="0" dirty="0" smtClean="0"/>
              <a:t>OLH – similar</a:t>
            </a:r>
          </a:p>
          <a:p>
            <a:pPr marL="173387" indent="-173387">
              <a:buFont typeface="Arial" panose="020B0604020202020204" pitchFamily="34" charset="0"/>
              <a:buChar char="•"/>
            </a:pPr>
            <a:r>
              <a:rPr lang="en-GB" baseline="0" dirty="0" smtClean="0"/>
              <a:t>To support training and support for ALs online, rather than all learning being completed in face to face training course (expensive)</a:t>
            </a:r>
          </a:p>
          <a:p>
            <a:pPr marL="173387" indent="-173387">
              <a:buFont typeface="Arial" panose="020B0604020202020204" pitchFamily="34" charset="0"/>
              <a:buChar char="•"/>
            </a:pPr>
            <a:r>
              <a:rPr lang="en-GB" baseline="0" dirty="0" smtClean="0"/>
              <a:t>Encourages networking and sharing best practice as a community involved in the Award</a:t>
            </a:r>
          </a:p>
          <a:p>
            <a:endParaRPr lang="en-GB" baseline="0" dirty="0" smtClean="0"/>
          </a:p>
          <a:p>
            <a:r>
              <a:rPr lang="en-GB" baseline="0" dirty="0" smtClean="0"/>
              <a:t>VACs – reaching remote places and so on. </a:t>
            </a:r>
          </a:p>
          <a:p>
            <a:endParaRPr lang="en-GB" baseline="0" dirty="0" smtClean="0"/>
          </a:p>
          <a:p>
            <a:r>
              <a:rPr lang="en-GB" baseline="0" dirty="0" smtClean="0"/>
              <a:t>All about  / responses to: </a:t>
            </a:r>
          </a:p>
          <a:p>
            <a:pPr marL="171450" indent="-171450">
              <a:buFont typeface="Arial" panose="020B0604020202020204" pitchFamily="34" charset="0"/>
              <a:buChar char="•"/>
            </a:pPr>
            <a:r>
              <a:rPr lang="en-GB" baseline="0" dirty="0" smtClean="0"/>
              <a:t>Scaling up while maintaining international standards, </a:t>
            </a:r>
          </a:p>
          <a:p>
            <a:pPr marL="171450" indent="-171450">
              <a:buFont typeface="Arial" panose="020B0604020202020204" pitchFamily="34" charset="0"/>
              <a:buChar char="•"/>
            </a:pPr>
            <a:r>
              <a:rPr lang="en-GB" baseline="0" dirty="0" smtClean="0"/>
              <a:t>Ensuring we can support for adults &amp; YP.</a:t>
            </a:r>
          </a:p>
          <a:p>
            <a:pPr marL="171450" indent="-171450">
              <a:buFont typeface="Arial" panose="020B0604020202020204" pitchFamily="34" charset="0"/>
              <a:buChar char="•"/>
            </a:pPr>
            <a:r>
              <a:rPr lang="en-GB" baseline="0" dirty="0" smtClean="0"/>
              <a:t>Centralise information and stats</a:t>
            </a:r>
          </a:p>
          <a:p>
            <a:pPr marL="0" indent="0">
              <a:buFont typeface="Arial" panose="020B0604020202020204" pitchFamily="34" charset="0"/>
              <a:buNone/>
            </a:pPr>
            <a:endParaRPr lang="en-GB" baseline="0" dirty="0" smtClean="0"/>
          </a:p>
          <a:p>
            <a:pPr marL="173387" indent="-173387">
              <a:buFont typeface="Arial" panose="020B0604020202020204" pitchFamily="34" charset="0"/>
              <a:buChar char="•"/>
            </a:pPr>
            <a:endParaRPr lang="en-GB" baseline="0" dirty="0" smtClean="0"/>
          </a:p>
          <a:p>
            <a:pPr marL="173387" indent="-173387">
              <a:buFont typeface="Arial" panose="020B0604020202020204" pitchFamily="34" charset="0"/>
              <a:buChar char="•"/>
            </a:pPr>
            <a:endParaRPr lang="en-GB" baseline="0" dirty="0" smtClean="0"/>
          </a:p>
          <a:p>
            <a:pPr marL="173387" indent="-173387">
              <a:buFont typeface="Arial" panose="020B0604020202020204" pitchFamily="34" charset="0"/>
              <a:buChar char="•"/>
            </a:pPr>
            <a:endParaRPr lang="en-GB" dirty="0" smtClean="0"/>
          </a:p>
          <a:p>
            <a:endParaRPr lang="en-GB" dirty="0"/>
          </a:p>
        </p:txBody>
      </p:sp>
      <p:sp>
        <p:nvSpPr>
          <p:cNvPr id="4" name="Slide Number Placeholder 3"/>
          <p:cNvSpPr>
            <a:spLocks noGrp="1"/>
          </p:cNvSpPr>
          <p:nvPr>
            <p:ph type="sldNum" sz="quarter" idx="10"/>
          </p:nvPr>
        </p:nvSpPr>
        <p:spPr/>
        <p:txBody>
          <a:bodyPr/>
          <a:lstStyle/>
          <a:p>
            <a:fld id="{55DB33FF-1E79-4B57-97AA-E8FFBF7CA9BB}" type="slidenum">
              <a:rPr lang="en-GB" smtClean="0"/>
              <a:t>19</a:t>
            </a:fld>
            <a:endParaRPr lang="en-GB"/>
          </a:p>
        </p:txBody>
      </p:sp>
    </p:spTree>
    <p:extLst>
      <p:ext uri="{BB962C8B-B14F-4D97-AF65-F5344CB8AC3E}">
        <p14:creationId xmlns:p14="http://schemas.microsoft.com/office/powerpoint/2010/main" val="31339611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Going to talk a bit more about</a:t>
            </a:r>
            <a:r>
              <a:rPr lang="en-GB" baseline="0" dirty="0" smtClean="0"/>
              <a:t> the exciting stuff – why we do what we do. </a:t>
            </a:r>
            <a:br>
              <a:rPr lang="en-GB" baseline="0" dirty="0" smtClean="0"/>
            </a:br>
            <a:r>
              <a:rPr lang="en-GB" baseline="0" dirty="0" smtClean="0"/>
              <a:t/>
            </a:r>
            <a:br>
              <a:rPr lang="en-GB" baseline="0" dirty="0" smtClean="0"/>
            </a:br>
            <a:r>
              <a:rPr lang="en-GB" baseline="0" dirty="0" smtClean="0"/>
              <a:t>We have a research team now, since January last year, so we’re only just beginning to discover the true impact of the Award – and we have some really exciting research going on. </a:t>
            </a:r>
            <a:endParaRPr lang="en-GB" dirty="0"/>
          </a:p>
        </p:txBody>
      </p:sp>
      <p:sp>
        <p:nvSpPr>
          <p:cNvPr id="4" name="Slide Number Placeholder 3"/>
          <p:cNvSpPr>
            <a:spLocks noGrp="1"/>
          </p:cNvSpPr>
          <p:nvPr>
            <p:ph type="sldNum" sz="quarter" idx="10"/>
          </p:nvPr>
        </p:nvSpPr>
        <p:spPr/>
        <p:txBody>
          <a:bodyPr/>
          <a:lstStyle/>
          <a:p>
            <a:fld id="{55DB33FF-1E79-4B57-97AA-E8FFBF7CA9BB}" type="slidenum">
              <a:rPr lang="en-GB" smtClean="0"/>
              <a:t>20</a:t>
            </a:fld>
            <a:endParaRPr lang="en-GB"/>
          </a:p>
        </p:txBody>
      </p:sp>
    </p:spTree>
    <p:extLst>
      <p:ext uri="{BB962C8B-B14F-4D97-AF65-F5344CB8AC3E}">
        <p14:creationId xmlns:p14="http://schemas.microsoft.com/office/powerpoint/2010/main" val="869406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366">
              <a:defRPr/>
            </a:pPr>
            <a:r>
              <a:rPr lang="en-GB" dirty="0" smtClean="0"/>
              <a:t>In short….</a:t>
            </a:r>
          </a:p>
          <a:p>
            <a:pPr defTabSz="462366">
              <a:defRPr/>
            </a:pPr>
            <a:r>
              <a:rPr lang="en-GB" dirty="0" smtClean="0"/>
              <a:t>The Duke of Edinburgh’s International Award (the Award) is one</a:t>
            </a:r>
            <a:r>
              <a:rPr lang="en-GB" baseline="0" dirty="0" smtClean="0"/>
              <a:t> set</a:t>
            </a:r>
            <a:r>
              <a:rPr lang="en-GB" dirty="0" smtClean="0"/>
              <a:t> framework of learning for young people that </a:t>
            </a:r>
          </a:p>
          <a:p>
            <a:pPr defTabSz="462366">
              <a:defRPr/>
            </a:pPr>
            <a:r>
              <a:rPr lang="en-GB" b="1" dirty="0" smtClean="0"/>
              <a:t>encourages learning and self-development outside the classroom (or what we all call ‘non-formal education’). </a:t>
            </a:r>
          </a:p>
          <a:p>
            <a:endParaRPr lang="en-GB" dirty="0"/>
          </a:p>
        </p:txBody>
      </p:sp>
      <p:sp>
        <p:nvSpPr>
          <p:cNvPr id="4" name="Slide Number Placeholder 3"/>
          <p:cNvSpPr>
            <a:spLocks noGrp="1"/>
          </p:cNvSpPr>
          <p:nvPr>
            <p:ph type="sldNum" sz="quarter" idx="10"/>
          </p:nvPr>
        </p:nvSpPr>
        <p:spPr/>
        <p:txBody>
          <a:bodyPr/>
          <a:lstStyle/>
          <a:p>
            <a:fld id="{55DB33FF-1E79-4B57-97AA-E8FFBF7CA9BB}" type="slidenum">
              <a:rPr lang="en-GB" smtClean="0"/>
              <a:t>2</a:t>
            </a:fld>
            <a:endParaRPr lang="en-GB"/>
          </a:p>
        </p:txBody>
      </p:sp>
    </p:spTree>
    <p:extLst>
      <p:ext uri="{BB962C8B-B14F-4D97-AF65-F5344CB8AC3E}">
        <p14:creationId xmlns:p14="http://schemas.microsoft.com/office/powerpoint/2010/main" val="13157181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Recently, we’ve been working with PwC to calculate</a:t>
            </a:r>
            <a:r>
              <a:rPr lang="en-GB" baseline="0" dirty="0" smtClean="0"/>
              <a:t> our social value. – Which is the final piece in this diagram – quantifying the impact we’re having and representing it in monetary terms. </a:t>
            </a:r>
          </a:p>
          <a:p>
            <a:endParaRPr lang="en-GB" baseline="0" dirty="0" smtClean="0"/>
          </a:p>
          <a:p>
            <a:r>
              <a:rPr lang="en-GB" baseline="0" dirty="0" smtClean="0"/>
              <a:t>As part of this work, we’ve been able to draw together our research learnings to communicate our theory of change. </a:t>
            </a:r>
          </a:p>
          <a:p>
            <a:endParaRPr lang="en-GB" baseline="0" dirty="0" smtClean="0"/>
          </a:p>
          <a:p>
            <a:r>
              <a:rPr lang="en-GB" baseline="0" dirty="0" smtClean="0"/>
              <a:t>I want to quickly run you through our outcomes and impacts here, and some of the research we’re doing on those. </a:t>
            </a:r>
            <a:endParaRPr lang="en-GB" dirty="0"/>
          </a:p>
        </p:txBody>
      </p:sp>
      <p:sp>
        <p:nvSpPr>
          <p:cNvPr id="4" name="Slide Number Placeholder 3"/>
          <p:cNvSpPr>
            <a:spLocks noGrp="1"/>
          </p:cNvSpPr>
          <p:nvPr>
            <p:ph type="sldNum" sz="quarter" idx="10"/>
          </p:nvPr>
        </p:nvSpPr>
        <p:spPr/>
        <p:txBody>
          <a:bodyPr/>
          <a:lstStyle/>
          <a:p>
            <a:fld id="{55DB33FF-1E79-4B57-97AA-E8FFBF7CA9BB}" type="slidenum">
              <a:rPr lang="en-GB" smtClean="0"/>
              <a:t>21</a:t>
            </a:fld>
            <a:endParaRPr lang="en-GB"/>
          </a:p>
        </p:txBody>
      </p:sp>
    </p:spTree>
    <p:extLst>
      <p:ext uri="{BB962C8B-B14F-4D97-AF65-F5344CB8AC3E}">
        <p14:creationId xmlns:p14="http://schemas.microsoft.com/office/powerpoint/2010/main" val="28708411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366">
              <a:defRPr/>
            </a:pPr>
            <a:r>
              <a:rPr lang="en-GB" dirty="0" smtClean="0"/>
              <a:t>As</a:t>
            </a:r>
            <a:r>
              <a:rPr lang="en-GB" baseline="0" dirty="0" smtClean="0"/>
              <a:t> I’m sure you all know, t</a:t>
            </a:r>
            <a:r>
              <a:rPr lang="en-GB" dirty="0" smtClean="0"/>
              <a:t>here is wide evidence that taking part in organised activities during after-school hours, -&gt;</a:t>
            </a:r>
          </a:p>
          <a:p>
            <a:pPr marL="171450" indent="-171450" defTabSz="462366">
              <a:buFont typeface="Arial" panose="020B0604020202020204" pitchFamily="34" charset="0"/>
              <a:buChar char="•"/>
              <a:defRPr/>
            </a:pPr>
            <a:r>
              <a:rPr lang="en-GB" dirty="0" smtClean="0"/>
              <a:t>makes essential contributions to individuals’ abilities to thrive in adolescence and adulthood</a:t>
            </a:r>
          </a:p>
          <a:p>
            <a:pPr marL="171450" indent="-171450" defTabSz="462366">
              <a:buFont typeface="Arial" panose="020B0604020202020204" pitchFamily="34" charset="0"/>
              <a:buChar char="•"/>
              <a:defRPr/>
            </a:pPr>
            <a:r>
              <a:rPr lang="en-GB" dirty="0" smtClean="0"/>
              <a:t>is positively associated with educational, civic, and occupational success in young adulthood </a:t>
            </a:r>
          </a:p>
          <a:p>
            <a:pPr marL="171450" indent="-171450" defTabSz="462366">
              <a:buFont typeface="Arial" panose="020B0604020202020204" pitchFamily="34" charset="0"/>
              <a:buChar char="•"/>
              <a:defRPr/>
            </a:pPr>
            <a:endParaRPr lang="en-GB" dirty="0" smtClean="0"/>
          </a:p>
          <a:p>
            <a:pPr marL="0" indent="0" defTabSz="462366">
              <a:buFont typeface="Arial" panose="020B0604020202020204" pitchFamily="34" charset="0"/>
              <a:buNone/>
              <a:defRPr/>
            </a:pPr>
            <a:r>
              <a:rPr lang="en-GB" dirty="0" smtClean="0"/>
              <a:t>These are the particular outcomes we’ve identified for the Award,</a:t>
            </a:r>
            <a:r>
              <a:rPr lang="en-GB" baseline="0" dirty="0" smtClean="0"/>
              <a:t> similar to other youth programmes and to the young foundations outcomes framework and others. Including civic competence and intercultural competence is often quite unique. </a:t>
            </a:r>
            <a:endParaRPr lang="en-GB" dirty="0" smtClean="0"/>
          </a:p>
          <a:p>
            <a:pPr defTabSz="462366">
              <a:defRPr/>
            </a:pPr>
            <a:endParaRPr lang="en-GB" dirty="0" smtClean="0"/>
          </a:p>
          <a:p>
            <a:pPr defTabSz="462366">
              <a:defRPr/>
            </a:pPr>
            <a:r>
              <a:rPr lang="en-GB" dirty="0" smtClean="0"/>
              <a:t>We are conducting wide scale,</a:t>
            </a:r>
            <a:r>
              <a:rPr lang="en-GB" baseline="0" dirty="0" smtClean="0"/>
              <a:t> quantitative research on these outcomes currently –which I’d be happy to talk about later if anyone’s interested. </a:t>
            </a:r>
            <a:endParaRPr lang="en-GB" dirty="0" smtClean="0"/>
          </a:p>
        </p:txBody>
      </p:sp>
      <p:sp>
        <p:nvSpPr>
          <p:cNvPr id="4" name="Slide Number Placeholder 3"/>
          <p:cNvSpPr>
            <a:spLocks noGrp="1"/>
          </p:cNvSpPr>
          <p:nvPr>
            <p:ph type="sldNum" sz="quarter" idx="10"/>
          </p:nvPr>
        </p:nvSpPr>
        <p:spPr/>
        <p:txBody>
          <a:bodyPr/>
          <a:lstStyle/>
          <a:p>
            <a:fld id="{55DB33FF-1E79-4B57-97AA-E8FFBF7CA9BB}" type="slidenum">
              <a:rPr lang="en-GB" smtClean="0"/>
              <a:t>22</a:t>
            </a:fld>
            <a:endParaRPr lang="en-GB"/>
          </a:p>
        </p:txBody>
      </p:sp>
    </p:spTree>
    <p:extLst>
      <p:ext uri="{BB962C8B-B14F-4D97-AF65-F5344CB8AC3E}">
        <p14:creationId xmlns:p14="http://schemas.microsoft.com/office/powerpoint/2010/main" val="2852402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366">
              <a:defRPr/>
            </a:pPr>
            <a:r>
              <a:rPr lang="en-GB" dirty="0" smtClean="0"/>
              <a:t>Of course, when young people experience these positive outcomes, long term changes in society can be seen… our research has shown a link between the outcome measures and these impact measures. (stakeholder consultation, wider reading and so on…. More recently, working with PwC on social value to quantify these impacts). </a:t>
            </a:r>
          </a:p>
          <a:p>
            <a:pPr defTabSz="462366">
              <a:defRPr/>
            </a:pPr>
            <a:endParaRPr lang="en-GB" dirty="0" smtClean="0"/>
          </a:p>
          <a:p>
            <a:pPr defTabSz="462366">
              <a:defRPr/>
            </a:pPr>
            <a:r>
              <a:rPr lang="en-GB" dirty="0" smtClean="0"/>
              <a:t>These impact areas align well with the values of human rights, diversity, social cohesion, peace and democracy that are mentioned in </a:t>
            </a:r>
            <a:r>
              <a:rPr lang="en-GB" dirty="0" err="1" smtClean="0"/>
              <a:t>Schild</a:t>
            </a:r>
            <a:r>
              <a:rPr lang="en-GB" dirty="0" smtClean="0"/>
              <a:t>, </a:t>
            </a:r>
            <a:r>
              <a:rPr lang="en-GB" dirty="0" err="1" smtClean="0"/>
              <a:t>Vanhee</a:t>
            </a:r>
            <a:r>
              <a:rPr lang="en-GB" dirty="0" smtClean="0"/>
              <a:t> and Williamson’s definition of youth work, as previously cited (2017). Search for social cohesion, inclusion</a:t>
            </a:r>
            <a:r>
              <a:rPr lang="en-GB" baseline="0" dirty="0" smtClean="0"/>
              <a:t> and diversity and so on. </a:t>
            </a:r>
            <a:endParaRPr lang="en-GB" dirty="0" smtClean="0"/>
          </a:p>
          <a:p>
            <a:pPr defTabSz="462366">
              <a:defRPr/>
            </a:pPr>
            <a:endParaRPr lang="en-GB" dirty="0" smtClean="0"/>
          </a:p>
          <a:p>
            <a:endParaRPr lang="en-GB" dirty="0"/>
          </a:p>
        </p:txBody>
      </p:sp>
      <p:sp>
        <p:nvSpPr>
          <p:cNvPr id="4" name="Slide Number Placeholder 3"/>
          <p:cNvSpPr>
            <a:spLocks noGrp="1"/>
          </p:cNvSpPr>
          <p:nvPr>
            <p:ph type="sldNum" sz="quarter" idx="10"/>
          </p:nvPr>
        </p:nvSpPr>
        <p:spPr/>
        <p:txBody>
          <a:bodyPr/>
          <a:lstStyle/>
          <a:p>
            <a:fld id="{55DB33FF-1E79-4B57-97AA-E8FFBF7CA9BB}" type="slidenum">
              <a:rPr lang="en-GB" smtClean="0"/>
              <a:t>23</a:t>
            </a:fld>
            <a:endParaRPr lang="en-GB"/>
          </a:p>
        </p:txBody>
      </p:sp>
    </p:spTree>
    <p:extLst>
      <p:ext uri="{BB962C8B-B14F-4D97-AF65-F5344CB8AC3E}">
        <p14:creationId xmlns:p14="http://schemas.microsoft.com/office/powerpoint/2010/main" val="3432296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200" dirty="0" smtClean="0">
                <a:latin typeface="Calibri" panose="020F0502020204030204" pitchFamily="34" charset="0"/>
              </a:rPr>
              <a:t>-as slide says.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sz="1200" dirty="0" smtClean="0">
              <a:latin typeface="Calibri" panose="020F0502020204030204" pitchFamily="34"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GB" baseline="0" dirty="0" smtClean="0"/>
              <a:t>How does all of our work link to a bigger picture. </a:t>
            </a:r>
            <a:endParaRPr lang="en-US" altLang="en-US" sz="1200" dirty="0" smtClean="0">
              <a:latin typeface="Calibri" panose="020F0502020204030204" pitchFamily="34"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sz="1200" dirty="0" smtClean="0">
              <a:latin typeface="Calibri" panose="020F0502020204030204" pitchFamily="34"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200" dirty="0" smtClean="0">
                <a:latin typeface="Calibri" panose="020F0502020204030204" pitchFamily="34" charset="0"/>
              </a:rPr>
              <a:t>I wont go into depth on this but have a paper I can send to anyone who wants to know how</a:t>
            </a:r>
            <a:r>
              <a:rPr lang="en-US" altLang="en-US" sz="1200" baseline="0" dirty="0" smtClean="0">
                <a:latin typeface="Calibri" panose="020F0502020204030204" pitchFamily="34" charset="0"/>
              </a:rPr>
              <a:t> we’ve aligned ourselves to the SDGs. </a:t>
            </a:r>
            <a:endParaRPr lang="en-US" altLang="en-US" sz="1200" dirty="0" smtClean="0">
              <a:latin typeface="Calibri" panose="020F0502020204030204" pitchFamily="34" charset="0"/>
            </a:endParaRPr>
          </a:p>
          <a:p>
            <a:endParaRPr lang="en-GB" dirty="0"/>
          </a:p>
        </p:txBody>
      </p:sp>
      <p:sp>
        <p:nvSpPr>
          <p:cNvPr id="4" name="Slide Number Placeholder 3"/>
          <p:cNvSpPr>
            <a:spLocks noGrp="1"/>
          </p:cNvSpPr>
          <p:nvPr>
            <p:ph type="sldNum" sz="quarter" idx="10"/>
          </p:nvPr>
        </p:nvSpPr>
        <p:spPr/>
        <p:txBody>
          <a:bodyPr/>
          <a:lstStyle/>
          <a:p>
            <a:fld id="{55DB33FF-1E79-4B57-97AA-E8FFBF7CA9BB}" type="slidenum">
              <a:rPr lang="en-GB" smtClean="0"/>
              <a:t>24</a:t>
            </a:fld>
            <a:endParaRPr lang="en-GB"/>
          </a:p>
        </p:txBody>
      </p:sp>
    </p:spTree>
    <p:extLst>
      <p:ext uri="{BB962C8B-B14F-4D97-AF65-F5344CB8AC3E}">
        <p14:creationId xmlns:p14="http://schemas.microsoft.com/office/powerpoint/2010/main" val="8175853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366">
              <a:defRPr/>
            </a:pPr>
            <a:r>
              <a:rPr lang="en-AU" b="1" dirty="0" smtClean="0">
                <a:solidFill>
                  <a:srgbClr val="009EE7"/>
                </a:solidFill>
                <a:latin typeface="Calibri" panose="020F0502020204030204" pitchFamily="34" charset="0"/>
              </a:rPr>
              <a:t>Our long term ambition</a:t>
            </a:r>
            <a:r>
              <a:rPr lang="en-AU" dirty="0" smtClean="0">
                <a:solidFill>
                  <a:srgbClr val="009EE7"/>
                </a:solidFill>
                <a:latin typeface="Calibri" panose="020F0502020204030204" pitchFamily="34" charset="0"/>
              </a:rPr>
              <a:t> </a:t>
            </a:r>
            <a:r>
              <a:rPr lang="en-AU" dirty="0" smtClean="0">
                <a:latin typeface="Calibri" panose="020F0502020204030204" pitchFamily="34" charset="0"/>
              </a:rPr>
              <a:t>is that </a:t>
            </a:r>
            <a:r>
              <a:rPr lang="en-AU" b="1" dirty="0" smtClean="0">
                <a:latin typeface="Calibri" panose="020F0502020204030204" pitchFamily="34" charset="0"/>
              </a:rPr>
              <a:t>every eligible young person </a:t>
            </a:r>
            <a:r>
              <a:rPr lang="en-AU" dirty="0" smtClean="0">
                <a:latin typeface="Calibri" panose="020F0502020204030204" pitchFamily="34" charset="0"/>
              </a:rPr>
              <a:t>will have the </a:t>
            </a:r>
            <a:r>
              <a:rPr lang="en-AU" b="1" dirty="0" smtClean="0">
                <a:latin typeface="Calibri" panose="020F0502020204030204" pitchFamily="34" charset="0"/>
              </a:rPr>
              <a:t>opportunity</a:t>
            </a:r>
            <a:r>
              <a:rPr lang="en-AU" dirty="0" smtClean="0">
                <a:latin typeface="Calibri" panose="020F0502020204030204" pitchFamily="34" charset="0"/>
              </a:rPr>
              <a:t> to participate in the Award. </a:t>
            </a:r>
          </a:p>
          <a:p>
            <a:pPr defTabSz="462366">
              <a:defRPr/>
            </a:pPr>
            <a:endParaRPr lang="en-AU" dirty="0" smtClean="0">
              <a:latin typeface="Calibri" panose="020F0502020204030204" pitchFamily="34" charset="0"/>
            </a:endParaRPr>
          </a:p>
          <a:p>
            <a:pPr defTabSz="462366">
              <a:defRPr/>
            </a:pPr>
            <a:r>
              <a:rPr lang="en-AU" dirty="0" smtClean="0">
                <a:latin typeface="Calibri" panose="020F0502020204030204" pitchFamily="34" charset="0"/>
              </a:rPr>
              <a:t>We want more young people to experience these outcomes – quality formal education and quality non-formal</a:t>
            </a:r>
            <a:r>
              <a:rPr lang="en-AU" baseline="0" dirty="0" smtClean="0">
                <a:latin typeface="Calibri" panose="020F0502020204030204" pitchFamily="34" charset="0"/>
              </a:rPr>
              <a:t> education – learning experiences outside of the classroom. </a:t>
            </a:r>
            <a:endParaRPr lang="en-AU" dirty="0" smtClean="0">
              <a:latin typeface="Calibri" panose="020F0502020204030204" pitchFamily="34" charset="0"/>
            </a:endParaRPr>
          </a:p>
          <a:p>
            <a:pPr defTabSz="462366">
              <a:defRPr/>
            </a:pPr>
            <a:endParaRPr lang="en-AU" dirty="0" smtClean="0">
              <a:latin typeface="Calibri" panose="020F0502020204030204" pitchFamily="34" charset="0"/>
            </a:endParaRPr>
          </a:p>
          <a:p>
            <a:pPr defTabSz="462366">
              <a:defRPr/>
            </a:pPr>
            <a:r>
              <a:rPr lang="en-AU" dirty="0" smtClean="0">
                <a:latin typeface="Calibri" panose="020F0502020204030204" pitchFamily="34" charset="0"/>
              </a:rPr>
              <a:t>This requires us to take a pro-active approach, to put in place greater capacity and break down the barriers to entry, both perceived and in reality</a:t>
            </a:r>
            <a:r>
              <a:rPr lang="en-AU" b="1" dirty="0" smtClean="0"/>
              <a:t>. </a:t>
            </a:r>
            <a:endParaRPr lang="en-AU" dirty="0" smtClean="0">
              <a:latin typeface="Calibri" panose="020F0502020204030204" pitchFamily="34" charset="0"/>
            </a:endParaRPr>
          </a:p>
          <a:p>
            <a:endParaRPr lang="en-GB" dirty="0"/>
          </a:p>
        </p:txBody>
      </p:sp>
      <p:sp>
        <p:nvSpPr>
          <p:cNvPr id="4" name="Slide Number Placeholder 3"/>
          <p:cNvSpPr>
            <a:spLocks noGrp="1"/>
          </p:cNvSpPr>
          <p:nvPr>
            <p:ph type="sldNum" sz="quarter" idx="10"/>
          </p:nvPr>
        </p:nvSpPr>
        <p:spPr/>
        <p:txBody>
          <a:bodyPr/>
          <a:lstStyle/>
          <a:p>
            <a:fld id="{55DB33FF-1E79-4B57-97AA-E8FFBF7CA9BB}" type="slidenum">
              <a:rPr lang="en-GB" smtClean="0"/>
              <a:t>26</a:t>
            </a:fld>
            <a:endParaRPr lang="en-GB"/>
          </a:p>
        </p:txBody>
      </p:sp>
    </p:spTree>
    <p:extLst>
      <p:ext uri="{BB962C8B-B14F-4D97-AF65-F5344CB8AC3E}">
        <p14:creationId xmlns:p14="http://schemas.microsoft.com/office/powerpoint/2010/main" val="7685639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366">
              <a:defRPr/>
            </a:pPr>
            <a:r>
              <a:rPr lang="en-AU" b="1" dirty="0" smtClean="0">
                <a:solidFill>
                  <a:srgbClr val="00AAE7"/>
                </a:solidFill>
                <a:latin typeface="Calibri" panose="020F0502020204030204" pitchFamily="34" charset="0"/>
              </a:rPr>
              <a:t>Our vision</a:t>
            </a:r>
            <a:r>
              <a:rPr lang="en-AU" dirty="0" smtClean="0">
                <a:solidFill>
                  <a:srgbClr val="00AAE7"/>
                </a:solidFill>
                <a:latin typeface="Calibri" panose="020F0502020204030204" pitchFamily="34" charset="0"/>
              </a:rPr>
              <a:t> </a:t>
            </a:r>
            <a:r>
              <a:rPr lang="en-AU" dirty="0" smtClean="0">
                <a:solidFill>
                  <a:prstClr val="black"/>
                </a:solidFill>
                <a:latin typeface="Calibri" panose="020F0502020204030204" pitchFamily="34" charset="0"/>
              </a:rPr>
              <a:t>is to reach more young people from diverse backgrounds and equip them to succeed in life.</a:t>
            </a:r>
            <a:endParaRPr lang="en-GB" dirty="0" smtClean="0">
              <a:solidFill>
                <a:prstClr val="black"/>
              </a:solidFill>
              <a:latin typeface="Calibri" panose="020F0502020204030204" pitchFamily="34" charset="0"/>
            </a:endParaRPr>
          </a:p>
          <a:p>
            <a:r>
              <a:rPr lang="en-GB" dirty="0" smtClean="0"/>
              <a:t>(If time – we are doing lots of work in this area including giving</a:t>
            </a:r>
            <a:r>
              <a:rPr lang="en-GB" baseline="0" dirty="0" smtClean="0"/>
              <a:t> grants to organisations where they can grow the Award)</a:t>
            </a:r>
          </a:p>
          <a:p>
            <a:r>
              <a:rPr lang="en-GB" b="0" baseline="0" dirty="0" smtClean="0"/>
              <a:t>Numbers -</a:t>
            </a:r>
            <a:r>
              <a:rPr lang="en-GB" b="1" baseline="0" dirty="0" smtClean="0"/>
              <a:t>11</a:t>
            </a:r>
            <a:r>
              <a:rPr lang="en-GB" b="1" baseline="0" dirty="0" smtClean="0"/>
              <a:t>% now</a:t>
            </a:r>
            <a:endParaRPr lang="en-GB" b="1" baseline="0" dirty="0" smtClean="0"/>
          </a:p>
          <a:p>
            <a:r>
              <a:rPr lang="en-GB" b="1" baseline="0" dirty="0" smtClean="0"/>
              <a:t>By 2023 </a:t>
            </a:r>
            <a:r>
              <a:rPr lang="en-GB" b="1" baseline="0" dirty="0" smtClean="0"/>
              <a:t>– aim to increase to 20%</a:t>
            </a:r>
            <a:endParaRPr lang="en-GB" b="1" dirty="0" smtClean="0"/>
          </a:p>
          <a:p>
            <a:endParaRPr lang="en-GB" dirty="0"/>
          </a:p>
        </p:txBody>
      </p:sp>
      <p:sp>
        <p:nvSpPr>
          <p:cNvPr id="4" name="Slide Number Placeholder 3"/>
          <p:cNvSpPr>
            <a:spLocks noGrp="1"/>
          </p:cNvSpPr>
          <p:nvPr>
            <p:ph type="sldNum" sz="quarter" idx="10"/>
          </p:nvPr>
        </p:nvSpPr>
        <p:spPr/>
        <p:txBody>
          <a:bodyPr/>
          <a:lstStyle/>
          <a:p>
            <a:fld id="{55DB33FF-1E79-4B57-97AA-E8FFBF7CA9BB}" type="slidenum">
              <a:rPr lang="en-GB" smtClean="0"/>
              <a:t>27</a:t>
            </a:fld>
            <a:endParaRPr lang="en-GB"/>
          </a:p>
        </p:txBody>
      </p:sp>
    </p:spTree>
    <p:extLst>
      <p:ext uri="{BB962C8B-B14F-4D97-AF65-F5344CB8AC3E}">
        <p14:creationId xmlns:p14="http://schemas.microsoft.com/office/powerpoint/2010/main" val="33092079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 hope that’s given you a good</a:t>
            </a:r>
            <a:r>
              <a:rPr lang="en-GB" baseline="0" dirty="0" smtClean="0"/>
              <a:t> overview of what we do, how and why. </a:t>
            </a:r>
            <a:endParaRPr lang="en-GB" dirty="0" smtClean="0"/>
          </a:p>
          <a:p>
            <a:endParaRPr lang="en-GB" dirty="0" smtClean="0"/>
          </a:p>
          <a:p>
            <a:r>
              <a:rPr lang="en-GB" dirty="0" smtClean="0"/>
              <a:t>Any</a:t>
            </a:r>
            <a:r>
              <a:rPr lang="en-GB" baseline="0" dirty="0" smtClean="0"/>
              <a:t> questions</a:t>
            </a:r>
            <a:r>
              <a:rPr lang="en-GB" baseline="0" dirty="0" smtClean="0"/>
              <a:t>?</a:t>
            </a:r>
            <a:endParaRPr lang="en-GB" baseline="0" dirty="0" smtClean="0"/>
          </a:p>
        </p:txBody>
      </p:sp>
      <p:sp>
        <p:nvSpPr>
          <p:cNvPr id="4" name="Slide Number Placeholder 3"/>
          <p:cNvSpPr>
            <a:spLocks noGrp="1"/>
          </p:cNvSpPr>
          <p:nvPr>
            <p:ph type="sldNum" sz="quarter" idx="10"/>
          </p:nvPr>
        </p:nvSpPr>
        <p:spPr/>
        <p:txBody>
          <a:bodyPr/>
          <a:lstStyle/>
          <a:p>
            <a:fld id="{55DB33FF-1E79-4B57-97AA-E8FFBF7CA9BB}" type="slidenum">
              <a:rPr lang="en-GB" smtClean="0"/>
              <a:t>28</a:t>
            </a:fld>
            <a:endParaRPr lang="en-GB"/>
          </a:p>
        </p:txBody>
      </p:sp>
    </p:spTree>
    <p:extLst>
      <p:ext uri="{BB962C8B-B14F-4D97-AF65-F5344CB8AC3E}">
        <p14:creationId xmlns:p14="http://schemas.microsoft.com/office/powerpoint/2010/main" val="3198365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87" marR="0" lvl="0" indent="-173387" algn="l" defTabSz="46236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The Award was founded in </a:t>
            </a:r>
            <a:r>
              <a:rPr lang="en-GB" b="1" dirty="0" smtClean="0"/>
              <a:t>1956</a:t>
            </a:r>
            <a:r>
              <a:rPr lang="en-GB" dirty="0" smtClean="0"/>
              <a:t> by Kurt Hahn</a:t>
            </a:r>
            <a:r>
              <a:rPr lang="en-GB" baseline="0" dirty="0" smtClean="0"/>
              <a:t> - </a:t>
            </a:r>
            <a:r>
              <a:rPr lang="en-GB" dirty="0" smtClean="0"/>
              <a:t>a German educationalist</a:t>
            </a:r>
          </a:p>
          <a:p>
            <a:pPr marL="173387" marR="0" lvl="0" indent="-173387" algn="l" defTabSz="46236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He approached Prince Philip, The Duke of Edinburgh, who found</a:t>
            </a:r>
            <a:r>
              <a:rPr lang="en-GB" baseline="0" dirty="0" smtClean="0"/>
              <a:t> a similar passion the programme and used his contacts to set up and grow the Award. </a:t>
            </a:r>
            <a:endParaRPr lang="en-GB" dirty="0" smtClean="0"/>
          </a:p>
          <a:p>
            <a:pPr marL="173387" indent="-173387" defTabSz="462366">
              <a:buFont typeface="Arial" panose="020B0604020202020204" pitchFamily="34" charset="0"/>
              <a:buChar char="•"/>
              <a:defRPr/>
            </a:pPr>
            <a:r>
              <a:rPr lang="en-GB" dirty="0" smtClean="0"/>
              <a:t>Along with Lord Hunt, who was leader of the first successful ascent of Mount Everest, and first Secretary of the Award, establishing it as a charitable trust and leading its development in the initial years</a:t>
            </a:r>
          </a:p>
          <a:p>
            <a:pPr marL="173387" indent="-173387" defTabSz="462366">
              <a:buFont typeface="Arial" panose="020B0604020202020204" pitchFamily="34" charset="0"/>
              <a:buChar char="•"/>
              <a:defRPr/>
            </a:pPr>
            <a:endParaRPr lang="en-GB" dirty="0" smtClean="0"/>
          </a:p>
          <a:p>
            <a:pPr marL="173387" indent="-173387" defTabSz="462366">
              <a:buFont typeface="Arial" panose="020B0604020202020204" pitchFamily="34" charset="0"/>
              <a:buChar char="•"/>
              <a:defRPr/>
            </a:pPr>
            <a:r>
              <a:rPr lang="en-GB" dirty="0" smtClean="0"/>
              <a:t>They got together in response to growing concern in the UK about the development of boys, due to the gap between leaving school at 15 and entering National Service at 18. </a:t>
            </a:r>
          </a:p>
          <a:p>
            <a:pPr marL="173387" indent="-173387" defTabSz="462366">
              <a:buFont typeface="Arial" panose="020B0604020202020204" pitchFamily="34" charset="0"/>
              <a:buChar char="•"/>
              <a:defRPr/>
            </a:pPr>
            <a:r>
              <a:rPr lang="en-GB" dirty="0" smtClean="0"/>
              <a:t>Reaction so good from participating young people and their schools… it became available to girls, and in other countries soon afterwards, and today the Award is present in over 130 countries and territories, with over 1.3 million participants taking part in 2017. </a:t>
            </a:r>
          </a:p>
          <a:p>
            <a:pPr marL="173387" indent="-173387" defTabSz="462366">
              <a:buFont typeface="Arial" panose="020B0604020202020204" pitchFamily="34" charset="0"/>
              <a:buChar char="•"/>
              <a:defRPr/>
            </a:pPr>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55DB33FF-1E79-4B57-97AA-E8FFBF7CA9BB}" type="slidenum">
              <a:rPr lang="en-GB" smtClean="0"/>
              <a:t>4</a:t>
            </a:fld>
            <a:endParaRPr lang="en-GB"/>
          </a:p>
        </p:txBody>
      </p:sp>
    </p:spTree>
    <p:extLst>
      <p:ext uri="{BB962C8B-B14F-4D97-AF65-F5344CB8AC3E}">
        <p14:creationId xmlns:p14="http://schemas.microsoft.com/office/powerpoint/2010/main" val="2897796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Structure of the Award based on Kahn’s educational theory. I will share some aspects of this. </a:t>
            </a:r>
          </a:p>
          <a:p>
            <a:endParaRPr lang="en-GB" dirty="0" smtClean="0"/>
          </a:p>
          <a:p>
            <a:r>
              <a:rPr lang="en-GB" dirty="0" smtClean="0"/>
              <a:t>To give this some more context, his</a:t>
            </a:r>
            <a:r>
              <a:rPr lang="en-GB" baseline="0" dirty="0" smtClean="0"/>
              <a:t> theories were developed during an i</a:t>
            </a:r>
            <a:r>
              <a:rPr lang="en-GB" dirty="0" smtClean="0"/>
              <a:t>nteresting time in</a:t>
            </a:r>
            <a:r>
              <a:rPr lang="en-GB" baseline="0" dirty="0" smtClean="0"/>
              <a:t> history</a:t>
            </a:r>
            <a:r>
              <a:rPr lang="en-GB" dirty="0" smtClean="0"/>
              <a:t>- he left</a:t>
            </a:r>
            <a:r>
              <a:rPr lang="en-GB" baseline="0" dirty="0" smtClean="0"/>
              <a:t> Germany during the risk of Adolf Hitler before WW2, and was looking for a way to create a stable community and believed in the good of young people and wanted to harness their power. </a:t>
            </a:r>
          </a:p>
          <a:p>
            <a:endParaRPr lang="en-GB" baseline="0" dirty="0" smtClean="0"/>
          </a:p>
          <a:p>
            <a:r>
              <a:rPr lang="en-GB" baseline="0" dirty="0" smtClean="0"/>
              <a:t>He founded many schools in the UK such as </a:t>
            </a:r>
            <a:r>
              <a:rPr lang="en-GB" baseline="0" dirty="0" err="1" smtClean="0"/>
              <a:t>Gourdonstoun</a:t>
            </a:r>
            <a:r>
              <a:rPr lang="en-GB" baseline="0" dirty="0" smtClean="0"/>
              <a:t> – Prince Philips school. </a:t>
            </a:r>
          </a:p>
        </p:txBody>
      </p:sp>
      <p:sp>
        <p:nvSpPr>
          <p:cNvPr id="4" name="Slide Number Placeholder 3"/>
          <p:cNvSpPr>
            <a:spLocks noGrp="1"/>
          </p:cNvSpPr>
          <p:nvPr>
            <p:ph type="sldNum" sz="quarter" idx="10"/>
          </p:nvPr>
        </p:nvSpPr>
        <p:spPr/>
        <p:txBody>
          <a:bodyPr/>
          <a:lstStyle/>
          <a:p>
            <a:fld id="{55DB33FF-1E79-4B57-97AA-E8FFBF7CA9BB}" type="slidenum">
              <a:rPr lang="en-GB" smtClean="0"/>
              <a:t>5</a:t>
            </a:fld>
            <a:endParaRPr lang="en-GB"/>
          </a:p>
        </p:txBody>
      </p:sp>
    </p:spTree>
    <p:extLst>
      <p:ext uri="{BB962C8B-B14F-4D97-AF65-F5344CB8AC3E}">
        <p14:creationId xmlns:p14="http://schemas.microsoft.com/office/powerpoint/2010/main" val="113487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For example – this service, to give young people a positive</a:t>
            </a:r>
            <a:r>
              <a:rPr lang="en-GB" baseline="0" dirty="0" smtClean="0"/>
              <a:t> purpose for life </a:t>
            </a:r>
          </a:p>
          <a:p>
            <a:r>
              <a:rPr lang="en-GB" baseline="0" dirty="0" smtClean="0"/>
              <a:t>Having them taking on responsibility (by running their own projects and expeditions) to show them the consequences of their actions. </a:t>
            </a:r>
          </a:p>
          <a:p>
            <a:pPr defTabSz="462366">
              <a:defRPr/>
            </a:pPr>
            <a:r>
              <a:rPr lang="en-GB" baseline="0" dirty="0" smtClean="0"/>
              <a:t>(all part of his work to create a harmonious society)</a:t>
            </a:r>
          </a:p>
          <a:p>
            <a:pPr defTabSz="462366">
              <a:defRPr/>
            </a:pPr>
            <a:endParaRPr lang="en-GB" baseline="0" dirty="0" smtClean="0"/>
          </a:p>
          <a:p>
            <a:pPr defTabSz="462366">
              <a:defRPr/>
            </a:pPr>
            <a:r>
              <a:rPr lang="en-GB" baseline="0" dirty="0" smtClean="0"/>
              <a:t>-&gt; basis for other programmes too – IB, </a:t>
            </a:r>
            <a:r>
              <a:rPr lang="en-GB" baseline="0" dirty="0" err="1" smtClean="0"/>
              <a:t>Roundsquare</a:t>
            </a:r>
            <a:r>
              <a:rPr lang="en-GB" baseline="0" dirty="0" smtClean="0"/>
              <a:t>.</a:t>
            </a:r>
          </a:p>
          <a:p>
            <a:pPr defTabSz="462366">
              <a:defRPr/>
            </a:pPr>
            <a:endParaRPr lang="en-GB" baseline="0" dirty="0" smtClean="0"/>
          </a:p>
          <a:p>
            <a:pPr defTabSz="462366">
              <a:defRPr/>
            </a:pPr>
            <a:endParaRPr lang="en-GB" baseline="0" dirty="0" smtClean="0"/>
          </a:p>
          <a:p>
            <a:endParaRPr lang="en-GB" dirty="0"/>
          </a:p>
        </p:txBody>
      </p:sp>
      <p:sp>
        <p:nvSpPr>
          <p:cNvPr id="4" name="Slide Number Placeholder 3"/>
          <p:cNvSpPr>
            <a:spLocks noGrp="1"/>
          </p:cNvSpPr>
          <p:nvPr>
            <p:ph type="sldNum" sz="quarter" idx="10"/>
          </p:nvPr>
        </p:nvSpPr>
        <p:spPr/>
        <p:txBody>
          <a:bodyPr/>
          <a:lstStyle/>
          <a:p>
            <a:fld id="{55DB33FF-1E79-4B57-97AA-E8FFBF7CA9BB}" type="slidenum">
              <a:rPr lang="en-GB" smtClean="0"/>
              <a:t>6</a:t>
            </a:fld>
            <a:endParaRPr lang="en-GB"/>
          </a:p>
        </p:txBody>
      </p:sp>
    </p:spTree>
    <p:extLst>
      <p:ext uri="{BB962C8B-B14F-4D97-AF65-F5344CB8AC3E}">
        <p14:creationId xmlns:p14="http://schemas.microsoft.com/office/powerpoint/2010/main" val="1384947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These sections became the sections</a:t>
            </a:r>
            <a:r>
              <a:rPr lang="en-GB" baseline="0" dirty="0" smtClean="0"/>
              <a:t> of the Award – talk through my experiences.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baseline="0" dirty="0" smtClean="0"/>
              <a:t>Gold Residential Project </a:t>
            </a:r>
            <a:r>
              <a:rPr lang="en-GB" baseline="0" dirty="0" smtClean="0"/>
              <a:t>– ME! Doing the Award, going to Spain 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Framework was </a:t>
            </a:r>
            <a:r>
              <a:rPr lang="en-GB" b="1" baseline="0" dirty="0" smtClean="0"/>
              <a:t>finalised in 1980 </a:t>
            </a:r>
            <a:r>
              <a:rPr lang="en-GB" baseline="0" dirty="0" smtClean="0"/>
              <a:t>after a couple of changes in age ranges and requirements.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Following cultural shifts – girls and boys doing same activities – smart targets came in so it’s achievable for all.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For example – adolescence length grew, and the award increased in age range in response to this.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endParaRPr lang="en-GB" dirty="0"/>
          </a:p>
        </p:txBody>
      </p:sp>
      <p:sp>
        <p:nvSpPr>
          <p:cNvPr id="4" name="Slide Number Placeholder 3"/>
          <p:cNvSpPr>
            <a:spLocks noGrp="1"/>
          </p:cNvSpPr>
          <p:nvPr>
            <p:ph type="sldNum" sz="quarter" idx="10"/>
          </p:nvPr>
        </p:nvSpPr>
        <p:spPr/>
        <p:txBody>
          <a:bodyPr/>
          <a:lstStyle/>
          <a:p>
            <a:fld id="{55DB33FF-1E79-4B57-97AA-E8FFBF7CA9BB}" type="slidenum">
              <a:rPr lang="en-GB" smtClean="0"/>
              <a:t>7</a:t>
            </a:fld>
            <a:endParaRPr lang="en-GB"/>
          </a:p>
        </p:txBody>
      </p:sp>
    </p:spTree>
    <p:extLst>
      <p:ext uri="{BB962C8B-B14F-4D97-AF65-F5344CB8AC3E}">
        <p14:creationId xmlns:p14="http://schemas.microsoft.com/office/powerpoint/2010/main" val="3403009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final structure: </a:t>
            </a:r>
          </a:p>
          <a:p>
            <a:pPr marL="171450" indent="-171450">
              <a:buFont typeface="Arial" panose="020B0604020202020204" pitchFamily="34" charset="0"/>
              <a:buChar char="•"/>
            </a:pPr>
            <a:r>
              <a:rPr lang="en-GB" dirty="0" smtClean="0"/>
              <a:t>For 14 – 24 year olds</a:t>
            </a:r>
          </a:p>
          <a:p>
            <a:pPr marL="171450" indent="-171450">
              <a:buFont typeface="Arial" panose="020B0604020202020204" pitchFamily="34" charset="0"/>
              <a:buChar char="•"/>
            </a:pPr>
            <a:r>
              <a:rPr lang="en-GB" dirty="0" smtClean="0"/>
              <a:t>3 levels,</a:t>
            </a:r>
            <a:r>
              <a:rPr lang="en-GB" baseline="0" dirty="0" smtClean="0"/>
              <a:t> can do all or one. </a:t>
            </a:r>
            <a:endParaRPr lang="en-GB" dirty="0" smtClean="0"/>
          </a:p>
          <a:p>
            <a:pPr marL="171450" indent="-171450">
              <a:buFont typeface="Arial" panose="020B0604020202020204" pitchFamily="34" charset="0"/>
              <a:buChar char="•"/>
            </a:pPr>
            <a:r>
              <a:rPr lang="en-GB" dirty="0" smtClean="0"/>
              <a:t>Voluntary and participant led – choosing own activities, sense of achievement. </a:t>
            </a:r>
          </a:p>
          <a:p>
            <a:pPr marL="171450" indent="-171450">
              <a:buFont typeface="Arial" panose="020B0604020202020204" pitchFamily="34" charset="0"/>
              <a:buChar char="•"/>
            </a:pPr>
            <a:r>
              <a:rPr lang="en-GB" baseline="0" dirty="0" smtClean="0"/>
              <a:t>Individual but with team aspects</a:t>
            </a:r>
          </a:p>
          <a:p>
            <a:pPr marL="171450" indent="-171450">
              <a:buFont typeface="Arial" panose="020B0604020202020204" pitchFamily="34" charset="0"/>
              <a:buChar char="•"/>
            </a:pPr>
            <a:r>
              <a:rPr lang="en-GB" baseline="0" dirty="0" smtClean="0"/>
              <a:t>Non-competitive</a:t>
            </a:r>
          </a:p>
          <a:p>
            <a:pPr marL="171450" indent="-171450">
              <a:buFont typeface="Arial" panose="020B0604020202020204" pitchFamily="34" charset="0"/>
              <a:buChar char="•"/>
            </a:pPr>
            <a:r>
              <a:rPr lang="en-GB" baseline="0" dirty="0" smtClean="0"/>
              <a:t>Commitment to activities over time. – research shows that after participants participate in these activities regularly for the duration of the Award, the majority plan to, or actually continue pursuing these activities, forming healthy habits for life. </a:t>
            </a:r>
          </a:p>
          <a:p>
            <a:pPr marL="171450" indent="-171450">
              <a:buFont typeface="Arial" panose="020B0604020202020204" pitchFamily="34" charset="0"/>
              <a:buChar char="•"/>
            </a:pPr>
            <a:r>
              <a:rPr lang="en-GB" baseline="0" dirty="0" smtClean="0"/>
              <a:t>48% before the Award volunteering regularly – 84% intend to continue afterwards. </a:t>
            </a:r>
          </a:p>
          <a:p>
            <a:pPr marL="171450" indent="-171450">
              <a:buFont typeface="Arial" panose="020B0604020202020204" pitchFamily="34" charset="0"/>
              <a:buChar char="•"/>
            </a:pPr>
            <a:endParaRPr lang="en-GB" baseline="0" dirty="0" smtClean="0"/>
          </a:p>
          <a:p>
            <a:pPr marL="171450" indent="-171450">
              <a:buFont typeface="Arial" panose="020B0604020202020204" pitchFamily="34" charset="0"/>
              <a:buChar char="•"/>
            </a:pPr>
            <a:r>
              <a:rPr lang="en-GB" baseline="0" dirty="0" smtClean="0"/>
              <a:t>Internationally recognised certification of learning outside the classroom.</a:t>
            </a:r>
          </a:p>
          <a:p>
            <a:pPr marL="171450" indent="-171450">
              <a:buFont typeface="Arial" panose="020B0604020202020204" pitchFamily="34" charset="0"/>
              <a:buChar char="•"/>
            </a:pPr>
            <a:r>
              <a:rPr lang="en-GB" baseline="0" dirty="0" smtClean="0"/>
              <a:t>Maintains its relevance over time: Activities chosen by young person – so works in any age (over 60 years, from learning </a:t>
            </a:r>
            <a:r>
              <a:rPr lang="en-GB" baseline="0" dirty="0" err="1" smtClean="0"/>
              <a:t>latin</a:t>
            </a:r>
            <a:r>
              <a:rPr lang="en-GB" baseline="0" dirty="0" smtClean="0"/>
              <a:t> to coding) and works in any context because of it’s flexible nature – we have schools, young centres, prisons / young offenders institutions, other youth orgs such as the scouts and the red cross, running the Award. </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55DB33FF-1E79-4B57-97AA-E8FFBF7CA9BB}" type="slidenum">
              <a:rPr lang="en-GB" smtClean="0"/>
              <a:t>8</a:t>
            </a:fld>
            <a:endParaRPr lang="en-GB"/>
          </a:p>
        </p:txBody>
      </p:sp>
    </p:spTree>
    <p:extLst>
      <p:ext uri="{BB962C8B-B14F-4D97-AF65-F5344CB8AC3E}">
        <p14:creationId xmlns:p14="http://schemas.microsoft.com/office/powerpoint/2010/main" val="722004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Award is a non-formal education framework,</a:t>
            </a:r>
            <a:r>
              <a:rPr lang="en-US" baseline="0" dirty="0" smtClean="0"/>
              <a:t> </a:t>
            </a:r>
            <a:r>
              <a:rPr lang="en-US" dirty="0" smtClean="0"/>
              <a:t>which aims to equip young people with skills for life</a:t>
            </a:r>
          </a:p>
          <a:p>
            <a:endParaRPr lang="en-US" dirty="0" smtClean="0"/>
          </a:p>
          <a:p>
            <a:pPr defTabSz="462366">
              <a:defRPr/>
            </a:pPr>
            <a:r>
              <a:rPr lang="en-AU" dirty="0" smtClean="0"/>
              <a:t>The structure looks complicated at first, but it’s all about encouraging young people to learn and develop outside of the classroom –to show them ‘there is more in you than you think’. </a:t>
            </a:r>
          </a:p>
          <a:p>
            <a:pPr defTabSz="462366">
              <a:defRPr/>
            </a:pPr>
            <a:endParaRPr lang="en-AU" dirty="0" smtClean="0"/>
          </a:p>
          <a:p>
            <a:endParaRPr lang="en-US" dirty="0" smtClean="0"/>
          </a:p>
          <a:p>
            <a:endParaRPr lang="en-GB" dirty="0"/>
          </a:p>
        </p:txBody>
      </p:sp>
      <p:sp>
        <p:nvSpPr>
          <p:cNvPr id="4" name="Slide Number Placeholder 3"/>
          <p:cNvSpPr>
            <a:spLocks noGrp="1"/>
          </p:cNvSpPr>
          <p:nvPr>
            <p:ph type="sldNum" sz="quarter" idx="10"/>
          </p:nvPr>
        </p:nvSpPr>
        <p:spPr/>
        <p:txBody>
          <a:bodyPr/>
          <a:lstStyle/>
          <a:p>
            <a:fld id="{55DB33FF-1E79-4B57-97AA-E8FFBF7CA9BB}" type="slidenum">
              <a:rPr lang="en-GB" smtClean="0"/>
              <a:t>9</a:t>
            </a:fld>
            <a:endParaRPr lang="en-GB"/>
          </a:p>
        </p:txBody>
      </p:sp>
    </p:spTree>
    <p:extLst>
      <p:ext uri="{BB962C8B-B14F-4D97-AF65-F5344CB8AC3E}">
        <p14:creationId xmlns:p14="http://schemas.microsoft.com/office/powerpoint/2010/main" val="4808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Through the Award Journey – young</a:t>
            </a:r>
            <a:r>
              <a:rPr lang="en-GB" baseline="0" dirty="0" smtClean="0"/>
              <a:t> peoples supported by a trained ‘Award Leader’ (depending on context – youth worker, teacher, prison officer, scout leader and so on). </a:t>
            </a:r>
          </a:p>
          <a:p>
            <a:endParaRPr lang="en-GB" baseline="0" dirty="0" smtClean="0"/>
          </a:p>
          <a:p>
            <a:r>
              <a:rPr lang="en-GB" dirty="0" smtClean="0"/>
              <a:t>We are working to ensure the Award experience is a</a:t>
            </a:r>
            <a:r>
              <a:rPr lang="en-GB" baseline="0" dirty="0" smtClean="0"/>
              <a:t> high quality and positive experience for Award Leaders too, managing and delivering the Award also brings them beneficial outcomes and impacts their lives. Our learning and development team are committed to supporting them through various learning opportunities, and as you’ll see later – many digital tools…</a:t>
            </a:r>
          </a:p>
          <a:p>
            <a:r>
              <a:rPr lang="en-GB" baseline="0" dirty="0" smtClean="0"/>
              <a:t>-Stats: out of around 800 responses – 94% indicate they are involved because they are interested in the development of young people. We have a passionate network. </a:t>
            </a:r>
          </a:p>
          <a:p>
            <a:r>
              <a:rPr lang="en-GB" baseline="0" dirty="0" smtClean="0"/>
              <a:t>-93% felt they benefitted from being involved, and 98% felt they would recommend others to volunteer. But we still have a lot to work on – administration and ORB tasks etc. When asked why they felt they benefit – building new relationships with the young people, in different environments. </a:t>
            </a:r>
          </a:p>
          <a:p>
            <a:endParaRPr lang="en-GB" baseline="0" dirty="0" smtClean="0"/>
          </a:p>
          <a:p>
            <a:pPr defTabSz="462366">
              <a:defRPr/>
            </a:pPr>
            <a:r>
              <a:rPr lang="en-GB" dirty="0" smtClean="0"/>
              <a:t>Kahn’s theories remain relevant in our teachings: </a:t>
            </a:r>
          </a:p>
          <a:p>
            <a:pPr defTabSz="462366">
              <a:defRPr/>
            </a:pPr>
            <a:r>
              <a:rPr lang="en-GB" dirty="0" smtClean="0"/>
              <a:t>Today, the adults that support and assess participants’ Adventurous Journeys, are taught to let the participants lead and make their own mistakes, to learn lessons about working as a team to get through hardship during their journeys. Adventurous Journey Supervisors watch Award groups from afar, ensuring the young peoples’ safety but allowing them true responsibility and challenge. Award Leaders support and mentor participants through their Award Journey but allow them to take responsibility for their own participation and achievements.  </a:t>
            </a:r>
          </a:p>
          <a:p>
            <a:endParaRPr lang="en-GB" baseline="0" dirty="0" smtClean="0"/>
          </a:p>
          <a:p>
            <a:endParaRPr lang="en-GB" baseline="0" dirty="0" smtClean="0"/>
          </a:p>
          <a:p>
            <a:endParaRPr lang="en-GB" baseline="0" dirty="0" smtClean="0"/>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55DB33FF-1E79-4B57-97AA-E8FFBF7CA9BB}" type="slidenum">
              <a:rPr lang="en-GB" smtClean="0"/>
              <a:t>10</a:t>
            </a:fld>
            <a:endParaRPr lang="en-GB"/>
          </a:p>
        </p:txBody>
      </p:sp>
    </p:spTree>
    <p:extLst>
      <p:ext uri="{BB962C8B-B14F-4D97-AF65-F5344CB8AC3E}">
        <p14:creationId xmlns:p14="http://schemas.microsoft.com/office/powerpoint/2010/main" val="7477276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C9A14C6-8E7B-4BCD-BF07-2085AB63237E}" type="datetimeFigureOut">
              <a:rPr lang="en-GB" smtClean="0"/>
              <a:t>30/09/2018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F807D6-B7BF-4495-BF32-FA568D769AB8}" type="slidenum">
              <a:rPr lang="en-GB" smtClean="0"/>
              <a:t>‹#›</a:t>
            </a:fld>
            <a:endParaRPr lang="en-GB"/>
          </a:p>
        </p:txBody>
      </p:sp>
    </p:spTree>
    <p:extLst>
      <p:ext uri="{BB962C8B-B14F-4D97-AF65-F5344CB8AC3E}">
        <p14:creationId xmlns:p14="http://schemas.microsoft.com/office/powerpoint/2010/main" val="580553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C9A14C6-8E7B-4BCD-BF07-2085AB63237E}" type="datetimeFigureOut">
              <a:rPr lang="en-GB" smtClean="0"/>
              <a:t>30/09/2018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F807D6-B7BF-4495-BF32-FA568D769AB8}" type="slidenum">
              <a:rPr lang="en-GB" smtClean="0"/>
              <a:t>‹#›</a:t>
            </a:fld>
            <a:endParaRPr lang="en-GB"/>
          </a:p>
        </p:txBody>
      </p:sp>
    </p:spTree>
    <p:extLst>
      <p:ext uri="{BB962C8B-B14F-4D97-AF65-F5344CB8AC3E}">
        <p14:creationId xmlns:p14="http://schemas.microsoft.com/office/powerpoint/2010/main" val="4109098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C9A14C6-8E7B-4BCD-BF07-2085AB63237E}" type="datetimeFigureOut">
              <a:rPr lang="en-GB" smtClean="0"/>
              <a:t>30/09/2018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F807D6-B7BF-4495-BF32-FA568D769AB8}" type="slidenum">
              <a:rPr lang="en-GB" smtClean="0"/>
              <a:t>‹#›</a:t>
            </a:fld>
            <a:endParaRPr lang="en-GB"/>
          </a:p>
        </p:txBody>
      </p:sp>
    </p:spTree>
    <p:extLst>
      <p:ext uri="{BB962C8B-B14F-4D97-AF65-F5344CB8AC3E}">
        <p14:creationId xmlns:p14="http://schemas.microsoft.com/office/powerpoint/2010/main" val="1093604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C9A14C6-8E7B-4BCD-BF07-2085AB63237E}" type="datetimeFigureOut">
              <a:rPr lang="en-GB" smtClean="0"/>
              <a:t>30/09/2018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F807D6-B7BF-4495-BF32-FA568D769AB8}" type="slidenum">
              <a:rPr lang="en-GB" smtClean="0"/>
              <a:t>‹#›</a:t>
            </a:fld>
            <a:endParaRPr lang="en-GB"/>
          </a:p>
        </p:txBody>
      </p:sp>
    </p:spTree>
    <p:extLst>
      <p:ext uri="{BB962C8B-B14F-4D97-AF65-F5344CB8AC3E}">
        <p14:creationId xmlns:p14="http://schemas.microsoft.com/office/powerpoint/2010/main" val="2277547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9A14C6-8E7B-4BCD-BF07-2085AB63237E}" type="datetimeFigureOut">
              <a:rPr lang="en-GB" smtClean="0"/>
              <a:t>30/09/2018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F807D6-B7BF-4495-BF32-FA568D769AB8}" type="slidenum">
              <a:rPr lang="en-GB" smtClean="0"/>
              <a:t>‹#›</a:t>
            </a:fld>
            <a:endParaRPr lang="en-GB"/>
          </a:p>
        </p:txBody>
      </p:sp>
    </p:spTree>
    <p:extLst>
      <p:ext uri="{BB962C8B-B14F-4D97-AF65-F5344CB8AC3E}">
        <p14:creationId xmlns:p14="http://schemas.microsoft.com/office/powerpoint/2010/main" val="3529599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C9A14C6-8E7B-4BCD-BF07-2085AB63237E}" type="datetimeFigureOut">
              <a:rPr lang="en-GB" smtClean="0"/>
              <a:t>30/09/2018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1F807D6-B7BF-4495-BF32-FA568D769AB8}" type="slidenum">
              <a:rPr lang="en-GB" smtClean="0"/>
              <a:t>‹#›</a:t>
            </a:fld>
            <a:endParaRPr lang="en-GB"/>
          </a:p>
        </p:txBody>
      </p:sp>
    </p:spTree>
    <p:extLst>
      <p:ext uri="{BB962C8B-B14F-4D97-AF65-F5344CB8AC3E}">
        <p14:creationId xmlns:p14="http://schemas.microsoft.com/office/powerpoint/2010/main" val="2459510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C9A14C6-8E7B-4BCD-BF07-2085AB63237E}" type="datetimeFigureOut">
              <a:rPr lang="en-GB" smtClean="0"/>
              <a:t>30/09/2018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1F807D6-B7BF-4495-BF32-FA568D769AB8}" type="slidenum">
              <a:rPr lang="en-GB" smtClean="0"/>
              <a:t>‹#›</a:t>
            </a:fld>
            <a:endParaRPr lang="en-GB"/>
          </a:p>
        </p:txBody>
      </p:sp>
    </p:spTree>
    <p:extLst>
      <p:ext uri="{BB962C8B-B14F-4D97-AF65-F5344CB8AC3E}">
        <p14:creationId xmlns:p14="http://schemas.microsoft.com/office/powerpoint/2010/main" val="210122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C9A14C6-8E7B-4BCD-BF07-2085AB63237E}" type="datetimeFigureOut">
              <a:rPr lang="en-GB" smtClean="0"/>
              <a:t>30/09/2018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1F807D6-B7BF-4495-BF32-FA568D769AB8}" type="slidenum">
              <a:rPr lang="en-GB" smtClean="0"/>
              <a:t>‹#›</a:t>
            </a:fld>
            <a:endParaRPr lang="en-GB"/>
          </a:p>
        </p:txBody>
      </p:sp>
    </p:spTree>
    <p:extLst>
      <p:ext uri="{BB962C8B-B14F-4D97-AF65-F5344CB8AC3E}">
        <p14:creationId xmlns:p14="http://schemas.microsoft.com/office/powerpoint/2010/main" val="836565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9A14C6-8E7B-4BCD-BF07-2085AB63237E}" type="datetimeFigureOut">
              <a:rPr lang="en-GB" smtClean="0"/>
              <a:t>30/09/2018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1F807D6-B7BF-4495-BF32-FA568D769AB8}" type="slidenum">
              <a:rPr lang="en-GB" smtClean="0"/>
              <a:t>‹#›</a:t>
            </a:fld>
            <a:endParaRPr lang="en-GB"/>
          </a:p>
        </p:txBody>
      </p:sp>
    </p:spTree>
    <p:extLst>
      <p:ext uri="{BB962C8B-B14F-4D97-AF65-F5344CB8AC3E}">
        <p14:creationId xmlns:p14="http://schemas.microsoft.com/office/powerpoint/2010/main" val="7738039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9A14C6-8E7B-4BCD-BF07-2085AB63237E}" type="datetimeFigureOut">
              <a:rPr lang="en-GB" smtClean="0"/>
              <a:t>30/09/2018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1F807D6-B7BF-4495-BF32-FA568D769AB8}" type="slidenum">
              <a:rPr lang="en-GB" smtClean="0"/>
              <a:t>‹#›</a:t>
            </a:fld>
            <a:endParaRPr lang="en-GB"/>
          </a:p>
        </p:txBody>
      </p:sp>
    </p:spTree>
    <p:extLst>
      <p:ext uri="{BB962C8B-B14F-4D97-AF65-F5344CB8AC3E}">
        <p14:creationId xmlns:p14="http://schemas.microsoft.com/office/powerpoint/2010/main" val="1937912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9A14C6-8E7B-4BCD-BF07-2085AB63237E}" type="datetimeFigureOut">
              <a:rPr lang="en-GB" smtClean="0"/>
              <a:t>30/09/2018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1F807D6-B7BF-4495-BF32-FA568D769AB8}" type="slidenum">
              <a:rPr lang="en-GB" smtClean="0"/>
              <a:t>‹#›</a:t>
            </a:fld>
            <a:endParaRPr lang="en-GB"/>
          </a:p>
        </p:txBody>
      </p:sp>
    </p:spTree>
    <p:extLst>
      <p:ext uri="{BB962C8B-B14F-4D97-AF65-F5344CB8AC3E}">
        <p14:creationId xmlns:p14="http://schemas.microsoft.com/office/powerpoint/2010/main" val="11739082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9A14C6-8E7B-4BCD-BF07-2085AB63237E}" type="datetimeFigureOut">
              <a:rPr lang="en-GB" smtClean="0"/>
              <a:t>30/09/2018</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F807D6-B7BF-4495-BF32-FA568D769AB8}" type="slidenum">
              <a:rPr lang="en-GB" smtClean="0"/>
              <a:t>‹#›</a:t>
            </a:fld>
            <a:endParaRPr lang="en-GB"/>
          </a:p>
        </p:txBody>
      </p:sp>
    </p:spTree>
    <p:extLst>
      <p:ext uri="{BB962C8B-B14F-4D97-AF65-F5344CB8AC3E}">
        <p14:creationId xmlns:p14="http://schemas.microsoft.com/office/powerpoint/2010/main" val="32570976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8.png"/><Relationship Id="rId7" Type="http://schemas.openxmlformats.org/officeDocument/2006/relationships/diagramQuickStyle" Target="../diagrams/quickStyle1.xm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5.jpeg"/><Relationship Id="rId9" Type="http://schemas.microsoft.com/office/2007/relationships/diagramDrawing" Target="../diagrams/drawing1.xml"/></Relationships>
</file>

<file path=ppt/slides/_rels/slide2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jpeg"/><Relationship Id="rId7" Type="http://schemas.openxmlformats.org/officeDocument/2006/relationships/diagramColors" Target="../diagrams/colors2.xm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b="8811"/>
          <a:stretch/>
        </p:blipFill>
        <p:spPr>
          <a:xfrm>
            <a:off x="0" y="1"/>
            <a:ext cx="9144000" cy="6897510"/>
          </a:xfrm>
          <a:prstGeom prst="rect">
            <a:avLst/>
          </a:prstGeom>
        </p:spPr>
      </p:pic>
      <p:sp>
        <p:nvSpPr>
          <p:cNvPr id="5" name="TextBox 4"/>
          <p:cNvSpPr txBox="1"/>
          <p:nvPr/>
        </p:nvSpPr>
        <p:spPr>
          <a:xfrm>
            <a:off x="0" y="5189231"/>
            <a:ext cx="9440985" cy="1508105"/>
          </a:xfrm>
          <a:prstGeom prst="rect">
            <a:avLst/>
          </a:prstGeom>
          <a:noFill/>
        </p:spPr>
        <p:txBody>
          <a:bodyPr wrap="square" rtlCol="0">
            <a:spAutoFit/>
          </a:bodyPr>
          <a:lstStyle/>
          <a:p>
            <a:r>
              <a:rPr lang="en-GB" sz="3200" b="1" dirty="0" smtClean="0">
                <a:solidFill>
                  <a:schemeClr val="bg1"/>
                </a:solidFill>
              </a:rPr>
              <a:t>THE DUKE OF EDINBURGH’S INTERNATIONAL AWARD </a:t>
            </a:r>
          </a:p>
          <a:p>
            <a:r>
              <a:rPr lang="en-GB" sz="3200" b="1" dirty="0" smtClean="0">
                <a:solidFill>
                  <a:schemeClr val="bg1"/>
                </a:solidFill>
              </a:rPr>
              <a:t>EQUIPPING YOUNG PEOPLE FOR LIFE AND WORK</a:t>
            </a:r>
            <a:endParaRPr lang="en-GB" sz="3200" b="1" dirty="0">
              <a:solidFill>
                <a:schemeClr val="bg1"/>
              </a:solidFill>
            </a:endParaRPr>
          </a:p>
          <a:p>
            <a:r>
              <a:rPr lang="en-GB" sz="2800" dirty="0" smtClean="0">
                <a:solidFill>
                  <a:schemeClr val="bg1"/>
                </a:solidFill>
              </a:rPr>
              <a:t>03-10-2018</a:t>
            </a:r>
            <a:endParaRPr lang="en-GB" sz="2800" dirty="0">
              <a:solidFill>
                <a:schemeClr val="bg1"/>
              </a:solidFill>
            </a:endParaRPr>
          </a:p>
        </p:txBody>
      </p:sp>
      <p:pic>
        <p:nvPicPr>
          <p:cNvPr id="6" name="Picture 5"/>
          <p:cNvPicPr>
            <a:picLocks noChangeAspect="1"/>
          </p:cNvPicPr>
          <p:nvPr/>
        </p:nvPicPr>
        <p:blipFill>
          <a:blip r:embed="rId4"/>
          <a:stretch>
            <a:fillRect/>
          </a:stretch>
        </p:blipFill>
        <p:spPr>
          <a:xfrm>
            <a:off x="7478862" y="251741"/>
            <a:ext cx="1558428" cy="430154"/>
          </a:xfrm>
          <a:prstGeom prst="rect">
            <a:avLst/>
          </a:prstGeom>
        </p:spPr>
      </p:pic>
    </p:spTree>
    <p:extLst>
      <p:ext uri="{BB962C8B-B14F-4D97-AF65-F5344CB8AC3E}">
        <p14:creationId xmlns:p14="http://schemas.microsoft.com/office/powerpoint/2010/main" val="7861984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0623" y="299798"/>
            <a:ext cx="7696200" cy="553998"/>
          </a:xfrm>
          <a:prstGeom prst="rect">
            <a:avLst/>
          </a:prstGeom>
          <a:noFill/>
        </p:spPr>
        <p:txBody>
          <a:bodyPr wrap="square" rtlCol="0">
            <a:spAutoFit/>
          </a:bodyPr>
          <a:lstStyle/>
          <a:p>
            <a:r>
              <a:rPr lang="en-GB" sz="3000" b="1" dirty="0" smtClean="0"/>
              <a:t>Supporting Adults in the Award</a:t>
            </a:r>
            <a:endParaRPr lang="en-GB" sz="3000" b="1" dirty="0"/>
          </a:p>
        </p:txBody>
      </p:sp>
      <p:sp>
        <p:nvSpPr>
          <p:cNvPr id="12" name="Rectangle 11"/>
          <p:cNvSpPr/>
          <p:nvPr/>
        </p:nvSpPr>
        <p:spPr>
          <a:xfrm>
            <a:off x="0" y="853796"/>
            <a:ext cx="9144000" cy="5226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7886" y="6146085"/>
            <a:ext cx="1704975" cy="610746"/>
          </a:xfrm>
          <a:prstGeom prst="rect">
            <a:avLst/>
          </a:prstGeom>
        </p:spPr>
      </p:pic>
      <p:sp>
        <p:nvSpPr>
          <p:cNvPr id="10" name="Rectangle 9"/>
          <p:cNvSpPr/>
          <p:nvPr/>
        </p:nvSpPr>
        <p:spPr>
          <a:xfrm>
            <a:off x="85725" y="1107570"/>
            <a:ext cx="8635118" cy="4724370"/>
          </a:xfrm>
          <a:prstGeom prst="rect">
            <a:avLst/>
          </a:prstGeom>
        </p:spPr>
        <p:txBody>
          <a:bodyPr wrap="square">
            <a:spAutoFit/>
          </a:bodyPr>
          <a:lstStyle/>
          <a:p>
            <a:pPr lvl="0"/>
            <a:r>
              <a:rPr lang="en-GB" sz="2400" b="1" dirty="0" smtClean="0">
                <a:solidFill>
                  <a:prstClr val="black"/>
                </a:solidFill>
              </a:rPr>
              <a:t>Last year 180,000 adults supported the delivery of the Award.</a:t>
            </a:r>
            <a:endParaRPr lang="en-GB" sz="2400" b="1" dirty="0">
              <a:solidFill>
                <a:prstClr val="black"/>
              </a:solidFill>
            </a:endParaRPr>
          </a:p>
          <a:p>
            <a:endParaRPr lang="en-GB" sz="1350" dirty="0"/>
          </a:p>
          <a:p>
            <a:r>
              <a:rPr lang="en-US" sz="2200" dirty="0" smtClean="0"/>
              <a:t>An emphasis is placed not only on developing young people, but on supporting and developing the adults who support Award participants. </a:t>
            </a:r>
            <a:endParaRPr lang="en-US" sz="2200" dirty="0"/>
          </a:p>
          <a:p>
            <a:endParaRPr lang="en-US" sz="2200" dirty="0"/>
          </a:p>
          <a:p>
            <a:r>
              <a:rPr lang="en-GB" sz="2400" b="1" dirty="0" smtClean="0">
                <a:solidFill>
                  <a:prstClr val="black"/>
                </a:solidFill>
              </a:rPr>
              <a:t>Hahn’s seven laws of Salem:</a:t>
            </a:r>
          </a:p>
          <a:p>
            <a:endParaRPr lang="en-GB" sz="2200" b="1" dirty="0" smtClean="0">
              <a:solidFill>
                <a:prstClr val="black"/>
              </a:solidFill>
            </a:endParaRPr>
          </a:p>
          <a:p>
            <a:endParaRPr lang="en-GB" sz="2200" dirty="0" smtClean="0"/>
          </a:p>
          <a:p>
            <a:pPr lvl="0" algn="ctr" defTabSz="457200" fontAlgn="base">
              <a:spcBef>
                <a:spcPct val="0"/>
              </a:spcBef>
              <a:spcAft>
                <a:spcPts val="1200"/>
              </a:spcAft>
            </a:pPr>
            <a:r>
              <a:rPr lang="en-GB" sz="2200" b="1" i="1" dirty="0">
                <a:solidFill>
                  <a:srgbClr val="E40046"/>
                </a:solidFill>
                <a:latin typeface="Arial" pitchFamily="-65" charset="0"/>
                <a:ea typeface="ＭＳ Ｐゴシック"/>
              </a:rPr>
              <a:t>‘have children meet with triumph and defeat’</a:t>
            </a:r>
          </a:p>
          <a:p>
            <a:pPr lvl="0" algn="ctr" defTabSz="457200" fontAlgn="base">
              <a:spcBef>
                <a:spcPct val="0"/>
              </a:spcBef>
              <a:spcAft>
                <a:spcPts val="1200"/>
              </a:spcAft>
            </a:pPr>
            <a:endParaRPr lang="en-GB" sz="2200" b="1" i="1" dirty="0">
              <a:solidFill>
                <a:srgbClr val="84247B"/>
              </a:solidFill>
              <a:latin typeface="Arial" pitchFamily="-65" charset="0"/>
              <a:ea typeface="ＭＳ Ｐゴシック"/>
            </a:endParaRPr>
          </a:p>
          <a:p>
            <a:pPr lvl="0" algn="ctr" defTabSz="457200" fontAlgn="base">
              <a:spcBef>
                <a:spcPct val="0"/>
              </a:spcBef>
              <a:spcAft>
                <a:spcPts val="1200"/>
              </a:spcAft>
            </a:pPr>
            <a:r>
              <a:rPr lang="en-GB" sz="2200" b="1" i="1" dirty="0">
                <a:solidFill>
                  <a:srgbClr val="882581"/>
                </a:solidFill>
                <a:latin typeface="Arial" pitchFamily="-65" charset="0"/>
                <a:ea typeface="ＭＳ Ｐゴシック"/>
              </a:rPr>
              <a:t>‘give the children the opportunity of self-effacement in the common cause’</a:t>
            </a:r>
          </a:p>
          <a:p>
            <a:endParaRPr lang="en-GB" sz="1350" dirty="0"/>
          </a:p>
        </p:txBody>
      </p:sp>
    </p:spTree>
    <p:extLst>
      <p:ext uri="{BB962C8B-B14F-4D97-AF65-F5344CB8AC3E}">
        <p14:creationId xmlns:p14="http://schemas.microsoft.com/office/powerpoint/2010/main" val="16085509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89AA2351-BB5F-4685-96BF-495F75143629}"/>
              </a:ext>
            </a:extLst>
          </p:cNvPr>
          <p:cNvPicPr>
            <a:picLocks noChangeAspect="1"/>
          </p:cNvPicPr>
          <p:nvPr/>
        </p:nvPicPr>
        <p:blipFill rotWithShape="1">
          <a:blip r:embed="rId3"/>
          <a:srcRect l="3443" r="7434"/>
          <a:stretch/>
        </p:blipFill>
        <p:spPr>
          <a:xfrm>
            <a:off x="-1" y="0"/>
            <a:ext cx="9144001" cy="6858000"/>
          </a:xfrm>
          <a:prstGeom prst="rect">
            <a:avLst/>
          </a:prstGeom>
        </p:spPr>
      </p:pic>
      <p:sp>
        <p:nvSpPr>
          <p:cNvPr id="5" name="Rectangle 4">
            <a:extLst>
              <a:ext uri="{FF2B5EF4-FFF2-40B4-BE49-F238E27FC236}">
                <a16:creationId xmlns="" xmlns:a16="http://schemas.microsoft.com/office/drawing/2014/main" id="{85EE76D8-D42B-4D7D-8815-D9CF3CD67BEB}"/>
              </a:ext>
            </a:extLst>
          </p:cNvPr>
          <p:cNvSpPr/>
          <p:nvPr/>
        </p:nvSpPr>
        <p:spPr>
          <a:xfrm>
            <a:off x="2565400" y="266701"/>
            <a:ext cx="6578600" cy="134620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4000" b="1" dirty="0">
                <a:solidFill>
                  <a:schemeClr val="tx1"/>
                </a:solidFill>
              </a:rPr>
              <a:t>THE FIELD OF YOUTH WORK</a:t>
            </a:r>
            <a:r>
              <a:rPr lang="en-GB" sz="1350" dirty="0"/>
              <a:t> </a:t>
            </a:r>
          </a:p>
        </p:txBody>
      </p:sp>
      <p:pic>
        <p:nvPicPr>
          <p:cNvPr id="6" name="Picture 5"/>
          <p:cNvPicPr>
            <a:picLocks noChangeAspect="1"/>
          </p:cNvPicPr>
          <p:nvPr/>
        </p:nvPicPr>
        <p:blipFill>
          <a:blip r:embed="rId4"/>
          <a:stretch>
            <a:fillRect/>
          </a:stretch>
        </p:blipFill>
        <p:spPr>
          <a:xfrm>
            <a:off x="7350134" y="6106440"/>
            <a:ext cx="1558428" cy="430154"/>
          </a:xfrm>
          <a:prstGeom prst="rect">
            <a:avLst/>
          </a:prstGeom>
        </p:spPr>
      </p:pic>
    </p:spTree>
    <p:extLst>
      <p:ext uri="{BB962C8B-B14F-4D97-AF65-F5344CB8AC3E}">
        <p14:creationId xmlns:p14="http://schemas.microsoft.com/office/powerpoint/2010/main" val="14285589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853796"/>
            <a:ext cx="9144000" cy="5226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7886" y="6146085"/>
            <a:ext cx="1704975" cy="610746"/>
          </a:xfrm>
          <a:prstGeom prst="rect">
            <a:avLst/>
          </a:prstGeom>
        </p:spPr>
      </p:pic>
      <p:sp>
        <p:nvSpPr>
          <p:cNvPr id="7" name="TextBox 6"/>
          <p:cNvSpPr txBox="1"/>
          <p:nvPr/>
        </p:nvSpPr>
        <p:spPr>
          <a:xfrm>
            <a:off x="100623" y="299798"/>
            <a:ext cx="7696200" cy="553998"/>
          </a:xfrm>
          <a:prstGeom prst="rect">
            <a:avLst/>
          </a:prstGeom>
          <a:noFill/>
        </p:spPr>
        <p:txBody>
          <a:bodyPr wrap="square" rtlCol="0">
            <a:spAutoFit/>
          </a:bodyPr>
          <a:lstStyle/>
          <a:p>
            <a:r>
              <a:rPr lang="en-GB" sz="3000" b="1" dirty="0" smtClean="0"/>
              <a:t>The Field of Youth Work</a:t>
            </a:r>
            <a:endParaRPr lang="en-GB" sz="3000" b="1" dirty="0"/>
          </a:p>
        </p:txBody>
      </p:sp>
      <p:sp>
        <p:nvSpPr>
          <p:cNvPr id="8" name="Rectangle 7"/>
          <p:cNvSpPr/>
          <p:nvPr/>
        </p:nvSpPr>
        <p:spPr>
          <a:xfrm>
            <a:off x="254441" y="1956411"/>
            <a:ext cx="8635118" cy="3139321"/>
          </a:xfrm>
          <a:prstGeom prst="rect">
            <a:avLst/>
          </a:prstGeom>
        </p:spPr>
        <p:txBody>
          <a:bodyPr wrap="square">
            <a:spAutoFit/>
          </a:bodyPr>
          <a:lstStyle/>
          <a:p>
            <a:pPr algn="ctr"/>
            <a:r>
              <a:rPr lang="en-GB" sz="2200" dirty="0"/>
              <a:t>“Youth work, as it is largely understood at European level, is based on values and is about the promotion of human rights, diversity, social cohesion, peace and democracy </a:t>
            </a:r>
            <a:br>
              <a:rPr lang="en-GB" sz="2200" dirty="0"/>
            </a:br>
            <a:r>
              <a:rPr lang="en-GB" sz="2200" dirty="0"/>
              <a:t>[…] </a:t>
            </a:r>
            <a:br>
              <a:rPr lang="en-GB" sz="2200" dirty="0"/>
            </a:br>
            <a:r>
              <a:rPr lang="en-GB" sz="2200" dirty="0"/>
              <a:t>what youth workers have and indeed should have in common is the fact that they all work directly with and for young people in non-formal education settings and with a defined intention”</a:t>
            </a:r>
          </a:p>
          <a:p>
            <a:pPr algn="ctr"/>
            <a:endParaRPr lang="en-GB" sz="2200" dirty="0" smtClean="0"/>
          </a:p>
          <a:p>
            <a:pPr algn="ctr"/>
            <a:r>
              <a:rPr lang="en-GB" sz="2200" dirty="0" err="1" smtClean="0"/>
              <a:t>Schild</a:t>
            </a:r>
            <a:r>
              <a:rPr lang="en-GB" sz="2200" dirty="0"/>
              <a:t>, </a:t>
            </a:r>
            <a:r>
              <a:rPr lang="en-GB" sz="2200" dirty="0" err="1"/>
              <a:t>Vanhee</a:t>
            </a:r>
            <a:r>
              <a:rPr lang="en-GB" sz="2200" dirty="0"/>
              <a:t> and Williamson (2017)</a:t>
            </a:r>
          </a:p>
        </p:txBody>
      </p:sp>
    </p:spTree>
    <p:extLst>
      <p:ext uri="{BB962C8B-B14F-4D97-AF65-F5344CB8AC3E}">
        <p14:creationId xmlns:p14="http://schemas.microsoft.com/office/powerpoint/2010/main" val="12368653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2517408"/>
            <a:ext cx="6252308" cy="1800225"/>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6" name="Picture 5"/>
          <p:cNvPicPr>
            <a:picLocks noChangeAspect="1"/>
          </p:cNvPicPr>
          <p:nvPr/>
        </p:nvPicPr>
        <p:blipFill>
          <a:blip r:embed="rId3"/>
          <a:stretch>
            <a:fillRect/>
          </a:stretch>
        </p:blipFill>
        <p:spPr>
          <a:xfrm>
            <a:off x="7373209" y="6285217"/>
            <a:ext cx="1558428" cy="430154"/>
          </a:xfrm>
          <a:prstGeom prst="rect">
            <a:avLst/>
          </a:prstGeom>
        </p:spPr>
      </p:pic>
      <p:sp>
        <p:nvSpPr>
          <p:cNvPr id="8" name="TextBox 7"/>
          <p:cNvSpPr txBox="1"/>
          <p:nvPr/>
        </p:nvSpPr>
        <p:spPr>
          <a:xfrm>
            <a:off x="190499" y="2819793"/>
            <a:ext cx="7696200" cy="1131079"/>
          </a:xfrm>
          <a:prstGeom prst="rect">
            <a:avLst/>
          </a:prstGeom>
          <a:noFill/>
        </p:spPr>
        <p:txBody>
          <a:bodyPr wrap="square" rtlCol="0">
            <a:spAutoFit/>
          </a:bodyPr>
          <a:lstStyle/>
          <a:p>
            <a:r>
              <a:rPr lang="en-GB" sz="4050" b="1" dirty="0"/>
              <a:t>SLIDE DIVIDER</a:t>
            </a:r>
          </a:p>
          <a:p>
            <a:r>
              <a:rPr lang="en-GB" sz="2700" dirty="0"/>
              <a:t>SUBJECT</a:t>
            </a:r>
          </a:p>
        </p:txBody>
      </p:sp>
      <p:pic>
        <p:nvPicPr>
          <p:cNvPr id="6146" name="Picture 2" descr="Kapa Haka-7.jpg"/>
          <p:cNvPicPr>
            <a:picLocks noChangeAspect="1" noChangeArrowheads="1"/>
          </p:cNvPicPr>
          <p:nvPr/>
        </p:nvPicPr>
        <p:blipFill rotWithShape="1">
          <a:blip r:embed="rId4">
            <a:extLst>
              <a:ext uri="{28A0092B-C50C-407E-A947-70E740481C1C}">
                <a14:useLocalDpi xmlns:a14="http://schemas.microsoft.com/office/drawing/2010/main" val="0"/>
              </a:ext>
            </a:extLst>
          </a:blip>
          <a:srcRect t="-376" r="9091" b="-1"/>
          <a:stretch/>
        </p:blipFill>
        <p:spPr bwMode="auto">
          <a:xfrm>
            <a:off x="0" y="-46891"/>
            <a:ext cx="9386277" cy="690489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076329" y="4390146"/>
            <a:ext cx="6309948" cy="1800225"/>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1" name="TextBox 10"/>
          <p:cNvSpPr txBox="1"/>
          <p:nvPr/>
        </p:nvSpPr>
        <p:spPr>
          <a:xfrm>
            <a:off x="3188673" y="4645638"/>
            <a:ext cx="6197604" cy="1131079"/>
          </a:xfrm>
          <a:prstGeom prst="rect">
            <a:avLst/>
          </a:prstGeom>
          <a:noFill/>
        </p:spPr>
        <p:txBody>
          <a:bodyPr wrap="square" rtlCol="0">
            <a:spAutoFit/>
          </a:bodyPr>
          <a:lstStyle/>
          <a:p>
            <a:r>
              <a:rPr lang="en-GB" sz="4050" b="1" dirty="0" smtClean="0"/>
              <a:t>THE FOUNDATION</a:t>
            </a:r>
            <a:endParaRPr lang="en-GB" sz="4050" b="1" dirty="0"/>
          </a:p>
          <a:p>
            <a:r>
              <a:rPr lang="en-GB" sz="2700" dirty="0" smtClean="0"/>
              <a:t>How and where do we deliver the Award?</a:t>
            </a:r>
            <a:endParaRPr lang="en-GB" sz="2700" dirty="0"/>
          </a:p>
        </p:txBody>
      </p:sp>
      <p:pic>
        <p:nvPicPr>
          <p:cNvPr id="12" name="Picture 11"/>
          <p:cNvPicPr>
            <a:picLocks noChangeAspect="1"/>
          </p:cNvPicPr>
          <p:nvPr/>
        </p:nvPicPr>
        <p:blipFill>
          <a:blip r:embed="rId3"/>
          <a:stretch>
            <a:fillRect/>
          </a:stretch>
        </p:blipFill>
        <p:spPr>
          <a:xfrm>
            <a:off x="7413634" y="150140"/>
            <a:ext cx="1558428" cy="430154"/>
          </a:xfrm>
          <a:prstGeom prst="rect">
            <a:avLst/>
          </a:prstGeom>
        </p:spPr>
      </p:pic>
    </p:spTree>
    <p:extLst>
      <p:ext uri="{BB962C8B-B14F-4D97-AF65-F5344CB8AC3E}">
        <p14:creationId xmlns:p14="http://schemas.microsoft.com/office/powerpoint/2010/main" val="37778256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853796"/>
            <a:ext cx="9144000" cy="5226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7886" y="6146085"/>
            <a:ext cx="1704975" cy="610746"/>
          </a:xfrm>
          <a:prstGeom prst="rect">
            <a:avLst/>
          </a:prstGeom>
        </p:spPr>
      </p:pic>
      <p:sp>
        <p:nvSpPr>
          <p:cNvPr id="7" name="TextBox 6"/>
          <p:cNvSpPr txBox="1"/>
          <p:nvPr/>
        </p:nvSpPr>
        <p:spPr>
          <a:xfrm>
            <a:off x="100623" y="299798"/>
            <a:ext cx="7696200" cy="553998"/>
          </a:xfrm>
          <a:prstGeom prst="rect">
            <a:avLst/>
          </a:prstGeom>
          <a:noFill/>
        </p:spPr>
        <p:txBody>
          <a:bodyPr wrap="square" rtlCol="0">
            <a:spAutoFit/>
          </a:bodyPr>
          <a:lstStyle/>
          <a:p>
            <a:r>
              <a:rPr lang="en-GB" sz="3000" b="1" dirty="0" smtClean="0"/>
              <a:t>ORGANISATIONAL STRUCTURE</a:t>
            </a:r>
            <a:endParaRPr lang="en-GB" sz="3000" b="1" dirty="0"/>
          </a:p>
        </p:txBody>
      </p:sp>
      <p:sp>
        <p:nvSpPr>
          <p:cNvPr id="8" name="Rectangle 7"/>
          <p:cNvSpPr/>
          <p:nvPr/>
        </p:nvSpPr>
        <p:spPr>
          <a:xfrm>
            <a:off x="360892" y="2120811"/>
            <a:ext cx="5983898" cy="2705997"/>
          </a:xfrm>
          <a:prstGeom prst="rect">
            <a:avLst/>
          </a:prstGeom>
        </p:spPr>
        <p:txBody>
          <a:bodyPr wrap="square">
            <a:spAutoFit/>
          </a:bodyPr>
          <a:lstStyle/>
          <a:p>
            <a:pPr marL="342900" indent="-342900">
              <a:lnSpc>
                <a:spcPct val="200000"/>
              </a:lnSpc>
              <a:buFont typeface="Arial" panose="020B0604020202020204" pitchFamily="34" charset="0"/>
              <a:buChar char="•"/>
            </a:pPr>
            <a:r>
              <a:rPr lang="en-GB" sz="2200" dirty="0" smtClean="0"/>
              <a:t>The Foundation</a:t>
            </a:r>
          </a:p>
          <a:p>
            <a:pPr marL="342900" indent="-342900">
              <a:lnSpc>
                <a:spcPct val="200000"/>
              </a:lnSpc>
              <a:buFont typeface="Arial" panose="020B0604020202020204" pitchFamily="34" charset="0"/>
              <a:buChar char="•"/>
            </a:pPr>
            <a:r>
              <a:rPr lang="en-GB" sz="2200" dirty="0" smtClean="0"/>
              <a:t>Licensed National Award Operators – 69</a:t>
            </a:r>
          </a:p>
          <a:p>
            <a:pPr marL="342900" indent="-342900">
              <a:lnSpc>
                <a:spcPct val="200000"/>
              </a:lnSpc>
              <a:buFont typeface="Arial" panose="020B0604020202020204" pitchFamily="34" charset="0"/>
              <a:buChar char="•"/>
            </a:pPr>
            <a:r>
              <a:rPr lang="en-GB" sz="2200" dirty="0" smtClean="0"/>
              <a:t>Licensed Independent Award Centres ~400</a:t>
            </a:r>
          </a:p>
          <a:p>
            <a:pPr marL="342900" indent="-342900">
              <a:lnSpc>
                <a:spcPct val="200000"/>
              </a:lnSpc>
              <a:buFont typeface="Arial" panose="020B0604020202020204" pitchFamily="34" charset="0"/>
              <a:buChar char="•"/>
            </a:pPr>
            <a:r>
              <a:rPr lang="en-GB" sz="2200" dirty="0" smtClean="0"/>
              <a:t>Emerging Leaders</a:t>
            </a:r>
          </a:p>
        </p:txBody>
      </p:sp>
    </p:spTree>
    <p:extLst>
      <p:ext uri="{BB962C8B-B14F-4D97-AF65-F5344CB8AC3E}">
        <p14:creationId xmlns:p14="http://schemas.microsoft.com/office/powerpoint/2010/main" val="39418493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3CCCB6CD-7318-4615-BD0B-0862905C2B76}"/>
              </a:ext>
            </a:extLst>
          </p:cNvPr>
          <p:cNvPicPr>
            <a:picLocks noChangeAspect="1"/>
          </p:cNvPicPr>
          <p:nvPr/>
        </p:nvPicPr>
        <p:blipFill rotWithShape="1">
          <a:blip r:embed="rId3"/>
          <a:srcRect t="87590" r="66801" b="5310"/>
          <a:stretch/>
        </p:blipFill>
        <p:spPr>
          <a:xfrm>
            <a:off x="0" y="19058"/>
            <a:ext cx="9144000" cy="738398"/>
          </a:xfrm>
          <a:prstGeom prst="rect">
            <a:avLst/>
          </a:prstGeom>
        </p:spPr>
      </p:pic>
      <p:pic>
        <p:nvPicPr>
          <p:cNvPr id="11" name="Picture 10">
            <a:extLst>
              <a:ext uri="{FF2B5EF4-FFF2-40B4-BE49-F238E27FC236}">
                <a16:creationId xmlns="" xmlns:a16="http://schemas.microsoft.com/office/drawing/2014/main" id="{137429E5-F0E4-42F0-A628-7351D7F7F00F}"/>
              </a:ext>
            </a:extLst>
          </p:cNvPr>
          <p:cNvPicPr>
            <a:picLocks noChangeAspect="1"/>
          </p:cNvPicPr>
          <p:nvPr/>
        </p:nvPicPr>
        <p:blipFill rotWithShape="1">
          <a:blip r:embed="rId3"/>
          <a:srcRect t="87590" r="66801" b="5310"/>
          <a:stretch/>
        </p:blipFill>
        <p:spPr>
          <a:xfrm>
            <a:off x="-1180" y="44450"/>
            <a:ext cx="9144000" cy="666750"/>
          </a:xfrm>
          <a:prstGeom prst="rect">
            <a:avLst/>
          </a:prstGeom>
        </p:spPr>
      </p:pic>
      <p:pic>
        <p:nvPicPr>
          <p:cNvPr id="6" name="Picture 5"/>
          <p:cNvPicPr>
            <a:picLocks noChangeAspect="1"/>
          </p:cNvPicPr>
          <p:nvPr/>
        </p:nvPicPr>
        <p:blipFill>
          <a:blip r:embed="rId3"/>
          <a:stretch>
            <a:fillRect/>
          </a:stretch>
        </p:blipFill>
        <p:spPr>
          <a:xfrm>
            <a:off x="0" y="711200"/>
            <a:ext cx="9144590" cy="5740400"/>
          </a:xfrm>
          <a:prstGeom prst="rect">
            <a:avLst/>
          </a:prstGeom>
        </p:spPr>
      </p:pic>
      <p:sp>
        <p:nvSpPr>
          <p:cNvPr id="9" name="Rounded Rectangle 8"/>
          <p:cNvSpPr/>
          <p:nvPr/>
        </p:nvSpPr>
        <p:spPr>
          <a:xfrm>
            <a:off x="5801212" y="1155700"/>
            <a:ext cx="2935798" cy="1041400"/>
          </a:xfrm>
          <a:prstGeom prst="roundRect">
            <a:avLst/>
          </a:prstGeom>
          <a:solidFill>
            <a:srgbClr val="009EE7"/>
          </a:solidFill>
          <a:ln>
            <a:noFill/>
          </a:ln>
          <a:effectLst/>
        </p:spPr>
        <p:style>
          <a:lnRef idx="1">
            <a:schemeClr val="accent1"/>
          </a:lnRef>
          <a:fillRef idx="3">
            <a:schemeClr val="accent1"/>
          </a:fillRef>
          <a:effectRef idx="2">
            <a:schemeClr val="accent1"/>
          </a:effectRef>
          <a:fontRef idx="minor">
            <a:schemeClr val="lt1"/>
          </a:fontRef>
        </p:style>
        <p:txBody>
          <a:bodyPr numCol="2" rtlCol="0" anchor="ctr"/>
          <a:lstStyle/>
          <a:p>
            <a:pPr algn="ctr"/>
            <a:r>
              <a:rPr lang="en-GB" sz="1400" dirty="0">
                <a:latin typeface="Calibri" panose="020F0502020204030204" pitchFamily="34" charset="0"/>
              </a:rPr>
              <a:t>Operating in over</a:t>
            </a:r>
          </a:p>
          <a:p>
            <a:pPr algn="ctr"/>
            <a:r>
              <a:rPr lang="en-GB" sz="2000" dirty="0">
                <a:latin typeface="Calibri" panose="020F0502020204030204" pitchFamily="34" charset="0"/>
              </a:rPr>
              <a:t> </a:t>
            </a:r>
            <a:r>
              <a:rPr lang="en-GB" sz="4800" b="1" dirty="0">
                <a:latin typeface="Calibri" panose="020F0502020204030204" pitchFamily="34" charset="0"/>
              </a:rPr>
              <a:t>130</a:t>
            </a:r>
            <a:endParaRPr lang="en-GB" sz="2800" dirty="0">
              <a:latin typeface="Calibri" panose="020F0502020204030204" pitchFamily="34" charset="0"/>
            </a:endParaRPr>
          </a:p>
          <a:p>
            <a:pPr algn="ctr">
              <a:spcBef>
                <a:spcPts val="1800"/>
              </a:spcBef>
            </a:pPr>
            <a:r>
              <a:rPr lang="en-GB" sz="100" b="1" dirty="0">
                <a:latin typeface="Calibri" panose="020F0502020204030204" pitchFamily="34" charset="0"/>
              </a:rPr>
              <a:t/>
            </a:r>
            <a:br>
              <a:rPr lang="en-GB" sz="100" b="1" dirty="0">
                <a:latin typeface="Calibri" panose="020F0502020204030204" pitchFamily="34" charset="0"/>
              </a:rPr>
            </a:br>
            <a:r>
              <a:rPr lang="en-GB" sz="100" b="1" dirty="0">
                <a:latin typeface="Calibri" panose="020F0502020204030204" pitchFamily="34" charset="0"/>
              </a:rPr>
              <a:t/>
            </a:r>
            <a:br>
              <a:rPr lang="en-GB" sz="100" b="1" dirty="0">
                <a:latin typeface="Calibri" panose="020F0502020204030204" pitchFamily="34" charset="0"/>
              </a:rPr>
            </a:br>
            <a:r>
              <a:rPr lang="en-GB" sz="100" b="1" dirty="0">
                <a:latin typeface="Calibri" panose="020F0502020204030204" pitchFamily="34" charset="0"/>
              </a:rPr>
              <a:t/>
            </a:r>
            <a:br>
              <a:rPr lang="en-GB" sz="100" b="1" dirty="0">
                <a:latin typeface="Calibri" panose="020F0502020204030204" pitchFamily="34" charset="0"/>
              </a:rPr>
            </a:br>
            <a:r>
              <a:rPr lang="en-GB" sz="100" b="1" dirty="0">
                <a:latin typeface="Calibri" panose="020F0502020204030204" pitchFamily="34" charset="0"/>
              </a:rPr>
              <a:t/>
            </a:r>
            <a:br>
              <a:rPr lang="en-GB" sz="100" b="1" dirty="0">
                <a:latin typeface="Calibri" panose="020F0502020204030204" pitchFamily="34" charset="0"/>
              </a:rPr>
            </a:br>
            <a:r>
              <a:rPr lang="en-GB" sz="100" b="1" dirty="0">
                <a:latin typeface="Calibri" panose="020F0502020204030204" pitchFamily="34" charset="0"/>
              </a:rPr>
              <a:t/>
            </a:r>
            <a:br>
              <a:rPr lang="en-GB" sz="100" b="1" dirty="0">
                <a:latin typeface="Calibri" panose="020F0502020204030204" pitchFamily="34" charset="0"/>
              </a:rPr>
            </a:br>
            <a:r>
              <a:rPr lang="en-GB" sz="100" b="1" dirty="0">
                <a:latin typeface="Calibri" panose="020F0502020204030204" pitchFamily="34" charset="0"/>
              </a:rPr>
              <a:t/>
            </a:r>
            <a:br>
              <a:rPr lang="en-GB" sz="100" b="1" dirty="0">
                <a:latin typeface="Calibri" panose="020F0502020204030204" pitchFamily="34" charset="0"/>
              </a:rPr>
            </a:br>
            <a:r>
              <a:rPr lang="en-GB" sz="100" b="1" dirty="0">
                <a:latin typeface="Calibri" panose="020F0502020204030204" pitchFamily="34" charset="0"/>
              </a:rPr>
              <a:t/>
            </a:r>
            <a:br>
              <a:rPr lang="en-GB" sz="100" b="1" dirty="0">
                <a:latin typeface="Calibri" panose="020F0502020204030204" pitchFamily="34" charset="0"/>
              </a:rPr>
            </a:br>
            <a:r>
              <a:rPr lang="en-GB" sz="100" b="1" dirty="0">
                <a:latin typeface="Calibri" panose="020F0502020204030204" pitchFamily="34" charset="0"/>
              </a:rPr>
              <a:t/>
            </a:r>
            <a:br>
              <a:rPr lang="en-GB" sz="100" b="1" dirty="0">
                <a:latin typeface="Calibri" panose="020F0502020204030204" pitchFamily="34" charset="0"/>
              </a:rPr>
            </a:br>
            <a:r>
              <a:rPr lang="en-GB" sz="2000" b="1" dirty="0">
                <a:latin typeface="Calibri" panose="020F0502020204030204" pitchFamily="34" charset="0"/>
              </a:rPr>
              <a:t>countries &amp; territories </a:t>
            </a:r>
            <a:endParaRPr lang="en-GB" sz="1400" b="1" dirty="0">
              <a:latin typeface="Calibri" panose="020F0502020204030204" pitchFamily="34" charset="0"/>
            </a:endParaRPr>
          </a:p>
        </p:txBody>
      </p:sp>
      <p:pic>
        <p:nvPicPr>
          <p:cNvPr id="10" name="Picture 9">
            <a:extLst>
              <a:ext uri="{FF2B5EF4-FFF2-40B4-BE49-F238E27FC236}">
                <a16:creationId xmlns="" xmlns:a16="http://schemas.microsoft.com/office/drawing/2014/main" id="{FA3AA47E-9992-4464-96C7-B07C90E87F5C}"/>
              </a:ext>
            </a:extLst>
          </p:cNvPr>
          <p:cNvPicPr>
            <a:picLocks noChangeAspect="1"/>
          </p:cNvPicPr>
          <p:nvPr/>
        </p:nvPicPr>
        <p:blipFill rotWithShape="1">
          <a:blip r:embed="rId3"/>
          <a:srcRect t="87590" r="66801" b="5310"/>
          <a:stretch/>
        </p:blipFill>
        <p:spPr>
          <a:xfrm>
            <a:off x="0" y="6413500"/>
            <a:ext cx="9144000" cy="444500"/>
          </a:xfrm>
          <a:prstGeom prst="rect">
            <a:avLst/>
          </a:prstGeom>
        </p:spPr>
      </p:pic>
      <p:sp>
        <p:nvSpPr>
          <p:cNvPr id="8" name="TextBox 7">
            <a:extLst>
              <a:ext uri="{FF2B5EF4-FFF2-40B4-BE49-F238E27FC236}">
                <a16:creationId xmlns="" xmlns:a16="http://schemas.microsoft.com/office/drawing/2014/main" id="{35FA3E5C-CD4E-400D-B008-08304C0F9E70}"/>
              </a:ext>
            </a:extLst>
          </p:cNvPr>
          <p:cNvSpPr txBox="1"/>
          <p:nvPr/>
        </p:nvSpPr>
        <p:spPr>
          <a:xfrm>
            <a:off x="113426" y="312876"/>
            <a:ext cx="7696200" cy="584775"/>
          </a:xfrm>
          <a:prstGeom prst="rect">
            <a:avLst/>
          </a:prstGeom>
          <a:noFill/>
        </p:spPr>
        <p:txBody>
          <a:bodyPr wrap="square" rtlCol="0">
            <a:spAutoFit/>
          </a:bodyPr>
          <a:lstStyle/>
          <a:p>
            <a:r>
              <a:rPr lang="en-GB" sz="3200" b="1" dirty="0">
                <a:solidFill>
                  <a:schemeClr val="bg1"/>
                </a:solidFill>
              </a:rPr>
              <a:t>THE AWARD AROUND THE WORLD</a:t>
            </a:r>
          </a:p>
        </p:txBody>
      </p:sp>
      <p:pic>
        <p:nvPicPr>
          <p:cNvPr id="12" name="Picture 11">
            <a:extLst>
              <a:ext uri="{FF2B5EF4-FFF2-40B4-BE49-F238E27FC236}">
                <a16:creationId xmlns="" xmlns:a16="http://schemas.microsoft.com/office/drawing/2014/main" id="{FA3AA47E-9992-4464-96C7-B07C90E87F5C}"/>
              </a:ext>
            </a:extLst>
          </p:cNvPr>
          <p:cNvPicPr>
            <a:picLocks noChangeAspect="1"/>
          </p:cNvPicPr>
          <p:nvPr/>
        </p:nvPicPr>
        <p:blipFill rotWithShape="1">
          <a:blip r:embed="rId3"/>
          <a:srcRect t="87590" r="66801" b="5310"/>
          <a:stretch/>
        </p:blipFill>
        <p:spPr>
          <a:xfrm>
            <a:off x="-2360" y="-79966"/>
            <a:ext cx="9144000" cy="300410"/>
          </a:xfrm>
          <a:prstGeom prst="rect">
            <a:avLst/>
          </a:prstGeom>
        </p:spPr>
      </p:pic>
      <p:pic>
        <p:nvPicPr>
          <p:cNvPr id="14" name="Picture 13"/>
          <p:cNvPicPr>
            <a:picLocks noChangeAspect="1"/>
          </p:cNvPicPr>
          <p:nvPr/>
        </p:nvPicPr>
        <p:blipFill>
          <a:blip r:embed="rId4"/>
          <a:stretch>
            <a:fillRect/>
          </a:stretch>
        </p:blipFill>
        <p:spPr>
          <a:xfrm>
            <a:off x="7269111" y="6152167"/>
            <a:ext cx="1558428" cy="430154"/>
          </a:xfrm>
          <a:prstGeom prst="rect">
            <a:avLst/>
          </a:prstGeom>
        </p:spPr>
      </p:pic>
    </p:spTree>
    <p:extLst>
      <p:ext uri="{BB962C8B-B14F-4D97-AF65-F5344CB8AC3E}">
        <p14:creationId xmlns:p14="http://schemas.microsoft.com/office/powerpoint/2010/main" val="32683518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0F9A2758.jpg"/>
          <p:cNvPicPr>
            <a:picLocks noChangeAspect="1" noChangeArrowheads="1"/>
          </p:cNvPicPr>
          <p:nvPr/>
        </p:nvPicPr>
        <p:blipFill rotWithShape="1">
          <a:blip r:embed="rId3">
            <a:extLst>
              <a:ext uri="{28A0092B-C50C-407E-A947-70E740481C1C}">
                <a14:useLocalDpi xmlns:a14="http://schemas.microsoft.com/office/drawing/2010/main" val="0"/>
              </a:ext>
            </a:extLst>
          </a:blip>
          <a:srcRect l="529" t="456" r="7145"/>
          <a:stretch/>
        </p:blipFill>
        <p:spPr bwMode="auto">
          <a:xfrm>
            <a:off x="-43520" y="0"/>
            <a:ext cx="954702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148031" y="290818"/>
            <a:ext cx="1558428" cy="430154"/>
          </a:xfrm>
          <a:prstGeom prst="rect">
            <a:avLst/>
          </a:prstGeom>
        </p:spPr>
      </p:pic>
      <p:sp>
        <p:nvSpPr>
          <p:cNvPr id="5" name="Rectangle 4"/>
          <p:cNvSpPr/>
          <p:nvPr/>
        </p:nvSpPr>
        <p:spPr>
          <a:xfrm>
            <a:off x="2084755" y="5182455"/>
            <a:ext cx="4989145" cy="128184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TextBox 7"/>
          <p:cNvSpPr txBox="1"/>
          <p:nvPr/>
        </p:nvSpPr>
        <p:spPr>
          <a:xfrm>
            <a:off x="2311545" y="5465586"/>
            <a:ext cx="4762355" cy="715581"/>
          </a:xfrm>
          <a:prstGeom prst="rect">
            <a:avLst/>
          </a:prstGeom>
          <a:noFill/>
        </p:spPr>
        <p:txBody>
          <a:bodyPr wrap="square" rtlCol="0">
            <a:spAutoFit/>
          </a:bodyPr>
          <a:lstStyle/>
          <a:p>
            <a:r>
              <a:rPr lang="en-GB" sz="4050" b="1" dirty="0" smtClean="0"/>
              <a:t>CRITICAL MOMENTS</a:t>
            </a:r>
            <a:endParaRPr lang="en-GB" sz="4050" b="1" dirty="0"/>
          </a:p>
        </p:txBody>
      </p:sp>
    </p:spTree>
    <p:extLst>
      <p:ext uri="{BB962C8B-B14F-4D97-AF65-F5344CB8AC3E}">
        <p14:creationId xmlns:p14="http://schemas.microsoft.com/office/powerpoint/2010/main" val="31747345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7886" y="6146085"/>
            <a:ext cx="1704975" cy="610746"/>
          </a:xfrm>
          <a:prstGeom prst="rect">
            <a:avLst/>
          </a:prstGeom>
        </p:spPr>
      </p:pic>
      <p:sp>
        <p:nvSpPr>
          <p:cNvPr id="19" name="Right Arrow 18"/>
          <p:cNvSpPr/>
          <p:nvPr/>
        </p:nvSpPr>
        <p:spPr>
          <a:xfrm>
            <a:off x="-106580" y="4046670"/>
            <a:ext cx="9106681" cy="1844040"/>
          </a:xfrm>
          <a:prstGeom prst="rightArrow">
            <a:avLst/>
          </a:prstGeom>
          <a:solidFill>
            <a:srgbClr val="009E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ight Arrow 4"/>
          <p:cNvSpPr/>
          <p:nvPr/>
        </p:nvSpPr>
        <p:spPr>
          <a:xfrm>
            <a:off x="462346" y="1947255"/>
            <a:ext cx="9743374" cy="1844040"/>
          </a:xfrm>
          <a:prstGeom prst="rightArrow">
            <a:avLst/>
          </a:prstGeom>
          <a:solidFill>
            <a:srgbClr val="009E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0" y="853796"/>
            <a:ext cx="9144000" cy="52262"/>
          </a:xfrm>
          <a:prstGeom prst="rect">
            <a:avLst/>
          </a:prstGeom>
          <a:solidFill>
            <a:srgbClr val="E40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rgbClr val="E40046"/>
              </a:solidFill>
            </a:endParaRPr>
          </a:p>
        </p:txBody>
      </p:sp>
      <p:sp>
        <p:nvSpPr>
          <p:cNvPr id="7" name="TextBox 6"/>
          <p:cNvSpPr txBox="1"/>
          <p:nvPr/>
        </p:nvSpPr>
        <p:spPr>
          <a:xfrm>
            <a:off x="100623" y="299799"/>
            <a:ext cx="8922238" cy="553998"/>
          </a:xfrm>
          <a:prstGeom prst="rect">
            <a:avLst/>
          </a:prstGeom>
          <a:noFill/>
        </p:spPr>
        <p:txBody>
          <a:bodyPr wrap="square" rtlCol="0">
            <a:spAutoFit/>
          </a:bodyPr>
          <a:lstStyle/>
          <a:p>
            <a:r>
              <a:rPr lang="en-GB" sz="3000" b="1" dirty="0" smtClean="0"/>
              <a:t>CRITICAL MOMENTS IN OUR HISTORY</a:t>
            </a:r>
            <a:endParaRPr lang="en-GB" sz="3000" b="1" dirty="0"/>
          </a:p>
        </p:txBody>
      </p:sp>
      <p:sp>
        <p:nvSpPr>
          <p:cNvPr id="6" name="Rectangle 5"/>
          <p:cNvSpPr/>
          <p:nvPr/>
        </p:nvSpPr>
        <p:spPr>
          <a:xfrm>
            <a:off x="85725" y="1107570"/>
            <a:ext cx="8635118" cy="877163"/>
          </a:xfrm>
          <a:prstGeom prst="rect">
            <a:avLst/>
          </a:prstGeom>
        </p:spPr>
        <p:txBody>
          <a:bodyPr wrap="square">
            <a:spAutoFit/>
          </a:bodyPr>
          <a:lstStyle/>
          <a:p>
            <a:pPr lvl="0"/>
            <a:r>
              <a:rPr lang="en-GB" sz="2400" b="1" dirty="0" smtClean="0">
                <a:solidFill>
                  <a:prstClr val="black"/>
                </a:solidFill>
              </a:rPr>
              <a:t>A timeline of events</a:t>
            </a:r>
            <a:endParaRPr lang="en-GB" sz="2400" b="1" dirty="0">
              <a:solidFill>
                <a:prstClr val="black"/>
              </a:solidFill>
            </a:endParaRPr>
          </a:p>
          <a:p>
            <a:endParaRPr lang="en-GB" sz="1350" dirty="0"/>
          </a:p>
          <a:p>
            <a:endParaRPr lang="en-GB" sz="1350" dirty="0"/>
          </a:p>
        </p:txBody>
      </p:sp>
      <p:sp>
        <p:nvSpPr>
          <p:cNvPr id="3" name="Rectangle 2"/>
          <p:cNvSpPr/>
          <p:nvPr/>
        </p:nvSpPr>
        <p:spPr>
          <a:xfrm>
            <a:off x="85725" y="2102552"/>
            <a:ext cx="1956435" cy="10292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479365" y="2087082"/>
            <a:ext cx="1663982" cy="938719"/>
          </a:xfrm>
          <a:prstGeom prst="rect">
            <a:avLst/>
          </a:prstGeom>
          <a:noFill/>
        </p:spPr>
        <p:txBody>
          <a:bodyPr wrap="square" rtlCol="0">
            <a:spAutoFit/>
          </a:bodyPr>
          <a:lstStyle/>
          <a:p>
            <a:pPr>
              <a:spcBef>
                <a:spcPts val="600"/>
              </a:spcBef>
            </a:pPr>
            <a:r>
              <a:rPr lang="en-GB" b="1" dirty="0" smtClean="0"/>
              <a:t>1956</a:t>
            </a:r>
            <a:endParaRPr lang="en-GB" dirty="0"/>
          </a:p>
          <a:p>
            <a:pPr>
              <a:spcBef>
                <a:spcPts val="600"/>
              </a:spcBef>
            </a:pPr>
            <a:r>
              <a:rPr lang="en-GB" sz="1600" dirty="0" smtClean="0">
                <a:solidFill>
                  <a:schemeClr val="bg1"/>
                </a:solidFill>
              </a:rPr>
              <a:t>Launch of the Award in the UK</a:t>
            </a:r>
            <a:endParaRPr lang="en-GB" sz="1600" dirty="0">
              <a:solidFill>
                <a:schemeClr val="bg1"/>
              </a:solidFill>
            </a:endParaRPr>
          </a:p>
        </p:txBody>
      </p:sp>
      <p:sp>
        <p:nvSpPr>
          <p:cNvPr id="9" name="TextBox 8"/>
          <p:cNvSpPr txBox="1"/>
          <p:nvPr/>
        </p:nvSpPr>
        <p:spPr>
          <a:xfrm>
            <a:off x="2478986" y="2090316"/>
            <a:ext cx="2277208" cy="1184940"/>
          </a:xfrm>
          <a:prstGeom prst="rect">
            <a:avLst/>
          </a:prstGeom>
          <a:noFill/>
        </p:spPr>
        <p:txBody>
          <a:bodyPr wrap="square" rtlCol="0">
            <a:spAutoFit/>
          </a:bodyPr>
          <a:lstStyle/>
          <a:p>
            <a:r>
              <a:rPr lang="en-GB" b="1" dirty="0" smtClean="0"/>
              <a:t>1958</a:t>
            </a:r>
            <a:endParaRPr lang="en-GB" dirty="0" smtClean="0"/>
          </a:p>
          <a:p>
            <a:pPr>
              <a:spcBef>
                <a:spcPts val="600"/>
              </a:spcBef>
            </a:pPr>
            <a:r>
              <a:rPr lang="en-GB" sz="1600" dirty="0" smtClean="0">
                <a:solidFill>
                  <a:schemeClr val="bg1"/>
                </a:solidFill>
              </a:rPr>
              <a:t>-Girls Award launched </a:t>
            </a:r>
            <a:br>
              <a:rPr lang="en-GB" sz="1600" dirty="0" smtClean="0">
                <a:solidFill>
                  <a:schemeClr val="bg1"/>
                </a:solidFill>
              </a:rPr>
            </a:br>
            <a:r>
              <a:rPr lang="en-GB" sz="1600" dirty="0" smtClean="0">
                <a:solidFill>
                  <a:schemeClr val="bg1"/>
                </a:solidFill>
              </a:rPr>
              <a:t>-First schools outside </a:t>
            </a:r>
            <a:br>
              <a:rPr lang="en-GB" sz="1600" dirty="0" smtClean="0">
                <a:solidFill>
                  <a:schemeClr val="bg1"/>
                </a:solidFill>
              </a:rPr>
            </a:br>
            <a:r>
              <a:rPr lang="en-GB" sz="1600" dirty="0" smtClean="0">
                <a:solidFill>
                  <a:schemeClr val="bg1"/>
                </a:solidFill>
              </a:rPr>
              <a:t>the UK launch</a:t>
            </a:r>
            <a:endParaRPr lang="en-GB" sz="1600" dirty="0">
              <a:solidFill>
                <a:schemeClr val="bg1"/>
              </a:solidFill>
            </a:endParaRPr>
          </a:p>
        </p:txBody>
      </p:sp>
      <p:sp>
        <p:nvSpPr>
          <p:cNvPr id="10" name="TextBox 9"/>
          <p:cNvSpPr txBox="1"/>
          <p:nvPr/>
        </p:nvSpPr>
        <p:spPr>
          <a:xfrm>
            <a:off x="5131909" y="2090316"/>
            <a:ext cx="2040762" cy="1184940"/>
          </a:xfrm>
          <a:prstGeom prst="rect">
            <a:avLst/>
          </a:prstGeom>
          <a:noFill/>
        </p:spPr>
        <p:txBody>
          <a:bodyPr wrap="square" rtlCol="0">
            <a:spAutoFit/>
          </a:bodyPr>
          <a:lstStyle/>
          <a:p>
            <a:r>
              <a:rPr lang="en-GB" b="1" dirty="0" smtClean="0"/>
              <a:t>1962</a:t>
            </a:r>
            <a:endParaRPr lang="en-GB" dirty="0"/>
          </a:p>
          <a:p>
            <a:pPr>
              <a:spcBef>
                <a:spcPts val="600"/>
              </a:spcBef>
            </a:pPr>
            <a:r>
              <a:rPr lang="en-GB" sz="1600" dirty="0" smtClean="0">
                <a:solidFill>
                  <a:schemeClr val="bg1"/>
                </a:solidFill>
              </a:rPr>
              <a:t>First directive on overseas policy and practice issued</a:t>
            </a:r>
            <a:endParaRPr lang="en-GB" sz="1600" dirty="0">
              <a:solidFill>
                <a:schemeClr val="bg1"/>
              </a:solidFill>
            </a:endParaRPr>
          </a:p>
        </p:txBody>
      </p:sp>
      <p:sp>
        <p:nvSpPr>
          <p:cNvPr id="13" name="TextBox 12"/>
          <p:cNvSpPr txBox="1"/>
          <p:nvPr/>
        </p:nvSpPr>
        <p:spPr>
          <a:xfrm>
            <a:off x="309231" y="4187790"/>
            <a:ext cx="2879102" cy="1184940"/>
          </a:xfrm>
          <a:prstGeom prst="rect">
            <a:avLst/>
          </a:prstGeom>
          <a:noFill/>
        </p:spPr>
        <p:txBody>
          <a:bodyPr wrap="square" rtlCol="0">
            <a:spAutoFit/>
          </a:bodyPr>
          <a:lstStyle/>
          <a:p>
            <a:r>
              <a:rPr lang="en-GB" b="1" dirty="0" smtClean="0"/>
              <a:t>1988</a:t>
            </a:r>
            <a:endParaRPr lang="en-GB" dirty="0"/>
          </a:p>
          <a:p>
            <a:pPr>
              <a:spcBef>
                <a:spcPts val="600"/>
              </a:spcBef>
            </a:pPr>
            <a:r>
              <a:rPr lang="en-GB" sz="1600" dirty="0" smtClean="0">
                <a:solidFill>
                  <a:schemeClr val="bg1"/>
                </a:solidFill>
              </a:rPr>
              <a:t>The Duke of Edinburgh’s </a:t>
            </a:r>
            <a:br>
              <a:rPr lang="en-GB" sz="1600" dirty="0" smtClean="0">
                <a:solidFill>
                  <a:schemeClr val="bg1"/>
                </a:solidFill>
              </a:rPr>
            </a:br>
            <a:r>
              <a:rPr lang="en-GB" sz="1600" dirty="0" smtClean="0">
                <a:solidFill>
                  <a:schemeClr val="bg1"/>
                </a:solidFill>
              </a:rPr>
              <a:t>Award International </a:t>
            </a:r>
            <a:br>
              <a:rPr lang="en-GB" sz="1600" dirty="0" smtClean="0">
                <a:solidFill>
                  <a:schemeClr val="bg1"/>
                </a:solidFill>
              </a:rPr>
            </a:br>
            <a:r>
              <a:rPr lang="en-GB" sz="1600" dirty="0" smtClean="0">
                <a:solidFill>
                  <a:schemeClr val="bg1"/>
                </a:solidFill>
              </a:rPr>
              <a:t>Association is established. </a:t>
            </a:r>
            <a:endParaRPr lang="en-GB" dirty="0">
              <a:solidFill>
                <a:schemeClr val="bg1"/>
              </a:solidFill>
            </a:endParaRPr>
          </a:p>
        </p:txBody>
      </p:sp>
      <p:sp>
        <p:nvSpPr>
          <p:cNvPr id="14" name="TextBox 13"/>
          <p:cNvSpPr txBox="1"/>
          <p:nvPr/>
        </p:nvSpPr>
        <p:spPr>
          <a:xfrm>
            <a:off x="3477898" y="4194407"/>
            <a:ext cx="2700172" cy="938719"/>
          </a:xfrm>
          <a:prstGeom prst="rect">
            <a:avLst/>
          </a:prstGeom>
          <a:noFill/>
        </p:spPr>
        <p:txBody>
          <a:bodyPr wrap="square" rtlCol="0">
            <a:spAutoFit/>
          </a:bodyPr>
          <a:lstStyle/>
          <a:p>
            <a:r>
              <a:rPr lang="en-GB" b="1" dirty="0" smtClean="0"/>
              <a:t>2012</a:t>
            </a:r>
            <a:endParaRPr lang="en-GB" dirty="0"/>
          </a:p>
          <a:p>
            <a:pPr>
              <a:spcBef>
                <a:spcPts val="600"/>
              </a:spcBef>
            </a:pPr>
            <a:r>
              <a:rPr lang="en-GB" sz="1600" dirty="0" smtClean="0">
                <a:solidFill>
                  <a:schemeClr val="bg1"/>
                </a:solidFill>
              </a:rPr>
              <a:t>Launch of new global </a:t>
            </a:r>
            <a:br>
              <a:rPr lang="en-GB" sz="1600" dirty="0" smtClean="0">
                <a:solidFill>
                  <a:schemeClr val="bg1"/>
                </a:solidFill>
              </a:rPr>
            </a:br>
            <a:r>
              <a:rPr lang="en-GB" sz="1600" dirty="0" smtClean="0">
                <a:solidFill>
                  <a:schemeClr val="bg1"/>
                </a:solidFill>
              </a:rPr>
              <a:t>brand and digital tools</a:t>
            </a:r>
            <a:endParaRPr lang="en-GB" sz="1600" dirty="0">
              <a:solidFill>
                <a:schemeClr val="bg1"/>
              </a:solidFill>
            </a:endParaRPr>
          </a:p>
        </p:txBody>
      </p:sp>
      <p:sp>
        <p:nvSpPr>
          <p:cNvPr id="16" name="TextBox 15"/>
          <p:cNvSpPr txBox="1"/>
          <p:nvPr/>
        </p:nvSpPr>
        <p:spPr>
          <a:xfrm>
            <a:off x="6353374" y="4194407"/>
            <a:ext cx="1831492" cy="938719"/>
          </a:xfrm>
          <a:prstGeom prst="rect">
            <a:avLst/>
          </a:prstGeom>
          <a:noFill/>
        </p:spPr>
        <p:txBody>
          <a:bodyPr wrap="square" rtlCol="0">
            <a:spAutoFit/>
          </a:bodyPr>
          <a:lstStyle/>
          <a:p>
            <a:r>
              <a:rPr lang="en-GB" b="1" dirty="0" smtClean="0"/>
              <a:t>2016</a:t>
            </a:r>
            <a:endParaRPr lang="en-GB" dirty="0"/>
          </a:p>
          <a:p>
            <a:pPr>
              <a:spcBef>
                <a:spcPts val="600"/>
              </a:spcBef>
            </a:pPr>
            <a:r>
              <a:rPr lang="en-GB" sz="1600" dirty="0" smtClean="0">
                <a:solidFill>
                  <a:schemeClr val="bg1"/>
                </a:solidFill>
              </a:rPr>
              <a:t>60</a:t>
            </a:r>
            <a:r>
              <a:rPr lang="en-GB" sz="1600" baseline="30000" dirty="0" smtClean="0">
                <a:solidFill>
                  <a:schemeClr val="bg1"/>
                </a:solidFill>
              </a:rPr>
              <a:t>th</a:t>
            </a:r>
            <a:r>
              <a:rPr lang="en-GB" sz="1600" dirty="0" smtClean="0">
                <a:solidFill>
                  <a:schemeClr val="bg1"/>
                </a:solidFill>
              </a:rPr>
              <a:t> Anniversary </a:t>
            </a:r>
            <a:br>
              <a:rPr lang="en-GB" sz="1600" dirty="0" smtClean="0">
                <a:solidFill>
                  <a:schemeClr val="bg1"/>
                </a:solidFill>
              </a:rPr>
            </a:br>
            <a:r>
              <a:rPr lang="en-GB" sz="1600" dirty="0" smtClean="0">
                <a:solidFill>
                  <a:schemeClr val="bg1"/>
                </a:solidFill>
              </a:rPr>
              <a:t>of the Award</a:t>
            </a:r>
            <a:endParaRPr lang="en-GB" sz="1600" dirty="0">
              <a:solidFill>
                <a:schemeClr val="bg1"/>
              </a:solidFill>
            </a:endParaRPr>
          </a:p>
        </p:txBody>
      </p:sp>
      <p:sp>
        <p:nvSpPr>
          <p:cNvPr id="17" name="TextBox 16"/>
          <p:cNvSpPr txBox="1"/>
          <p:nvPr/>
        </p:nvSpPr>
        <p:spPr>
          <a:xfrm>
            <a:off x="7440672" y="2102552"/>
            <a:ext cx="1703328" cy="938719"/>
          </a:xfrm>
          <a:prstGeom prst="rect">
            <a:avLst/>
          </a:prstGeom>
          <a:noFill/>
        </p:spPr>
        <p:txBody>
          <a:bodyPr wrap="square" rtlCol="0">
            <a:spAutoFit/>
          </a:bodyPr>
          <a:lstStyle/>
          <a:p>
            <a:r>
              <a:rPr lang="en-GB" b="1" dirty="0" smtClean="0"/>
              <a:t>1974</a:t>
            </a:r>
            <a:endParaRPr lang="en-GB" dirty="0"/>
          </a:p>
          <a:p>
            <a:pPr>
              <a:spcBef>
                <a:spcPts val="600"/>
              </a:spcBef>
            </a:pPr>
            <a:r>
              <a:rPr lang="en-GB" sz="1600" dirty="0" smtClean="0">
                <a:solidFill>
                  <a:schemeClr val="bg1"/>
                </a:solidFill>
              </a:rPr>
              <a:t>First overseas staff appointed</a:t>
            </a:r>
            <a:endParaRPr lang="en-GB" sz="1600" dirty="0">
              <a:solidFill>
                <a:schemeClr val="bg1"/>
              </a:solidFill>
            </a:endParaRPr>
          </a:p>
        </p:txBody>
      </p:sp>
      <p:sp>
        <p:nvSpPr>
          <p:cNvPr id="8" name="Chevron 7"/>
          <p:cNvSpPr/>
          <p:nvPr/>
        </p:nvSpPr>
        <p:spPr>
          <a:xfrm>
            <a:off x="2042159" y="1870093"/>
            <a:ext cx="475047" cy="1526367"/>
          </a:xfrm>
          <a:prstGeom prst="chevron">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 name="Chevron 21"/>
          <p:cNvSpPr/>
          <p:nvPr/>
        </p:nvSpPr>
        <p:spPr>
          <a:xfrm>
            <a:off x="1936589" y="2338205"/>
            <a:ext cx="475047" cy="1029268"/>
          </a:xfrm>
          <a:prstGeom prst="chevron">
            <a:avLst>
              <a:gd name="adj" fmla="val 72763"/>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3" name="Chevron 22"/>
          <p:cNvSpPr/>
          <p:nvPr/>
        </p:nvSpPr>
        <p:spPr>
          <a:xfrm>
            <a:off x="4517881" y="2354641"/>
            <a:ext cx="475047" cy="1029268"/>
          </a:xfrm>
          <a:prstGeom prst="chevron">
            <a:avLst>
              <a:gd name="adj" fmla="val 72763"/>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4" name="Chevron 23"/>
          <p:cNvSpPr/>
          <p:nvPr/>
        </p:nvSpPr>
        <p:spPr>
          <a:xfrm>
            <a:off x="6859285" y="2347125"/>
            <a:ext cx="475047" cy="1029268"/>
          </a:xfrm>
          <a:prstGeom prst="chevron">
            <a:avLst>
              <a:gd name="adj" fmla="val 72763"/>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Chevron 24"/>
          <p:cNvSpPr/>
          <p:nvPr/>
        </p:nvSpPr>
        <p:spPr>
          <a:xfrm>
            <a:off x="2928273" y="4450882"/>
            <a:ext cx="475047" cy="1029268"/>
          </a:xfrm>
          <a:prstGeom prst="chevron">
            <a:avLst>
              <a:gd name="adj" fmla="val 72763"/>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6" name="Chevron 25"/>
          <p:cNvSpPr/>
          <p:nvPr/>
        </p:nvSpPr>
        <p:spPr>
          <a:xfrm>
            <a:off x="5836880" y="4450882"/>
            <a:ext cx="475047" cy="1029268"/>
          </a:xfrm>
          <a:prstGeom prst="chevron">
            <a:avLst>
              <a:gd name="adj" fmla="val 72763"/>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1523509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853796"/>
            <a:ext cx="9144000" cy="52262"/>
          </a:xfrm>
          <a:prstGeom prst="rect">
            <a:avLst/>
          </a:prstGeom>
          <a:solidFill>
            <a:srgbClr val="E40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rgbClr val="E40046"/>
              </a:solidFil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7886" y="6146085"/>
            <a:ext cx="1704975" cy="610746"/>
          </a:xfrm>
          <a:prstGeom prst="rect">
            <a:avLst/>
          </a:prstGeom>
        </p:spPr>
      </p:pic>
      <p:sp>
        <p:nvSpPr>
          <p:cNvPr id="7" name="TextBox 6"/>
          <p:cNvSpPr txBox="1"/>
          <p:nvPr/>
        </p:nvSpPr>
        <p:spPr>
          <a:xfrm>
            <a:off x="100623" y="299799"/>
            <a:ext cx="8922238" cy="553998"/>
          </a:xfrm>
          <a:prstGeom prst="rect">
            <a:avLst/>
          </a:prstGeom>
          <a:noFill/>
        </p:spPr>
        <p:txBody>
          <a:bodyPr wrap="square" rtlCol="0">
            <a:spAutoFit/>
          </a:bodyPr>
          <a:lstStyle/>
          <a:p>
            <a:r>
              <a:rPr lang="en-GB" sz="3000" b="1" dirty="0" smtClean="0"/>
              <a:t>CRITICAL MOMENTS IN OUR HISTORY</a:t>
            </a:r>
            <a:endParaRPr lang="en-GB" sz="3000" b="1" dirty="0"/>
          </a:p>
        </p:txBody>
      </p:sp>
      <p:sp>
        <p:nvSpPr>
          <p:cNvPr id="6" name="Rectangle 5"/>
          <p:cNvSpPr/>
          <p:nvPr/>
        </p:nvSpPr>
        <p:spPr>
          <a:xfrm>
            <a:off x="85725" y="1107570"/>
            <a:ext cx="8635118" cy="877163"/>
          </a:xfrm>
          <a:prstGeom prst="rect">
            <a:avLst/>
          </a:prstGeom>
        </p:spPr>
        <p:txBody>
          <a:bodyPr wrap="square">
            <a:spAutoFit/>
          </a:bodyPr>
          <a:lstStyle/>
          <a:p>
            <a:pPr lvl="0"/>
            <a:r>
              <a:rPr lang="en-GB" sz="2400" b="1" dirty="0" smtClean="0">
                <a:solidFill>
                  <a:prstClr val="black"/>
                </a:solidFill>
              </a:rPr>
              <a:t>Social Franchising</a:t>
            </a:r>
            <a:endParaRPr lang="en-GB" sz="2400" b="1" dirty="0">
              <a:solidFill>
                <a:prstClr val="black"/>
              </a:solidFill>
            </a:endParaRPr>
          </a:p>
          <a:p>
            <a:endParaRPr lang="en-GB" sz="1350" dirty="0"/>
          </a:p>
          <a:p>
            <a:endParaRPr lang="en-GB" sz="1350" dirty="0"/>
          </a:p>
        </p:txBody>
      </p:sp>
      <p:grpSp>
        <p:nvGrpSpPr>
          <p:cNvPr id="8" name="Group 7"/>
          <p:cNvGrpSpPr>
            <a:grpSpLocks noChangeAspect="1"/>
          </p:cNvGrpSpPr>
          <p:nvPr/>
        </p:nvGrpSpPr>
        <p:grpSpPr bwMode="auto">
          <a:xfrm>
            <a:off x="470110" y="2497901"/>
            <a:ext cx="8024081" cy="1707762"/>
            <a:chOff x="0" y="0"/>
            <a:chExt cx="9026" cy="1921"/>
          </a:xfrm>
        </p:grpSpPr>
        <p:sp>
          <p:nvSpPr>
            <p:cNvPr id="9" name="AutoShape 3"/>
            <p:cNvSpPr>
              <a:spLocks noChangeAspect="1" noChangeArrowheads="1" noTextEdit="1"/>
            </p:cNvSpPr>
            <p:nvPr/>
          </p:nvSpPr>
          <p:spPr bwMode="auto">
            <a:xfrm>
              <a:off x="0" y="0"/>
              <a:ext cx="9026" cy="1921"/>
            </a:xfrm>
            <a:prstGeom prst="rect">
              <a:avLst/>
            </a:prstGeom>
            <a:noFill/>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pic>
          <p:nvPicPr>
            <p:cNvPr id="10" name="Picture 9"/>
            <p:cNvPicPr>
              <a:picLocks noChangeAspect="1" noChangeArrowheads="1"/>
            </p:cNvPicPr>
            <p:nvPr/>
          </p:nvPicPr>
          <p:blipFill>
            <a:blip r:embed="rId4">
              <a:extLst>
                <a:ext uri="{28A0092B-C50C-407E-A947-70E740481C1C}">
                  <a14:useLocalDpi xmlns:a14="http://schemas.microsoft.com/office/drawing/2010/main" val="0"/>
                </a:ext>
              </a:extLst>
            </a:blip>
            <a:srcRect b="56685"/>
            <a:stretch>
              <a:fillRect/>
            </a:stretch>
          </p:blipFill>
          <p:spPr bwMode="auto">
            <a:xfrm>
              <a:off x="0" y="0"/>
              <a:ext cx="9026" cy="1921"/>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p:cNvSpPr txBox="1"/>
          <p:nvPr/>
        </p:nvSpPr>
        <p:spPr>
          <a:xfrm>
            <a:off x="1878902" y="4307263"/>
            <a:ext cx="6615289" cy="707886"/>
          </a:xfrm>
          <a:prstGeom prst="rect">
            <a:avLst/>
          </a:prstGeom>
          <a:noFill/>
        </p:spPr>
        <p:txBody>
          <a:bodyPr wrap="square" rtlCol="0">
            <a:spAutoFit/>
          </a:bodyPr>
          <a:lstStyle/>
          <a:p>
            <a:pPr algn="r"/>
            <a:r>
              <a:rPr lang="en-GB" sz="2000" i="1" dirty="0"/>
              <a:t>Diagram of business replication options.</a:t>
            </a:r>
            <a:br>
              <a:rPr lang="en-GB" sz="2000" i="1" dirty="0"/>
            </a:br>
            <a:r>
              <a:rPr lang="en-GB" sz="2000" dirty="0"/>
              <a:t>(Adapted by De-</a:t>
            </a:r>
            <a:r>
              <a:rPr lang="en-GB" sz="2000" dirty="0" err="1"/>
              <a:t>Wint</a:t>
            </a:r>
            <a:r>
              <a:rPr lang="en-GB" sz="2000" dirty="0"/>
              <a:t>, 2012, from McNeill Ritchie et al. 2011)</a:t>
            </a:r>
          </a:p>
        </p:txBody>
      </p:sp>
    </p:spTree>
    <p:extLst>
      <p:ext uri="{BB962C8B-B14F-4D97-AF65-F5344CB8AC3E}">
        <p14:creationId xmlns:p14="http://schemas.microsoft.com/office/powerpoint/2010/main" val="14748515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853796"/>
            <a:ext cx="9144000" cy="52262"/>
          </a:xfrm>
          <a:prstGeom prst="rect">
            <a:avLst/>
          </a:prstGeom>
          <a:solidFill>
            <a:srgbClr val="E40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rgbClr val="E40046"/>
              </a:solidFil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7886" y="6146085"/>
            <a:ext cx="1704975" cy="610746"/>
          </a:xfrm>
          <a:prstGeom prst="rect">
            <a:avLst/>
          </a:prstGeom>
        </p:spPr>
      </p:pic>
      <p:sp>
        <p:nvSpPr>
          <p:cNvPr id="7" name="TextBox 6"/>
          <p:cNvSpPr txBox="1"/>
          <p:nvPr/>
        </p:nvSpPr>
        <p:spPr>
          <a:xfrm>
            <a:off x="100623" y="299799"/>
            <a:ext cx="8922238" cy="553998"/>
          </a:xfrm>
          <a:prstGeom prst="rect">
            <a:avLst/>
          </a:prstGeom>
          <a:noFill/>
        </p:spPr>
        <p:txBody>
          <a:bodyPr wrap="square" rtlCol="0">
            <a:spAutoFit/>
          </a:bodyPr>
          <a:lstStyle/>
          <a:p>
            <a:r>
              <a:rPr lang="en-GB" sz="3000" b="1" dirty="0" smtClean="0"/>
              <a:t>CRITICAL MOMENTS IN OUR HISTORY</a:t>
            </a:r>
            <a:endParaRPr lang="en-GB" sz="3000" b="1" dirty="0"/>
          </a:p>
        </p:txBody>
      </p:sp>
      <p:sp>
        <p:nvSpPr>
          <p:cNvPr id="6" name="Rectangle 5"/>
          <p:cNvSpPr/>
          <p:nvPr/>
        </p:nvSpPr>
        <p:spPr>
          <a:xfrm>
            <a:off x="85725" y="1107570"/>
            <a:ext cx="8635118" cy="3954929"/>
          </a:xfrm>
          <a:prstGeom prst="rect">
            <a:avLst/>
          </a:prstGeom>
        </p:spPr>
        <p:txBody>
          <a:bodyPr wrap="square">
            <a:spAutoFit/>
          </a:bodyPr>
          <a:lstStyle/>
          <a:p>
            <a:pPr lvl="0"/>
            <a:r>
              <a:rPr lang="en-GB" sz="2400" b="1" dirty="0" smtClean="0">
                <a:solidFill>
                  <a:prstClr val="black"/>
                </a:solidFill>
              </a:rPr>
              <a:t>Digital Innovations</a:t>
            </a:r>
            <a:br>
              <a:rPr lang="en-GB" sz="2400" b="1" dirty="0" smtClean="0">
                <a:solidFill>
                  <a:prstClr val="black"/>
                </a:solidFill>
              </a:rPr>
            </a:br>
            <a:endParaRPr lang="en-GB" sz="2400" b="1" dirty="0" smtClean="0">
              <a:solidFill>
                <a:prstClr val="black"/>
              </a:solidFill>
            </a:endParaRPr>
          </a:p>
          <a:p>
            <a:pPr lvl="0"/>
            <a:endParaRPr lang="en-GB" sz="2400" b="1" dirty="0">
              <a:solidFill>
                <a:prstClr val="black"/>
              </a:solidFill>
            </a:endParaRPr>
          </a:p>
          <a:p>
            <a:pPr marL="342900" indent="-342900">
              <a:lnSpc>
                <a:spcPct val="200000"/>
              </a:lnSpc>
              <a:buFont typeface="Arial" panose="020B0604020202020204" pitchFamily="34" charset="0"/>
              <a:buChar char="•"/>
            </a:pPr>
            <a:r>
              <a:rPr lang="en-GB" sz="2200" dirty="0" smtClean="0">
                <a:solidFill>
                  <a:prstClr val="black"/>
                </a:solidFill>
              </a:rPr>
              <a:t>D</a:t>
            </a:r>
            <a:r>
              <a:rPr lang="en-US" sz="2200" dirty="0" err="1" smtClean="0">
                <a:solidFill>
                  <a:prstClr val="black"/>
                </a:solidFill>
              </a:rPr>
              <a:t>evelopment</a:t>
            </a:r>
            <a:r>
              <a:rPr lang="en-US" sz="2200" dirty="0" smtClean="0">
                <a:solidFill>
                  <a:prstClr val="black"/>
                </a:solidFill>
              </a:rPr>
              <a:t> </a:t>
            </a:r>
            <a:r>
              <a:rPr lang="en-US" sz="2200" dirty="0">
                <a:solidFill>
                  <a:prstClr val="black"/>
                </a:solidFill>
              </a:rPr>
              <a:t>and release of the Online Record Book in 2012 </a:t>
            </a:r>
          </a:p>
          <a:p>
            <a:pPr marL="342900" indent="-342900">
              <a:lnSpc>
                <a:spcPct val="200000"/>
              </a:lnSpc>
              <a:buFont typeface="Arial" panose="020B0604020202020204" pitchFamily="34" charset="0"/>
              <a:buChar char="•"/>
            </a:pPr>
            <a:r>
              <a:rPr lang="en-US" sz="2200" dirty="0">
                <a:solidFill>
                  <a:prstClr val="black"/>
                </a:solidFill>
              </a:rPr>
              <a:t>The Online Learning </a:t>
            </a:r>
            <a:r>
              <a:rPr lang="en-GB" sz="2200" dirty="0" smtClean="0">
                <a:solidFill>
                  <a:prstClr val="black"/>
                </a:solidFill>
              </a:rPr>
              <a:t>Hub</a:t>
            </a:r>
            <a:r>
              <a:rPr lang="en-US" sz="2200" dirty="0" smtClean="0">
                <a:solidFill>
                  <a:prstClr val="black"/>
                </a:solidFill>
              </a:rPr>
              <a:t> </a:t>
            </a:r>
            <a:r>
              <a:rPr lang="en-US" sz="2200" dirty="0">
                <a:solidFill>
                  <a:prstClr val="black"/>
                </a:solidFill>
              </a:rPr>
              <a:t>for adults in the Award in </a:t>
            </a:r>
            <a:r>
              <a:rPr lang="en-US" sz="2200" dirty="0" smtClean="0">
                <a:solidFill>
                  <a:prstClr val="black"/>
                </a:solidFill>
              </a:rPr>
              <a:t>2011</a:t>
            </a:r>
            <a:endParaRPr lang="en-US" sz="2200" dirty="0">
              <a:solidFill>
                <a:prstClr val="black"/>
              </a:solidFill>
            </a:endParaRPr>
          </a:p>
          <a:p>
            <a:pPr marL="342900" indent="-342900">
              <a:lnSpc>
                <a:spcPct val="200000"/>
              </a:lnSpc>
              <a:buFont typeface="Arial" panose="020B0604020202020204" pitchFamily="34" charset="0"/>
              <a:buChar char="•"/>
            </a:pPr>
            <a:r>
              <a:rPr lang="en-US" sz="2200" dirty="0">
                <a:solidFill>
                  <a:prstClr val="black"/>
                </a:solidFill>
              </a:rPr>
              <a:t>More recently, </a:t>
            </a:r>
            <a:r>
              <a:rPr lang="en-US" sz="2200" dirty="0" err="1" smtClean="0">
                <a:solidFill>
                  <a:prstClr val="black"/>
                </a:solidFill>
              </a:rPr>
              <a:t>trialling</a:t>
            </a:r>
            <a:r>
              <a:rPr lang="en-US" sz="2200" dirty="0" smtClean="0">
                <a:solidFill>
                  <a:prstClr val="black"/>
                </a:solidFill>
              </a:rPr>
              <a:t> </a:t>
            </a:r>
            <a:r>
              <a:rPr lang="en-US" sz="2200" dirty="0">
                <a:solidFill>
                  <a:prstClr val="black"/>
                </a:solidFill>
              </a:rPr>
              <a:t>Virtual Award </a:t>
            </a:r>
            <a:r>
              <a:rPr lang="en-US" sz="2200" dirty="0" err="1">
                <a:solidFill>
                  <a:prstClr val="black"/>
                </a:solidFill>
              </a:rPr>
              <a:t>Centres</a:t>
            </a:r>
            <a:endParaRPr lang="en-US" sz="2200" dirty="0">
              <a:solidFill>
                <a:prstClr val="black"/>
              </a:solidFill>
            </a:endParaRPr>
          </a:p>
          <a:p>
            <a:pPr marL="342900" lvl="0" indent="-342900">
              <a:buFont typeface="Arial" panose="020B0604020202020204" pitchFamily="34" charset="0"/>
              <a:buChar char="•"/>
            </a:pPr>
            <a:endParaRPr lang="en-GB" sz="2000" dirty="0" smtClean="0">
              <a:solidFill>
                <a:prstClr val="black"/>
              </a:solidFill>
            </a:endParaRPr>
          </a:p>
          <a:p>
            <a:endParaRPr lang="en-GB" sz="1350" dirty="0"/>
          </a:p>
          <a:p>
            <a:endParaRPr lang="en-GB" sz="1350" dirty="0"/>
          </a:p>
        </p:txBody>
      </p:sp>
    </p:spTree>
    <p:extLst>
      <p:ext uri="{BB962C8B-B14F-4D97-AF65-F5344CB8AC3E}">
        <p14:creationId xmlns:p14="http://schemas.microsoft.com/office/powerpoint/2010/main" val="18553278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0F9A2622.jpg"/>
          <p:cNvPicPr>
            <a:picLocks noChangeAspect="1" noChangeArrowheads="1"/>
          </p:cNvPicPr>
          <p:nvPr/>
        </p:nvPicPr>
        <p:blipFill rotWithShape="1">
          <a:blip r:embed="rId3">
            <a:extLst>
              <a:ext uri="{28A0092B-C50C-407E-A947-70E740481C1C}">
                <a14:useLocalDpi xmlns:a14="http://schemas.microsoft.com/office/drawing/2010/main" val="0"/>
              </a:ext>
            </a:extLst>
          </a:blip>
          <a:srcRect t="342" r="10028"/>
          <a:stretch/>
        </p:blipFill>
        <p:spPr bwMode="auto">
          <a:xfrm>
            <a:off x="0" y="0"/>
            <a:ext cx="926123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312596" y="151245"/>
            <a:ext cx="3685931" cy="3766127"/>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TextBox 5"/>
          <p:cNvSpPr txBox="1"/>
          <p:nvPr/>
        </p:nvSpPr>
        <p:spPr>
          <a:xfrm>
            <a:off x="5371211" y="151245"/>
            <a:ext cx="3568699" cy="3539430"/>
          </a:xfrm>
          <a:prstGeom prst="rect">
            <a:avLst/>
          </a:prstGeom>
          <a:noFill/>
        </p:spPr>
        <p:txBody>
          <a:bodyPr wrap="square" rtlCol="0">
            <a:spAutoFit/>
          </a:bodyPr>
          <a:lstStyle/>
          <a:p>
            <a:r>
              <a:rPr lang="en-US" sz="2800" b="1" dirty="0">
                <a:solidFill>
                  <a:srgbClr val="E40046"/>
                </a:solidFill>
              </a:rPr>
              <a:t>The Duke of Edinburgh’s International Award</a:t>
            </a:r>
            <a:r>
              <a:rPr lang="en-US" sz="2800" b="1" dirty="0" smtClean="0">
                <a:solidFill>
                  <a:srgbClr val="E40046"/>
                </a:solidFill>
              </a:rPr>
              <a:t>…</a:t>
            </a:r>
          </a:p>
          <a:p>
            <a:r>
              <a:rPr lang="en-GB" sz="2800" dirty="0" smtClean="0"/>
              <a:t>is </a:t>
            </a:r>
            <a:r>
              <a:rPr lang="en-GB" sz="2800" dirty="0"/>
              <a:t>a </a:t>
            </a:r>
            <a:r>
              <a:rPr lang="en-GB" sz="2800" dirty="0" smtClean="0"/>
              <a:t>framework for </a:t>
            </a:r>
            <a:r>
              <a:rPr lang="en-GB" sz="2800" dirty="0"/>
              <a:t>young people </a:t>
            </a:r>
            <a:r>
              <a:rPr lang="en-GB" sz="2800" dirty="0" smtClean="0"/>
              <a:t>that </a:t>
            </a:r>
            <a:r>
              <a:rPr lang="en-GB" sz="2800" dirty="0"/>
              <a:t>encourages </a:t>
            </a:r>
            <a:r>
              <a:rPr lang="en-GB" sz="2800" b="1" dirty="0">
                <a:solidFill>
                  <a:srgbClr val="00B0F0"/>
                </a:solidFill>
              </a:rPr>
              <a:t>learning</a:t>
            </a:r>
            <a:r>
              <a:rPr lang="en-GB" sz="2800" dirty="0"/>
              <a:t> and </a:t>
            </a:r>
            <a:r>
              <a:rPr lang="en-GB" sz="2800" b="1" dirty="0">
                <a:solidFill>
                  <a:srgbClr val="882581"/>
                </a:solidFill>
              </a:rPr>
              <a:t>self-development</a:t>
            </a:r>
            <a:r>
              <a:rPr lang="en-GB" sz="2800" dirty="0"/>
              <a:t> </a:t>
            </a:r>
            <a:r>
              <a:rPr lang="en-GB" sz="2800" b="1" dirty="0">
                <a:solidFill>
                  <a:srgbClr val="71A100"/>
                </a:solidFill>
              </a:rPr>
              <a:t>outside the classroom. </a:t>
            </a:r>
            <a:endParaRPr lang="en-GB" sz="5000" b="1" dirty="0">
              <a:solidFill>
                <a:srgbClr val="71A100"/>
              </a:solidFill>
            </a:endParaRPr>
          </a:p>
        </p:txBody>
      </p:sp>
      <p:pic>
        <p:nvPicPr>
          <p:cNvPr id="7" name="Picture 6"/>
          <p:cNvPicPr>
            <a:picLocks noChangeAspect="1"/>
          </p:cNvPicPr>
          <p:nvPr/>
        </p:nvPicPr>
        <p:blipFill>
          <a:blip r:embed="rId4"/>
          <a:stretch>
            <a:fillRect/>
          </a:stretch>
        </p:blipFill>
        <p:spPr>
          <a:xfrm>
            <a:off x="218371" y="6196231"/>
            <a:ext cx="1558428" cy="430154"/>
          </a:xfrm>
          <a:prstGeom prst="rect">
            <a:avLst/>
          </a:prstGeom>
        </p:spPr>
      </p:pic>
    </p:spTree>
    <p:extLst>
      <p:ext uri="{BB962C8B-B14F-4D97-AF65-F5344CB8AC3E}">
        <p14:creationId xmlns:p14="http://schemas.microsoft.com/office/powerpoint/2010/main" val="42676102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GGYA065.jpg"/>
          <p:cNvPicPr>
            <a:picLocks noChangeAspect="1" noChangeArrowheads="1"/>
          </p:cNvPicPr>
          <p:nvPr/>
        </p:nvPicPr>
        <p:blipFill rotWithShape="1">
          <a:blip r:embed="rId3">
            <a:extLst>
              <a:ext uri="{28A0092B-C50C-407E-A947-70E740481C1C}">
                <a14:useLocalDpi xmlns:a14="http://schemas.microsoft.com/office/drawing/2010/main" val="0"/>
              </a:ext>
            </a:extLst>
          </a:blip>
          <a:srcRect l="4613" r="7732"/>
          <a:stretch/>
        </p:blipFill>
        <p:spPr bwMode="auto">
          <a:xfrm>
            <a:off x="-62523" y="-125046"/>
            <a:ext cx="9284678" cy="707028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17855" y="4991955"/>
            <a:ext cx="6555498" cy="121834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TextBox 5"/>
          <p:cNvSpPr txBox="1"/>
          <p:nvPr/>
        </p:nvSpPr>
        <p:spPr>
          <a:xfrm>
            <a:off x="330199" y="5247446"/>
            <a:ext cx="6430849" cy="715581"/>
          </a:xfrm>
          <a:prstGeom prst="rect">
            <a:avLst/>
          </a:prstGeom>
          <a:noFill/>
        </p:spPr>
        <p:txBody>
          <a:bodyPr wrap="square" rtlCol="0">
            <a:spAutoFit/>
          </a:bodyPr>
          <a:lstStyle/>
          <a:p>
            <a:r>
              <a:rPr lang="en-GB" sz="4050" b="1" dirty="0" smtClean="0"/>
              <a:t>THE IMPACT OF THE AWARD</a:t>
            </a:r>
            <a:endParaRPr lang="en-GB" sz="4050" b="1" dirty="0"/>
          </a:p>
        </p:txBody>
      </p:sp>
      <p:pic>
        <p:nvPicPr>
          <p:cNvPr id="7" name="Picture 6"/>
          <p:cNvPicPr>
            <a:picLocks noChangeAspect="1"/>
          </p:cNvPicPr>
          <p:nvPr/>
        </p:nvPicPr>
        <p:blipFill>
          <a:blip r:embed="rId4"/>
          <a:stretch>
            <a:fillRect/>
          </a:stretch>
        </p:blipFill>
        <p:spPr>
          <a:xfrm>
            <a:off x="7288588" y="5972602"/>
            <a:ext cx="1558428" cy="430154"/>
          </a:xfrm>
          <a:prstGeom prst="rect">
            <a:avLst/>
          </a:prstGeom>
        </p:spPr>
      </p:pic>
    </p:spTree>
    <p:extLst>
      <p:ext uri="{BB962C8B-B14F-4D97-AF65-F5344CB8AC3E}">
        <p14:creationId xmlns:p14="http://schemas.microsoft.com/office/powerpoint/2010/main" val="4619210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853796"/>
            <a:ext cx="9144000" cy="52262"/>
          </a:xfrm>
          <a:prstGeom prst="rect">
            <a:avLst/>
          </a:prstGeom>
          <a:solidFill>
            <a:srgbClr val="FFC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7886" y="6146085"/>
            <a:ext cx="1704975" cy="610746"/>
          </a:xfrm>
          <a:prstGeom prst="rect">
            <a:avLst/>
          </a:prstGeom>
        </p:spPr>
      </p:pic>
      <p:sp>
        <p:nvSpPr>
          <p:cNvPr id="7" name="TextBox 6"/>
          <p:cNvSpPr txBox="1"/>
          <p:nvPr/>
        </p:nvSpPr>
        <p:spPr>
          <a:xfrm>
            <a:off x="100623" y="299799"/>
            <a:ext cx="8922238" cy="553998"/>
          </a:xfrm>
          <a:prstGeom prst="rect">
            <a:avLst/>
          </a:prstGeom>
          <a:noFill/>
        </p:spPr>
        <p:txBody>
          <a:bodyPr wrap="square" rtlCol="0">
            <a:spAutoFit/>
          </a:bodyPr>
          <a:lstStyle/>
          <a:p>
            <a:r>
              <a:rPr lang="en-GB" sz="3000" b="1" dirty="0" smtClean="0"/>
              <a:t>OUR THEORY OF CHANGE</a:t>
            </a:r>
            <a:endParaRPr lang="en-GB" sz="3000" b="1"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52373"/>
            <a:ext cx="9165575" cy="5141451"/>
          </a:xfrm>
          <a:prstGeom prst="rect">
            <a:avLst/>
          </a:prstGeom>
        </p:spPr>
      </p:pic>
    </p:spTree>
    <p:extLst>
      <p:ext uri="{BB962C8B-B14F-4D97-AF65-F5344CB8AC3E}">
        <p14:creationId xmlns:p14="http://schemas.microsoft.com/office/powerpoint/2010/main" val="17826342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www.pakistantribe.com/wp-content/uploads/2014/05/SelfConfidence.png"/>
          <p:cNvPicPr>
            <a:picLocks noChangeAspect="1" noChangeArrowheads="1"/>
          </p:cNvPicPr>
          <p:nvPr/>
        </p:nvPicPr>
        <p:blipFill rotWithShape="1">
          <a:blip r:embed="rId3" cstate="screen">
            <a:duotone>
              <a:prstClr val="black"/>
              <a:schemeClr val="tx2">
                <a:tint val="45000"/>
                <a:satMod val="400000"/>
              </a:schemeClr>
            </a:duotone>
          </a:blip>
          <a:srcRect t="7891" r="13139" b="17393"/>
          <a:stretch/>
        </p:blipFill>
        <p:spPr bwMode="auto">
          <a:xfrm>
            <a:off x="0" y="906059"/>
            <a:ext cx="9245600" cy="5964642"/>
          </a:xfrm>
          <a:prstGeom prst="rect">
            <a:avLst/>
          </a:prstGeom>
          <a:noFill/>
        </p:spPr>
      </p:pic>
      <p:sp>
        <p:nvSpPr>
          <p:cNvPr id="12" name="Rectangle 11"/>
          <p:cNvSpPr/>
          <p:nvPr/>
        </p:nvSpPr>
        <p:spPr>
          <a:xfrm>
            <a:off x="0" y="853796"/>
            <a:ext cx="9144000" cy="52262"/>
          </a:xfrm>
          <a:prstGeom prst="rect">
            <a:avLst/>
          </a:prstGeom>
          <a:solidFill>
            <a:srgbClr val="FFC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03586" y="107082"/>
            <a:ext cx="1704975" cy="610746"/>
          </a:xfrm>
          <a:prstGeom prst="rect">
            <a:avLst/>
          </a:prstGeom>
        </p:spPr>
      </p:pic>
      <p:sp>
        <p:nvSpPr>
          <p:cNvPr id="7" name="TextBox 6"/>
          <p:cNvSpPr txBox="1"/>
          <p:nvPr/>
        </p:nvSpPr>
        <p:spPr>
          <a:xfrm>
            <a:off x="100623" y="299799"/>
            <a:ext cx="8922238" cy="553998"/>
          </a:xfrm>
          <a:prstGeom prst="rect">
            <a:avLst/>
          </a:prstGeom>
          <a:noFill/>
        </p:spPr>
        <p:txBody>
          <a:bodyPr wrap="square" rtlCol="0">
            <a:spAutoFit/>
          </a:bodyPr>
          <a:lstStyle/>
          <a:p>
            <a:r>
              <a:rPr lang="en-GB" sz="3000" b="1" dirty="0" smtClean="0"/>
              <a:t>OUTCOMES FOR YOUNG PEOPLE</a:t>
            </a:r>
            <a:endParaRPr lang="en-GB" sz="3000" b="1" dirty="0"/>
          </a:p>
        </p:txBody>
      </p:sp>
      <p:graphicFrame>
        <p:nvGraphicFramePr>
          <p:cNvPr id="14" name="Diagram 13"/>
          <p:cNvGraphicFramePr/>
          <p:nvPr>
            <p:extLst>
              <p:ext uri="{D42A27DB-BD31-4B8C-83A1-F6EECF244321}">
                <p14:modId xmlns:p14="http://schemas.microsoft.com/office/powerpoint/2010/main" val="2014519160"/>
              </p:ext>
            </p:extLst>
          </p:nvPr>
        </p:nvGraphicFramePr>
        <p:xfrm>
          <a:off x="448717" y="1928441"/>
          <a:ext cx="8352384" cy="42691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5970920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853796"/>
            <a:ext cx="9144000" cy="52262"/>
          </a:xfrm>
          <a:prstGeom prst="rect">
            <a:avLst/>
          </a:prstGeom>
          <a:solidFill>
            <a:srgbClr val="FFC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7886" y="6146085"/>
            <a:ext cx="1704975" cy="610746"/>
          </a:xfrm>
          <a:prstGeom prst="rect">
            <a:avLst/>
          </a:prstGeom>
        </p:spPr>
      </p:pic>
      <p:sp>
        <p:nvSpPr>
          <p:cNvPr id="7" name="TextBox 6"/>
          <p:cNvSpPr txBox="1"/>
          <p:nvPr/>
        </p:nvSpPr>
        <p:spPr>
          <a:xfrm>
            <a:off x="100623" y="299799"/>
            <a:ext cx="8922238" cy="553998"/>
          </a:xfrm>
          <a:prstGeom prst="rect">
            <a:avLst/>
          </a:prstGeom>
          <a:noFill/>
        </p:spPr>
        <p:txBody>
          <a:bodyPr wrap="square" rtlCol="0">
            <a:spAutoFit/>
          </a:bodyPr>
          <a:lstStyle/>
          <a:p>
            <a:r>
              <a:rPr lang="en-GB" sz="3000" b="1" dirty="0" smtClean="0"/>
              <a:t>THE IMPACT OF THE AWARD</a:t>
            </a:r>
            <a:endParaRPr lang="en-GB" sz="3000" b="1" dirty="0"/>
          </a:p>
        </p:txBody>
      </p:sp>
      <p:graphicFrame>
        <p:nvGraphicFramePr>
          <p:cNvPr id="8" name="Diagram 7"/>
          <p:cNvGraphicFramePr/>
          <p:nvPr>
            <p:extLst>
              <p:ext uri="{D42A27DB-BD31-4B8C-83A1-F6EECF244321}">
                <p14:modId xmlns:p14="http://schemas.microsoft.com/office/powerpoint/2010/main" val="1001915266"/>
              </p:ext>
            </p:extLst>
          </p:nvPr>
        </p:nvGraphicFramePr>
        <p:xfrm>
          <a:off x="100623" y="1651000"/>
          <a:ext cx="8922238" cy="41275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616353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853796"/>
            <a:ext cx="9144000" cy="52262"/>
          </a:xfrm>
          <a:prstGeom prst="rect">
            <a:avLst/>
          </a:prstGeom>
          <a:solidFill>
            <a:srgbClr val="FFC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7886" y="6146085"/>
            <a:ext cx="1704975" cy="610746"/>
          </a:xfrm>
          <a:prstGeom prst="rect">
            <a:avLst/>
          </a:prstGeom>
        </p:spPr>
      </p:pic>
      <p:sp>
        <p:nvSpPr>
          <p:cNvPr id="7" name="TextBox 6"/>
          <p:cNvSpPr txBox="1"/>
          <p:nvPr/>
        </p:nvSpPr>
        <p:spPr>
          <a:xfrm>
            <a:off x="100623" y="299799"/>
            <a:ext cx="8922238" cy="553998"/>
          </a:xfrm>
          <a:prstGeom prst="rect">
            <a:avLst/>
          </a:prstGeom>
          <a:noFill/>
        </p:spPr>
        <p:txBody>
          <a:bodyPr wrap="square" rtlCol="0">
            <a:spAutoFit/>
          </a:bodyPr>
          <a:lstStyle/>
          <a:p>
            <a:r>
              <a:rPr lang="en-GB" sz="3000" b="1" dirty="0" smtClean="0"/>
              <a:t>THE SUSTAINABLE DEVELOPMENT GOALS</a:t>
            </a:r>
            <a:endParaRPr lang="en-GB" sz="3000" b="1" dirty="0"/>
          </a:p>
        </p:txBody>
      </p:sp>
      <p:sp>
        <p:nvSpPr>
          <p:cNvPr id="5" name="Rectangle 4"/>
          <p:cNvSpPr/>
          <p:nvPr/>
        </p:nvSpPr>
        <p:spPr>
          <a:xfrm>
            <a:off x="85725" y="1107570"/>
            <a:ext cx="8635118" cy="5847755"/>
          </a:xfrm>
          <a:prstGeom prst="rect">
            <a:avLst/>
          </a:prstGeom>
        </p:spPr>
        <p:txBody>
          <a:bodyPr wrap="square">
            <a:spAutoFit/>
          </a:bodyPr>
          <a:lstStyle/>
          <a:p>
            <a:pPr lvl="0"/>
            <a:r>
              <a:rPr lang="en-GB" sz="2400" b="1" dirty="0" smtClean="0">
                <a:solidFill>
                  <a:prstClr val="black"/>
                </a:solidFill>
              </a:rPr>
              <a:t>The Award’s outcomes and impact are in line with the SDGs.</a:t>
            </a:r>
          </a:p>
          <a:p>
            <a:pPr lvl="0"/>
            <a:r>
              <a:rPr lang="en-GB" sz="2400" b="1" dirty="0" smtClean="0">
                <a:solidFill>
                  <a:prstClr val="black"/>
                </a:solidFill>
              </a:rPr>
              <a:t/>
            </a:r>
            <a:br>
              <a:rPr lang="en-GB" sz="2400" b="1" dirty="0" smtClean="0">
                <a:solidFill>
                  <a:prstClr val="black"/>
                </a:solidFill>
              </a:rPr>
            </a:br>
            <a:r>
              <a:rPr lang="en-GB" sz="2200" dirty="0" smtClean="0">
                <a:solidFill>
                  <a:prstClr val="black"/>
                </a:solidFill>
              </a:rPr>
              <a:t>We find connections between the Award and the following 9 SDG’s:</a:t>
            </a:r>
          </a:p>
          <a:p>
            <a:pPr lvl="0"/>
            <a:endParaRPr lang="en-GB" sz="2200" dirty="0">
              <a:solidFill>
                <a:prstClr val="black"/>
              </a:solidFill>
            </a:endParaRPr>
          </a:p>
          <a:p>
            <a:pPr marL="1535113" lvl="1" indent="-1077913">
              <a:lnSpc>
                <a:spcPct val="150000"/>
              </a:lnSpc>
              <a:defRPr/>
            </a:pPr>
            <a:r>
              <a:rPr lang="en-US" sz="2200" kern="0" dirty="0" smtClean="0"/>
              <a:t>SDG3</a:t>
            </a:r>
            <a:r>
              <a:rPr lang="en-US" sz="2200" kern="0" dirty="0"/>
              <a:t>: Good Health and </a:t>
            </a:r>
            <a:r>
              <a:rPr lang="en-US" sz="2200" kern="0" dirty="0" smtClean="0"/>
              <a:t>Well-being</a:t>
            </a:r>
          </a:p>
          <a:p>
            <a:pPr marL="1535113" lvl="1" indent="-1077913">
              <a:lnSpc>
                <a:spcPct val="150000"/>
              </a:lnSpc>
              <a:defRPr/>
            </a:pPr>
            <a:r>
              <a:rPr lang="en-US" sz="2200" kern="0" dirty="0" smtClean="0"/>
              <a:t>SDG4</a:t>
            </a:r>
            <a:r>
              <a:rPr lang="en-US" sz="2200" kern="0" dirty="0"/>
              <a:t>: Quality </a:t>
            </a:r>
            <a:r>
              <a:rPr lang="en-US" sz="2200" kern="0" dirty="0" smtClean="0"/>
              <a:t>Education</a:t>
            </a:r>
          </a:p>
          <a:p>
            <a:pPr marL="1535113" lvl="1" indent="-1077913">
              <a:lnSpc>
                <a:spcPct val="150000"/>
              </a:lnSpc>
              <a:defRPr/>
            </a:pPr>
            <a:r>
              <a:rPr lang="en-US" sz="2200" kern="0" dirty="0" smtClean="0"/>
              <a:t>SDG5</a:t>
            </a:r>
            <a:r>
              <a:rPr lang="en-US" sz="2200" kern="0" dirty="0"/>
              <a:t>: Gender </a:t>
            </a:r>
            <a:r>
              <a:rPr lang="en-US" sz="2200" kern="0" dirty="0" smtClean="0"/>
              <a:t>Equality</a:t>
            </a:r>
          </a:p>
          <a:p>
            <a:pPr marL="1535113" lvl="1" indent="-1077913">
              <a:lnSpc>
                <a:spcPct val="150000"/>
              </a:lnSpc>
              <a:defRPr/>
            </a:pPr>
            <a:r>
              <a:rPr lang="en-US" sz="2200" kern="0" dirty="0" smtClean="0"/>
              <a:t>SDG8</a:t>
            </a:r>
            <a:r>
              <a:rPr lang="en-US" sz="2200" kern="0" dirty="0"/>
              <a:t>: Decent Work and Economic </a:t>
            </a:r>
            <a:r>
              <a:rPr lang="en-US" sz="2200" kern="0" dirty="0" smtClean="0"/>
              <a:t>Growth</a:t>
            </a:r>
          </a:p>
          <a:p>
            <a:pPr marL="1535113" lvl="1" indent="-1077913">
              <a:lnSpc>
                <a:spcPct val="150000"/>
              </a:lnSpc>
              <a:defRPr/>
            </a:pPr>
            <a:r>
              <a:rPr lang="en-US" sz="2200" kern="0" dirty="0" smtClean="0"/>
              <a:t>SDG13</a:t>
            </a:r>
            <a:r>
              <a:rPr lang="en-US" sz="2200" kern="0" dirty="0"/>
              <a:t>, 14 &amp; 15: Climate Change, Water and </a:t>
            </a:r>
            <a:r>
              <a:rPr lang="en-US" sz="2200" kern="0" dirty="0" smtClean="0"/>
              <a:t>Land</a:t>
            </a:r>
          </a:p>
          <a:p>
            <a:pPr marL="1535113" lvl="1" indent="-1077913">
              <a:lnSpc>
                <a:spcPct val="150000"/>
              </a:lnSpc>
              <a:defRPr/>
            </a:pPr>
            <a:r>
              <a:rPr lang="en-US" sz="2200" kern="0" dirty="0" smtClean="0"/>
              <a:t>SDG16</a:t>
            </a:r>
            <a:r>
              <a:rPr lang="en-US" sz="2200" kern="0" dirty="0"/>
              <a:t>: Peace, Justice and Strong </a:t>
            </a:r>
            <a:r>
              <a:rPr lang="en-US" sz="2200" kern="0" dirty="0" smtClean="0"/>
              <a:t>Institutions</a:t>
            </a:r>
          </a:p>
          <a:p>
            <a:pPr marL="1535113" lvl="1" indent="-1077913">
              <a:lnSpc>
                <a:spcPct val="150000"/>
              </a:lnSpc>
              <a:defRPr/>
            </a:pPr>
            <a:r>
              <a:rPr lang="en-US" sz="2200" kern="0" dirty="0" smtClean="0"/>
              <a:t>SDG17</a:t>
            </a:r>
            <a:r>
              <a:rPr lang="en-US" sz="2200" kern="0" dirty="0"/>
              <a:t>: Partnerships for the Goals</a:t>
            </a:r>
          </a:p>
          <a:p>
            <a:pPr lvl="0"/>
            <a:endParaRPr lang="en-GB" sz="2400" b="1" dirty="0" smtClean="0">
              <a:solidFill>
                <a:prstClr val="black"/>
              </a:solidFill>
            </a:endParaRPr>
          </a:p>
          <a:p>
            <a:endParaRPr lang="en-GB" sz="1350" dirty="0"/>
          </a:p>
          <a:p>
            <a:endParaRPr lang="en-GB" sz="1350" dirty="0"/>
          </a:p>
        </p:txBody>
      </p:sp>
    </p:spTree>
    <p:extLst>
      <p:ext uri="{BB962C8B-B14F-4D97-AF65-F5344CB8AC3E}">
        <p14:creationId xmlns:p14="http://schemas.microsoft.com/office/powerpoint/2010/main" val="34066004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2017_Kenya_1.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stretch>
            <a:fillRect/>
          </a:stretch>
        </p:blipFill>
        <p:spPr>
          <a:xfrm>
            <a:off x="7373209" y="6285217"/>
            <a:ext cx="1558428" cy="430154"/>
          </a:xfrm>
          <a:prstGeom prst="rect">
            <a:avLst/>
          </a:prstGeom>
        </p:spPr>
      </p:pic>
      <p:sp>
        <p:nvSpPr>
          <p:cNvPr id="6" name="Rectangle 5"/>
          <p:cNvSpPr/>
          <p:nvPr/>
        </p:nvSpPr>
        <p:spPr>
          <a:xfrm>
            <a:off x="2951892" y="331055"/>
            <a:ext cx="6192108" cy="128184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TextBox 7"/>
          <p:cNvSpPr txBox="1"/>
          <p:nvPr/>
        </p:nvSpPr>
        <p:spPr>
          <a:xfrm>
            <a:off x="3064236" y="586546"/>
            <a:ext cx="6430849" cy="715581"/>
          </a:xfrm>
          <a:prstGeom prst="rect">
            <a:avLst/>
          </a:prstGeom>
          <a:noFill/>
        </p:spPr>
        <p:txBody>
          <a:bodyPr wrap="square" rtlCol="0">
            <a:spAutoFit/>
          </a:bodyPr>
          <a:lstStyle/>
          <a:p>
            <a:r>
              <a:rPr lang="en-GB" sz="4050" b="1" dirty="0" smtClean="0"/>
              <a:t>LOOKING TO THE FUTURE</a:t>
            </a:r>
            <a:endParaRPr lang="en-GB" sz="4050" b="1" dirty="0"/>
          </a:p>
        </p:txBody>
      </p:sp>
    </p:spTree>
    <p:extLst>
      <p:ext uri="{BB962C8B-B14F-4D97-AF65-F5344CB8AC3E}">
        <p14:creationId xmlns:p14="http://schemas.microsoft.com/office/powerpoint/2010/main" val="15256545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2017_Kenya_1.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7373209" y="6285217"/>
            <a:ext cx="1558428" cy="430154"/>
          </a:xfrm>
          <a:prstGeom prst="rect">
            <a:avLst/>
          </a:prstGeom>
        </p:spPr>
      </p:pic>
      <p:sp>
        <p:nvSpPr>
          <p:cNvPr id="6" name="Rectangle 5"/>
          <p:cNvSpPr/>
          <p:nvPr/>
        </p:nvSpPr>
        <p:spPr>
          <a:xfrm>
            <a:off x="2951892" y="331055"/>
            <a:ext cx="6192108" cy="128184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TextBox 7"/>
          <p:cNvSpPr txBox="1"/>
          <p:nvPr/>
        </p:nvSpPr>
        <p:spPr>
          <a:xfrm>
            <a:off x="3064236" y="586546"/>
            <a:ext cx="6430849" cy="715581"/>
          </a:xfrm>
          <a:prstGeom prst="rect">
            <a:avLst/>
          </a:prstGeom>
          <a:noFill/>
        </p:spPr>
        <p:txBody>
          <a:bodyPr wrap="square" rtlCol="0">
            <a:spAutoFit/>
          </a:bodyPr>
          <a:lstStyle/>
          <a:p>
            <a:r>
              <a:rPr lang="en-GB" sz="4050" b="1" dirty="0" smtClean="0"/>
              <a:t>LOOKING TO THE FUTURE</a:t>
            </a:r>
            <a:endParaRPr lang="en-GB" sz="4050" b="1" dirty="0"/>
          </a:p>
        </p:txBody>
      </p:sp>
      <p:sp>
        <p:nvSpPr>
          <p:cNvPr id="9" name="Rectangle 8">
            <a:extLst>
              <a:ext uri="{FF2B5EF4-FFF2-40B4-BE49-F238E27FC236}">
                <a16:creationId xmlns="" xmlns:a16="http://schemas.microsoft.com/office/drawing/2014/main" id="{FCFDEDAA-178C-4964-8CA1-48A78E37C7EC}"/>
              </a:ext>
            </a:extLst>
          </p:cNvPr>
          <p:cNvSpPr/>
          <p:nvPr/>
        </p:nvSpPr>
        <p:spPr>
          <a:xfrm>
            <a:off x="0" y="2274582"/>
            <a:ext cx="6908800" cy="128184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GB" sz="2800" b="1" dirty="0">
                <a:solidFill>
                  <a:srgbClr val="E40046"/>
                </a:solidFill>
              </a:rPr>
              <a:t>Our long term ambition </a:t>
            </a:r>
            <a:r>
              <a:rPr lang="en-AU" sz="2000" dirty="0">
                <a:solidFill>
                  <a:schemeClr val="tx1"/>
                </a:solidFill>
                <a:latin typeface="Calibri" panose="020F0502020204030204" pitchFamily="34" charset="0"/>
              </a:rPr>
              <a:t>is that </a:t>
            </a:r>
            <a:r>
              <a:rPr lang="en-AU" sz="2000" b="1" dirty="0">
                <a:solidFill>
                  <a:schemeClr val="tx1"/>
                </a:solidFill>
                <a:latin typeface="Calibri" panose="020F0502020204030204" pitchFamily="34" charset="0"/>
              </a:rPr>
              <a:t>every eligible young person </a:t>
            </a:r>
            <a:r>
              <a:rPr lang="en-AU" sz="2000" dirty="0">
                <a:solidFill>
                  <a:schemeClr val="tx1"/>
                </a:solidFill>
                <a:latin typeface="Calibri" panose="020F0502020204030204" pitchFamily="34" charset="0"/>
              </a:rPr>
              <a:t>will have the </a:t>
            </a:r>
            <a:r>
              <a:rPr lang="en-AU" sz="2000" b="1" dirty="0">
                <a:solidFill>
                  <a:schemeClr val="tx1"/>
                </a:solidFill>
                <a:latin typeface="Calibri" panose="020F0502020204030204" pitchFamily="34" charset="0"/>
              </a:rPr>
              <a:t>opportunity</a:t>
            </a:r>
            <a:r>
              <a:rPr lang="en-AU" sz="2000" dirty="0">
                <a:solidFill>
                  <a:schemeClr val="tx1"/>
                </a:solidFill>
                <a:latin typeface="Calibri" panose="020F0502020204030204" pitchFamily="34" charset="0"/>
              </a:rPr>
              <a:t> to participate in the Award. </a:t>
            </a:r>
          </a:p>
        </p:txBody>
      </p:sp>
    </p:spTree>
    <p:extLst>
      <p:ext uri="{BB962C8B-B14F-4D97-AF65-F5344CB8AC3E}">
        <p14:creationId xmlns:p14="http://schemas.microsoft.com/office/powerpoint/2010/main" val="41178114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2017_Kenya_1.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7373209" y="6285217"/>
            <a:ext cx="1558428" cy="430154"/>
          </a:xfrm>
          <a:prstGeom prst="rect">
            <a:avLst/>
          </a:prstGeom>
        </p:spPr>
      </p:pic>
      <p:sp>
        <p:nvSpPr>
          <p:cNvPr id="6" name="Rectangle 5"/>
          <p:cNvSpPr/>
          <p:nvPr/>
        </p:nvSpPr>
        <p:spPr>
          <a:xfrm>
            <a:off x="2951892" y="331055"/>
            <a:ext cx="6192108" cy="128184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TextBox 7"/>
          <p:cNvSpPr txBox="1"/>
          <p:nvPr/>
        </p:nvSpPr>
        <p:spPr>
          <a:xfrm>
            <a:off x="3064236" y="586546"/>
            <a:ext cx="6430849" cy="715581"/>
          </a:xfrm>
          <a:prstGeom prst="rect">
            <a:avLst/>
          </a:prstGeom>
          <a:noFill/>
        </p:spPr>
        <p:txBody>
          <a:bodyPr wrap="square" rtlCol="0">
            <a:spAutoFit/>
          </a:bodyPr>
          <a:lstStyle/>
          <a:p>
            <a:r>
              <a:rPr lang="en-GB" sz="4050" b="1" dirty="0" smtClean="0"/>
              <a:t>LOOKING TO THE FUTURE</a:t>
            </a:r>
            <a:endParaRPr lang="en-GB" sz="4050" b="1" dirty="0"/>
          </a:p>
        </p:txBody>
      </p:sp>
      <p:sp>
        <p:nvSpPr>
          <p:cNvPr id="9" name="Rectangle 8">
            <a:extLst>
              <a:ext uri="{FF2B5EF4-FFF2-40B4-BE49-F238E27FC236}">
                <a16:creationId xmlns="" xmlns:a16="http://schemas.microsoft.com/office/drawing/2014/main" id="{F3C5A904-4D07-4478-A4AF-F59AA452B8DB}"/>
              </a:ext>
            </a:extLst>
          </p:cNvPr>
          <p:cNvSpPr/>
          <p:nvPr/>
        </p:nvSpPr>
        <p:spPr>
          <a:xfrm>
            <a:off x="0" y="4332836"/>
            <a:ext cx="6908800" cy="128184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nSpc>
                <a:spcPct val="150000"/>
              </a:lnSpc>
            </a:pPr>
            <a:r>
              <a:rPr lang="en-AU" sz="2800" b="1" dirty="0">
                <a:solidFill>
                  <a:srgbClr val="00AAE7"/>
                </a:solidFill>
                <a:latin typeface="Calibri" panose="020F0502020204030204" pitchFamily="34" charset="0"/>
              </a:rPr>
              <a:t>Our vision</a:t>
            </a:r>
            <a:r>
              <a:rPr lang="en-AU" sz="2800" dirty="0">
                <a:solidFill>
                  <a:srgbClr val="00AAE7"/>
                </a:solidFill>
                <a:latin typeface="Calibri" panose="020F0502020204030204" pitchFamily="34" charset="0"/>
              </a:rPr>
              <a:t> </a:t>
            </a:r>
            <a:r>
              <a:rPr lang="en-AU" sz="2000" dirty="0">
                <a:solidFill>
                  <a:prstClr val="black"/>
                </a:solidFill>
                <a:latin typeface="Calibri" panose="020F0502020204030204" pitchFamily="34" charset="0"/>
              </a:rPr>
              <a:t>is to reach more young people from </a:t>
            </a:r>
            <a:r>
              <a:rPr lang="en-AU" sz="2000" b="1" dirty="0">
                <a:solidFill>
                  <a:prstClr val="black"/>
                </a:solidFill>
                <a:latin typeface="Calibri" panose="020F0502020204030204" pitchFamily="34" charset="0"/>
              </a:rPr>
              <a:t>diverse backgrounds </a:t>
            </a:r>
            <a:r>
              <a:rPr lang="en-AU" sz="2000" dirty="0">
                <a:solidFill>
                  <a:prstClr val="black"/>
                </a:solidFill>
                <a:latin typeface="Calibri" panose="020F0502020204030204" pitchFamily="34" charset="0"/>
              </a:rPr>
              <a:t>and equip them to </a:t>
            </a:r>
            <a:r>
              <a:rPr lang="en-AU" sz="2000" b="1" dirty="0">
                <a:solidFill>
                  <a:schemeClr val="tx1"/>
                </a:solidFill>
                <a:latin typeface="Calibri" panose="020F0502020204030204" pitchFamily="34" charset="0"/>
              </a:rPr>
              <a:t>succeed in life.</a:t>
            </a:r>
            <a:endParaRPr lang="en-GB" sz="2000" b="1" dirty="0">
              <a:solidFill>
                <a:schemeClr val="tx1"/>
              </a:solidFill>
              <a:latin typeface="Calibri" panose="020F0502020204030204" pitchFamily="34" charset="0"/>
            </a:endParaRPr>
          </a:p>
        </p:txBody>
      </p:sp>
      <p:sp>
        <p:nvSpPr>
          <p:cNvPr id="10" name="Rectangle 9">
            <a:extLst>
              <a:ext uri="{FF2B5EF4-FFF2-40B4-BE49-F238E27FC236}">
                <a16:creationId xmlns="" xmlns:a16="http://schemas.microsoft.com/office/drawing/2014/main" id="{FCFDEDAA-178C-4964-8CA1-48A78E37C7EC}"/>
              </a:ext>
            </a:extLst>
          </p:cNvPr>
          <p:cNvSpPr/>
          <p:nvPr/>
        </p:nvSpPr>
        <p:spPr>
          <a:xfrm>
            <a:off x="0" y="2274582"/>
            <a:ext cx="6908800" cy="128184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GB" sz="2800" b="1" dirty="0">
                <a:solidFill>
                  <a:srgbClr val="E40046"/>
                </a:solidFill>
              </a:rPr>
              <a:t>Our long term ambition </a:t>
            </a:r>
            <a:r>
              <a:rPr lang="en-AU" sz="2000" dirty="0">
                <a:solidFill>
                  <a:schemeClr val="tx1"/>
                </a:solidFill>
                <a:latin typeface="Calibri" panose="020F0502020204030204" pitchFamily="34" charset="0"/>
              </a:rPr>
              <a:t>is that </a:t>
            </a:r>
            <a:r>
              <a:rPr lang="en-AU" sz="2000" b="1" dirty="0">
                <a:solidFill>
                  <a:schemeClr val="tx1"/>
                </a:solidFill>
                <a:latin typeface="Calibri" panose="020F0502020204030204" pitchFamily="34" charset="0"/>
              </a:rPr>
              <a:t>every eligible young person </a:t>
            </a:r>
            <a:r>
              <a:rPr lang="en-AU" sz="2000" dirty="0">
                <a:solidFill>
                  <a:schemeClr val="tx1"/>
                </a:solidFill>
                <a:latin typeface="Calibri" panose="020F0502020204030204" pitchFamily="34" charset="0"/>
              </a:rPr>
              <a:t>will have the </a:t>
            </a:r>
            <a:r>
              <a:rPr lang="en-AU" sz="2000" b="1" dirty="0">
                <a:solidFill>
                  <a:schemeClr val="tx1"/>
                </a:solidFill>
                <a:latin typeface="Calibri" panose="020F0502020204030204" pitchFamily="34" charset="0"/>
              </a:rPr>
              <a:t>opportunity</a:t>
            </a:r>
            <a:r>
              <a:rPr lang="en-AU" sz="2000" dirty="0">
                <a:solidFill>
                  <a:schemeClr val="tx1"/>
                </a:solidFill>
                <a:latin typeface="Calibri" panose="020F0502020204030204" pitchFamily="34" charset="0"/>
              </a:rPr>
              <a:t> to participate in the Award. </a:t>
            </a:r>
          </a:p>
        </p:txBody>
      </p:sp>
    </p:spTree>
    <p:extLst>
      <p:ext uri="{BB962C8B-B14F-4D97-AF65-F5344CB8AC3E}">
        <p14:creationId xmlns:p14="http://schemas.microsoft.com/office/powerpoint/2010/main" val="29339748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13069" y="2664315"/>
            <a:ext cx="7696200" cy="2308324"/>
          </a:xfrm>
          <a:prstGeom prst="rect">
            <a:avLst/>
          </a:prstGeom>
          <a:noFill/>
        </p:spPr>
        <p:txBody>
          <a:bodyPr wrap="square" rtlCol="0">
            <a:spAutoFit/>
          </a:bodyPr>
          <a:lstStyle/>
          <a:p>
            <a:r>
              <a:rPr lang="en-GB" sz="6000" b="1" dirty="0" smtClean="0"/>
              <a:t>THANK YOU</a:t>
            </a:r>
            <a:endParaRPr lang="en-GB" sz="6000" b="1" dirty="0"/>
          </a:p>
          <a:p>
            <a:r>
              <a:rPr lang="en-GB" sz="2100" dirty="0" smtClean="0"/>
              <a:t>Amy Pearce</a:t>
            </a:r>
            <a:endParaRPr lang="en-GB" sz="2100" dirty="0"/>
          </a:p>
          <a:p>
            <a:r>
              <a:rPr lang="en-GB" sz="2100" dirty="0" smtClean="0"/>
              <a:t>Research Officer, The Duke of Edinburgh’s International Award Foundation</a:t>
            </a:r>
          </a:p>
          <a:p>
            <a:r>
              <a:rPr lang="en-GB" sz="2100" dirty="0" smtClean="0"/>
              <a:t>03.10.18</a:t>
            </a:r>
            <a:endParaRPr lang="en-GB" sz="2100" dirty="0"/>
          </a:p>
        </p:txBody>
      </p:sp>
      <p:sp>
        <p:nvSpPr>
          <p:cNvPr id="12" name="Rectangle 11"/>
          <p:cNvSpPr/>
          <p:nvPr/>
        </p:nvSpPr>
        <p:spPr>
          <a:xfrm>
            <a:off x="0" y="3514725"/>
            <a:ext cx="9144000" cy="57150"/>
          </a:xfrm>
          <a:prstGeom prst="rect">
            <a:avLst/>
          </a:prstGeom>
          <a:solidFill>
            <a:srgbClr val="FDB91E">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7886" y="6146085"/>
            <a:ext cx="1704975" cy="610746"/>
          </a:xfrm>
          <a:prstGeom prst="rect">
            <a:avLst/>
          </a:prstGeom>
        </p:spPr>
      </p:pic>
    </p:spTree>
    <p:extLst>
      <p:ext uri="{BB962C8B-B14F-4D97-AF65-F5344CB8AC3E}">
        <p14:creationId xmlns:p14="http://schemas.microsoft.com/office/powerpoint/2010/main" val="40457174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_MG_6095.JPG"/>
          <p:cNvPicPr>
            <a:picLocks noChangeAspect="1" noChangeArrowheads="1"/>
          </p:cNvPicPr>
          <p:nvPr/>
        </p:nvPicPr>
        <p:blipFill rotWithShape="1">
          <a:blip r:embed="rId2">
            <a:extLst>
              <a:ext uri="{28A0092B-C50C-407E-A947-70E740481C1C}">
                <a14:useLocalDpi xmlns:a14="http://schemas.microsoft.com/office/drawing/2010/main" val="0"/>
              </a:ext>
            </a:extLst>
          </a:blip>
          <a:srcRect l="1455" t="1" r="4198" b="1"/>
          <a:stretch/>
        </p:blipFill>
        <p:spPr bwMode="auto">
          <a:xfrm>
            <a:off x="-333113" y="-60720"/>
            <a:ext cx="9797546" cy="691872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28955" y="2617054"/>
            <a:ext cx="4138245" cy="180022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 name="TextBox 6"/>
          <p:cNvSpPr txBox="1"/>
          <p:nvPr/>
        </p:nvSpPr>
        <p:spPr>
          <a:xfrm>
            <a:off x="228600" y="2847752"/>
            <a:ext cx="4851400" cy="1338828"/>
          </a:xfrm>
          <a:prstGeom prst="rect">
            <a:avLst/>
          </a:prstGeom>
          <a:noFill/>
        </p:spPr>
        <p:txBody>
          <a:bodyPr wrap="square" rtlCol="0">
            <a:spAutoFit/>
          </a:bodyPr>
          <a:lstStyle/>
          <a:p>
            <a:r>
              <a:rPr lang="en-GB" sz="4050" b="1" dirty="0" smtClean="0"/>
              <a:t>THE HISTORY </a:t>
            </a:r>
            <a:br>
              <a:rPr lang="en-GB" sz="4050" b="1" dirty="0" smtClean="0"/>
            </a:br>
            <a:r>
              <a:rPr lang="en-GB" sz="4050" b="1" dirty="0" smtClean="0"/>
              <a:t>OF THE AWARD</a:t>
            </a:r>
            <a:endParaRPr lang="en-GB" sz="4050" b="1" dirty="0"/>
          </a:p>
        </p:txBody>
      </p:sp>
      <p:pic>
        <p:nvPicPr>
          <p:cNvPr id="6" name="Picture 5"/>
          <p:cNvPicPr>
            <a:picLocks noChangeAspect="1"/>
          </p:cNvPicPr>
          <p:nvPr/>
        </p:nvPicPr>
        <p:blipFill>
          <a:blip r:embed="rId3"/>
          <a:stretch>
            <a:fillRect/>
          </a:stretch>
        </p:blipFill>
        <p:spPr>
          <a:xfrm>
            <a:off x="7413634" y="150140"/>
            <a:ext cx="1558428" cy="430154"/>
          </a:xfrm>
          <a:prstGeom prst="rect">
            <a:avLst/>
          </a:prstGeom>
        </p:spPr>
      </p:pic>
    </p:spTree>
    <p:extLst>
      <p:ext uri="{BB962C8B-B14F-4D97-AF65-F5344CB8AC3E}">
        <p14:creationId xmlns:p14="http://schemas.microsoft.com/office/powerpoint/2010/main" val="29687873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100623" y="299798"/>
            <a:ext cx="7696200" cy="553998"/>
          </a:xfrm>
          <a:prstGeom prst="rect">
            <a:avLst/>
          </a:prstGeom>
          <a:noFill/>
        </p:spPr>
        <p:txBody>
          <a:bodyPr wrap="square" rtlCol="0">
            <a:spAutoFit/>
          </a:bodyPr>
          <a:lstStyle/>
          <a:p>
            <a:r>
              <a:rPr lang="en-GB" sz="3000" b="1" dirty="0" smtClean="0"/>
              <a:t>The History of the Award</a:t>
            </a:r>
            <a:endParaRPr lang="en-GB" sz="3000" b="1" dirty="0"/>
          </a:p>
        </p:txBody>
      </p:sp>
      <p:sp>
        <p:nvSpPr>
          <p:cNvPr id="12" name="Rectangle 11"/>
          <p:cNvSpPr/>
          <p:nvPr/>
        </p:nvSpPr>
        <p:spPr>
          <a:xfrm>
            <a:off x="0" y="853796"/>
            <a:ext cx="9144000" cy="5226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7886" y="6146085"/>
            <a:ext cx="1704975" cy="610746"/>
          </a:xfrm>
          <a:prstGeom prst="rect">
            <a:avLst/>
          </a:prstGeom>
        </p:spPr>
      </p:pic>
      <p:sp>
        <p:nvSpPr>
          <p:cNvPr id="10" name="Rectangle 9"/>
          <p:cNvSpPr/>
          <p:nvPr/>
        </p:nvSpPr>
        <p:spPr>
          <a:xfrm>
            <a:off x="85725" y="1107570"/>
            <a:ext cx="8635118" cy="369332"/>
          </a:xfrm>
          <a:prstGeom prst="rect">
            <a:avLst/>
          </a:prstGeom>
        </p:spPr>
        <p:txBody>
          <a:bodyPr wrap="square">
            <a:spAutoFit/>
          </a:bodyPr>
          <a:lstStyle/>
          <a:p>
            <a:r>
              <a:rPr lang="en-GB" b="1" dirty="0" smtClean="0"/>
              <a:t>The Founders of the Award</a:t>
            </a:r>
          </a:p>
        </p:txBody>
      </p:sp>
      <p:pic>
        <p:nvPicPr>
          <p:cNvPr id="11" name="Picture 2" descr="Prince Philip March 2015 (cropped).jpg"/>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3524250" y="2005056"/>
            <a:ext cx="2095500" cy="33147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mage result for kurt hahn"/>
          <p:cNvPicPr>
            <a:picLocks noChangeAspect="1" noChangeArrowheads="1"/>
          </p:cNvPicPr>
          <p:nvPr/>
        </p:nvPicPr>
        <p:blipFill rotWithShape="1">
          <a:blip r:embed="rId5">
            <a:extLst>
              <a:ext uri="{28A0092B-C50C-407E-A947-70E740481C1C}">
                <a14:useLocalDpi xmlns:a14="http://schemas.microsoft.com/office/drawing/2010/main" val="0"/>
              </a:ext>
            </a:extLst>
          </a:blip>
          <a:srcRect l="28458" r="36004"/>
          <a:stretch/>
        </p:blipFill>
        <p:spPr bwMode="auto">
          <a:xfrm>
            <a:off x="743922" y="2005056"/>
            <a:ext cx="2095500" cy="33147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Image result for sir lord hunt"/>
          <p:cNvPicPr>
            <a:picLocks noChangeAspect="1" noChangeArrowheads="1"/>
          </p:cNvPicPr>
          <p:nvPr/>
        </p:nvPicPr>
        <p:blipFill rotWithShape="1">
          <a:blip r:embed="rId6">
            <a:extLst>
              <a:ext uri="{28A0092B-C50C-407E-A947-70E740481C1C}">
                <a14:useLocalDpi xmlns:a14="http://schemas.microsoft.com/office/drawing/2010/main" val="0"/>
              </a:ext>
            </a:extLst>
          </a:blip>
          <a:srcRect l="14366" r="5498"/>
          <a:stretch/>
        </p:blipFill>
        <p:spPr bwMode="auto">
          <a:xfrm>
            <a:off x="6304578" y="2005056"/>
            <a:ext cx="2095500" cy="3314701"/>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 xmlns:a16="http://schemas.microsoft.com/office/drawing/2014/main" id="{36CDAC43-C31D-4CF9-9D93-C09995CD0DEA}"/>
              </a:ext>
            </a:extLst>
          </p:cNvPr>
          <p:cNvSpPr/>
          <p:nvPr/>
        </p:nvSpPr>
        <p:spPr>
          <a:xfrm>
            <a:off x="743922" y="5555264"/>
            <a:ext cx="2095500" cy="369332"/>
          </a:xfrm>
          <a:prstGeom prst="rect">
            <a:avLst/>
          </a:prstGeom>
        </p:spPr>
        <p:txBody>
          <a:bodyPr wrap="square">
            <a:spAutoFit/>
          </a:bodyPr>
          <a:lstStyle/>
          <a:p>
            <a:pPr algn="ctr"/>
            <a:r>
              <a:rPr lang="en-GB" b="1" dirty="0"/>
              <a:t>Kurt Hahn</a:t>
            </a:r>
          </a:p>
        </p:txBody>
      </p:sp>
      <p:sp>
        <p:nvSpPr>
          <p:cNvPr id="17" name="Rectangle 16">
            <a:extLst>
              <a:ext uri="{FF2B5EF4-FFF2-40B4-BE49-F238E27FC236}">
                <a16:creationId xmlns="" xmlns:a16="http://schemas.microsoft.com/office/drawing/2014/main" id="{50A2C870-6713-4386-B489-65AA69C1CCEF}"/>
              </a:ext>
            </a:extLst>
          </p:cNvPr>
          <p:cNvSpPr/>
          <p:nvPr/>
        </p:nvSpPr>
        <p:spPr>
          <a:xfrm>
            <a:off x="743922" y="5466108"/>
            <a:ext cx="2095500"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8" name="Rectangle 17">
            <a:extLst>
              <a:ext uri="{FF2B5EF4-FFF2-40B4-BE49-F238E27FC236}">
                <a16:creationId xmlns="" xmlns:a16="http://schemas.microsoft.com/office/drawing/2014/main" id="{FE42C6D5-482A-4D30-AE66-068B7D9B70A5}"/>
              </a:ext>
            </a:extLst>
          </p:cNvPr>
          <p:cNvSpPr/>
          <p:nvPr/>
        </p:nvSpPr>
        <p:spPr>
          <a:xfrm>
            <a:off x="3524250" y="5466108"/>
            <a:ext cx="2095500"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9" name="Rectangle 18">
            <a:extLst>
              <a:ext uri="{FF2B5EF4-FFF2-40B4-BE49-F238E27FC236}">
                <a16:creationId xmlns="" xmlns:a16="http://schemas.microsoft.com/office/drawing/2014/main" id="{51599512-0970-4697-8464-590275C00A20}"/>
              </a:ext>
            </a:extLst>
          </p:cNvPr>
          <p:cNvSpPr/>
          <p:nvPr/>
        </p:nvSpPr>
        <p:spPr>
          <a:xfrm>
            <a:off x="6304578" y="5464461"/>
            <a:ext cx="2095500"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0" name="Rectangle 19">
            <a:extLst>
              <a:ext uri="{FF2B5EF4-FFF2-40B4-BE49-F238E27FC236}">
                <a16:creationId xmlns="" xmlns:a16="http://schemas.microsoft.com/office/drawing/2014/main" id="{C9838883-3F69-40AB-B517-0097DBEF3782}"/>
              </a:ext>
            </a:extLst>
          </p:cNvPr>
          <p:cNvSpPr/>
          <p:nvPr/>
        </p:nvSpPr>
        <p:spPr>
          <a:xfrm>
            <a:off x="3524250" y="5555264"/>
            <a:ext cx="2095500" cy="369332"/>
          </a:xfrm>
          <a:prstGeom prst="rect">
            <a:avLst/>
          </a:prstGeom>
        </p:spPr>
        <p:txBody>
          <a:bodyPr wrap="square">
            <a:spAutoFit/>
          </a:bodyPr>
          <a:lstStyle/>
          <a:p>
            <a:pPr algn="ctr"/>
            <a:r>
              <a:rPr lang="en-GB" b="1" dirty="0" smtClean="0"/>
              <a:t>Duke </a:t>
            </a:r>
            <a:r>
              <a:rPr lang="en-GB" b="1" dirty="0"/>
              <a:t>Of Edinburgh</a:t>
            </a:r>
          </a:p>
        </p:txBody>
      </p:sp>
      <p:sp>
        <p:nvSpPr>
          <p:cNvPr id="21" name="Rectangle 20">
            <a:extLst>
              <a:ext uri="{FF2B5EF4-FFF2-40B4-BE49-F238E27FC236}">
                <a16:creationId xmlns="" xmlns:a16="http://schemas.microsoft.com/office/drawing/2014/main" id="{0A51F067-1E46-4871-933E-6043E47DD16F}"/>
              </a:ext>
            </a:extLst>
          </p:cNvPr>
          <p:cNvSpPr/>
          <p:nvPr/>
        </p:nvSpPr>
        <p:spPr>
          <a:xfrm>
            <a:off x="6304578" y="5555264"/>
            <a:ext cx="2095500" cy="369332"/>
          </a:xfrm>
          <a:prstGeom prst="rect">
            <a:avLst/>
          </a:prstGeom>
        </p:spPr>
        <p:txBody>
          <a:bodyPr wrap="square">
            <a:spAutoFit/>
          </a:bodyPr>
          <a:lstStyle/>
          <a:p>
            <a:pPr algn="ctr"/>
            <a:r>
              <a:rPr lang="en-GB" b="1" dirty="0"/>
              <a:t>Lord Hunt</a:t>
            </a:r>
          </a:p>
        </p:txBody>
      </p:sp>
    </p:spTree>
    <p:extLst>
      <p:ext uri="{BB962C8B-B14F-4D97-AF65-F5344CB8AC3E}">
        <p14:creationId xmlns:p14="http://schemas.microsoft.com/office/powerpoint/2010/main" val="253859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0623" y="299798"/>
            <a:ext cx="7696200" cy="553998"/>
          </a:xfrm>
          <a:prstGeom prst="rect">
            <a:avLst/>
          </a:prstGeom>
          <a:noFill/>
        </p:spPr>
        <p:txBody>
          <a:bodyPr wrap="square" rtlCol="0">
            <a:spAutoFit/>
          </a:bodyPr>
          <a:lstStyle/>
          <a:p>
            <a:r>
              <a:rPr lang="en-GB" sz="3000" b="1" dirty="0" smtClean="0"/>
              <a:t>The History of the Award</a:t>
            </a:r>
            <a:endParaRPr lang="en-GB" sz="3000" b="1" dirty="0"/>
          </a:p>
        </p:txBody>
      </p:sp>
      <p:sp>
        <p:nvSpPr>
          <p:cNvPr id="12" name="Rectangle 11"/>
          <p:cNvSpPr/>
          <p:nvPr/>
        </p:nvSpPr>
        <p:spPr>
          <a:xfrm>
            <a:off x="0" y="853796"/>
            <a:ext cx="9144000" cy="5226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7886" y="6146085"/>
            <a:ext cx="1704975" cy="610746"/>
          </a:xfrm>
          <a:prstGeom prst="rect">
            <a:avLst/>
          </a:prstGeom>
        </p:spPr>
      </p:pic>
      <p:sp>
        <p:nvSpPr>
          <p:cNvPr id="10" name="Rectangle 9"/>
          <p:cNvSpPr/>
          <p:nvPr/>
        </p:nvSpPr>
        <p:spPr>
          <a:xfrm>
            <a:off x="85725" y="1107570"/>
            <a:ext cx="8635118" cy="4809009"/>
          </a:xfrm>
          <a:prstGeom prst="rect">
            <a:avLst/>
          </a:prstGeom>
        </p:spPr>
        <p:txBody>
          <a:bodyPr wrap="square">
            <a:spAutoFit/>
          </a:bodyPr>
          <a:lstStyle/>
          <a:p>
            <a:r>
              <a:rPr lang="en-GB" sz="2400" b="1" dirty="0" smtClean="0"/>
              <a:t>Kurt Hahn’s Philosophy</a:t>
            </a:r>
          </a:p>
          <a:p>
            <a:endParaRPr lang="en-GB" sz="1350" dirty="0"/>
          </a:p>
          <a:p>
            <a:r>
              <a:rPr lang="en-GB" sz="2200" dirty="0" smtClean="0"/>
              <a:t>Kurt Hahn hypothesized </a:t>
            </a:r>
            <a:r>
              <a:rPr lang="en-GB" sz="2200" b="1" dirty="0" smtClean="0">
                <a:solidFill>
                  <a:srgbClr val="E40046"/>
                </a:solidFill>
              </a:rPr>
              <a:t>six declines of modern youth:</a:t>
            </a:r>
          </a:p>
          <a:p>
            <a:endParaRPr lang="en-GB" sz="2200" b="1" dirty="0">
              <a:solidFill>
                <a:srgbClr val="E40046"/>
              </a:solidFill>
            </a:endParaRPr>
          </a:p>
          <a:p>
            <a:pPr marL="2628900" lvl="5" indent="-342900">
              <a:lnSpc>
                <a:spcPct val="150000"/>
              </a:lnSpc>
              <a:buFont typeface="+mj-lt"/>
              <a:buAutoNum type="arabicPeriod"/>
            </a:pPr>
            <a:r>
              <a:rPr lang="en-US" sz="2200" dirty="0" smtClean="0"/>
              <a:t>Decline </a:t>
            </a:r>
            <a:r>
              <a:rPr lang="en-US" sz="2200" dirty="0"/>
              <a:t>of Fitness </a:t>
            </a:r>
            <a:endParaRPr lang="en-US" sz="2200" dirty="0" smtClean="0"/>
          </a:p>
          <a:p>
            <a:pPr marL="2628900" lvl="5" indent="-342900">
              <a:lnSpc>
                <a:spcPct val="150000"/>
              </a:lnSpc>
              <a:buFont typeface="+mj-lt"/>
              <a:buAutoNum type="arabicPeriod"/>
            </a:pPr>
            <a:r>
              <a:rPr lang="en-US" sz="2200" dirty="0" smtClean="0"/>
              <a:t>Decline </a:t>
            </a:r>
            <a:r>
              <a:rPr lang="en-US" sz="2200" dirty="0"/>
              <a:t>of Initiative and Enterprise </a:t>
            </a:r>
            <a:endParaRPr lang="en-US" sz="2200" dirty="0" smtClean="0"/>
          </a:p>
          <a:p>
            <a:pPr marL="2628900" lvl="5" indent="-342900">
              <a:lnSpc>
                <a:spcPct val="150000"/>
              </a:lnSpc>
              <a:buFont typeface="+mj-lt"/>
              <a:buAutoNum type="arabicPeriod"/>
            </a:pPr>
            <a:r>
              <a:rPr lang="en-US" sz="2200" dirty="0" smtClean="0"/>
              <a:t>Decline </a:t>
            </a:r>
            <a:r>
              <a:rPr lang="en-US" sz="2200" dirty="0"/>
              <a:t>of Memory and Imagination </a:t>
            </a:r>
            <a:endParaRPr lang="en-US" sz="2200" dirty="0" smtClean="0"/>
          </a:p>
          <a:p>
            <a:pPr marL="2628900" lvl="5" indent="-342900">
              <a:lnSpc>
                <a:spcPct val="150000"/>
              </a:lnSpc>
              <a:buFont typeface="+mj-lt"/>
              <a:buAutoNum type="arabicPeriod"/>
            </a:pPr>
            <a:r>
              <a:rPr lang="en-US" sz="2200" dirty="0" smtClean="0"/>
              <a:t>Decline </a:t>
            </a:r>
            <a:r>
              <a:rPr lang="en-US" sz="2200" dirty="0"/>
              <a:t>of Skill and Care </a:t>
            </a:r>
            <a:endParaRPr lang="en-US" sz="2200" dirty="0" smtClean="0"/>
          </a:p>
          <a:p>
            <a:pPr marL="2628900" lvl="5" indent="-342900">
              <a:lnSpc>
                <a:spcPct val="150000"/>
              </a:lnSpc>
              <a:buFont typeface="+mj-lt"/>
              <a:buAutoNum type="arabicPeriod"/>
            </a:pPr>
            <a:r>
              <a:rPr lang="en-US" sz="2200" dirty="0" smtClean="0"/>
              <a:t>Decline </a:t>
            </a:r>
            <a:r>
              <a:rPr lang="en-US" sz="2200" dirty="0"/>
              <a:t>of </a:t>
            </a:r>
            <a:r>
              <a:rPr lang="en-US" sz="2200" dirty="0" smtClean="0"/>
              <a:t>Self-discipline</a:t>
            </a:r>
            <a:endParaRPr lang="en-US" sz="2200" dirty="0"/>
          </a:p>
          <a:p>
            <a:pPr marL="2628900" lvl="5" indent="-342900">
              <a:lnSpc>
                <a:spcPct val="150000"/>
              </a:lnSpc>
              <a:buFont typeface="+mj-lt"/>
              <a:buAutoNum type="arabicPeriod"/>
            </a:pPr>
            <a:r>
              <a:rPr lang="en-US" sz="2200" dirty="0"/>
              <a:t>Decline of </a:t>
            </a:r>
            <a:r>
              <a:rPr lang="en-US" sz="2200" dirty="0" smtClean="0"/>
              <a:t>Compassion</a:t>
            </a:r>
            <a:endParaRPr lang="en-GB" sz="2200" dirty="0" smtClean="0"/>
          </a:p>
          <a:p>
            <a:endParaRPr lang="en-GB" sz="1350" dirty="0"/>
          </a:p>
          <a:p>
            <a:endParaRPr lang="en-GB" sz="1350" dirty="0"/>
          </a:p>
        </p:txBody>
      </p:sp>
    </p:spTree>
    <p:extLst>
      <p:ext uri="{BB962C8B-B14F-4D97-AF65-F5344CB8AC3E}">
        <p14:creationId xmlns:p14="http://schemas.microsoft.com/office/powerpoint/2010/main" val="23105246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0623" y="299798"/>
            <a:ext cx="7696200" cy="553998"/>
          </a:xfrm>
          <a:prstGeom prst="rect">
            <a:avLst/>
          </a:prstGeom>
          <a:noFill/>
        </p:spPr>
        <p:txBody>
          <a:bodyPr wrap="square" rtlCol="0">
            <a:spAutoFit/>
          </a:bodyPr>
          <a:lstStyle/>
          <a:p>
            <a:r>
              <a:rPr lang="en-GB" sz="3000" b="1" dirty="0" smtClean="0"/>
              <a:t>The History of the Award</a:t>
            </a:r>
            <a:endParaRPr lang="en-GB" sz="3000" b="1" dirty="0"/>
          </a:p>
        </p:txBody>
      </p:sp>
      <p:sp>
        <p:nvSpPr>
          <p:cNvPr id="12" name="Rectangle 11"/>
          <p:cNvSpPr/>
          <p:nvPr/>
        </p:nvSpPr>
        <p:spPr>
          <a:xfrm>
            <a:off x="0" y="853796"/>
            <a:ext cx="9144000" cy="5226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7886" y="6146085"/>
            <a:ext cx="1704975" cy="610746"/>
          </a:xfrm>
          <a:prstGeom prst="rect">
            <a:avLst/>
          </a:prstGeom>
        </p:spPr>
      </p:pic>
      <p:sp>
        <p:nvSpPr>
          <p:cNvPr id="10" name="Rectangle 9"/>
          <p:cNvSpPr/>
          <p:nvPr/>
        </p:nvSpPr>
        <p:spPr>
          <a:xfrm>
            <a:off x="85725" y="1107570"/>
            <a:ext cx="8635118" cy="4431983"/>
          </a:xfrm>
          <a:prstGeom prst="rect">
            <a:avLst/>
          </a:prstGeom>
        </p:spPr>
        <p:txBody>
          <a:bodyPr wrap="square">
            <a:spAutoFit/>
          </a:bodyPr>
          <a:lstStyle/>
          <a:p>
            <a:pPr lvl="0"/>
            <a:r>
              <a:rPr lang="en-GB" sz="2400" b="1" dirty="0">
                <a:solidFill>
                  <a:prstClr val="black"/>
                </a:solidFill>
              </a:rPr>
              <a:t>Kurt Hahn’s Philosophy</a:t>
            </a:r>
          </a:p>
          <a:p>
            <a:endParaRPr lang="en-GB" sz="1350" dirty="0"/>
          </a:p>
          <a:p>
            <a:r>
              <a:rPr lang="en-US" sz="2200" dirty="0"/>
              <a:t>He further developed </a:t>
            </a:r>
            <a:r>
              <a:rPr lang="en-US" sz="2200" b="1" dirty="0">
                <a:solidFill>
                  <a:srgbClr val="00B0F0"/>
                </a:solidFill>
              </a:rPr>
              <a:t>a program of ‘experiential therapy’ </a:t>
            </a:r>
            <a:r>
              <a:rPr lang="en-US" sz="2200" dirty="0"/>
              <a:t>(</a:t>
            </a:r>
            <a:r>
              <a:rPr lang="en-US" sz="2200" dirty="0" err="1"/>
              <a:t>Erlebnistherapie</a:t>
            </a:r>
            <a:r>
              <a:rPr lang="en-US" sz="2200" dirty="0"/>
              <a:t>) </a:t>
            </a:r>
            <a:r>
              <a:rPr lang="en-US" sz="2200" dirty="0" smtClean="0"/>
              <a:t>as </a:t>
            </a:r>
            <a:r>
              <a:rPr lang="en-US" sz="2200" dirty="0"/>
              <a:t>an antidote to these declines: </a:t>
            </a:r>
          </a:p>
          <a:p>
            <a:endParaRPr lang="en-US" sz="2200" dirty="0" smtClean="0"/>
          </a:p>
          <a:p>
            <a:endParaRPr lang="en-US" sz="2200" dirty="0"/>
          </a:p>
          <a:p>
            <a:pPr marL="1257300" lvl="2" indent="-342900">
              <a:buFont typeface="Arial" panose="020B0604020202020204" pitchFamily="34" charset="0"/>
              <a:buChar char="•"/>
            </a:pPr>
            <a:r>
              <a:rPr lang="en-US" sz="2200" b="1" dirty="0">
                <a:solidFill>
                  <a:prstClr val="black"/>
                </a:solidFill>
              </a:rPr>
              <a:t>Fitness training</a:t>
            </a:r>
            <a:r>
              <a:rPr lang="en-US" sz="2200" dirty="0">
                <a:solidFill>
                  <a:prstClr val="black"/>
                </a:solidFill>
              </a:rPr>
              <a:t>, to train the discipline and determination of</a:t>
            </a:r>
            <a:br>
              <a:rPr lang="en-US" sz="2200" dirty="0">
                <a:solidFill>
                  <a:prstClr val="black"/>
                </a:solidFill>
              </a:rPr>
            </a:br>
            <a:r>
              <a:rPr lang="en-US" sz="2200" dirty="0">
                <a:solidFill>
                  <a:prstClr val="black"/>
                </a:solidFill>
              </a:rPr>
              <a:t>the mind through the body </a:t>
            </a:r>
          </a:p>
          <a:p>
            <a:pPr marL="1257300" lvl="2" indent="-342900">
              <a:lnSpc>
                <a:spcPct val="150000"/>
              </a:lnSpc>
              <a:buFont typeface="Arial" panose="020B0604020202020204" pitchFamily="34" charset="0"/>
              <a:buChar char="•"/>
            </a:pPr>
            <a:r>
              <a:rPr lang="en-US" sz="2200" b="1" dirty="0">
                <a:solidFill>
                  <a:prstClr val="black"/>
                </a:solidFill>
              </a:rPr>
              <a:t>Expeditions</a:t>
            </a:r>
            <a:r>
              <a:rPr lang="en-US" sz="2200" dirty="0">
                <a:solidFill>
                  <a:prstClr val="black"/>
                </a:solidFill>
              </a:rPr>
              <a:t>, to engage in long, challenging endurance tasks</a:t>
            </a:r>
          </a:p>
          <a:p>
            <a:pPr marL="1257300" lvl="2" indent="-342900">
              <a:lnSpc>
                <a:spcPct val="150000"/>
              </a:lnSpc>
              <a:buFont typeface="Arial" panose="020B0604020202020204" pitchFamily="34" charset="0"/>
              <a:buChar char="•"/>
            </a:pPr>
            <a:r>
              <a:rPr lang="en-US" sz="2200" b="1" dirty="0">
                <a:solidFill>
                  <a:prstClr val="black"/>
                </a:solidFill>
              </a:rPr>
              <a:t>Project work</a:t>
            </a:r>
            <a:r>
              <a:rPr lang="en-US" sz="2200" dirty="0">
                <a:solidFill>
                  <a:prstClr val="black"/>
                </a:solidFill>
              </a:rPr>
              <a:t>, involving crafts and manual skills</a:t>
            </a:r>
          </a:p>
          <a:p>
            <a:pPr marL="1257300" lvl="2" indent="-342900">
              <a:lnSpc>
                <a:spcPct val="150000"/>
              </a:lnSpc>
              <a:buFont typeface="Arial" panose="020B0604020202020204" pitchFamily="34" charset="0"/>
              <a:buChar char="•"/>
            </a:pPr>
            <a:r>
              <a:rPr lang="en-US" sz="2200" b="1" dirty="0">
                <a:solidFill>
                  <a:prstClr val="black"/>
                </a:solidFill>
              </a:rPr>
              <a:t>Service</a:t>
            </a:r>
            <a:r>
              <a:rPr lang="en-US" sz="2200" dirty="0">
                <a:solidFill>
                  <a:prstClr val="black"/>
                </a:solidFill>
              </a:rPr>
              <a:t>, for example surf lifesaving or first aid </a:t>
            </a:r>
          </a:p>
          <a:p>
            <a:endParaRPr lang="en-GB" sz="1350" dirty="0"/>
          </a:p>
        </p:txBody>
      </p:sp>
    </p:spTree>
    <p:extLst>
      <p:ext uri="{BB962C8B-B14F-4D97-AF65-F5344CB8AC3E}">
        <p14:creationId xmlns:p14="http://schemas.microsoft.com/office/powerpoint/2010/main" val="30980137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0623" y="299798"/>
            <a:ext cx="7696200" cy="553998"/>
          </a:xfrm>
          <a:prstGeom prst="rect">
            <a:avLst/>
          </a:prstGeom>
          <a:noFill/>
        </p:spPr>
        <p:txBody>
          <a:bodyPr wrap="square" rtlCol="0">
            <a:spAutoFit/>
          </a:bodyPr>
          <a:lstStyle/>
          <a:p>
            <a:r>
              <a:rPr lang="en-GB" sz="3000" b="1" dirty="0" smtClean="0"/>
              <a:t>The History of the Award</a:t>
            </a:r>
            <a:endParaRPr lang="en-GB" sz="3000" b="1" dirty="0"/>
          </a:p>
        </p:txBody>
      </p:sp>
      <p:sp>
        <p:nvSpPr>
          <p:cNvPr id="12" name="Rectangle 11"/>
          <p:cNvSpPr/>
          <p:nvPr/>
        </p:nvSpPr>
        <p:spPr>
          <a:xfrm>
            <a:off x="0" y="853796"/>
            <a:ext cx="9144000" cy="5226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7886" y="6146085"/>
            <a:ext cx="1704975" cy="610746"/>
          </a:xfrm>
          <a:prstGeom prst="rect">
            <a:avLst/>
          </a:prstGeom>
        </p:spPr>
      </p:pic>
      <p:sp>
        <p:nvSpPr>
          <p:cNvPr id="10" name="Rectangle 9"/>
          <p:cNvSpPr/>
          <p:nvPr/>
        </p:nvSpPr>
        <p:spPr>
          <a:xfrm>
            <a:off x="85725" y="1107570"/>
            <a:ext cx="8635118" cy="4939814"/>
          </a:xfrm>
          <a:prstGeom prst="rect">
            <a:avLst/>
          </a:prstGeom>
        </p:spPr>
        <p:txBody>
          <a:bodyPr wrap="square">
            <a:spAutoFit/>
          </a:bodyPr>
          <a:lstStyle/>
          <a:p>
            <a:pPr lvl="0"/>
            <a:r>
              <a:rPr lang="en-GB" sz="2400" b="1" dirty="0">
                <a:solidFill>
                  <a:prstClr val="black"/>
                </a:solidFill>
              </a:rPr>
              <a:t>Kurt Hahn’s Philosophy</a:t>
            </a:r>
          </a:p>
          <a:p>
            <a:endParaRPr lang="en-GB" sz="1350" dirty="0"/>
          </a:p>
          <a:p>
            <a:r>
              <a:rPr lang="en-US" sz="2200" dirty="0" smtClean="0"/>
              <a:t>These became the sections of the Award Framework: </a:t>
            </a:r>
            <a:endParaRPr lang="en-US" sz="2200" dirty="0"/>
          </a:p>
          <a:p>
            <a:endParaRPr lang="en-US" sz="2200" dirty="0"/>
          </a:p>
          <a:p>
            <a:pPr marL="1714500" lvl="3" indent="-342900">
              <a:lnSpc>
                <a:spcPct val="200000"/>
              </a:lnSpc>
              <a:buFont typeface="Arial" panose="020B0604020202020204" pitchFamily="34" charset="0"/>
              <a:buChar char="•"/>
            </a:pPr>
            <a:r>
              <a:rPr lang="en-US" sz="2200" dirty="0"/>
              <a:t>Fitness </a:t>
            </a:r>
            <a:r>
              <a:rPr lang="en-US" sz="2200" dirty="0" smtClean="0"/>
              <a:t>training</a:t>
            </a:r>
            <a:r>
              <a:rPr lang="en-US" sz="2200" dirty="0"/>
              <a:t> </a:t>
            </a:r>
            <a:r>
              <a:rPr lang="en-US" sz="2200" dirty="0" smtClean="0"/>
              <a:t>-&gt; </a:t>
            </a:r>
            <a:r>
              <a:rPr lang="en-US" sz="2200" b="1" dirty="0" smtClean="0">
                <a:solidFill>
                  <a:srgbClr val="FFC72C"/>
                </a:solidFill>
              </a:rPr>
              <a:t>Physical Recreation</a:t>
            </a:r>
          </a:p>
          <a:p>
            <a:pPr marL="1714500" lvl="3" indent="-342900">
              <a:lnSpc>
                <a:spcPct val="200000"/>
              </a:lnSpc>
              <a:buFont typeface="Arial" panose="020B0604020202020204" pitchFamily="34" charset="0"/>
              <a:buChar char="•"/>
            </a:pPr>
            <a:r>
              <a:rPr lang="en-US" sz="2200" dirty="0" smtClean="0"/>
              <a:t>Expeditions</a:t>
            </a:r>
            <a:r>
              <a:rPr lang="en-US" sz="2200" dirty="0"/>
              <a:t> </a:t>
            </a:r>
            <a:r>
              <a:rPr lang="en-US" sz="2200" dirty="0" smtClean="0"/>
              <a:t>-&gt; </a:t>
            </a:r>
            <a:r>
              <a:rPr lang="en-US" sz="2200" b="1" dirty="0" smtClean="0">
                <a:solidFill>
                  <a:srgbClr val="71A100"/>
                </a:solidFill>
              </a:rPr>
              <a:t>Adventurous Journey</a:t>
            </a:r>
          </a:p>
          <a:p>
            <a:pPr marL="1714500" lvl="3" indent="-342900">
              <a:lnSpc>
                <a:spcPct val="200000"/>
              </a:lnSpc>
              <a:buFont typeface="Arial" panose="020B0604020202020204" pitchFamily="34" charset="0"/>
              <a:buChar char="•"/>
            </a:pPr>
            <a:r>
              <a:rPr lang="en-US" sz="2200" dirty="0" smtClean="0"/>
              <a:t>Project work</a:t>
            </a:r>
            <a:r>
              <a:rPr lang="en-US" sz="2200" dirty="0"/>
              <a:t> </a:t>
            </a:r>
            <a:r>
              <a:rPr lang="en-US" sz="2200" dirty="0" smtClean="0"/>
              <a:t>-&gt; </a:t>
            </a:r>
            <a:r>
              <a:rPr lang="en-US" sz="2200" b="1" dirty="0" smtClean="0">
                <a:solidFill>
                  <a:srgbClr val="00B0F0"/>
                </a:solidFill>
              </a:rPr>
              <a:t>Skills</a:t>
            </a:r>
          </a:p>
          <a:p>
            <a:pPr marL="1714500" lvl="3" indent="-342900">
              <a:lnSpc>
                <a:spcPct val="200000"/>
              </a:lnSpc>
              <a:buFont typeface="Arial" panose="020B0604020202020204" pitchFamily="34" charset="0"/>
              <a:buChar char="•"/>
            </a:pPr>
            <a:r>
              <a:rPr lang="en-US" sz="2200" dirty="0" smtClean="0"/>
              <a:t>Service</a:t>
            </a:r>
            <a:r>
              <a:rPr lang="en-US" sz="2200" dirty="0"/>
              <a:t> </a:t>
            </a:r>
            <a:r>
              <a:rPr lang="en-US" sz="2200" dirty="0" smtClean="0"/>
              <a:t>-&gt; </a:t>
            </a:r>
            <a:r>
              <a:rPr lang="en-US" sz="2200" b="1" dirty="0" smtClean="0">
                <a:solidFill>
                  <a:srgbClr val="E40046"/>
                </a:solidFill>
              </a:rPr>
              <a:t>Voluntary Service</a:t>
            </a:r>
          </a:p>
          <a:p>
            <a:pPr marL="1714500" lvl="3" indent="-342900">
              <a:lnSpc>
                <a:spcPct val="200000"/>
              </a:lnSpc>
              <a:buFont typeface="Wingdings" panose="05000000000000000000" pitchFamily="2" charset="2"/>
              <a:buChar char="v"/>
            </a:pPr>
            <a:r>
              <a:rPr lang="en-US" sz="2200" b="1" dirty="0" smtClean="0">
                <a:solidFill>
                  <a:srgbClr val="882581"/>
                </a:solidFill>
              </a:rPr>
              <a:t>Gold Residential Project </a:t>
            </a:r>
            <a:r>
              <a:rPr lang="en-US" sz="2200" dirty="0" smtClean="0"/>
              <a:t>is added</a:t>
            </a:r>
          </a:p>
          <a:p>
            <a:endParaRPr lang="en-GB" sz="1350" dirty="0"/>
          </a:p>
        </p:txBody>
      </p:sp>
    </p:spTree>
    <p:extLst>
      <p:ext uri="{BB962C8B-B14F-4D97-AF65-F5344CB8AC3E}">
        <p14:creationId xmlns:p14="http://schemas.microsoft.com/office/powerpoint/2010/main" val="18072565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0623" y="299798"/>
            <a:ext cx="7696200" cy="553998"/>
          </a:xfrm>
          <a:prstGeom prst="rect">
            <a:avLst/>
          </a:prstGeom>
          <a:noFill/>
        </p:spPr>
        <p:txBody>
          <a:bodyPr wrap="square" rtlCol="0">
            <a:spAutoFit/>
          </a:bodyPr>
          <a:lstStyle/>
          <a:p>
            <a:r>
              <a:rPr lang="en-GB" sz="3000" b="1" dirty="0" smtClean="0"/>
              <a:t>The Award Framework</a:t>
            </a:r>
            <a:endParaRPr lang="en-GB" sz="3000" b="1" dirty="0"/>
          </a:p>
        </p:txBody>
      </p:sp>
      <p:sp>
        <p:nvSpPr>
          <p:cNvPr id="12" name="Rectangle 11"/>
          <p:cNvSpPr/>
          <p:nvPr/>
        </p:nvSpPr>
        <p:spPr>
          <a:xfrm>
            <a:off x="0" y="853796"/>
            <a:ext cx="9144000" cy="5226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7886" y="6146085"/>
            <a:ext cx="1704975" cy="610746"/>
          </a:xfrm>
          <a:prstGeom prst="rect">
            <a:avLst/>
          </a:prstGeom>
        </p:spPr>
      </p:pic>
      <p:pic>
        <p:nvPicPr>
          <p:cNvPr id="6" name="Content Placeholder 5"/>
          <p:cNvPicPr>
            <a:picLocks noChangeAspect="1"/>
          </p:cNvPicPr>
          <p:nvPr/>
        </p:nvPicPr>
        <p:blipFill rotWithShape="1">
          <a:blip r:embed="rId4" cstate="print">
            <a:extLst>
              <a:ext uri="{28A0092B-C50C-407E-A947-70E740481C1C}">
                <a14:useLocalDpi xmlns:a14="http://schemas.microsoft.com/office/drawing/2010/main" val="0"/>
              </a:ext>
            </a:extLst>
          </a:blip>
          <a:srcRect t="2107"/>
          <a:stretch/>
        </p:blipFill>
        <p:spPr>
          <a:xfrm>
            <a:off x="15325" y="1066800"/>
            <a:ext cx="9128675" cy="5026711"/>
          </a:xfrm>
          <a:prstGeom prst="rect">
            <a:avLst/>
          </a:prstGeom>
        </p:spPr>
      </p:pic>
    </p:spTree>
    <p:extLst>
      <p:ext uri="{BB962C8B-B14F-4D97-AF65-F5344CB8AC3E}">
        <p14:creationId xmlns:p14="http://schemas.microsoft.com/office/powerpoint/2010/main" val="35674201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Animal care-7.jpg"/>
          <p:cNvPicPr>
            <a:picLocks noChangeAspect="1" noChangeArrowheads="1"/>
          </p:cNvPicPr>
          <p:nvPr/>
        </p:nvPicPr>
        <p:blipFill rotWithShape="1">
          <a:blip r:embed="rId3">
            <a:extLst>
              <a:ext uri="{28A0092B-C50C-407E-A947-70E740481C1C}">
                <a14:useLocalDpi xmlns:a14="http://schemas.microsoft.com/office/drawing/2010/main" val="0"/>
              </a:ext>
            </a:extLst>
          </a:blip>
          <a:srcRect t="-684" r="10180" b="1"/>
          <a:stretch/>
        </p:blipFill>
        <p:spPr bwMode="auto">
          <a:xfrm>
            <a:off x="-1" y="-46892"/>
            <a:ext cx="9245601" cy="690489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319455" y="5041901"/>
            <a:ext cx="8652607" cy="13462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2" name="TextBox 11"/>
          <p:cNvSpPr txBox="1"/>
          <p:nvPr/>
        </p:nvSpPr>
        <p:spPr>
          <a:xfrm>
            <a:off x="319455" y="5138172"/>
            <a:ext cx="8647352" cy="1061829"/>
          </a:xfrm>
          <a:prstGeom prst="rect">
            <a:avLst/>
          </a:prstGeom>
          <a:noFill/>
        </p:spPr>
        <p:txBody>
          <a:bodyPr wrap="square" rtlCol="0">
            <a:spAutoFit/>
          </a:bodyPr>
          <a:lstStyle/>
          <a:p>
            <a:r>
              <a:rPr lang="en-GB" sz="3600" b="1" dirty="0" smtClean="0"/>
              <a:t>‘THERE IS MORE IN YOU THAN YOU THINK’</a:t>
            </a:r>
            <a:endParaRPr lang="en-GB" sz="3600" b="1" dirty="0"/>
          </a:p>
          <a:p>
            <a:pPr algn="r"/>
            <a:r>
              <a:rPr lang="en-GB" sz="2700" i="1" dirty="0" smtClean="0"/>
              <a:t>Kurt Hahn</a:t>
            </a:r>
            <a:r>
              <a:rPr lang="en-GB" sz="2700" dirty="0" smtClean="0"/>
              <a:t>. </a:t>
            </a:r>
            <a:endParaRPr lang="en-GB" sz="2700" dirty="0"/>
          </a:p>
        </p:txBody>
      </p:sp>
      <p:pic>
        <p:nvPicPr>
          <p:cNvPr id="13" name="Picture 12"/>
          <p:cNvPicPr>
            <a:picLocks noChangeAspect="1"/>
          </p:cNvPicPr>
          <p:nvPr/>
        </p:nvPicPr>
        <p:blipFill>
          <a:blip r:embed="rId4"/>
          <a:stretch>
            <a:fillRect/>
          </a:stretch>
        </p:blipFill>
        <p:spPr>
          <a:xfrm>
            <a:off x="7413634" y="150140"/>
            <a:ext cx="1558428" cy="430154"/>
          </a:xfrm>
          <a:prstGeom prst="rect">
            <a:avLst/>
          </a:prstGeom>
        </p:spPr>
      </p:pic>
    </p:spTree>
    <p:extLst>
      <p:ext uri="{BB962C8B-B14F-4D97-AF65-F5344CB8AC3E}">
        <p14:creationId xmlns:p14="http://schemas.microsoft.com/office/powerpoint/2010/main" val="31929702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431</TotalTime>
  <Words>3004</Words>
  <Application>Microsoft Office PowerPoint</Application>
  <PresentationFormat>On-screen Show (4:3)</PresentationFormat>
  <Paragraphs>359</Paragraphs>
  <Slides>28</Slides>
  <Notes>26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ＭＳ Ｐゴシック</vt: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Nerrisa Pratt</dc:creator>
  <cp:lastModifiedBy>Amy Pearce</cp:lastModifiedBy>
  <cp:revision>78</cp:revision>
  <cp:lastPrinted>2018-05-01T15:50:46Z</cp:lastPrinted>
  <dcterms:created xsi:type="dcterms:W3CDTF">2018-04-06T13:47:48Z</dcterms:created>
  <dcterms:modified xsi:type="dcterms:W3CDTF">2018-09-30T11:07:39Z</dcterms:modified>
</cp:coreProperties>
</file>