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2" r:id="rId4"/>
    <p:sldId id="264" r:id="rId5"/>
    <p:sldId id="288" r:id="rId6"/>
    <p:sldId id="289" r:id="rId7"/>
    <p:sldId id="265" r:id="rId8"/>
    <p:sldId id="266" r:id="rId9"/>
    <p:sldId id="267" r:id="rId10"/>
    <p:sldId id="268" r:id="rId11"/>
    <p:sldId id="269" r:id="rId12"/>
    <p:sldId id="270" r:id="rId13"/>
    <p:sldId id="271" r:id="rId14"/>
    <p:sldId id="273" r:id="rId15"/>
    <p:sldId id="274" r:id="rId16"/>
    <p:sldId id="275" r:id="rId17"/>
    <p:sldId id="276" r:id="rId18"/>
    <p:sldId id="284" r:id="rId19"/>
    <p:sldId id="278" r:id="rId20"/>
    <p:sldId id="281" r:id="rId21"/>
    <p:sldId id="280" r:id="rId22"/>
    <p:sldId id="282" r:id="rId23"/>
    <p:sldId id="283" r:id="rId24"/>
    <p:sldId id="285" r:id="rId25"/>
    <p:sldId id="286" r:id="rId26"/>
    <p:sldId id="287" r:id="rId27"/>
    <p:sldId id="292" r:id="rId28"/>
    <p:sldId id="293" r:id="rId29"/>
    <p:sldId id="294" r:id="rId30"/>
    <p:sldId id="290" r:id="rId31"/>
    <p:sldId id="291"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A9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56ECDB0-2264-4A22-981D-3139F203794C}"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C7E24-5D91-45A7-989D-F2D179468DB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6ECDB0-2264-4A22-981D-3139F203794C}"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C7E24-5D91-45A7-989D-F2D179468DB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6ECDB0-2264-4A22-981D-3139F203794C}"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C7E24-5D91-45A7-989D-F2D179468DB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6ECDB0-2264-4A22-981D-3139F203794C}"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C7E24-5D91-45A7-989D-F2D179468DB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6ECDB0-2264-4A22-981D-3139F203794C}"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C7E24-5D91-45A7-989D-F2D179468DB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56ECDB0-2264-4A22-981D-3139F203794C}" type="datetimeFigureOut">
              <a:rPr lang="en-US" smtClean="0"/>
              <a:pPr/>
              <a:t>10/3/2018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C7E24-5D91-45A7-989D-F2D179468DB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56ECDB0-2264-4A22-981D-3139F203794C}" type="datetimeFigureOut">
              <a:rPr lang="en-US" smtClean="0"/>
              <a:pPr/>
              <a:t>10/3/2018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6C7E24-5D91-45A7-989D-F2D179468DB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56ECDB0-2264-4A22-981D-3139F203794C}" type="datetimeFigureOut">
              <a:rPr lang="en-US" smtClean="0"/>
              <a:pPr/>
              <a:t>10/3/2018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6C7E24-5D91-45A7-989D-F2D179468DB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6ECDB0-2264-4A22-981D-3139F203794C}" type="datetimeFigureOut">
              <a:rPr lang="en-US" smtClean="0"/>
              <a:pPr/>
              <a:t>10/3/2018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6C7E24-5D91-45A7-989D-F2D179468DB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6ECDB0-2264-4A22-981D-3139F203794C}" type="datetimeFigureOut">
              <a:rPr lang="en-US" smtClean="0"/>
              <a:pPr/>
              <a:t>10/3/2018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C7E24-5D91-45A7-989D-F2D179468DB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6ECDB0-2264-4A22-981D-3139F203794C}" type="datetimeFigureOut">
              <a:rPr lang="en-US" smtClean="0"/>
              <a:pPr/>
              <a:t>10/3/2018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C7E24-5D91-45A7-989D-F2D179468DB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6ECDB0-2264-4A22-981D-3139F203794C}" type="datetimeFigureOut">
              <a:rPr lang="en-US" smtClean="0"/>
              <a:pPr/>
              <a:t>10/3/2018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6C7E24-5D91-45A7-989D-F2D179468DB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jpeg"/></Relationships>
</file>

<file path=ppt/slides/_rels/slide2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2852936"/>
            <a:ext cx="7416824" cy="792088"/>
          </a:xfrm>
        </p:spPr>
        <p:txBody>
          <a:bodyPr>
            <a:noAutofit/>
          </a:bodyPr>
          <a:lstStyle/>
          <a:p>
            <a:pPr algn="l"/>
            <a:r>
              <a:rPr lang="en-GB" sz="2400" dirty="0"/>
              <a:t>Stuttgart, Germany, July 1975</a:t>
            </a:r>
            <a:endParaRPr lang="en-US" sz="2400" dirty="0"/>
          </a:p>
        </p:txBody>
      </p:sp>
      <p:sp>
        <p:nvSpPr>
          <p:cNvPr id="6" name="TextBox 5"/>
          <p:cNvSpPr txBox="1"/>
          <p:nvPr/>
        </p:nvSpPr>
        <p:spPr>
          <a:xfrm>
            <a:off x="2699792" y="692696"/>
            <a:ext cx="6120680" cy="1754326"/>
          </a:xfrm>
          <a:prstGeom prst="rect">
            <a:avLst/>
          </a:prstGeom>
          <a:noFill/>
        </p:spPr>
        <p:txBody>
          <a:bodyPr wrap="square" rtlCol="0">
            <a:spAutoFit/>
          </a:bodyPr>
          <a:lstStyle/>
          <a:p>
            <a:pPr algn="ctr"/>
            <a:r>
              <a:rPr lang="en-GB" sz="3600" b="1" dirty="0"/>
              <a:t>1970s and Beyond: </a:t>
            </a:r>
          </a:p>
          <a:p>
            <a:pPr algn="ctr"/>
            <a:r>
              <a:rPr lang="en-GB" sz="3600" b="1" dirty="0"/>
              <a:t>A Difficult Road toward Independent Youth Work</a:t>
            </a:r>
            <a:endParaRPr lang="en-US" sz="3600" dirty="0"/>
          </a:p>
        </p:txBody>
      </p:sp>
      <p:pic>
        <p:nvPicPr>
          <p:cNvPr id="3074" name="Picture 2" descr="C:\Users\petre.mrkev.OSKAVADARCI\Desktop\IYNF Logos\IYNF old.png"/>
          <p:cNvPicPr>
            <a:picLocks noGrp="1" noChangeAspect="1" noChangeArrowheads="1"/>
          </p:cNvPicPr>
          <p:nvPr>
            <p:ph idx="1"/>
          </p:nvPr>
        </p:nvPicPr>
        <p:blipFill>
          <a:blip r:embed="rId2" cstate="print"/>
          <a:srcRect/>
          <a:stretch>
            <a:fillRect/>
          </a:stretch>
        </p:blipFill>
        <p:spPr bwMode="auto">
          <a:xfrm>
            <a:off x="395288" y="736600"/>
            <a:ext cx="1714500" cy="1714500"/>
          </a:xfrm>
          <a:prstGeom prst="rect">
            <a:avLst/>
          </a:prstGeom>
          <a:noFill/>
        </p:spPr>
      </p:pic>
      <p:sp>
        <p:nvSpPr>
          <p:cNvPr id="7" name="Title 1"/>
          <p:cNvSpPr txBox="1">
            <a:spLocks/>
          </p:cNvSpPr>
          <p:nvPr/>
        </p:nvSpPr>
        <p:spPr>
          <a:xfrm>
            <a:off x="827584" y="3789040"/>
            <a:ext cx="7488832" cy="936104"/>
          </a:xfrm>
          <a:prstGeom prst="rect">
            <a:avLst/>
          </a:prstGeom>
        </p:spPr>
        <p:txBody>
          <a:bodyPr vert="horz" lIns="91440" tIns="45720" rIns="91440" bIns="45720" rtlCol="0" anchor="ctr">
            <a:noAutofit/>
          </a:bodyPr>
          <a:lstStyle/>
          <a:p>
            <a:pPr lvl="0">
              <a:spcBef>
                <a:spcPct val="0"/>
              </a:spcBef>
            </a:pPr>
            <a:r>
              <a:rPr lang="en-GB" sz="2400" dirty="0"/>
              <a:t>The first official Presidium of NFJI</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
        <p:nvSpPr>
          <p:cNvPr id="8" name="Rectangle 7"/>
          <p:cNvSpPr/>
          <p:nvPr/>
        </p:nvSpPr>
        <p:spPr>
          <a:xfrm>
            <a:off x="827584" y="4653136"/>
            <a:ext cx="6760291" cy="461665"/>
          </a:xfrm>
          <a:prstGeom prst="rect">
            <a:avLst/>
          </a:prstGeom>
        </p:spPr>
        <p:txBody>
          <a:bodyPr wrap="square">
            <a:spAutoFit/>
          </a:bodyPr>
          <a:lstStyle/>
          <a:p>
            <a:r>
              <a:rPr lang="en-GB" sz="2400" dirty="0" err="1"/>
              <a:t>Wim</a:t>
            </a:r>
            <a:r>
              <a:rPr lang="en-GB" sz="2400" dirty="0"/>
              <a:t> </a:t>
            </a:r>
            <a:r>
              <a:rPr lang="en-GB" sz="2400" dirty="0" err="1"/>
              <a:t>Bergans</a:t>
            </a:r>
            <a:r>
              <a:rPr lang="en-GB" sz="2400" dirty="0"/>
              <a:t>, Walter </a:t>
            </a:r>
            <a:r>
              <a:rPr lang="en-GB" sz="2400" dirty="0" err="1"/>
              <a:t>Gscheider</a:t>
            </a:r>
            <a:r>
              <a:rPr lang="en-GB" sz="2400" dirty="0"/>
              <a:t>, and Rudi Bergmann</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852936"/>
            <a:ext cx="7344816" cy="792088"/>
          </a:xfrm>
        </p:spPr>
        <p:txBody>
          <a:bodyPr>
            <a:noAutofit/>
          </a:bodyPr>
          <a:lstStyle/>
          <a:p>
            <a:pPr algn="l"/>
            <a:r>
              <a:rPr lang="en-GB" sz="2400" dirty="0"/>
              <a:t>NFJI becomes independent part of the NFI</a:t>
            </a:r>
            <a:endParaRPr lang="en-US" sz="2400" dirty="0"/>
          </a:p>
        </p:txBody>
      </p:sp>
      <p:sp>
        <p:nvSpPr>
          <p:cNvPr id="6" name="TextBox 5"/>
          <p:cNvSpPr txBox="1"/>
          <p:nvPr/>
        </p:nvSpPr>
        <p:spPr>
          <a:xfrm>
            <a:off x="2699792" y="692696"/>
            <a:ext cx="6120680" cy="1754326"/>
          </a:xfrm>
          <a:prstGeom prst="rect">
            <a:avLst/>
          </a:prstGeom>
          <a:noFill/>
        </p:spPr>
        <p:txBody>
          <a:bodyPr wrap="square" rtlCol="0">
            <a:spAutoFit/>
          </a:bodyPr>
          <a:lstStyle/>
          <a:p>
            <a:pPr algn="ctr"/>
            <a:r>
              <a:rPr lang="en-GB" sz="3600" b="1" dirty="0"/>
              <a:t>1970s and Beyond: </a:t>
            </a:r>
          </a:p>
          <a:p>
            <a:pPr algn="ctr"/>
            <a:r>
              <a:rPr lang="en-GB" sz="3600" b="1" dirty="0"/>
              <a:t>A Difficult Road toward Independent Youth Work</a:t>
            </a:r>
            <a:endParaRPr lang="en-US" sz="3600" dirty="0"/>
          </a:p>
        </p:txBody>
      </p:sp>
      <p:pic>
        <p:nvPicPr>
          <p:cNvPr id="3074" name="Picture 2" descr="C:\Users\petre.mrkev.OSKAVADARCI\Desktop\IYNF Logos\IYNF old.png"/>
          <p:cNvPicPr>
            <a:picLocks noGrp="1" noChangeAspect="1" noChangeArrowheads="1"/>
          </p:cNvPicPr>
          <p:nvPr>
            <p:ph idx="1"/>
          </p:nvPr>
        </p:nvPicPr>
        <p:blipFill>
          <a:blip r:embed="rId2" cstate="print"/>
          <a:srcRect/>
          <a:stretch>
            <a:fillRect/>
          </a:stretch>
        </p:blipFill>
        <p:spPr bwMode="auto">
          <a:xfrm>
            <a:off x="395288" y="736600"/>
            <a:ext cx="1714500" cy="1714500"/>
          </a:xfrm>
          <a:prstGeom prst="rect">
            <a:avLst/>
          </a:prstGeom>
          <a:noFill/>
        </p:spPr>
      </p:pic>
      <p:sp>
        <p:nvSpPr>
          <p:cNvPr id="7" name="Title 1"/>
          <p:cNvSpPr txBox="1">
            <a:spLocks/>
          </p:cNvSpPr>
          <p:nvPr/>
        </p:nvSpPr>
        <p:spPr>
          <a:xfrm>
            <a:off x="899592" y="3789040"/>
            <a:ext cx="7416824" cy="936104"/>
          </a:xfrm>
          <a:prstGeom prst="rect">
            <a:avLst/>
          </a:prstGeom>
        </p:spPr>
        <p:txBody>
          <a:bodyPr vert="horz" lIns="91440" tIns="45720" rIns="91440" bIns="45720" rtlCol="0" anchor="ctr">
            <a:noAutofit/>
          </a:bodyPr>
          <a:lstStyle/>
          <a:p>
            <a:pPr lvl="0">
              <a:spcBef>
                <a:spcPct val="0"/>
              </a:spcBef>
            </a:pPr>
            <a:r>
              <a:rPr lang="en-GB" sz="2400" dirty="0"/>
              <a:t>NFI takes over financing guarantee, but has the ability to revise the NFJI finances</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
        <p:nvSpPr>
          <p:cNvPr id="8" name="Rectangle 7"/>
          <p:cNvSpPr/>
          <p:nvPr/>
        </p:nvSpPr>
        <p:spPr>
          <a:xfrm>
            <a:off x="899592" y="5157192"/>
            <a:ext cx="6688283" cy="830997"/>
          </a:xfrm>
          <a:prstGeom prst="rect">
            <a:avLst/>
          </a:prstGeom>
        </p:spPr>
        <p:txBody>
          <a:bodyPr wrap="square">
            <a:spAutoFit/>
          </a:bodyPr>
          <a:lstStyle/>
          <a:p>
            <a:r>
              <a:rPr lang="en-GB" sz="2400" dirty="0"/>
              <a:t>NFJI seat is supposed to be the same as NFI seat,</a:t>
            </a:r>
          </a:p>
          <a:p>
            <a:r>
              <a:rPr lang="en-GB" sz="2400" dirty="0"/>
              <a:t>but temporarily is Stuttgart</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2000"/>
                                        <p:tgtEl>
                                          <p:spTgt spid="8">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1" end="1"/>
                                            </p:txEl>
                                          </p:spTgt>
                                        </p:tgtEl>
                                        <p:attrNameLst>
                                          <p:attrName>style.visibility</p:attrName>
                                        </p:attrNameLst>
                                      </p:cBhvr>
                                      <p:to>
                                        <p:strVal val="visible"/>
                                      </p:to>
                                    </p:set>
                                    <p:animEffect transition="in" filter="fade">
                                      <p:cBhvr>
                                        <p:cTn id="24" dur="20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708920"/>
            <a:ext cx="7344816" cy="792088"/>
          </a:xfrm>
        </p:spPr>
        <p:txBody>
          <a:bodyPr>
            <a:noAutofit/>
          </a:bodyPr>
          <a:lstStyle/>
          <a:p>
            <a:pPr algn="l"/>
            <a:r>
              <a:rPr lang="en-GB" sz="2400" dirty="0"/>
              <a:t>1976</a:t>
            </a:r>
            <a:endParaRPr lang="en-US" sz="2400" dirty="0"/>
          </a:p>
        </p:txBody>
      </p:sp>
      <p:sp>
        <p:nvSpPr>
          <p:cNvPr id="6" name="TextBox 5"/>
          <p:cNvSpPr txBox="1"/>
          <p:nvPr/>
        </p:nvSpPr>
        <p:spPr>
          <a:xfrm>
            <a:off x="2699792" y="692696"/>
            <a:ext cx="6120680" cy="1754326"/>
          </a:xfrm>
          <a:prstGeom prst="rect">
            <a:avLst/>
          </a:prstGeom>
          <a:noFill/>
        </p:spPr>
        <p:txBody>
          <a:bodyPr wrap="square" rtlCol="0">
            <a:spAutoFit/>
          </a:bodyPr>
          <a:lstStyle/>
          <a:p>
            <a:pPr algn="ctr"/>
            <a:r>
              <a:rPr lang="en-GB" sz="3600" b="1" dirty="0"/>
              <a:t>1970s and Beyond: </a:t>
            </a:r>
          </a:p>
          <a:p>
            <a:pPr algn="ctr"/>
            <a:r>
              <a:rPr lang="en-GB" sz="3600" b="1" dirty="0"/>
              <a:t>A Difficult Road toward Independent Youth Work</a:t>
            </a:r>
            <a:endParaRPr lang="en-US" sz="3600" dirty="0"/>
          </a:p>
        </p:txBody>
      </p:sp>
      <p:pic>
        <p:nvPicPr>
          <p:cNvPr id="3074" name="Picture 2" descr="C:\Users\petre.mrkev.OSKAVADARCI\Desktop\IYNF Logos\IYNF old.png"/>
          <p:cNvPicPr>
            <a:picLocks noGrp="1" noChangeAspect="1" noChangeArrowheads="1"/>
          </p:cNvPicPr>
          <p:nvPr>
            <p:ph idx="1"/>
          </p:nvPr>
        </p:nvPicPr>
        <p:blipFill>
          <a:blip r:embed="rId2" cstate="print"/>
          <a:srcRect/>
          <a:stretch>
            <a:fillRect/>
          </a:stretch>
        </p:blipFill>
        <p:spPr bwMode="auto">
          <a:xfrm>
            <a:off x="395288" y="736600"/>
            <a:ext cx="1714500" cy="1714500"/>
          </a:xfrm>
          <a:prstGeom prst="rect">
            <a:avLst/>
          </a:prstGeom>
          <a:noFill/>
        </p:spPr>
      </p:pic>
      <p:sp>
        <p:nvSpPr>
          <p:cNvPr id="7" name="Title 1"/>
          <p:cNvSpPr txBox="1">
            <a:spLocks/>
          </p:cNvSpPr>
          <p:nvPr/>
        </p:nvSpPr>
        <p:spPr>
          <a:xfrm>
            <a:off x="899592" y="3429000"/>
            <a:ext cx="7416824" cy="936104"/>
          </a:xfrm>
          <a:prstGeom prst="rect">
            <a:avLst/>
          </a:prstGeom>
        </p:spPr>
        <p:txBody>
          <a:bodyPr vert="horz" lIns="91440" tIns="45720" rIns="91440" bIns="45720" rtlCol="0" anchor="ctr">
            <a:noAutofit/>
          </a:bodyPr>
          <a:lstStyle/>
          <a:p>
            <a:pPr lvl="0">
              <a:spcBef>
                <a:spcPct val="0"/>
              </a:spcBef>
            </a:pPr>
            <a:r>
              <a:rPr lang="en-GB" sz="2400" dirty="0"/>
              <a:t>Supporting regional cooperation, especially in the Nordic area</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
        <p:nvSpPr>
          <p:cNvPr id="8" name="Rectangle 7"/>
          <p:cNvSpPr/>
          <p:nvPr/>
        </p:nvSpPr>
        <p:spPr>
          <a:xfrm>
            <a:off x="899592" y="4437112"/>
            <a:ext cx="6760291" cy="461665"/>
          </a:xfrm>
          <a:prstGeom prst="rect">
            <a:avLst/>
          </a:prstGeom>
        </p:spPr>
        <p:txBody>
          <a:bodyPr wrap="square">
            <a:spAutoFit/>
          </a:bodyPr>
          <a:lstStyle/>
          <a:p>
            <a:r>
              <a:rPr lang="en-GB" sz="2400" dirty="0"/>
              <a:t>Improving informational structures</a:t>
            </a:r>
            <a:endParaRPr lang="en-US" sz="2400" dirty="0"/>
          </a:p>
        </p:txBody>
      </p:sp>
      <p:sp>
        <p:nvSpPr>
          <p:cNvPr id="9" name="Rectangle 8"/>
          <p:cNvSpPr/>
          <p:nvPr/>
        </p:nvSpPr>
        <p:spPr>
          <a:xfrm>
            <a:off x="899592" y="5157192"/>
            <a:ext cx="6760291" cy="461665"/>
          </a:xfrm>
          <a:prstGeom prst="rect">
            <a:avLst/>
          </a:prstGeom>
        </p:spPr>
        <p:txBody>
          <a:bodyPr wrap="square">
            <a:spAutoFit/>
          </a:bodyPr>
          <a:lstStyle/>
          <a:p>
            <a:r>
              <a:rPr lang="en-GB" sz="2400" dirty="0"/>
              <a:t>Cooperation within the European youth politics</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2000"/>
                                        <p:tgtEl>
                                          <p:spTgt spid="8">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9">
                                            <p:txEl>
                                              <p:pRg st="0" end="0"/>
                                            </p:txEl>
                                          </p:spTgt>
                                        </p:tgtEl>
                                        <p:attrNameLst>
                                          <p:attrName>style.visibility</p:attrName>
                                        </p:attrNameLst>
                                      </p:cBhvr>
                                      <p:to>
                                        <p:strVal val="visible"/>
                                      </p:to>
                                    </p:set>
                                    <p:animEffect transition="in" filter="fade">
                                      <p:cBhvr>
                                        <p:cTn id="24"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build="p"/>
      <p:bldP spid="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564904"/>
            <a:ext cx="7344816" cy="792088"/>
          </a:xfrm>
        </p:spPr>
        <p:txBody>
          <a:bodyPr>
            <a:noAutofit/>
          </a:bodyPr>
          <a:lstStyle/>
          <a:p>
            <a:pPr algn="l"/>
            <a:r>
              <a:rPr lang="en-GB" sz="2400" dirty="0"/>
              <a:t>1977</a:t>
            </a:r>
            <a:endParaRPr lang="en-US" sz="2400" dirty="0"/>
          </a:p>
        </p:txBody>
      </p:sp>
      <p:sp>
        <p:nvSpPr>
          <p:cNvPr id="6" name="TextBox 5"/>
          <p:cNvSpPr txBox="1"/>
          <p:nvPr/>
        </p:nvSpPr>
        <p:spPr>
          <a:xfrm>
            <a:off x="2699792" y="692696"/>
            <a:ext cx="6120680" cy="1754326"/>
          </a:xfrm>
          <a:prstGeom prst="rect">
            <a:avLst/>
          </a:prstGeom>
          <a:noFill/>
        </p:spPr>
        <p:txBody>
          <a:bodyPr wrap="square" rtlCol="0">
            <a:spAutoFit/>
          </a:bodyPr>
          <a:lstStyle/>
          <a:p>
            <a:pPr algn="ctr"/>
            <a:r>
              <a:rPr lang="en-GB" sz="3600" b="1" dirty="0"/>
              <a:t>1970s and Beyond: </a:t>
            </a:r>
          </a:p>
          <a:p>
            <a:pPr algn="ctr"/>
            <a:r>
              <a:rPr lang="en-GB" sz="3600" b="1" dirty="0"/>
              <a:t>A Difficult Road toward Independent Youth Work</a:t>
            </a:r>
            <a:endParaRPr lang="en-US" sz="3600" dirty="0"/>
          </a:p>
        </p:txBody>
      </p:sp>
      <p:pic>
        <p:nvPicPr>
          <p:cNvPr id="3074" name="Picture 2" descr="C:\Users\petre.mrkev.OSKAVADARCI\Desktop\IYNF Logos\IYNF old.png"/>
          <p:cNvPicPr>
            <a:picLocks noGrp="1" noChangeAspect="1" noChangeArrowheads="1"/>
          </p:cNvPicPr>
          <p:nvPr>
            <p:ph idx="1"/>
          </p:nvPr>
        </p:nvPicPr>
        <p:blipFill>
          <a:blip r:embed="rId2" cstate="print"/>
          <a:srcRect/>
          <a:stretch>
            <a:fillRect/>
          </a:stretch>
        </p:blipFill>
        <p:spPr bwMode="auto">
          <a:xfrm>
            <a:off x="395288" y="736600"/>
            <a:ext cx="1714500" cy="1714500"/>
          </a:xfrm>
          <a:prstGeom prst="rect">
            <a:avLst/>
          </a:prstGeom>
          <a:noFill/>
        </p:spPr>
      </p:pic>
      <p:sp>
        <p:nvSpPr>
          <p:cNvPr id="7" name="Title 1"/>
          <p:cNvSpPr txBox="1">
            <a:spLocks/>
          </p:cNvSpPr>
          <p:nvPr/>
        </p:nvSpPr>
        <p:spPr>
          <a:xfrm>
            <a:off x="899592" y="3140968"/>
            <a:ext cx="7416824" cy="936104"/>
          </a:xfrm>
          <a:prstGeom prst="rect">
            <a:avLst/>
          </a:prstGeom>
        </p:spPr>
        <p:txBody>
          <a:bodyPr vert="horz" lIns="91440" tIns="45720" rIns="91440" bIns="45720" rtlCol="0" anchor="ctr">
            <a:noAutofit/>
          </a:bodyPr>
          <a:lstStyle/>
          <a:p>
            <a:pPr lvl="0">
              <a:spcBef>
                <a:spcPct val="0"/>
              </a:spcBef>
            </a:pPr>
            <a:r>
              <a:rPr lang="en-GB" sz="2400" dirty="0"/>
              <a:t>NFJI reaches consultative status category C at the UNESCO</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
        <p:nvSpPr>
          <p:cNvPr id="8" name="Rectangle 7"/>
          <p:cNvSpPr/>
          <p:nvPr/>
        </p:nvSpPr>
        <p:spPr>
          <a:xfrm>
            <a:off x="899592" y="3933056"/>
            <a:ext cx="7632848" cy="461665"/>
          </a:xfrm>
          <a:prstGeom prst="rect">
            <a:avLst/>
          </a:prstGeom>
        </p:spPr>
        <p:txBody>
          <a:bodyPr wrap="square">
            <a:spAutoFit/>
          </a:bodyPr>
          <a:lstStyle/>
          <a:p>
            <a:r>
              <a:rPr lang="en-GB" sz="2400" dirty="0"/>
              <a:t>NFJI is a member of the Geneva Informal Meeting of the UN</a:t>
            </a:r>
            <a:endParaRPr lang="en-US" sz="2400" dirty="0"/>
          </a:p>
        </p:txBody>
      </p:sp>
      <p:sp>
        <p:nvSpPr>
          <p:cNvPr id="10" name="Rectangle 9"/>
          <p:cNvSpPr/>
          <p:nvPr/>
        </p:nvSpPr>
        <p:spPr>
          <a:xfrm>
            <a:off x="2123728" y="4509120"/>
            <a:ext cx="6408712" cy="461665"/>
          </a:xfrm>
          <a:prstGeom prst="rect">
            <a:avLst/>
          </a:prstGeom>
        </p:spPr>
        <p:txBody>
          <a:bodyPr wrap="square">
            <a:spAutoFit/>
          </a:bodyPr>
          <a:lstStyle/>
          <a:p>
            <a:r>
              <a:rPr lang="en-US" sz="2400" dirty="0"/>
              <a:t>IUSY - International Union of Socialist Youth</a:t>
            </a:r>
          </a:p>
        </p:txBody>
      </p:sp>
      <p:sp>
        <p:nvSpPr>
          <p:cNvPr id="11" name="Rectangle 10"/>
          <p:cNvSpPr/>
          <p:nvPr/>
        </p:nvSpPr>
        <p:spPr>
          <a:xfrm>
            <a:off x="2123728" y="4941168"/>
            <a:ext cx="6480720" cy="830997"/>
          </a:xfrm>
          <a:prstGeom prst="rect">
            <a:avLst/>
          </a:prstGeom>
        </p:spPr>
        <p:txBody>
          <a:bodyPr wrap="square">
            <a:spAutoFit/>
          </a:bodyPr>
          <a:lstStyle/>
          <a:p>
            <a:r>
              <a:rPr lang="en-US" sz="2400" dirty="0"/>
              <a:t>IFM-SEI - International Falcon Movement - Socialist Educational International</a:t>
            </a:r>
          </a:p>
        </p:txBody>
      </p:sp>
      <p:sp>
        <p:nvSpPr>
          <p:cNvPr id="13" name="Rectangle 12"/>
          <p:cNvSpPr/>
          <p:nvPr/>
        </p:nvSpPr>
        <p:spPr>
          <a:xfrm>
            <a:off x="899592" y="5949280"/>
            <a:ext cx="7632848" cy="461665"/>
          </a:xfrm>
          <a:prstGeom prst="rect">
            <a:avLst/>
          </a:prstGeom>
        </p:spPr>
        <p:txBody>
          <a:bodyPr wrap="square">
            <a:spAutoFit/>
          </a:bodyPr>
          <a:lstStyle/>
          <a:p>
            <a:r>
              <a:rPr lang="en-GB" sz="2400" dirty="0"/>
              <a:t>NFJI office moves to Strasbourg</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2000"/>
                                        <p:tgtEl>
                                          <p:spTgt spid="8">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0">
                                            <p:txEl>
                                              <p:pRg st="0" end="0"/>
                                            </p:txEl>
                                          </p:spTgt>
                                        </p:tgtEl>
                                        <p:attrNameLst>
                                          <p:attrName>style.visibility</p:attrName>
                                        </p:attrNameLst>
                                      </p:cBhvr>
                                      <p:to>
                                        <p:strVal val="visible"/>
                                      </p:to>
                                    </p:set>
                                    <p:animEffect transition="in" filter="fade">
                                      <p:cBhvr>
                                        <p:cTn id="24" dur="2000"/>
                                        <p:tgtEl>
                                          <p:spTgt spid="10">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1">
                                            <p:txEl>
                                              <p:pRg st="0" end="0"/>
                                            </p:txEl>
                                          </p:spTgt>
                                        </p:tgtEl>
                                        <p:attrNameLst>
                                          <p:attrName>style.visibility</p:attrName>
                                        </p:attrNameLst>
                                      </p:cBhvr>
                                      <p:to>
                                        <p:strVal val="visible"/>
                                      </p:to>
                                    </p:set>
                                    <p:animEffect transition="in" filter="fade">
                                      <p:cBhvr>
                                        <p:cTn id="29" dur="2000"/>
                                        <p:tgtEl>
                                          <p:spTgt spid="11">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3">
                                            <p:txEl>
                                              <p:pRg st="0" end="0"/>
                                            </p:txEl>
                                          </p:spTgt>
                                        </p:tgtEl>
                                        <p:attrNameLst>
                                          <p:attrName>style.visibility</p:attrName>
                                        </p:attrNameLst>
                                      </p:cBhvr>
                                      <p:to>
                                        <p:strVal val="visible"/>
                                      </p:to>
                                    </p:set>
                                    <p:animEffect transition="in" filter="fade">
                                      <p:cBhvr>
                                        <p:cTn id="34" dur="20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build="p"/>
      <p:bldP spid="10" grpId="0" build="p"/>
      <p:bldP spid="11" grpId="0" build="p"/>
      <p:bldP spid="1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708920"/>
            <a:ext cx="7344816" cy="792088"/>
          </a:xfrm>
        </p:spPr>
        <p:txBody>
          <a:bodyPr>
            <a:noAutofit/>
          </a:bodyPr>
          <a:lstStyle/>
          <a:p>
            <a:pPr algn="l"/>
            <a:r>
              <a:rPr lang="en-GB" sz="2400" dirty="0"/>
              <a:t>1980</a:t>
            </a:r>
            <a:endParaRPr lang="en-US" sz="2400" dirty="0"/>
          </a:p>
        </p:txBody>
      </p:sp>
      <p:sp>
        <p:nvSpPr>
          <p:cNvPr id="6" name="TextBox 5"/>
          <p:cNvSpPr txBox="1"/>
          <p:nvPr/>
        </p:nvSpPr>
        <p:spPr>
          <a:xfrm>
            <a:off x="2699792" y="692696"/>
            <a:ext cx="6120680" cy="1754326"/>
          </a:xfrm>
          <a:prstGeom prst="rect">
            <a:avLst/>
          </a:prstGeom>
          <a:noFill/>
        </p:spPr>
        <p:txBody>
          <a:bodyPr wrap="square" rtlCol="0">
            <a:spAutoFit/>
          </a:bodyPr>
          <a:lstStyle/>
          <a:p>
            <a:pPr algn="ctr"/>
            <a:r>
              <a:rPr lang="en-GB" sz="3600" b="1" dirty="0"/>
              <a:t>1970s and Beyond: </a:t>
            </a:r>
          </a:p>
          <a:p>
            <a:pPr algn="ctr"/>
            <a:r>
              <a:rPr lang="en-GB" sz="3600" b="1" dirty="0"/>
              <a:t>A Difficult Road toward Independent Youth Work</a:t>
            </a:r>
            <a:endParaRPr lang="en-US" sz="3600" dirty="0"/>
          </a:p>
        </p:txBody>
      </p:sp>
      <p:pic>
        <p:nvPicPr>
          <p:cNvPr id="3074" name="Picture 2" descr="C:\Users\petre.mrkev.OSKAVADARCI\Desktop\IYNF Logos\IYNF old.png"/>
          <p:cNvPicPr>
            <a:picLocks noGrp="1" noChangeAspect="1" noChangeArrowheads="1"/>
          </p:cNvPicPr>
          <p:nvPr>
            <p:ph idx="1"/>
          </p:nvPr>
        </p:nvPicPr>
        <p:blipFill>
          <a:blip r:embed="rId2" cstate="print"/>
          <a:srcRect/>
          <a:stretch>
            <a:fillRect/>
          </a:stretch>
        </p:blipFill>
        <p:spPr bwMode="auto">
          <a:xfrm>
            <a:off x="395288" y="736600"/>
            <a:ext cx="1714500" cy="1714500"/>
          </a:xfrm>
          <a:prstGeom prst="rect">
            <a:avLst/>
          </a:prstGeom>
          <a:noFill/>
        </p:spPr>
      </p:pic>
      <p:sp>
        <p:nvSpPr>
          <p:cNvPr id="7" name="Title 1"/>
          <p:cNvSpPr txBox="1">
            <a:spLocks/>
          </p:cNvSpPr>
          <p:nvPr/>
        </p:nvSpPr>
        <p:spPr>
          <a:xfrm>
            <a:off x="899592" y="3284984"/>
            <a:ext cx="7416824" cy="936104"/>
          </a:xfrm>
          <a:prstGeom prst="rect">
            <a:avLst/>
          </a:prstGeom>
        </p:spPr>
        <p:txBody>
          <a:bodyPr vert="horz" lIns="91440" tIns="45720" rIns="91440" bIns="45720" rtlCol="0" anchor="ctr">
            <a:noAutofit/>
          </a:bodyPr>
          <a:lstStyle/>
          <a:p>
            <a:pPr lvl="0">
              <a:spcBef>
                <a:spcPct val="0"/>
              </a:spcBef>
            </a:pPr>
            <a:r>
              <a:rPr lang="en-GB" sz="2400" dirty="0"/>
              <a:t>Seminar in EYC Strasbourg – no leaders at the spot</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
        <p:nvSpPr>
          <p:cNvPr id="8" name="Rectangle 7"/>
          <p:cNvSpPr/>
          <p:nvPr/>
        </p:nvSpPr>
        <p:spPr>
          <a:xfrm>
            <a:off x="827584" y="4221088"/>
            <a:ext cx="6832299" cy="461665"/>
          </a:xfrm>
          <a:prstGeom prst="rect">
            <a:avLst/>
          </a:prstGeom>
        </p:spPr>
        <p:txBody>
          <a:bodyPr wrap="square">
            <a:spAutoFit/>
          </a:bodyPr>
          <a:lstStyle/>
          <a:p>
            <a:r>
              <a:rPr lang="en-GB" sz="2400" dirty="0"/>
              <a:t> Official language </a:t>
            </a:r>
            <a:r>
              <a:rPr lang="en-US" sz="2400" dirty="0"/>
              <a:t>switched to English</a:t>
            </a:r>
          </a:p>
        </p:txBody>
      </p:sp>
      <p:sp>
        <p:nvSpPr>
          <p:cNvPr id="9" name="Rectangle 8"/>
          <p:cNvSpPr/>
          <p:nvPr/>
        </p:nvSpPr>
        <p:spPr>
          <a:xfrm>
            <a:off x="899592" y="4869160"/>
            <a:ext cx="6760291" cy="461665"/>
          </a:xfrm>
          <a:prstGeom prst="rect">
            <a:avLst/>
          </a:prstGeom>
        </p:spPr>
        <p:txBody>
          <a:bodyPr wrap="square">
            <a:spAutoFit/>
          </a:bodyPr>
          <a:lstStyle/>
          <a:p>
            <a:r>
              <a:rPr lang="en-GB" sz="2400" dirty="0"/>
              <a:t>NFJI - IYNF</a:t>
            </a:r>
            <a:endParaRPr lang="en-US" sz="2400" dirty="0"/>
          </a:p>
        </p:txBody>
      </p:sp>
      <p:sp>
        <p:nvSpPr>
          <p:cNvPr id="10" name="Rectangle 9"/>
          <p:cNvSpPr/>
          <p:nvPr/>
        </p:nvSpPr>
        <p:spPr>
          <a:xfrm>
            <a:off x="899592" y="5445224"/>
            <a:ext cx="6832299" cy="461665"/>
          </a:xfrm>
          <a:prstGeom prst="rect">
            <a:avLst/>
          </a:prstGeom>
        </p:spPr>
        <p:txBody>
          <a:bodyPr wrap="square">
            <a:spAutoFit/>
          </a:bodyPr>
          <a:lstStyle/>
          <a:p>
            <a:r>
              <a:rPr lang="cs-CZ" sz="2400" dirty="0"/>
              <a:t>Geert Ates</a:t>
            </a:r>
            <a:r>
              <a:rPr lang="en-US" sz="2400" dirty="0"/>
              <a:t> and </a:t>
            </a:r>
            <a:r>
              <a:rPr lang="cs-CZ" sz="2400" dirty="0"/>
              <a:t>Astrid van Herpen</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2000"/>
                                        <p:tgtEl>
                                          <p:spTgt spid="8">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9">
                                            <p:txEl>
                                              <p:pRg st="0" end="0"/>
                                            </p:txEl>
                                          </p:spTgt>
                                        </p:tgtEl>
                                        <p:attrNameLst>
                                          <p:attrName>style.visibility</p:attrName>
                                        </p:attrNameLst>
                                      </p:cBhvr>
                                      <p:to>
                                        <p:strVal val="visible"/>
                                      </p:to>
                                    </p:set>
                                    <p:animEffect transition="in" filter="fade">
                                      <p:cBhvr>
                                        <p:cTn id="24" dur="2000"/>
                                        <p:tgtEl>
                                          <p:spTgt spid="9">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0">
                                            <p:txEl>
                                              <p:pRg st="0" end="0"/>
                                            </p:txEl>
                                          </p:spTgt>
                                        </p:tgtEl>
                                        <p:attrNameLst>
                                          <p:attrName>style.visibility</p:attrName>
                                        </p:attrNameLst>
                                      </p:cBhvr>
                                      <p:to>
                                        <p:strVal val="visible"/>
                                      </p:to>
                                    </p:set>
                                    <p:animEffect transition="in" filter="fade">
                                      <p:cBhvr>
                                        <p:cTn id="29"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build="p"/>
      <p:bldP spid="9" grpId="0" build="p"/>
      <p:bldP spid="10"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708920"/>
            <a:ext cx="7344816" cy="792088"/>
          </a:xfrm>
        </p:spPr>
        <p:txBody>
          <a:bodyPr>
            <a:noAutofit/>
          </a:bodyPr>
          <a:lstStyle/>
          <a:p>
            <a:pPr algn="l"/>
            <a:r>
              <a:rPr lang="en-GB" sz="2400" dirty="0"/>
              <a:t>1989 - 1992</a:t>
            </a:r>
            <a:endParaRPr lang="en-US" sz="2400" dirty="0"/>
          </a:p>
        </p:txBody>
      </p:sp>
      <p:sp>
        <p:nvSpPr>
          <p:cNvPr id="6" name="TextBox 5"/>
          <p:cNvSpPr txBox="1"/>
          <p:nvPr/>
        </p:nvSpPr>
        <p:spPr>
          <a:xfrm>
            <a:off x="2699792" y="692696"/>
            <a:ext cx="6120680" cy="1754326"/>
          </a:xfrm>
          <a:prstGeom prst="rect">
            <a:avLst/>
          </a:prstGeom>
          <a:noFill/>
        </p:spPr>
        <p:txBody>
          <a:bodyPr wrap="square" rtlCol="0">
            <a:spAutoFit/>
          </a:bodyPr>
          <a:lstStyle/>
          <a:p>
            <a:pPr algn="ctr"/>
            <a:r>
              <a:rPr lang="en-GB" sz="3600" b="1" dirty="0"/>
              <a:t>1970s and Beyond: </a:t>
            </a:r>
          </a:p>
          <a:p>
            <a:pPr algn="ctr"/>
            <a:r>
              <a:rPr lang="en-GB" sz="3600" b="1" dirty="0"/>
              <a:t>A Difficult Road toward Independent Youth Work</a:t>
            </a:r>
            <a:endParaRPr lang="en-US" sz="3600" dirty="0"/>
          </a:p>
        </p:txBody>
      </p:sp>
      <p:pic>
        <p:nvPicPr>
          <p:cNvPr id="3074" name="Picture 2" descr="C:\Users\petre.mrkev.OSKAVADARCI\Desktop\IYNF Logos\IYNF old.png"/>
          <p:cNvPicPr>
            <a:picLocks noGrp="1" noChangeAspect="1" noChangeArrowheads="1"/>
          </p:cNvPicPr>
          <p:nvPr>
            <p:ph idx="1"/>
          </p:nvPr>
        </p:nvPicPr>
        <p:blipFill>
          <a:blip r:embed="rId2" cstate="print"/>
          <a:srcRect/>
          <a:stretch>
            <a:fillRect/>
          </a:stretch>
        </p:blipFill>
        <p:spPr bwMode="auto">
          <a:xfrm>
            <a:off x="395288" y="736600"/>
            <a:ext cx="1714500" cy="1714500"/>
          </a:xfrm>
          <a:prstGeom prst="rect">
            <a:avLst/>
          </a:prstGeom>
          <a:noFill/>
        </p:spPr>
      </p:pic>
      <p:sp>
        <p:nvSpPr>
          <p:cNvPr id="7" name="Title 1"/>
          <p:cNvSpPr txBox="1">
            <a:spLocks/>
          </p:cNvSpPr>
          <p:nvPr/>
        </p:nvSpPr>
        <p:spPr>
          <a:xfrm>
            <a:off x="899592" y="3212976"/>
            <a:ext cx="7416824" cy="936104"/>
          </a:xfrm>
          <a:prstGeom prst="rect">
            <a:avLst/>
          </a:prstGeom>
        </p:spPr>
        <p:txBody>
          <a:bodyPr vert="horz" lIns="91440" tIns="45720" rIns="91440" bIns="45720" rtlCol="0" anchor="ctr">
            <a:noAutofit/>
          </a:bodyPr>
          <a:lstStyle/>
          <a:p>
            <a:pPr lvl="0">
              <a:spcBef>
                <a:spcPct val="0"/>
              </a:spcBef>
            </a:pPr>
            <a:r>
              <a:rPr lang="en-GB" sz="2400" dirty="0"/>
              <a:t>IYNF opens to </a:t>
            </a:r>
            <a:r>
              <a:rPr lang="en-US" sz="2400" dirty="0"/>
              <a:t>Central and Eastern Europe </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
        <p:nvSpPr>
          <p:cNvPr id="8" name="Rectangle 7"/>
          <p:cNvSpPr/>
          <p:nvPr/>
        </p:nvSpPr>
        <p:spPr>
          <a:xfrm>
            <a:off x="899592" y="4005064"/>
            <a:ext cx="6760291" cy="830997"/>
          </a:xfrm>
          <a:prstGeom prst="rect">
            <a:avLst/>
          </a:prstGeom>
        </p:spPr>
        <p:txBody>
          <a:bodyPr wrap="square">
            <a:spAutoFit/>
          </a:bodyPr>
          <a:lstStyle/>
          <a:p>
            <a:r>
              <a:rPr lang="en-US" sz="2400" dirty="0"/>
              <a:t>Banners ‘East meets West’ carried on the streets of </a:t>
            </a:r>
            <a:r>
              <a:rPr lang="en-US" sz="2400" dirty="0" err="1"/>
              <a:t>Gödöllö</a:t>
            </a:r>
            <a:r>
              <a:rPr lang="en-US" sz="2400" dirty="0"/>
              <a:t> (Hungary) during an international camp</a:t>
            </a:r>
          </a:p>
        </p:txBody>
      </p:sp>
      <p:sp>
        <p:nvSpPr>
          <p:cNvPr id="9" name="Rectangle 8"/>
          <p:cNvSpPr/>
          <p:nvPr/>
        </p:nvSpPr>
        <p:spPr>
          <a:xfrm>
            <a:off x="899592" y="4869160"/>
            <a:ext cx="6760291" cy="830997"/>
          </a:xfrm>
          <a:prstGeom prst="rect">
            <a:avLst/>
          </a:prstGeom>
        </p:spPr>
        <p:txBody>
          <a:bodyPr wrap="square">
            <a:spAutoFit/>
          </a:bodyPr>
          <a:lstStyle/>
          <a:p>
            <a:r>
              <a:rPr lang="en-GB" sz="2400" dirty="0"/>
              <a:t>Russian young </a:t>
            </a:r>
            <a:r>
              <a:rPr lang="en-GB" sz="2400" dirty="0" err="1"/>
              <a:t>Naturefriends</a:t>
            </a:r>
            <a:r>
              <a:rPr lang="en-GB" sz="2400" dirty="0"/>
              <a:t> emerged on the basis of Nature Protection Group </a:t>
            </a:r>
            <a:endParaRPr lang="en-US" sz="2400" dirty="0"/>
          </a:p>
        </p:txBody>
      </p:sp>
      <p:sp>
        <p:nvSpPr>
          <p:cNvPr id="10" name="Rectangle 9"/>
          <p:cNvSpPr/>
          <p:nvPr/>
        </p:nvSpPr>
        <p:spPr>
          <a:xfrm>
            <a:off x="899592" y="5805264"/>
            <a:ext cx="6832299" cy="461665"/>
          </a:xfrm>
          <a:prstGeom prst="rect">
            <a:avLst/>
          </a:prstGeom>
        </p:spPr>
        <p:txBody>
          <a:bodyPr wrap="square">
            <a:spAutoFit/>
          </a:bodyPr>
          <a:lstStyle/>
          <a:p>
            <a:r>
              <a:rPr lang="en-GB" sz="2400" dirty="0"/>
              <a:t>IYNF Secretariat moves to Brussels-</a:t>
            </a:r>
            <a:r>
              <a:rPr lang="en-GB" sz="2400" dirty="0" err="1"/>
              <a:t>Schaarbeek</a:t>
            </a:r>
            <a:r>
              <a:rPr lang="en-GB" sz="2400" dirty="0"/>
              <a:t> </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2000"/>
                                        <p:tgtEl>
                                          <p:spTgt spid="8">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9">
                                            <p:txEl>
                                              <p:pRg st="0" end="0"/>
                                            </p:txEl>
                                          </p:spTgt>
                                        </p:tgtEl>
                                        <p:attrNameLst>
                                          <p:attrName>style.visibility</p:attrName>
                                        </p:attrNameLst>
                                      </p:cBhvr>
                                      <p:to>
                                        <p:strVal val="visible"/>
                                      </p:to>
                                    </p:set>
                                    <p:animEffect transition="in" filter="fade">
                                      <p:cBhvr>
                                        <p:cTn id="24" dur="2000"/>
                                        <p:tgtEl>
                                          <p:spTgt spid="9">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0">
                                            <p:txEl>
                                              <p:pRg st="0" end="0"/>
                                            </p:txEl>
                                          </p:spTgt>
                                        </p:tgtEl>
                                        <p:attrNameLst>
                                          <p:attrName>style.visibility</p:attrName>
                                        </p:attrNameLst>
                                      </p:cBhvr>
                                      <p:to>
                                        <p:strVal val="visible"/>
                                      </p:to>
                                    </p:set>
                                    <p:animEffect transition="in" filter="fade">
                                      <p:cBhvr>
                                        <p:cTn id="29"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build="p"/>
      <p:bldP spid="9" grpId="0" build="p"/>
      <p:bldP spid="10"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420888"/>
            <a:ext cx="7344816" cy="792088"/>
          </a:xfrm>
        </p:spPr>
        <p:txBody>
          <a:bodyPr>
            <a:noAutofit/>
          </a:bodyPr>
          <a:lstStyle/>
          <a:p>
            <a:pPr algn="l"/>
            <a:r>
              <a:rPr lang="en-US" sz="2400" dirty="0"/>
              <a:t>Presidium in charge, struggles to find an SG</a:t>
            </a:r>
          </a:p>
        </p:txBody>
      </p:sp>
      <p:sp>
        <p:nvSpPr>
          <p:cNvPr id="6" name="TextBox 5"/>
          <p:cNvSpPr txBox="1"/>
          <p:nvPr/>
        </p:nvSpPr>
        <p:spPr>
          <a:xfrm>
            <a:off x="2699792" y="692696"/>
            <a:ext cx="6120680" cy="646331"/>
          </a:xfrm>
          <a:prstGeom prst="rect">
            <a:avLst/>
          </a:prstGeom>
          <a:noFill/>
        </p:spPr>
        <p:txBody>
          <a:bodyPr wrap="square" rtlCol="0">
            <a:spAutoFit/>
          </a:bodyPr>
          <a:lstStyle/>
          <a:p>
            <a:pPr algn="ctr"/>
            <a:r>
              <a:rPr lang="en-GB" sz="3600" b="1" dirty="0"/>
              <a:t>IYNF in the New </a:t>
            </a:r>
            <a:r>
              <a:rPr lang="en-GB" sz="3600" b="1" dirty="0" err="1"/>
              <a:t>Millenium</a:t>
            </a:r>
            <a:endParaRPr lang="en-US" sz="3600" dirty="0"/>
          </a:p>
        </p:txBody>
      </p:sp>
      <p:sp>
        <p:nvSpPr>
          <p:cNvPr id="7" name="Title 1"/>
          <p:cNvSpPr txBox="1">
            <a:spLocks/>
          </p:cNvSpPr>
          <p:nvPr/>
        </p:nvSpPr>
        <p:spPr>
          <a:xfrm>
            <a:off x="899592" y="2924944"/>
            <a:ext cx="7416824" cy="936104"/>
          </a:xfrm>
          <a:prstGeom prst="rect">
            <a:avLst/>
          </a:prstGeom>
        </p:spPr>
        <p:txBody>
          <a:bodyPr vert="horz" lIns="91440" tIns="45720" rIns="91440" bIns="45720" rtlCol="0" anchor="ctr">
            <a:noAutofit/>
          </a:bodyPr>
          <a:lstStyle/>
          <a:p>
            <a:pPr lvl="0">
              <a:spcBef>
                <a:spcPct val="0"/>
              </a:spcBef>
            </a:pPr>
            <a:r>
              <a:rPr lang="en-US" sz="2400" dirty="0"/>
              <a:t>December 2002 – office moved to Prague</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
        <p:nvSpPr>
          <p:cNvPr id="8" name="Rectangle 7"/>
          <p:cNvSpPr/>
          <p:nvPr/>
        </p:nvSpPr>
        <p:spPr>
          <a:xfrm>
            <a:off x="899592" y="3861048"/>
            <a:ext cx="6760291" cy="830997"/>
          </a:xfrm>
          <a:prstGeom prst="rect">
            <a:avLst/>
          </a:prstGeom>
        </p:spPr>
        <p:txBody>
          <a:bodyPr wrap="square">
            <a:spAutoFit/>
          </a:bodyPr>
          <a:lstStyle/>
          <a:p>
            <a:r>
              <a:rPr lang="cs-CZ" sz="2400" dirty="0"/>
              <a:t>Hana Sedláčková</a:t>
            </a:r>
            <a:r>
              <a:rPr lang="en-US" sz="2400" dirty="0"/>
              <a:t> - President</a:t>
            </a:r>
          </a:p>
          <a:p>
            <a:r>
              <a:rPr lang="en-US" sz="2400" dirty="0"/>
              <a:t>Monika </a:t>
            </a:r>
            <a:r>
              <a:rPr lang="en-US" sz="2400" dirty="0" err="1"/>
              <a:t>Novosadova</a:t>
            </a:r>
            <a:r>
              <a:rPr lang="en-US" sz="2400" dirty="0"/>
              <a:t>  - Secretary General</a:t>
            </a:r>
          </a:p>
        </p:txBody>
      </p:sp>
      <p:sp>
        <p:nvSpPr>
          <p:cNvPr id="9" name="Rectangle 8"/>
          <p:cNvSpPr/>
          <p:nvPr/>
        </p:nvSpPr>
        <p:spPr>
          <a:xfrm>
            <a:off x="899592" y="4869160"/>
            <a:ext cx="6760291" cy="1200329"/>
          </a:xfrm>
          <a:prstGeom prst="rect">
            <a:avLst/>
          </a:prstGeom>
        </p:spPr>
        <p:txBody>
          <a:bodyPr wrap="square">
            <a:spAutoFit/>
          </a:bodyPr>
          <a:lstStyle/>
          <a:p>
            <a:r>
              <a:rPr lang="en-GB" sz="2400" dirty="0"/>
              <a:t>Establishing two regular events:</a:t>
            </a:r>
          </a:p>
          <a:p>
            <a:r>
              <a:rPr lang="en-GB" sz="2400" dirty="0"/>
              <a:t>Networking Conference - April/May</a:t>
            </a:r>
          </a:p>
          <a:p>
            <a:r>
              <a:rPr lang="en-GB" sz="2400" dirty="0"/>
              <a:t>Planning Weekend - September/October</a:t>
            </a:r>
            <a:endParaRPr lang="en-US" sz="2400" dirty="0"/>
          </a:p>
        </p:txBody>
      </p:sp>
      <p:pic>
        <p:nvPicPr>
          <p:cNvPr id="14" name="Picture 13" descr="..\logo\logo_black.gi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1124744"/>
            <a:ext cx="1809750" cy="748862"/>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2000"/>
                                        <p:tgtEl>
                                          <p:spTgt spid="8">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1" end="1"/>
                                            </p:txEl>
                                          </p:spTgt>
                                        </p:tgtEl>
                                        <p:attrNameLst>
                                          <p:attrName>style.visibility</p:attrName>
                                        </p:attrNameLst>
                                      </p:cBhvr>
                                      <p:to>
                                        <p:strVal val="visible"/>
                                      </p:to>
                                    </p:set>
                                    <p:animEffect transition="in" filter="fade">
                                      <p:cBhvr>
                                        <p:cTn id="24" dur="2000"/>
                                        <p:tgtEl>
                                          <p:spTgt spid="8">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9">
                                            <p:txEl>
                                              <p:pRg st="0" end="0"/>
                                            </p:txEl>
                                          </p:spTgt>
                                        </p:tgtEl>
                                        <p:attrNameLst>
                                          <p:attrName>style.visibility</p:attrName>
                                        </p:attrNameLst>
                                      </p:cBhvr>
                                      <p:to>
                                        <p:strVal val="visible"/>
                                      </p:to>
                                    </p:set>
                                    <p:animEffect transition="in" filter="fade">
                                      <p:cBhvr>
                                        <p:cTn id="29" dur="2000"/>
                                        <p:tgtEl>
                                          <p:spTgt spid="9">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9">
                                            <p:txEl>
                                              <p:pRg st="1" end="1"/>
                                            </p:txEl>
                                          </p:spTgt>
                                        </p:tgtEl>
                                        <p:attrNameLst>
                                          <p:attrName>style.visibility</p:attrName>
                                        </p:attrNameLst>
                                      </p:cBhvr>
                                      <p:to>
                                        <p:strVal val="visible"/>
                                      </p:to>
                                    </p:set>
                                    <p:animEffect transition="in" filter="fade">
                                      <p:cBhvr>
                                        <p:cTn id="34" dur="2000"/>
                                        <p:tgtEl>
                                          <p:spTgt spid="9">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9">
                                            <p:txEl>
                                              <p:pRg st="2" end="2"/>
                                            </p:txEl>
                                          </p:spTgt>
                                        </p:tgtEl>
                                        <p:attrNameLst>
                                          <p:attrName>style.visibility</p:attrName>
                                        </p:attrNameLst>
                                      </p:cBhvr>
                                      <p:to>
                                        <p:strVal val="visible"/>
                                      </p:to>
                                    </p:set>
                                    <p:animEffect transition="in" filter="fade">
                                      <p:cBhvr>
                                        <p:cTn id="39" dur="20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build="p"/>
      <p:bldP spid="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060848"/>
            <a:ext cx="7344816" cy="792088"/>
          </a:xfrm>
        </p:spPr>
        <p:txBody>
          <a:bodyPr>
            <a:noAutofit/>
          </a:bodyPr>
          <a:lstStyle/>
          <a:p>
            <a:pPr algn="l"/>
            <a:r>
              <a:rPr lang="en-US" sz="2400" b="1" dirty="0"/>
              <a:t>Developing new efficient ways of communication</a:t>
            </a:r>
          </a:p>
        </p:txBody>
      </p:sp>
      <p:sp>
        <p:nvSpPr>
          <p:cNvPr id="6" name="TextBox 5"/>
          <p:cNvSpPr txBox="1"/>
          <p:nvPr/>
        </p:nvSpPr>
        <p:spPr>
          <a:xfrm>
            <a:off x="2699792" y="692696"/>
            <a:ext cx="6120680" cy="646331"/>
          </a:xfrm>
          <a:prstGeom prst="rect">
            <a:avLst/>
          </a:prstGeom>
          <a:noFill/>
        </p:spPr>
        <p:txBody>
          <a:bodyPr wrap="square" rtlCol="0">
            <a:spAutoFit/>
          </a:bodyPr>
          <a:lstStyle/>
          <a:p>
            <a:pPr algn="ctr"/>
            <a:r>
              <a:rPr lang="en-GB" sz="3600" b="1" dirty="0"/>
              <a:t>IYNF in the New </a:t>
            </a:r>
            <a:r>
              <a:rPr lang="en-GB" sz="3600" b="1" dirty="0" err="1"/>
              <a:t>Millenium</a:t>
            </a:r>
            <a:endParaRPr lang="en-US" sz="3600" dirty="0"/>
          </a:p>
        </p:txBody>
      </p:sp>
      <p:pic>
        <p:nvPicPr>
          <p:cNvPr id="14" name="Picture 13" descr="..\logo\logo_black.gi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1124744"/>
            <a:ext cx="1809750" cy="748862"/>
          </a:xfrm>
          <a:prstGeom prst="rect">
            <a:avLst/>
          </a:prstGeom>
          <a:noFill/>
          <a:ln>
            <a:noFill/>
          </a:ln>
        </p:spPr>
      </p:pic>
      <p:pic>
        <p:nvPicPr>
          <p:cNvPr id="31747" name="Picture 3" descr="C:\Users\petre.mrkev.OSKAVADARCI\Desktop\IYNF Logos\Variety.jpg"/>
          <p:cNvPicPr>
            <a:picLocks noChangeAspect="1" noChangeArrowheads="1"/>
          </p:cNvPicPr>
          <p:nvPr/>
        </p:nvPicPr>
        <p:blipFill>
          <a:blip r:embed="rId3" cstate="print"/>
          <a:srcRect/>
          <a:stretch>
            <a:fillRect/>
          </a:stretch>
        </p:blipFill>
        <p:spPr bwMode="auto">
          <a:xfrm>
            <a:off x="2915816" y="4797152"/>
            <a:ext cx="3024336" cy="1457325"/>
          </a:xfrm>
          <a:prstGeom prst="rect">
            <a:avLst/>
          </a:prstGeom>
          <a:noFill/>
        </p:spPr>
      </p:pic>
      <p:pic>
        <p:nvPicPr>
          <p:cNvPr id="31748" name="Picture 4" descr="C:\Users\petre.mrkev.OSKAVADARCI\Desktop\IYNF Logos\Tube.jpg"/>
          <p:cNvPicPr>
            <a:picLocks noChangeAspect="1" noChangeArrowheads="1"/>
          </p:cNvPicPr>
          <p:nvPr/>
        </p:nvPicPr>
        <p:blipFill>
          <a:blip r:embed="rId4" cstate="print"/>
          <a:srcRect/>
          <a:stretch>
            <a:fillRect/>
          </a:stretch>
        </p:blipFill>
        <p:spPr bwMode="auto">
          <a:xfrm>
            <a:off x="611560" y="2996952"/>
            <a:ext cx="2016224" cy="2880320"/>
          </a:xfrm>
          <a:prstGeom prst="rect">
            <a:avLst/>
          </a:prstGeom>
          <a:noFill/>
        </p:spPr>
      </p:pic>
      <p:pic>
        <p:nvPicPr>
          <p:cNvPr id="31749" name="Picture 5" descr="C:\Users\petre.mrkev.OSKAVADARCI\Desktop\IYNF Logos\Courier.jpg"/>
          <p:cNvPicPr>
            <a:picLocks noChangeAspect="1" noChangeArrowheads="1"/>
          </p:cNvPicPr>
          <p:nvPr/>
        </p:nvPicPr>
        <p:blipFill>
          <a:blip r:embed="rId5" cstate="print"/>
          <a:srcRect/>
          <a:stretch>
            <a:fillRect/>
          </a:stretch>
        </p:blipFill>
        <p:spPr bwMode="auto">
          <a:xfrm>
            <a:off x="6372200" y="2996952"/>
            <a:ext cx="2304256" cy="288032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1748"/>
                                        </p:tgtEl>
                                        <p:attrNameLst>
                                          <p:attrName>style.visibility</p:attrName>
                                        </p:attrNameLst>
                                      </p:cBhvr>
                                      <p:to>
                                        <p:strVal val="visible"/>
                                      </p:to>
                                    </p:set>
                                    <p:animEffect transition="in" filter="fade">
                                      <p:cBhvr>
                                        <p:cTn id="13" dur="2000"/>
                                        <p:tgtEl>
                                          <p:spTgt spid="31748"/>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1749"/>
                                        </p:tgtEl>
                                        <p:attrNameLst>
                                          <p:attrName>style.visibility</p:attrName>
                                        </p:attrNameLst>
                                      </p:cBhvr>
                                      <p:to>
                                        <p:strVal val="visible"/>
                                      </p:to>
                                    </p:set>
                                    <p:anim calcmode="lin" valueType="num">
                                      <p:cBhvr additive="base">
                                        <p:cTn id="18" dur="500" fill="hold"/>
                                        <p:tgtEl>
                                          <p:spTgt spid="31749"/>
                                        </p:tgtEl>
                                        <p:attrNameLst>
                                          <p:attrName>ppt_x</p:attrName>
                                        </p:attrNameLst>
                                      </p:cBhvr>
                                      <p:tavLst>
                                        <p:tav tm="0">
                                          <p:val>
                                            <p:strVal val="#ppt_x"/>
                                          </p:val>
                                        </p:tav>
                                        <p:tav tm="100000">
                                          <p:val>
                                            <p:strVal val="#ppt_x"/>
                                          </p:val>
                                        </p:tav>
                                      </p:tavLst>
                                    </p:anim>
                                    <p:anim calcmode="lin" valueType="num">
                                      <p:cBhvr additive="base">
                                        <p:cTn id="19" dur="500" fill="hold"/>
                                        <p:tgtEl>
                                          <p:spTgt spid="31749"/>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1747"/>
                                        </p:tgtEl>
                                        <p:attrNameLst>
                                          <p:attrName>style.visibility</p:attrName>
                                        </p:attrNameLst>
                                      </p:cBhvr>
                                      <p:to>
                                        <p:strVal val="visible"/>
                                      </p:to>
                                    </p:set>
                                    <p:animEffect transition="in" filter="fade">
                                      <p:cBhvr>
                                        <p:cTn id="24" dur="20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420888"/>
            <a:ext cx="7344816" cy="792088"/>
          </a:xfrm>
        </p:spPr>
        <p:txBody>
          <a:bodyPr>
            <a:noAutofit/>
          </a:bodyPr>
          <a:lstStyle/>
          <a:p>
            <a:pPr algn="l"/>
            <a:r>
              <a:rPr lang="en-US" sz="2400" b="1" dirty="0"/>
              <a:t>Developing long-term Campaigns and Initiatives</a:t>
            </a:r>
          </a:p>
        </p:txBody>
      </p:sp>
      <p:sp>
        <p:nvSpPr>
          <p:cNvPr id="6" name="TextBox 5"/>
          <p:cNvSpPr txBox="1"/>
          <p:nvPr/>
        </p:nvSpPr>
        <p:spPr>
          <a:xfrm>
            <a:off x="2699792" y="692696"/>
            <a:ext cx="6120680" cy="646331"/>
          </a:xfrm>
          <a:prstGeom prst="rect">
            <a:avLst/>
          </a:prstGeom>
          <a:noFill/>
        </p:spPr>
        <p:txBody>
          <a:bodyPr wrap="square" rtlCol="0">
            <a:spAutoFit/>
          </a:bodyPr>
          <a:lstStyle/>
          <a:p>
            <a:pPr algn="ctr"/>
            <a:r>
              <a:rPr lang="en-GB" sz="3600" b="1" dirty="0"/>
              <a:t>IYNF in the New </a:t>
            </a:r>
            <a:r>
              <a:rPr lang="en-GB" sz="3600" b="1" dirty="0" err="1"/>
              <a:t>Millenium</a:t>
            </a:r>
            <a:endParaRPr lang="en-US" sz="3600" dirty="0"/>
          </a:p>
        </p:txBody>
      </p:sp>
      <p:sp>
        <p:nvSpPr>
          <p:cNvPr id="7" name="Title 1"/>
          <p:cNvSpPr txBox="1">
            <a:spLocks/>
          </p:cNvSpPr>
          <p:nvPr/>
        </p:nvSpPr>
        <p:spPr>
          <a:xfrm>
            <a:off x="899592" y="3068960"/>
            <a:ext cx="7416824" cy="936104"/>
          </a:xfrm>
          <a:prstGeom prst="rect">
            <a:avLst/>
          </a:prstGeom>
        </p:spPr>
        <p:txBody>
          <a:bodyPr vert="horz" lIns="91440" tIns="45720" rIns="91440" bIns="45720" rtlCol="0" anchor="ctr">
            <a:noAutofit/>
          </a:bodyPr>
          <a:lstStyle/>
          <a:p>
            <a:pPr lvl="0">
              <a:spcBef>
                <a:spcPct val="0"/>
              </a:spcBef>
            </a:pPr>
            <a:r>
              <a:rPr lang="en-US" sz="2400" b="1" dirty="0"/>
              <a:t>GOTCHA Campaign </a:t>
            </a:r>
            <a:r>
              <a:rPr lang="en-US" sz="2400" b="1" i="1" dirty="0"/>
              <a:t>(2003)</a:t>
            </a:r>
            <a:endParaRPr kumimoji="0" lang="en-US" sz="2400" b="1" i="1" u="none" strike="noStrike" kern="1200" cap="none" spc="0" normalizeH="0" baseline="0" noProof="0" dirty="0">
              <a:ln>
                <a:noFill/>
              </a:ln>
              <a:solidFill>
                <a:schemeClr val="tx1"/>
              </a:solidFill>
              <a:effectLst/>
              <a:uLnTx/>
              <a:uFillTx/>
              <a:latin typeface="+mj-lt"/>
              <a:ea typeface="+mj-ea"/>
              <a:cs typeface="+mj-cs"/>
            </a:endParaRPr>
          </a:p>
        </p:txBody>
      </p:sp>
      <p:sp>
        <p:nvSpPr>
          <p:cNvPr id="9" name="Rectangle 8"/>
          <p:cNvSpPr/>
          <p:nvPr/>
        </p:nvSpPr>
        <p:spPr>
          <a:xfrm>
            <a:off x="899592" y="3933056"/>
            <a:ext cx="7272808" cy="1938992"/>
          </a:xfrm>
          <a:prstGeom prst="rect">
            <a:avLst/>
          </a:prstGeom>
        </p:spPr>
        <p:txBody>
          <a:bodyPr wrap="square">
            <a:spAutoFit/>
          </a:bodyPr>
          <a:lstStyle/>
          <a:p>
            <a:r>
              <a:rPr lang="en-US" sz="2400" dirty="0"/>
              <a:t>Attractive Youth Work </a:t>
            </a:r>
          </a:p>
          <a:p>
            <a:r>
              <a:rPr lang="en-US" sz="2400" dirty="0"/>
              <a:t>Gotcha gets local </a:t>
            </a:r>
          </a:p>
          <a:p>
            <a:r>
              <a:rPr lang="en-US" sz="2400" dirty="0"/>
              <a:t>Gotcha Training for Trainers</a:t>
            </a:r>
          </a:p>
          <a:p>
            <a:r>
              <a:rPr lang="en-US" sz="2400" dirty="0"/>
              <a:t>Designing Attractive Youth </a:t>
            </a:r>
            <a:r>
              <a:rPr lang="en-US" sz="2400" dirty="0" err="1"/>
              <a:t>Organisations</a:t>
            </a:r>
            <a:endParaRPr lang="en-US" sz="2400" dirty="0"/>
          </a:p>
          <a:p>
            <a:r>
              <a:rPr lang="en-US" sz="2400" dirty="0"/>
              <a:t>IYNF Handbook – For volunteers to make things happen</a:t>
            </a:r>
          </a:p>
        </p:txBody>
      </p:sp>
      <p:pic>
        <p:nvPicPr>
          <p:cNvPr id="14" name="Picture 13" descr="..\logo\logo_black.gi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1124744"/>
            <a:ext cx="1809750" cy="748862"/>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Effect transition="in" filter="fade">
                                      <p:cBhvr>
                                        <p:cTn id="19" dur="2000"/>
                                        <p:tgtEl>
                                          <p:spTgt spid="9">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9">
                                            <p:txEl>
                                              <p:pRg st="1" end="1"/>
                                            </p:txEl>
                                          </p:spTgt>
                                        </p:tgtEl>
                                        <p:attrNameLst>
                                          <p:attrName>style.visibility</p:attrName>
                                        </p:attrNameLst>
                                      </p:cBhvr>
                                      <p:to>
                                        <p:strVal val="visible"/>
                                      </p:to>
                                    </p:set>
                                    <p:animEffect transition="in" filter="fade">
                                      <p:cBhvr>
                                        <p:cTn id="24" dur="2000"/>
                                        <p:tgtEl>
                                          <p:spTgt spid="9">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9">
                                            <p:txEl>
                                              <p:pRg st="2" end="2"/>
                                            </p:txEl>
                                          </p:spTgt>
                                        </p:tgtEl>
                                        <p:attrNameLst>
                                          <p:attrName>style.visibility</p:attrName>
                                        </p:attrNameLst>
                                      </p:cBhvr>
                                      <p:to>
                                        <p:strVal val="visible"/>
                                      </p:to>
                                    </p:set>
                                    <p:animEffect transition="in" filter="fade">
                                      <p:cBhvr>
                                        <p:cTn id="29" dur="2000"/>
                                        <p:tgtEl>
                                          <p:spTgt spid="9">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9">
                                            <p:txEl>
                                              <p:pRg st="3" end="3"/>
                                            </p:txEl>
                                          </p:spTgt>
                                        </p:tgtEl>
                                        <p:attrNameLst>
                                          <p:attrName>style.visibility</p:attrName>
                                        </p:attrNameLst>
                                      </p:cBhvr>
                                      <p:to>
                                        <p:strVal val="visible"/>
                                      </p:to>
                                    </p:set>
                                    <p:animEffect transition="in" filter="fade">
                                      <p:cBhvr>
                                        <p:cTn id="34" dur="2000"/>
                                        <p:tgtEl>
                                          <p:spTgt spid="9">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9">
                                            <p:txEl>
                                              <p:pRg st="4" end="4"/>
                                            </p:txEl>
                                          </p:spTgt>
                                        </p:tgtEl>
                                        <p:attrNameLst>
                                          <p:attrName>style.visibility</p:attrName>
                                        </p:attrNameLst>
                                      </p:cBhvr>
                                      <p:to>
                                        <p:strVal val="visible"/>
                                      </p:to>
                                    </p:set>
                                    <p:animEffect transition="in" filter="fade">
                                      <p:cBhvr>
                                        <p:cTn id="39" dur="20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564904"/>
            <a:ext cx="7704856" cy="792088"/>
          </a:xfrm>
        </p:spPr>
        <p:txBody>
          <a:bodyPr>
            <a:noAutofit/>
          </a:bodyPr>
          <a:lstStyle/>
          <a:p>
            <a:pPr algn="l"/>
            <a:r>
              <a:rPr lang="en-US" sz="2400" b="1" i="1" dirty="0"/>
              <a:t>2004</a:t>
            </a:r>
            <a:br>
              <a:rPr lang="en-US" sz="2400" b="1" i="1" dirty="0"/>
            </a:br>
            <a:br>
              <a:rPr lang="en-US" sz="1000" dirty="0"/>
            </a:br>
            <a:r>
              <a:rPr lang="en-US" sz="2400" dirty="0"/>
              <a:t>IYNF camps:</a:t>
            </a:r>
            <a:br>
              <a:rPr lang="en-US" sz="2400" dirty="0"/>
            </a:br>
            <a:r>
              <a:rPr lang="en-US" sz="2400" dirty="0"/>
              <a:t>international camps, summer camps,</a:t>
            </a:r>
            <a:br>
              <a:rPr lang="en-US" sz="2400" dirty="0"/>
            </a:br>
            <a:r>
              <a:rPr lang="en-US" sz="2400" dirty="0"/>
              <a:t>outdoor camps and work camps</a:t>
            </a:r>
          </a:p>
        </p:txBody>
      </p:sp>
      <p:sp>
        <p:nvSpPr>
          <p:cNvPr id="6" name="TextBox 5"/>
          <p:cNvSpPr txBox="1"/>
          <p:nvPr/>
        </p:nvSpPr>
        <p:spPr>
          <a:xfrm>
            <a:off x="2699792" y="692696"/>
            <a:ext cx="6120680" cy="646331"/>
          </a:xfrm>
          <a:prstGeom prst="rect">
            <a:avLst/>
          </a:prstGeom>
          <a:noFill/>
        </p:spPr>
        <p:txBody>
          <a:bodyPr wrap="square" rtlCol="0">
            <a:spAutoFit/>
          </a:bodyPr>
          <a:lstStyle/>
          <a:p>
            <a:pPr algn="ctr"/>
            <a:r>
              <a:rPr lang="en-GB" sz="3600" b="1" dirty="0"/>
              <a:t>IYNF in the New </a:t>
            </a:r>
            <a:r>
              <a:rPr lang="en-GB" sz="3600" b="1" dirty="0" err="1"/>
              <a:t>Millenium</a:t>
            </a:r>
            <a:endParaRPr lang="en-US" sz="3600" dirty="0"/>
          </a:p>
        </p:txBody>
      </p:sp>
      <p:sp>
        <p:nvSpPr>
          <p:cNvPr id="7" name="Title 1"/>
          <p:cNvSpPr txBox="1">
            <a:spLocks/>
          </p:cNvSpPr>
          <p:nvPr/>
        </p:nvSpPr>
        <p:spPr>
          <a:xfrm>
            <a:off x="899592" y="3933056"/>
            <a:ext cx="7416824" cy="936104"/>
          </a:xfrm>
          <a:prstGeom prst="rect">
            <a:avLst/>
          </a:prstGeom>
        </p:spPr>
        <p:txBody>
          <a:bodyPr vert="horz" lIns="91440" tIns="45720" rIns="91440" bIns="45720" rtlCol="0" anchor="ctr">
            <a:noAutofit/>
          </a:bodyPr>
          <a:lstStyle/>
          <a:p>
            <a:pPr lvl="0">
              <a:spcBef>
                <a:spcPct val="0"/>
              </a:spcBef>
            </a:pPr>
            <a:r>
              <a:rPr lang="en-US" sz="2400" dirty="0"/>
              <a:t>Outdoor education:</a:t>
            </a:r>
          </a:p>
          <a:p>
            <a:pPr lvl="0">
              <a:spcBef>
                <a:spcPct val="0"/>
              </a:spcBef>
            </a:pPr>
            <a:endParaRPr kumimoji="0" lang="en-US" sz="2400" i="0" u="none" strike="noStrike" kern="1200" cap="none" spc="0" normalizeH="0" baseline="0" noProof="0" dirty="0">
              <a:ln>
                <a:noFill/>
              </a:ln>
              <a:solidFill>
                <a:schemeClr val="tx1"/>
              </a:solidFill>
              <a:effectLst/>
              <a:uLnTx/>
              <a:uFillTx/>
              <a:latin typeface="+mj-lt"/>
              <a:ea typeface="+mj-ea"/>
              <a:cs typeface="+mj-cs"/>
            </a:endParaRPr>
          </a:p>
        </p:txBody>
      </p:sp>
      <p:sp>
        <p:nvSpPr>
          <p:cNvPr id="9" name="Rectangle 8"/>
          <p:cNvSpPr/>
          <p:nvPr/>
        </p:nvSpPr>
        <p:spPr>
          <a:xfrm>
            <a:off x="899592" y="4437112"/>
            <a:ext cx="7272808" cy="1200329"/>
          </a:xfrm>
          <a:prstGeom prst="rect">
            <a:avLst/>
          </a:prstGeom>
        </p:spPr>
        <p:txBody>
          <a:bodyPr wrap="square">
            <a:spAutoFit/>
          </a:bodyPr>
          <a:lstStyle/>
          <a:p>
            <a:r>
              <a:rPr lang="en-US" sz="2400" dirty="0"/>
              <a:t>International Symposium on Outdoor Sports Education,</a:t>
            </a:r>
          </a:p>
          <a:p>
            <a:r>
              <a:rPr lang="en-US" sz="2400" dirty="0"/>
              <a:t>International Mountaineering and Climbing Conference</a:t>
            </a:r>
          </a:p>
          <a:p>
            <a:r>
              <a:rPr lang="en-US" sz="2400" dirty="0"/>
              <a:t>International Mountain and Outdoor Sports Conference</a:t>
            </a:r>
          </a:p>
        </p:txBody>
      </p:sp>
      <p:pic>
        <p:nvPicPr>
          <p:cNvPr id="14" name="Picture 13" descr="..\logo\logo_black.gi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1124744"/>
            <a:ext cx="1809750" cy="748862"/>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Effect transition="in" filter="fade">
                                      <p:cBhvr>
                                        <p:cTn id="19" dur="2000"/>
                                        <p:tgtEl>
                                          <p:spTgt spid="9">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9">
                                            <p:txEl>
                                              <p:pRg st="1" end="1"/>
                                            </p:txEl>
                                          </p:spTgt>
                                        </p:tgtEl>
                                        <p:attrNameLst>
                                          <p:attrName>style.visibility</p:attrName>
                                        </p:attrNameLst>
                                      </p:cBhvr>
                                      <p:to>
                                        <p:strVal val="visible"/>
                                      </p:to>
                                    </p:set>
                                    <p:animEffect transition="in" filter="fade">
                                      <p:cBhvr>
                                        <p:cTn id="24" dur="2000"/>
                                        <p:tgtEl>
                                          <p:spTgt spid="9">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9">
                                            <p:txEl>
                                              <p:pRg st="2" end="2"/>
                                            </p:txEl>
                                          </p:spTgt>
                                        </p:tgtEl>
                                        <p:attrNameLst>
                                          <p:attrName>style.visibility</p:attrName>
                                        </p:attrNameLst>
                                      </p:cBhvr>
                                      <p:to>
                                        <p:strVal val="visible"/>
                                      </p:to>
                                    </p:set>
                                    <p:animEffect transition="in" filter="fade">
                                      <p:cBhvr>
                                        <p:cTn id="29" dur="20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4509120"/>
            <a:ext cx="7128792" cy="1143000"/>
          </a:xfrm>
        </p:spPr>
        <p:txBody>
          <a:bodyPr>
            <a:normAutofit fontScale="90000"/>
          </a:bodyPr>
          <a:lstStyle/>
          <a:p>
            <a:r>
              <a:rPr lang="en-GB" dirty="0"/>
              <a:t>‘…to stand beside the bourgeois alpine clubs and by asking low membership fees, give the opportunity to working-people to practice mountaineering …’ </a:t>
            </a:r>
            <a:br>
              <a:rPr lang="en-US" dirty="0"/>
            </a:br>
            <a:endParaRPr lang="en-US" dirty="0"/>
          </a:p>
        </p:txBody>
      </p:sp>
      <p:pic>
        <p:nvPicPr>
          <p:cNvPr id="1026" name="Picture 2" descr="D:\Desktop 07.01.2018\Applications\2018\Partnership - IYNF\Conference\Contribution - PM\Presentation slides\IYNF Logos\NFI Logo.jpg"/>
          <p:cNvPicPr>
            <a:picLocks noGrp="1" noChangeAspect="1" noChangeArrowheads="1"/>
          </p:cNvPicPr>
          <p:nvPr>
            <p:ph idx="1"/>
          </p:nvPr>
        </p:nvPicPr>
        <p:blipFill>
          <a:blip r:embed="rId2" cstate="print"/>
          <a:srcRect/>
          <a:stretch>
            <a:fillRect/>
          </a:stretch>
        </p:blipFill>
        <p:spPr bwMode="auto">
          <a:xfrm>
            <a:off x="395536" y="260648"/>
            <a:ext cx="1714500" cy="2667000"/>
          </a:xfrm>
          <a:prstGeom prst="rect">
            <a:avLst/>
          </a:prstGeom>
          <a:noFill/>
        </p:spPr>
      </p:pic>
      <p:sp>
        <p:nvSpPr>
          <p:cNvPr id="6" name="TextBox 5"/>
          <p:cNvSpPr txBox="1"/>
          <p:nvPr/>
        </p:nvSpPr>
        <p:spPr>
          <a:xfrm>
            <a:off x="2699792" y="692696"/>
            <a:ext cx="6120680" cy="1754326"/>
          </a:xfrm>
          <a:prstGeom prst="rect">
            <a:avLst/>
          </a:prstGeom>
          <a:noFill/>
        </p:spPr>
        <p:txBody>
          <a:bodyPr wrap="square" rtlCol="0">
            <a:spAutoFit/>
          </a:bodyPr>
          <a:lstStyle/>
          <a:p>
            <a:pPr algn="ctr"/>
            <a:r>
              <a:rPr lang="en-US" sz="3600" b="1" dirty="0"/>
              <a:t>Foundation of the </a:t>
            </a:r>
            <a:r>
              <a:rPr lang="en-US" sz="3600" b="1" dirty="0" err="1"/>
              <a:t>Naturefriends</a:t>
            </a:r>
            <a:r>
              <a:rPr lang="en-US" sz="3600" b="1" dirty="0"/>
              <a:t>’ movement</a:t>
            </a:r>
            <a:br>
              <a:rPr lang="en-US" sz="3600" dirty="0"/>
            </a:b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204864"/>
            <a:ext cx="7704856" cy="792088"/>
          </a:xfrm>
        </p:spPr>
        <p:txBody>
          <a:bodyPr>
            <a:noAutofit/>
          </a:bodyPr>
          <a:lstStyle/>
          <a:p>
            <a:pPr algn="l"/>
            <a:r>
              <a:rPr lang="en-US" sz="2400" b="1" dirty="0"/>
              <a:t>Meet the Freak </a:t>
            </a:r>
            <a:r>
              <a:rPr lang="en-US" sz="2400" b="1" i="1" dirty="0"/>
              <a:t>(2005)</a:t>
            </a:r>
            <a:endParaRPr lang="en-US" sz="2400" i="1" dirty="0"/>
          </a:p>
        </p:txBody>
      </p:sp>
      <p:sp>
        <p:nvSpPr>
          <p:cNvPr id="6" name="TextBox 5"/>
          <p:cNvSpPr txBox="1"/>
          <p:nvPr/>
        </p:nvSpPr>
        <p:spPr>
          <a:xfrm>
            <a:off x="2699792" y="692696"/>
            <a:ext cx="6120680" cy="646331"/>
          </a:xfrm>
          <a:prstGeom prst="rect">
            <a:avLst/>
          </a:prstGeom>
          <a:noFill/>
        </p:spPr>
        <p:txBody>
          <a:bodyPr wrap="square" rtlCol="0">
            <a:spAutoFit/>
          </a:bodyPr>
          <a:lstStyle/>
          <a:p>
            <a:pPr algn="ctr"/>
            <a:r>
              <a:rPr lang="en-GB" sz="3600" b="1" dirty="0"/>
              <a:t>IYNF in the New Millennium</a:t>
            </a:r>
            <a:endParaRPr lang="en-US" sz="3600" dirty="0"/>
          </a:p>
        </p:txBody>
      </p:sp>
      <p:sp>
        <p:nvSpPr>
          <p:cNvPr id="7" name="Title 1"/>
          <p:cNvSpPr txBox="1">
            <a:spLocks/>
          </p:cNvSpPr>
          <p:nvPr/>
        </p:nvSpPr>
        <p:spPr>
          <a:xfrm>
            <a:off x="899592" y="3068960"/>
            <a:ext cx="7704856" cy="936104"/>
          </a:xfrm>
          <a:prstGeom prst="rect">
            <a:avLst/>
          </a:prstGeom>
        </p:spPr>
        <p:txBody>
          <a:bodyPr vert="horz" lIns="91440" tIns="45720" rIns="91440" bIns="45720" rtlCol="0" anchor="ctr">
            <a:noAutofit/>
          </a:bodyPr>
          <a:lstStyle/>
          <a:p>
            <a:r>
              <a:rPr lang="en-US" sz="2400" dirty="0"/>
              <a:t>discovering the world through dance, theatre,</a:t>
            </a:r>
          </a:p>
          <a:p>
            <a:r>
              <a:rPr lang="en-US" sz="2400" dirty="0"/>
              <a:t>painting, music and media,</a:t>
            </a:r>
          </a:p>
        </p:txBody>
      </p:sp>
      <p:sp>
        <p:nvSpPr>
          <p:cNvPr id="9" name="Rectangle 8"/>
          <p:cNvSpPr/>
          <p:nvPr/>
        </p:nvSpPr>
        <p:spPr>
          <a:xfrm>
            <a:off x="899592" y="3861048"/>
            <a:ext cx="7272808" cy="830997"/>
          </a:xfrm>
          <a:prstGeom prst="rect">
            <a:avLst/>
          </a:prstGeom>
        </p:spPr>
        <p:txBody>
          <a:bodyPr wrap="square">
            <a:spAutoFit/>
          </a:bodyPr>
          <a:lstStyle/>
          <a:p>
            <a:r>
              <a:rPr lang="en-US" sz="2400" dirty="0"/>
              <a:t>peer-learning experience was one of the guiding principles.</a:t>
            </a:r>
          </a:p>
        </p:txBody>
      </p:sp>
      <p:pic>
        <p:nvPicPr>
          <p:cNvPr id="14" name="Picture 13" descr="..\logo\logo_black.gi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1124744"/>
            <a:ext cx="1809750" cy="748862"/>
          </a:xfrm>
          <a:prstGeom prst="rect">
            <a:avLst/>
          </a:prstGeom>
          <a:noFill/>
          <a:ln>
            <a:noFill/>
          </a:ln>
        </p:spPr>
      </p:pic>
      <p:sp>
        <p:nvSpPr>
          <p:cNvPr id="8" name="Rectangle 7"/>
          <p:cNvSpPr/>
          <p:nvPr/>
        </p:nvSpPr>
        <p:spPr>
          <a:xfrm>
            <a:off x="899592" y="5013176"/>
            <a:ext cx="7200800" cy="1200329"/>
          </a:xfrm>
          <a:prstGeom prst="rect">
            <a:avLst/>
          </a:prstGeom>
        </p:spPr>
        <p:txBody>
          <a:bodyPr wrap="square">
            <a:spAutoFit/>
          </a:bodyPr>
          <a:lstStyle/>
          <a:p>
            <a:r>
              <a:rPr lang="en-US" sz="2400" i="1" dirty="0"/>
              <a:t>All Means All</a:t>
            </a:r>
          </a:p>
          <a:p>
            <a:r>
              <a:rPr lang="en-US" sz="2400" i="1" dirty="0"/>
              <a:t>All on board</a:t>
            </a:r>
          </a:p>
          <a:p>
            <a:r>
              <a:rPr lang="en-US" sz="2400" i="1" dirty="0"/>
              <a:t>All Inclusive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Effect transition="in" filter="fade">
                                      <p:cBhvr>
                                        <p:cTn id="19" dur="2000"/>
                                        <p:tgtEl>
                                          <p:spTgt spid="9">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2000"/>
                                        <p:tgtEl>
                                          <p:spTgt spid="8">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8">
                                            <p:txEl>
                                              <p:pRg st="1" end="1"/>
                                            </p:txEl>
                                          </p:spTgt>
                                        </p:tgtEl>
                                        <p:attrNameLst>
                                          <p:attrName>style.visibility</p:attrName>
                                        </p:attrNameLst>
                                      </p:cBhvr>
                                      <p:to>
                                        <p:strVal val="visible"/>
                                      </p:to>
                                    </p:set>
                                    <p:animEffect transition="in" filter="fade">
                                      <p:cBhvr>
                                        <p:cTn id="29" dur="2000"/>
                                        <p:tgtEl>
                                          <p:spTgt spid="8">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8">
                                            <p:txEl>
                                              <p:pRg st="2" end="2"/>
                                            </p:txEl>
                                          </p:spTgt>
                                        </p:tgtEl>
                                        <p:attrNameLst>
                                          <p:attrName>style.visibility</p:attrName>
                                        </p:attrNameLst>
                                      </p:cBhvr>
                                      <p:to>
                                        <p:strVal val="visible"/>
                                      </p:to>
                                    </p:set>
                                    <p:animEffect transition="in" filter="fade">
                                      <p:cBhvr>
                                        <p:cTn id="34" dur="20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9" grpId="0" build="p"/>
      <p:bldP spid="8"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204864"/>
            <a:ext cx="7704856" cy="792088"/>
          </a:xfrm>
        </p:spPr>
        <p:txBody>
          <a:bodyPr>
            <a:noAutofit/>
          </a:bodyPr>
          <a:lstStyle/>
          <a:p>
            <a:pPr algn="l"/>
            <a:r>
              <a:rPr lang="en-US" sz="2400" b="1" dirty="0"/>
              <a:t>In touch </a:t>
            </a:r>
            <a:r>
              <a:rPr lang="en-US" sz="2400" b="1" i="1" dirty="0"/>
              <a:t>(2006)</a:t>
            </a:r>
            <a:endParaRPr lang="en-US" sz="2400" i="1" dirty="0"/>
          </a:p>
        </p:txBody>
      </p:sp>
      <p:sp>
        <p:nvSpPr>
          <p:cNvPr id="6" name="TextBox 5"/>
          <p:cNvSpPr txBox="1"/>
          <p:nvPr/>
        </p:nvSpPr>
        <p:spPr>
          <a:xfrm>
            <a:off x="2699792" y="692696"/>
            <a:ext cx="6120680" cy="646331"/>
          </a:xfrm>
          <a:prstGeom prst="rect">
            <a:avLst/>
          </a:prstGeom>
          <a:noFill/>
        </p:spPr>
        <p:txBody>
          <a:bodyPr wrap="square" rtlCol="0">
            <a:spAutoFit/>
          </a:bodyPr>
          <a:lstStyle/>
          <a:p>
            <a:pPr algn="ctr"/>
            <a:r>
              <a:rPr lang="en-GB" sz="3600" b="1" dirty="0"/>
              <a:t>IYNF in the New Millennium</a:t>
            </a:r>
            <a:endParaRPr lang="en-US" sz="3600" dirty="0"/>
          </a:p>
        </p:txBody>
      </p:sp>
      <p:sp>
        <p:nvSpPr>
          <p:cNvPr id="7" name="Title 1"/>
          <p:cNvSpPr txBox="1">
            <a:spLocks/>
          </p:cNvSpPr>
          <p:nvPr/>
        </p:nvSpPr>
        <p:spPr>
          <a:xfrm>
            <a:off x="899592" y="3068960"/>
            <a:ext cx="7704856" cy="936104"/>
          </a:xfrm>
          <a:prstGeom prst="rect">
            <a:avLst/>
          </a:prstGeom>
        </p:spPr>
        <p:txBody>
          <a:bodyPr vert="horz" lIns="91440" tIns="45720" rIns="91440" bIns="45720" rtlCol="0" anchor="ctr">
            <a:noAutofit/>
          </a:bodyPr>
          <a:lstStyle/>
          <a:p>
            <a:r>
              <a:rPr lang="en-US" sz="2400" dirty="0"/>
              <a:t>to make the world of international youth work more accessible for the local groups.</a:t>
            </a:r>
          </a:p>
        </p:txBody>
      </p:sp>
      <p:pic>
        <p:nvPicPr>
          <p:cNvPr id="14" name="Picture 13" descr="..\logo\logo_black.gi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1124744"/>
            <a:ext cx="1809750" cy="748862"/>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204864"/>
            <a:ext cx="7704856" cy="792088"/>
          </a:xfrm>
        </p:spPr>
        <p:txBody>
          <a:bodyPr>
            <a:noAutofit/>
          </a:bodyPr>
          <a:lstStyle/>
          <a:p>
            <a:pPr algn="l"/>
            <a:r>
              <a:rPr lang="en-US" sz="2400" b="1" dirty="0" err="1"/>
              <a:t>Xperience</a:t>
            </a:r>
            <a:r>
              <a:rPr lang="en-US" sz="2400" b="1" dirty="0"/>
              <a:t> </a:t>
            </a:r>
            <a:r>
              <a:rPr lang="en-US" sz="2400" b="1" i="1" dirty="0"/>
              <a:t>(2009)</a:t>
            </a:r>
          </a:p>
        </p:txBody>
      </p:sp>
      <p:sp>
        <p:nvSpPr>
          <p:cNvPr id="6" name="TextBox 5"/>
          <p:cNvSpPr txBox="1"/>
          <p:nvPr/>
        </p:nvSpPr>
        <p:spPr>
          <a:xfrm>
            <a:off x="2699792" y="692696"/>
            <a:ext cx="6120680" cy="646331"/>
          </a:xfrm>
          <a:prstGeom prst="rect">
            <a:avLst/>
          </a:prstGeom>
          <a:noFill/>
        </p:spPr>
        <p:txBody>
          <a:bodyPr wrap="square" rtlCol="0">
            <a:spAutoFit/>
          </a:bodyPr>
          <a:lstStyle/>
          <a:p>
            <a:pPr algn="ctr"/>
            <a:r>
              <a:rPr lang="en-GB" sz="3600" b="1" dirty="0"/>
              <a:t>IYNF in the New Millennium</a:t>
            </a:r>
            <a:endParaRPr lang="en-US" sz="3600" dirty="0"/>
          </a:p>
        </p:txBody>
      </p:sp>
      <p:sp>
        <p:nvSpPr>
          <p:cNvPr id="7" name="Title 1"/>
          <p:cNvSpPr txBox="1">
            <a:spLocks/>
          </p:cNvSpPr>
          <p:nvPr/>
        </p:nvSpPr>
        <p:spPr>
          <a:xfrm>
            <a:off x="899592" y="3068960"/>
            <a:ext cx="7704856" cy="936104"/>
          </a:xfrm>
          <a:prstGeom prst="rect">
            <a:avLst/>
          </a:prstGeom>
        </p:spPr>
        <p:txBody>
          <a:bodyPr vert="horz" lIns="91440" tIns="45720" rIns="91440" bIns="45720" rtlCol="0" anchor="ctr">
            <a:noAutofit/>
          </a:bodyPr>
          <a:lstStyle/>
          <a:p>
            <a:r>
              <a:rPr lang="en-US" sz="2400" dirty="0"/>
              <a:t>Long term training course on experiential education for international trainers</a:t>
            </a:r>
          </a:p>
        </p:txBody>
      </p:sp>
      <p:pic>
        <p:nvPicPr>
          <p:cNvPr id="14" name="Picture 13" descr="..\logo\logo_black.gi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1124744"/>
            <a:ext cx="1809750" cy="748862"/>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204864"/>
            <a:ext cx="7704856" cy="792088"/>
          </a:xfrm>
        </p:spPr>
        <p:txBody>
          <a:bodyPr>
            <a:noAutofit/>
          </a:bodyPr>
          <a:lstStyle/>
          <a:p>
            <a:pPr algn="l"/>
            <a:r>
              <a:rPr lang="en-US" sz="2400" b="1" i="1" dirty="0"/>
              <a:t>2010</a:t>
            </a:r>
            <a:endParaRPr lang="en-US" sz="2400" i="1" dirty="0"/>
          </a:p>
        </p:txBody>
      </p:sp>
      <p:sp>
        <p:nvSpPr>
          <p:cNvPr id="6" name="TextBox 5"/>
          <p:cNvSpPr txBox="1"/>
          <p:nvPr/>
        </p:nvSpPr>
        <p:spPr>
          <a:xfrm>
            <a:off x="3923928" y="692696"/>
            <a:ext cx="4896544" cy="646331"/>
          </a:xfrm>
          <a:prstGeom prst="rect">
            <a:avLst/>
          </a:prstGeom>
          <a:noFill/>
        </p:spPr>
        <p:txBody>
          <a:bodyPr wrap="square" rtlCol="0">
            <a:spAutoFit/>
          </a:bodyPr>
          <a:lstStyle/>
          <a:p>
            <a:pPr algn="ctr"/>
            <a:r>
              <a:rPr lang="en-GB" sz="3600" b="1" dirty="0"/>
              <a:t>IYNF in the last decade</a:t>
            </a:r>
            <a:endParaRPr lang="en-US" sz="3600" dirty="0"/>
          </a:p>
        </p:txBody>
      </p:sp>
      <p:sp>
        <p:nvSpPr>
          <p:cNvPr id="7" name="Title 1"/>
          <p:cNvSpPr txBox="1">
            <a:spLocks/>
          </p:cNvSpPr>
          <p:nvPr/>
        </p:nvSpPr>
        <p:spPr>
          <a:xfrm>
            <a:off x="899592" y="3068960"/>
            <a:ext cx="7704856" cy="936104"/>
          </a:xfrm>
          <a:prstGeom prst="rect">
            <a:avLst/>
          </a:prstGeom>
        </p:spPr>
        <p:txBody>
          <a:bodyPr vert="horz" lIns="91440" tIns="45720" rIns="91440" bIns="45720" rtlCol="0" anchor="ctr">
            <a:noAutofit/>
          </a:bodyPr>
          <a:lstStyle/>
          <a:p>
            <a:r>
              <a:rPr lang="en-US" sz="2400" dirty="0"/>
              <a:t>The topic of the year was introduced</a:t>
            </a:r>
          </a:p>
          <a:p>
            <a:r>
              <a:rPr lang="en-US" sz="2400" dirty="0"/>
              <a:t>and the focus was given to green campaigning.</a:t>
            </a:r>
          </a:p>
        </p:txBody>
      </p:sp>
      <p:sp>
        <p:nvSpPr>
          <p:cNvPr id="8" name="Rectangle 7"/>
          <p:cNvSpPr/>
          <p:nvPr/>
        </p:nvSpPr>
        <p:spPr>
          <a:xfrm>
            <a:off x="899592" y="4149080"/>
            <a:ext cx="7200800" cy="461665"/>
          </a:xfrm>
          <a:prstGeom prst="rect">
            <a:avLst/>
          </a:prstGeom>
        </p:spPr>
        <p:txBody>
          <a:bodyPr wrap="square">
            <a:spAutoFit/>
          </a:bodyPr>
          <a:lstStyle/>
          <a:p>
            <a:r>
              <a:rPr lang="en-US" sz="2400" b="1" i="1" dirty="0"/>
              <a:t>Get green campaigning</a:t>
            </a:r>
          </a:p>
        </p:txBody>
      </p:sp>
      <p:pic>
        <p:nvPicPr>
          <p:cNvPr id="30722" name="Picture 2" descr="C:\Users\petre.mrkev.OSKAVADARCI\Desktop\IYNF Logos\IYNF current.png"/>
          <p:cNvPicPr>
            <a:picLocks noChangeAspect="1" noChangeArrowheads="1"/>
          </p:cNvPicPr>
          <p:nvPr/>
        </p:nvPicPr>
        <p:blipFill>
          <a:blip r:embed="rId2" cstate="print"/>
          <a:srcRect/>
          <a:stretch>
            <a:fillRect/>
          </a:stretch>
        </p:blipFill>
        <p:spPr bwMode="auto">
          <a:xfrm>
            <a:off x="467544" y="548680"/>
            <a:ext cx="3095625" cy="1476375"/>
          </a:xfrm>
          <a:prstGeom prst="rect">
            <a:avLst/>
          </a:prstGeom>
          <a:noFill/>
        </p:spPr>
      </p:pic>
      <p:sp>
        <p:nvSpPr>
          <p:cNvPr id="10" name="Title 1"/>
          <p:cNvSpPr txBox="1">
            <a:spLocks/>
          </p:cNvSpPr>
          <p:nvPr/>
        </p:nvSpPr>
        <p:spPr>
          <a:xfrm>
            <a:off x="899592" y="5013176"/>
            <a:ext cx="7488832" cy="792088"/>
          </a:xfrm>
          <a:prstGeom prst="rect">
            <a:avLst/>
          </a:prstGeom>
        </p:spPr>
        <p:txBody>
          <a:bodyPr vert="horz" lIns="91440" tIns="45720" rIns="91440" bIns="45720" rtlCol="0" anchor="ctr">
            <a:noAutofit/>
          </a:bodyPr>
          <a:lstStyle/>
          <a:p>
            <a:r>
              <a:rPr lang="en-US" sz="2400" dirty="0"/>
              <a:t>It aimed to reconsider our own approaches and work towards being a greener organization</a:t>
            </a:r>
          </a:p>
          <a:p>
            <a:r>
              <a:rPr lang="en-US" sz="2400" dirty="0"/>
              <a:t>and to be a good example for the others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2000"/>
                                        <p:tgtEl>
                                          <p:spTgt spid="8">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additive="base">
                                        <p:cTn id="24" dur="500" fill="hold"/>
                                        <p:tgtEl>
                                          <p:spTgt spid="10"/>
                                        </p:tgtEl>
                                        <p:attrNameLst>
                                          <p:attrName>ppt_x</p:attrName>
                                        </p:attrNameLst>
                                      </p:cBhvr>
                                      <p:tavLst>
                                        <p:tav tm="0">
                                          <p:val>
                                            <p:strVal val="#ppt_x"/>
                                          </p:val>
                                        </p:tav>
                                        <p:tav tm="100000">
                                          <p:val>
                                            <p:strVal val="#ppt_x"/>
                                          </p:val>
                                        </p:tav>
                                      </p:tavLst>
                                    </p:anim>
                                    <p:anim calcmode="lin" valueType="num">
                                      <p:cBhvr additive="base">
                                        <p:cTn id="25"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build="p"/>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204864"/>
            <a:ext cx="7704856" cy="576064"/>
          </a:xfrm>
        </p:spPr>
        <p:txBody>
          <a:bodyPr>
            <a:noAutofit/>
          </a:bodyPr>
          <a:lstStyle/>
          <a:p>
            <a:pPr algn="l"/>
            <a:r>
              <a:rPr lang="en-US" sz="2400" dirty="0"/>
              <a:t>2011 – Year of Volunteering</a:t>
            </a:r>
            <a:endParaRPr lang="en-US" sz="2400" i="1" dirty="0"/>
          </a:p>
        </p:txBody>
      </p:sp>
      <p:sp>
        <p:nvSpPr>
          <p:cNvPr id="6" name="TextBox 5"/>
          <p:cNvSpPr txBox="1"/>
          <p:nvPr/>
        </p:nvSpPr>
        <p:spPr>
          <a:xfrm>
            <a:off x="3923928" y="692696"/>
            <a:ext cx="4896544" cy="646331"/>
          </a:xfrm>
          <a:prstGeom prst="rect">
            <a:avLst/>
          </a:prstGeom>
          <a:noFill/>
        </p:spPr>
        <p:txBody>
          <a:bodyPr wrap="square" rtlCol="0">
            <a:spAutoFit/>
          </a:bodyPr>
          <a:lstStyle/>
          <a:p>
            <a:pPr algn="ctr"/>
            <a:r>
              <a:rPr lang="en-GB" sz="3600" b="1" dirty="0"/>
              <a:t>IYNF in the last decade</a:t>
            </a:r>
            <a:endParaRPr lang="en-US" sz="3600" dirty="0"/>
          </a:p>
        </p:txBody>
      </p:sp>
      <p:pic>
        <p:nvPicPr>
          <p:cNvPr id="30722" name="Picture 2" descr="C:\Users\petre.mrkev.OSKAVADARCI\Desktop\IYNF Logos\IYNF current.png"/>
          <p:cNvPicPr>
            <a:picLocks noChangeAspect="1" noChangeArrowheads="1"/>
          </p:cNvPicPr>
          <p:nvPr/>
        </p:nvPicPr>
        <p:blipFill>
          <a:blip r:embed="rId2" cstate="print"/>
          <a:srcRect/>
          <a:stretch>
            <a:fillRect/>
          </a:stretch>
        </p:blipFill>
        <p:spPr bwMode="auto">
          <a:xfrm>
            <a:off x="467544" y="548680"/>
            <a:ext cx="3095625" cy="1476375"/>
          </a:xfrm>
          <a:prstGeom prst="rect">
            <a:avLst/>
          </a:prstGeom>
          <a:noFill/>
        </p:spPr>
      </p:pic>
      <p:sp>
        <p:nvSpPr>
          <p:cNvPr id="9" name="Title 1"/>
          <p:cNvSpPr txBox="1">
            <a:spLocks/>
          </p:cNvSpPr>
          <p:nvPr/>
        </p:nvSpPr>
        <p:spPr>
          <a:xfrm>
            <a:off x="899592" y="2780928"/>
            <a:ext cx="7704856" cy="576064"/>
          </a:xfrm>
          <a:prstGeom prst="rect">
            <a:avLst/>
          </a:prstGeom>
        </p:spPr>
        <p:txBody>
          <a:bodyPr vert="horz" lIns="91440" tIns="45720" rIns="91440" bIns="45720" rtlCol="0" anchor="ctr">
            <a:noAutofit/>
          </a:bodyPr>
          <a:lstStyle/>
          <a:p>
            <a:pPr lvl="0">
              <a:spcBef>
                <a:spcPct val="0"/>
              </a:spcBef>
            </a:pPr>
            <a:r>
              <a:rPr kumimoji="0" lang="en-US" sz="2400" b="0" i="0" u="none" strike="noStrike" kern="1200" cap="none" spc="0" normalizeH="0" baseline="0" noProof="0" dirty="0">
                <a:ln>
                  <a:noFill/>
                </a:ln>
                <a:solidFill>
                  <a:schemeClr val="tx1"/>
                </a:solidFill>
                <a:effectLst/>
                <a:uLnTx/>
                <a:uFillTx/>
                <a:latin typeface="+mj-lt"/>
                <a:ea typeface="+mj-ea"/>
                <a:cs typeface="+mj-cs"/>
              </a:rPr>
              <a:t>2012 – Year of </a:t>
            </a:r>
            <a:r>
              <a:rPr lang="en-US" sz="2400" dirty="0"/>
              <a:t>Sustainability</a:t>
            </a:r>
            <a:endParaRPr kumimoji="0" lang="en-US" sz="2400" b="0" i="1" u="none" strike="noStrike" kern="1200" cap="none" spc="0" normalizeH="0" baseline="0" noProof="0" dirty="0">
              <a:ln>
                <a:noFill/>
              </a:ln>
              <a:solidFill>
                <a:schemeClr val="tx1"/>
              </a:solidFill>
              <a:effectLst/>
              <a:uLnTx/>
              <a:uFillTx/>
              <a:latin typeface="+mj-lt"/>
              <a:ea typeface="+mj-ea"/>
              <a:cs typeface="+mj-cs"/>
            </a:endParaRPr>
          </a:p>
        </p:txBody>
      </p:sp>
      <p:sp>
        <p:nvSpPr>
          <p:cNvPr id="11" name="Title 1"/>
          <p:cNvSpPr txBox="1">
            <a:spLocks/>
          </p:cNvSpPr>
          <p:nvPr/>
        </p:nvSpPr>
        <p:spPr>
          <a:xfrm>
            <a:off x="899592" y="3356992"/>
            <a:ext cx="7704856" cy="576064"/>
          </a:xfrm>
          <a:prstGeom prst="rect">
            <a:avLst/>
          </a:prstGeom>
        </p:spPr>
        <p:txBody>
          <a:bodyPr vert="horz" lIns="91440" tIns="45720" rIns="91440" bIns="45720" rtlCol="0" anchor="ctr">
            <a:noAutofit/>
          </a:bodyPr>
          <a:lstStyle/>
          <a:p>
            <a:pPr lvl="0">
              <a:spcBef>
                <a:spcPct val="0"/>
              </a:spcBef>
            </a:pPr>
            <a:r>
              <a:rPr kumimoji="0" lang="en-US" sz="2400" b="0" i="0" u="none" strike="noStrike" kern="1200" cap="none" spc="0" normalizeH="0" baseline="0" noProof="0" dirty="0">
                <a:ln>
                  <a:noFill/>
                </a:ln>
                <a:solidFill>
                  <a:schemeClr val="tx1"/>
                </a:solidFill>
                <a:effectLst/>
                <a:uLnTx/>
                <a:uFillTx/>
                <a:latin typeface="+mj-lt"/>
                <a:ea typeface="+mj-ea"/>
                <a:cs typeface="+mj-cs"/>
              </a:rPr>
              <a:t>2013 – Year of </a:t>
            </a:r>
            <a:r>
              <a:rPr lang="en-US" sz="2400" dirty="0"/>
              <a:t>action for change</a:t>
            </a:r>
            <a:endParaRPr kumimoji="0" lang="en-US" sz="2400" b="0" i="1" u="none" strike="noStrike" kern="1200" cap="none" spc="0" normalizeH="0" baseline="0" noProof="0" dirty="0">
              <a:ln>
                <a:noFill/>
              </a:ln>
              <a:solidFill>
                <a:schemeClr val="tx1"/>
              </a:solidFill>
              <a:effectLst/>
              <a:uLnTx/>
              <a:uFillTx/>
              <a:latin typeface="+mj-lt"/>
              <a:ea typeface="+mj-ea"/>
              <a:cs typeface="+mj-cs"/>
            </a:endParaRPr>
          </a:p>
        </p:txBody>
      </p:sp>
      <p:sp>
        <p:nvSpPr>
          <p:cNvPr id="12" name="Title 1"/>
          <p:cNvSpPr txBox="1">
            <a:spLocks/>
          </p:cNvSpPr>
          <p:nvPr/>
        </p:nvSpPr>
        <p:spPr>
          <a:xfrm>
            <a:off x="899592" y="4005064"/>
            <a:ext cx="7776864" cy="576064"/>
          </a:xfrm>
          <a:prstGeom prst="rect">
            <a:avLst/>
          </a:prstGeom>
        </p:spPr>
        <p:txBody>
          <a:bodyPr vert="horz" lIns="91440" tIns="45720" rIns="91440" bIns="45720" rtlCol="0" anchor="ctr">
            <a:noAutofit/>
          </a:bodyPr>
          <a:lstStyle/>
          <a:p>
            <a:pPr lvl="0">
              <a:spcBef>
                <a:spcPct val="0"/>
              </a:spcBef>
            </a:pPr>
            <a:r>
              <a:rPr kumimoji="0" lang="en-US" sz="2400" b="0" i="0" u="none" strike="noStrike" kern="1200" cap="none" spc="0" normalizeH="0" baseline="0" noProof="0" dirty="0">
                <a:ln>
                  <a:noFill/>
                </a:ln>
                <a:solidFill>
                  <a:schemeClr val="tx1"/>
                </a:solidFill>
                <a:effectLst/>
                <a:uLnTx/>
                <a:uFillTx/>
                <a:latin typeface="+mj-lt"/>
                <a:ea typeface="+mj-ea"/>
                <a:cs typeface="+mj-cs"/>
              </a:rPr>
              <a:t>2014 – Year of </a:t>
            </a:r>
            <a:r>
              <a:rPr lang="en-US" sz="2400" dirty="0"/>
              <a:t>Urban Outdoors</a:t>
            </a:r>
            <a:endParaRPr kumimoji="0" lang="en-US" sz="2400" b="0" i="1" u="none" strike="noStrike" kern="1200" cap="none" spc="0" normalizeH="0" baseline="0" noProof="0" dirty="0">
              <a:ln>
                <a:noFill/>
              </a:ln>
              <a:solidFill>
                <a:schemeClr val="tx1"/>
              </a:solidFill>
              <a:effectLst/>
              <a:uLnTx/>
              <a:uFillTx/>
              <a:latin typeface="+mj-lt"/>
              <a:ea typeface="+mj-ea"/>
              <a:cs typeface="+mj-cs"/>
            </a:endParaRPr>
          </a:p>
        </p:txBody>
      </p:sp>
      <p:sp>
        <p:nvSpPr>
          <p:cNvPr id="13" name="Title 1"/>
          <p:cNvSpPr txBox="1">
            <a:spLocks/>
          </p:cNvSpPr>
          <p:nvPr/>
        </p:nvSpPr>
        <p:spPr>
          <a:xfrm>
            <a:off x="899592" y="4581128"/>
            <a:ext cx="7704856" cy="576064"/>
          </a:xfrm>
          <a:prstGeom prst="rect">
            <a:avLst/>
          </a:prstGeom>
        </p:spPr>
        <p:txBody>
          <a:bodyPr vert="horz" lIns="91440" tIns="45720" rIns="91440" bIns="45720" rtlCol="0" anchor="ctr">
            <a:noAutofit/>
          </a:bodyPr>
          <a:lstStyle/>
          <a:p>
            <a:pPr lvl="0">
              <a:spcBef>
                <a:spcPct val="0"/>
              </a:spcBef>
            </a:pPr>
            <a:r>
              <a:rPr lang="en-US" sz="2400" b="1" dirty="0"/>
              <a:t>2015 - 40 years of connecting and inspiring</a:t>
            </a:r>
            <a:endParaRPr kumimoji="0" lang="en-US" sz="2400" b="1" i="1" u="none" strike="noStrike" kern="1200" cap="none" spc="0" normalizeH="0" baseline="0" noProof="0" dirty="0">
              <a:ln>
                <a:noFill/>
              </a:ln>
              <a:solidFill>
                <a:schemeClr val="tx1"/>
              </a:solidFill>
              <a:effectLst/>
              <a:uLnTx/>
              <a:uFillTx/>
              <a:latin typeface="+mj-lt"/>
              <a:ea typeface="+mj-ea"/>
              <a:cs typeface="+mj-cs"/>
            </a:endParaRPr>
          </a:p>
        </p:txBody>
      </p:sp>
      <p:sp>
        <p:nvSpPr>
          <p:cNvPr id="14" name="Title 1"/>
          <p:cNvSpPr txBox="1">
            <a:spLocks/>
          </p:cNvSpPr>
          <p:nvPr/>
        </p:nvSpPr>
        <p:spPr>
          <a:xfrm>
            <a:off x="899592" y="5157192"/>
            <a:ext cx="7776864" cy="576064"/>
          </a:xfrm>
          <a:prstGeom prst="rect">
            <a:avLst/>
          </a:prstGeom>
        </p:spPr>
        <p:txBody>
          <a:bodyPr vert="horz" lIns="91440" tIns="45720" rIns="91440" bIns="45720" rtlCol="0" anchor="ctr">
            <a:noAutofit/>
          </a:bodyPr>
          <a:lstStyle/>
          <a:p>
            <a:pPr lvl="0">
              <a:spcBef>
                <a:spcPct val="0"/>
              </a:spcBef>
            </a:pPr>
            <a:r>
              <a:rPr kumimoji="0" lang="en-US" sz="2400" b="0" i="0" u="none" strike="noStrike" kern="1200" cap="none" spc="0" normalizeH="0" baseline="0" noProof="0" dirty="0">
                <a:ln>
                  <a:noFill/>
                </a:ln>
                <a:solidFill>
                  <a:schemeClr val="tx1"/>
                </a:solidFill>
                <a:effectLst/>
                <a:uLnTx/>
                <a:uFillTx/>
                <a:latin typeface="+mj-lt"/>
                <a:ea typeface="+mj-ea"/>
                <a:cs typeface="+mj-cs"/>
              </a:rPr>
              <a:t>2016 – Year of </a:t>
            </a:r>
            <a:r>
              <a:rPr lang="en-US" sz="2400" dirty="0"/>
              <a:t>e-participation</a:t>
            </a:r>
            <a:endParaRPr kumimoji="0" lang="en-US" sz="2400" b="0" i="1" u="none" strike="noStrike" kern="1200" cap="none" spc="0" normalizeH="0" baseline="0" noProof="0" dirty="0">
              <a:ln>
                <a:noFill/>
              </a:ln>
              <a:solidFill>
                <a:schemeClr val="tx1"/>
              </a:solidFill>
              <a:effectLst/>
              <a:uLnTx/>
              <a:uFillTx/>
              <a:latin typeface="+mj-lt"/>
              <a:ea typeface="+mj-ea"/>
              <a:cs typeface="+mj-cs"/>
            </a:endParaRPr>
          </a:p>
        </p:txBody>
      </p:sp>
      <p:sp>
        <p:nvSpPr>
          <p:cNvPr id="15" name="Title 1"/>
          <p:cNvSpPr txBox="1">
            <a:spLocks/>
          </p:cNvSpPr>
          <p:nvPr/>
        </p:nvSpPr>
        <p:spPr>
          <a:xfrm>
            <a:off x="899592" y="5661248"/>
            <a:ext cx="7776864" cy="576064"/>
          </a:xfrm>
          <a:prstGeom prst="rect">
            <a:avLst/>
          </a:prstGeom>
        </p:spPr>
        <p:txBody>
          <a:bodyPr vert="horz" lIns="91440" tIns="45720" rIns="91440" bIns="45720" rtlCol="0" anchor="ctr">
            <a:noAutofit/>
          </a:bodyPr>
          <a:lstStyle/>
          <a:p>
            <a:pPr lvl="0">
              <a:spcBef>
                <a:spcPct val="0"/>
              </a:spcBef>
            </a:pPr>
            <a:r>
              <a:rPr kumimoji="0" lang="en-US" sz="2400" b="0" i="0" u="none" strike="noStrike" kern="1200" cap="none" spc="0" normalizeH="0" baseline="0" noProof="0" dirty="0">
                <a:ln>
                  <a:noFill/>
                </a:ln>
                <a:solidFill>
                  <a:schemeClr val="tx1"/>
                </a:solidFill>
                <a:effectLst/>
                <a:uLnTx/>
                <a:uFillTx/>
                <a:latin typeface="+mj-lt"/>
                <a:ea typeface="+mj-ea"/>
                <a:cs typeface="+mj-cs"/>
              </a:rPr>
              <a:t>Border-free solidarity</a:t>
            </a:r>
            <a:endParaRPr kumimoji="0" lang="en-US" sz="2400" b="0" i="1"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11" grpId="0"/>
      <p:bldP spid="12" grpId="0"/>
      <p:bldP spid="13" grpId="0"/>
      <p:bldP spid="14" grpId="0"/>
      <p:bldP spid="1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23928" y="692696"/>
            <a:ext cx="4896544" cy="646331"/>
          </a:xfrm>
          <a:prstGeom prst="rect">
            <a:avLst/>
          </a:prstGeom>
          <a:noFill/>
        </p:spPr>
        <p:txBody>
          <a:bodyPr wrap="square" rtlCol="0">
            <a:spAutoFit/>
          </a:bodyPr>
          <a:lstStyle/>
          <a:p>
            <a:pPr algn="ctr"/>
            <a:r>
              <a:rPr lang="en-GB" sz="3600" b="1" dirty="0"/>
              <a:t>IYNF in the last decade</a:t>
            </a:r>
            <a:endParaRPr lang="en-US" sz="3600" dirty="0"/>
          </a:p>
        </p:txBody>
      </p:sp>
      <p:pic>
        <p:nvPicPr>
          <p:cNvPr id="30722" name="Picture 2" descr="C:\Users\petre.mrkev.OSKAVADARCI\Desktop\IYNF Logos\IYNF current.png"/>
          <p:cNvPicPr>
            <a:picLocks noChangeAspect="1" noChangeArrowheads="1"/>
          </p:cNvPicPr>
          <p:nvPr/>
        </p:nvPicPr>
        <p:blipFill>
          <a:blip r:embed="rId2" cstate="print"/>
          <a:srcRect/>
          <a:stretch>
            <a:fillRect/>
          </a:stretch>
        </p:blipFill>
        <p:spPr bwMode="auto">
          <a:xfrm>
            <a:off x="467544" y="548680"/>
            <a:ext cx="3095625" cy="1476375"/>
          </a:xfrm>
          <a:prstGeom prst="rect">
            <a:avLst/>
          </a:prstGeom>
          <a:noFill/>
        </p:spPr>
      </p:pic>
      <p:sp>
        <p:nvSpPr>
          <p:cNvPr id="11" name="Title 1"/>
          <p:cNvSpPr txBox="1">
            <a:spLocks/>
          </p:cNvSpPr>
          <p:nvPr/>
        </p:nvSpPr>
        <p:spPr>
          <a:xfrm>
            <a:off x="827584" y="2204864"/>
            <a:ext cx="7704856" cy="936104"/>
          </a:xfrm>
          <a:prstGeom prst="rect">
            <a:avLst/>
          </a:prstGeom>
        </p:spPr>
        <p:txBody>
          <a:bodyPr vert="horz" lIns="91440" tIns="45720" rIns="91440" bIns="45720" rtlCol="0" anchor="ctr">
            <a:noAutofit/>
          </a:bodyPr>
          <a:lstStyle/>
          <a:p>
            <a:r>
              <a:rPr lang="en-US" sz="2400" b="1" dirty="0"/>
              <a:t>IYNF (on-line) Publications and Manuals</a:t>
            </a:r>
          </a:p>
        </p:txBody>
      </p:sp>
      <p:pic>
        <p:nvPicPr>
          <p:cNvPr id="32770" name="Picture 2" descr="D:\Desktop 07.01.2018\Applications\2018\Partnership - IYNF\Conference\Contribution - PM\Presentation slides\IYNF Logos\Green Toolbox 1.jpg"/>
          <p:cNvPicPr>
            <a:picLocks noChangeAspect="1" noChangeArrowheads="1"/>
          </p:cNvPicPr>
          <p:nvPr/>
        </p:nvPicPr>
        <p:blipFill>
          <a:blip r:embed="rId3" cstate="print"/>
          <a:srcRect/>
          <a:stretch>
            <a:fillRect/>
          </a:stretch>
        </p:blipFill>
        <p:spPr bwMode="auto">
          <a:xfrm>
            <a:off x="755576" y="3284984"/>
            <a:ext cx="1944216" cy="2448272"/>
          </a:xfrm>
          <a:prstGeom prst="rect">
            <a:avLst/>
          </a:prstGeom>
          <a:noFill/>
        </p:spPr>
      </p:pic>
      <p:pic>
        <p:nvPicPr>
          <p:cNvPr id="32771" name="Picture 3" descr="C:\Users\petre.mrkev.OSKAVADARCI\Desktop\IYNF Logos\E-manual.jpg"/>
          <p:cNvPicPr>
            <a:picLocks noChangeAspect="1" noChangeArrowheads="1"/>
          </p:cNvPicPr>
          <p:nvPr/>
        </p:nvPicPr>
        <p:blipFill>
          <a:blip r:embed="rId4" cstate="print"/>
          <a:srcRect/>
          <a:stretch>
            <a:fillRect/>
          </a:stretch>
        </p:blipFill>
        <p:spPr bwMode="auto">
          <a:xfrm>
            <a:off x="3491880" y="3284984"/>
            <a:ext cx="2016224" cy="2419350"/>
          </a:xfrm>
          <a:prstGeom prst="rect">
            <a:avLst/>
          </a:prstGeom>
          <a:noFill/>
        </p:spPr>
      </p:pic>
      <p:pic>
        <p:nvPicPr>
          <p:cNvPr id="32772" name="Picture 4" descr="C:\Users\petre.mrkev.OSKAVADARCI\Desktop\IYNF Logos\Migrants and Refugees.png"/>
          <p:cNvPicPr>
            <a:picLocks noChangeAspect="1" noChangeArrowheads="1"/>
          </p:cNvPicPr>
          <p:nvPr/>
        </p:nvPicPr>
        <p:blipFill>
          <a:blip r:embed="rId5" cstate="print"/>
          <a:srcRect/>
          <a:stretch>
            <a:fillRect/>
          </a:stretch>
        </p:blipFill>
        <p:spPr bwMode="auto">
          <a:xfrm>
            <a:off x="6300192" y="3284984"/>
            <a:ext cx="1944216" cy="23812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2770"/>
                                        </p:tgtEl>
                                        <p:attrNameLst>
                                          <p:attrName>style.visibility</p:attrName>
                                        </p:attrNameLst>
                                      </p:cBhvr>
                                      <p:to>
                                        <p:strVal val="visible"/>
                                      </p:to>
                                    </p:set>
                                    <p:anim calcmode="lin" valueType="num">
                                      <p:cBhvr additive="base">
                                        <p:cTn id="13" dur="500" fill="hold"/>
                                        <p:tgtEl>
                                          <p:spTgt spid="32770"/>
                                        </p:tgtEl>
                                        <p:attrNameLst>
                                          <p:attrName>ppt_x</p:attrName>
                                        </p:attrNameLst>
                                      </p:cBhvr>
                                      <p:tavLst>
                                        <p:tav tm="0">
                                          <p:val>
                                            <p:strVal val="#ppt_x"/>
                                          </p:val>
                                        </p:tav>
                                        <p:tav tm="100000">
                                          <p:val>
                                            <p:strVal val="#ppt_x"/>
                                          </p:val>
                                        </p:tav>
                                      </p:tavLst>
                                    </p:anim>
                                    <p:anim calcmode="lin" valueType="num">
                                      <p:cBhvr additive="base">
                                        <p:cTn id="14" dur="500" fill="hold"/>
                                        <p:tgtEl>
                                          <p:spTgt spid="3277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2771"/>
                                        </p:tgtEl>
                                        <p:attrNameLst>
                                          <p:attrName>style.visibility</p:attrName>
                                        </p:attrNameLst>
                                      </p:cBhvr>
                                      <p:to>
                                        <p:strVal val="visible"/>
                                      </p:to>
                                    </p:set>
                                    <p:anim calcmode="lin" valueType="num">
                                      <p:cBhvr additive="base">
                                        <p:cTn id="19" dur="500" fill="hold"/>
                                        <p:tgtEl>
                                          <p:spTgt spid="32771"/>
                                        </p:tgtEl>
                                        <p:attrNameLst>
                                          <p:attrName>ppt_x</p:attrName>
                                        </p:attrNameLst>
                                      </p:cBhvr>
                                      <p:tavLst>
                                        <p:tav tm="0">
                                          <p:val>
                                            <p:strVal val="#ppt_x"/>
                                          </p:val>
                                        </p:tav>
                                        <p:tav tm="100000">
                                          <p:val>
                                            <p:strVal val="#ppt_x"/>
                                          </p:val>
                                        </p:tav>
                                      </p:tavLst>
                                    </p:anim>
                                    <p:anim calcmode="lin" valueType="num">
                                      <p:cBhvr additive="base">
                                        <p:cTn id="20" dur="500" fill="hold"/>
                                        <p:tgtEl>
                                          <p:spTgt spid="3277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2772"/>
                                        </p:tgtEl>
                                        <p:attrNameLst>
                                          <p:attrName>style.visibility</p:attrName>
                                        </p:attrNameLst>
                                      </p:cBhvr>
                                      <p:to>
                                        <p:strVal val="visible"/>
                                      </p:to>
                                    </p:set>
                                    <p:anim calcmode="lin" valueType="num">
                                      <p:cBhvr additive="base">
                                        <p:cTn id="25" dur="500" fill="hold"/>
                                        <p:tgtEl>
                                          <p:spTgt spid="32772"/>
                                        </p:tgtEl>
                                        <p:attrNameLst>
                                          <p:attrName>ppt_x</p:attrName>
                                        </p:attrNameLst>
                                      </p:cBhvr>
                                      <p:tavLst>
                                        <p:tav tm="0">
                                          <p:val>
                                            <p:strVal val="#ppt_x"/>
                                          </p:val>
                                        </p:tav>
                                        <p:tav tm="100000">
                                          <p:val>
                                            <p:strVal val="#ppt_x"/>
                                          </p:val>
                                        </p:tav>
                                      </p:tavLst>
                                    </p:anim>
                                    <p:anim calcmode="lin" valueType="num">
                                      <p:cBhvr additive="base">
                                        <p:cTn id="26" dur="500" fill="hold"/>
                                        <p:tgtEl>
                                          <p:spTgt spid="3277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23928" y="692696"/>
            <a:ext cx="4896544" cy="646331"/>
          </a:xfrm>
          <a:prstGeom prst="rect">
            <a:avLst/>
          </a:prstGeom>
          <a:noFill/>
        </p:spPr>
        <p:txBody>
          <a:bodyPr wrap="square" rtlCol="0">
            <a:spAutoFit/>
          </a:bodyPr>
          <a:lstStyle/>
          <a:p>
            <a:pPr algn="ctr"/>
            <a:r>
              <a:rPr lang="en-GB" sz="3600" b="1" dirty="0"/>
              <a:t>IYNF in the last decade</a:t>
            </a:r>
            <a:endParaRPr lang="en-US" sz="3600" dirty="0"/>
          </a:p>
        </p:txBody>
      </p:sp>
      <p:pic>
        <p:nvPicPr>
          <p:cNvPr id="30722" name="Picture 2" descr="C:\Users\petre.mrkev.OSKAVADARCI\Desktop\IYNF Logos\IYNF current.png"/>
          <p:cNvPicPr>
            <a:picLocks noChangeAspect="1" noChangeArrowheads="1"/>
          </p:cNvPicPr>
          <p:nvPr/>
        </p:nvPicPr>
        <p:blipFill>
          <a:blip r:embed="rId2" cstate="print"/>
          <a:srcRect/>
          <a:stretch>
            <a:fillRect/>
          </a:stretch>
        </p:blipFill>
        <p:spPr bwMode="auto">
          <a:xfrm>
            <a:off x="467544" y="548680"/>
            <a:ext cx="3095625" cy="1476375"/>
          </a:xfrm>
          <a:prstGeom prst="rect">
            <a:avLst/>
          </a:prstGeom>
          <a:noFill/>
        </p:spPr>
      </p:pic>
      <p:sp>
        <p:nvSpPr>
          <p:cNvPr id="11" name="Title 1"/>
          <p:cNvSpPr txBox="1">
            <a:spLocks/>
          </p:cNvSpPr>
          <p:nvPr/>
        </p:nvSpPr>
        <p:spPr>
          <a:xfrm>
            <a:off x="827584" y="2204864"/>
            <a:ext cx="7704856" cy="936104"/>
          </a:xfrm>
          <a:prstGeom prst="rect">
            <a:avLst/>
          </a:prstGeom>
        </p:spPr>
        <p:txBody>
          <a:bodyPr vert="horz" lIns="91440" tIns="45720" rIns="91440" bIns="45720" rtlCol="0" anchor="ctr">
            <a:noAutofit/>
          </a:bodyPr>
          <a:lstStyle/>
          <a:p>
            <a:r>
              <a:rPr lang="en-US" sz="2400" b="1" dirty="0"/>
              <a:t>IYNF on-line Platforms</a:t>
            </a:r>
          </a:p>
        </p:txBody>
      </p:sp>
      <p:pic>
        <p:nvPicPr>
          <p:cNvPr id="33794" name="Picture 2" descr="C:\Users\petre.mrkev.OSKAVADARCI\Desktop\IYNF Logos\Eco-maps.jpg"/>
          <p:cNvPicPr>
            <a:picLocks noChangeAspect="1" noChangeArrowheads="1"/>
          </p:cNvPicPr>
          <p:nvPr/>
        </p:nvPicPr>
        <p:blipFill>
          <a:blip r:embed="rId3" cstate="print"/>
          <a:srcRect/>
          <a:stretch>
            <a:fillRect/>
          </a:stretch>
        </p:blipFill>
        <p:spPr bwMode="auto">
          <a:xfrm>
            <a:off x="524753" y="3429000"/>
            <a:ext cx="2652455" cy="2664296"/>
          </a:xfrm>
          <a:prstGeom prst="rect">
            <a:avLst/>
          </a:prstGeom>
          <a:noFill/>
        </p:spPr>
      </p:pic>
      <p:pic>
        <p:nvPicPr>
          <p:cNvPr id="33795" name="Picture 3" descr="C:\Users\petre.mrkev.OSKAVADARCI\Desktop\IYNF Logos\ecomaps 1.png"/>
          <p:cNvPicPr>
            <a:picLocks noChangeAspect="1" noChangeArrowheads="1"/>
          </p:cNvPicPr>
          <p:nvPr/>
        </p:nvPicPr>
        <p:blipFill>
          <a:blip r:embed="rId4" cstate="print"/>
          <a:srcRect/>
          <a:stretch>
            <a:fillRect/>
          </a:stretch>
        </p:blipFill>
        <p:spPr bwMode="auto">
          <a:xfrm>
            <a:off x="3563888" y="3429000"/>
            <a:ext cx="5096066" cy="266429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3794"/>
                                        </p:tgtEl>
                                        <p:attrNameLst>
                                          <p:attrName>style.visibility</p:attrName>
                                        </p:attrNameLst>
                                      </p:cBhvr>
                                      <p:to>
                                        <p:strVal val="visible"/>
                                      </p:to>
                                    </p:set>
                                    <p:animEffect transition="in" filter="fade">
                                      <p:cBhvr>
                                        <p:cTn id="13" dur="2000"/>
                                        <p:tgtEl>
                                          <p:spTgt spid="3379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3795"/>
                                        </p:tgtEl>
                                        <p:attrNameLst>
                                          <p:attrName>style.visibility</p:attrName>
                                        </p:attrNameLst>
                                      </p:cBhvr>
                                      <p:to>
                                        <p:strVal val="visible"/>
                                      </p:to>
                                    </p:set>
                                    <p:animEffect transition="in" filter="fade">
                                      <p:cBhvr>
                                        <p:cTn id="18" dur="2000"/>
                                        <p:tgtEl>
                                          <p:spTgt spid="33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23928" y="692696"/>
            <a:ext cx="4896544" cy="646331"/>
          </a:xfrm>
          <a:prstGeom prst="rect">
            <a:avLst/>
          </a:prstGeom>
          <a:noFill/>
        </p:spPr>
        <p:txBody>
          <a:bodyPr wrap="square" rtlCol="0">
            <a:spAutoFit/>
          </a:bodyPr>
          <a:lstStyle/>
          <a:p>
            <a:pPr algn="ctr"/>
            <a:r>
              <a:rPr lang="en-GB" sz="3600" b="1" dirty="0"/>
              <a:t>IYNF at glance</a:t>
            </a:r>
            <a:endParaRPr lang="en-US" sz="3600" dirty="0"/>
          </a:p>
        </p:txBody>
      </p:sp>
      <p:pic>
        <p:nvPicPr>
          <p:cNvPr id="30722" name="Picture 2" descr="C:\Users\petre.mrkev.OSKAVADARCI\Desktop\IYNF Logos\IYNF current.png"/>
          <p:cNvPicPr>
            <a:picLocks noChangeAspect="1" noChangeArrowheads="1"/>
          </p:cNvPicPr>
          <p:nvPr/>
        </p:nvPicPr>
        <p:blipFill>
          <a:blip r:embed="rId2" cstate="print"/>
          <a:srcRect/>
          <a:stretch>
            <a:fillRect/>
          </a:stretch>
        </p:blipFill>
        <p:spPr bwMode="auto">
          <a:xfrm>
            <a:off x="467544" y="548680"/>
            <a:ext cx="3095625" cy="1476375"/>
          </a:xfrm>
          <a:prstGeom prst="rect">
            <a:avLst/>
          </a:prstGeom>
          <a:noFill/>
        </p:spPr>
      </p:pic>
      <p:sp>
        <p:nvSpPr>
          <p:cNvPr id="11" name="Title 1"/>
          <p:cNvSpPr txBox="1">
            <a:spLocks/>
          </p:cNvSpPr>
          <p:nvPr/>
        </p:nvSpPr>
        <p:spPr>
          <a:xfrm>
            <a:off x="755576" y="2708920"/>
            <a:ext cx="7848872" cy="936104"/>
          </a:xfrm>
          <a:prstGeom prst="rect">
            <a:avLst/>
          </a:prstGeom>
        </p:spPr>
        <p:txBody>
          <a:bodyPr vert="horz" lIns="91440" tIns="45720" rIns="91440" bIns="45720" rtlCol="0" anchor="ctr">
            <a:noAutofit/>
          </a:bodyPr>
          <a:lstStyle/>
          <a:p>
            <a:r>
              <a:rPr lang="en-US" sz="2400" b="1" dirty="0"/>
              <a:t>IYNF</a:t>
            </a:r>
            <a:r>
              <a:rPr lang="en-US" sz="2400" dirty="0"/>
              <a:t> is an international network to</a:t>
            </a:r>
          </a:p>
          <a:p>
            <a:r>
              <a:rPr lang="en-US" sz="2400" b="1" dirty="0"/>
              <a:t>connect and inspire</a:t>
            </a:r>
            <a:r>
              <a:rPr lang="en-US" sz="2400" dirty="0"/>
              <a:t> Young </a:t>
            </a:r>
            <a:r>
              <a:rPr lang="en-US" sz="2400" dirty="0" err="1"/>
              <a:t>Naturefriends</a:t>
            </a:r>
            <a:endParaRPr lang="en-US" sz="2400" dirty="0"/>
          </a:p>
          <a:p>
            <a:r>
              <a:rPr lang="en-US" sz="2400" dirty="0"/>
              <a:t>for living values of respect, solidarity, equality, sustainability and love and care for nature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23928" y="692696"/>
            <a:ext cx="4896544" cy="646331"/>
          </a:xfrm>
          <a:prstGeom prst="rect">
            <a:avLst/>
          </a:prstGeom>
          <a:noFill/>
        </p:spPr>
        <p:txBody>
          <a:bodyPr wrap="square" rtlCol="0">
            <a:spAutoFit/>
          </a:bodyPr>
          <a:lstStyle/>
          <a:p>
            <a:pPr algn="ctr"/>
            <a:r>
              <a:rPr lang="en-GB" sz="3600" b="1" dirty="0"/>
              <a:t>IYNF at glance</a:t>
            </a:r>
            <a:endParaRPr lang="en-US" sz="3600" dirty="0"/>
          </a:p>
        </p:txBody>
      </p:sp>
      <p:pic>
        <p:nvPicPr>
          <p:cNvPr id="30722" name="Picture 2" descr="C:\Users\petre.mrkev.OSKAVADARCI\Desktop\IYNF Logos\IYNF current.png"/>
          <p:cNvPicPr>
            <a:picLocks noChangeAspect="1" noChangeArrowheads="1"/>
          </p:cNvPicPr>
          <p:nvPr/>
        </p:nvPicPr>
        <p:blipFill>
          <a:blip r:embed="rId2" cstate="print"/>
          <a:srcRect/>
          <a:stretch>
            <a:fillRect/>
          </a:stretch>
        </p:blipFill>
        <p:spPr bwMode="auto">
          <a:xfrm>
            <a:off x="467544" y="548680"/>
            <a:ext cx="3095625" cy="1476375"/>
          </a:xfrm>
          <a:prstGeom prst="rect">
            <a:avLst/>
          </a:prstGeom>
          <a:noFill/>
        </p:spPr>
      </p:pic>
      <p:sp>
        <p:nvSpPr>
          <p:cNvPr id="11" name="Title 1"/>
          <p:cNvSpPr txBox="1">
            <a:spLocks/>
          </p:cNvSpPr>
          <p:nvPr/>
        </p:nvSpPr>
        <p:spPr>
          <a:xfrm>
            <a:off x="2627784" y="2708920"/>
            <a:ext cx="5976664" cy="936104"/>
          </a:xfrm>
          <a:prstGeom prst="rect">
            <a:avLst/>
          </a:prstGeom>
        </p:spPr>
        <p:txBody>
          <a:bodyPr vert="horz" lIns="91440" tIns="45720" rIns="91440" bIns="45720" rtlCol="0" anchor="ctr">
            <a:noAutofit/>
          </a:bodyPr>
          <a:lstStyle/>
          <a:p>
            <a:r>
              <a:rPr lang="en-US" sz="2400" dirty="0"/>
              <a:t>stands for values of solidarity, justice, democracy, peace and internationalism</a:t>
            </a:r>
          </a:p>
        </p:txBody>
      </p:sp>
      <p:sp>
        <p:nvSpPr>
          <p:cNvPr id="5" name="Rectangle 4"/>
          <p:cNvSpPr/>
          <p:nvPr/>
        </p:nvSpPr>
        <p:spPr>
          <a:xfrm>
            <a:off x="899592" y="2924944"/>
            <a:ext cx="1440160" cy="648072"/>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899592" y="4221088"/>
            <a:ext cx="1440160" cy="648072"/>
          </a:xfrm>
          <a:prstGeom prst="rect">
            <a:avLst/>
          </a:prstGeom>
          <a:solidFill>
            <a:srgbClr val="13A90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9592" y="5445224"/>
            <a:ext cx="1440160" cy="648072"/>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
          <p:cNvSpPr txBox="1">
            <a:spLocks/>
          </p:cNvSpPr>
          <p:nvPr/>
        </p:nvSpPr>
        <p:spPr>
          <a:xfrm>
            <a:off x="2627784" y="4077072"/>
            <a:ext cx="6048672" cy="936104"/>
          </a:xfrm>
          <a:prstGeom prst="rect">
            <a:avLst/>
          </a:prstGeom>
        </p:spPr>
        <p:txBody>
          <a:bodyPr vert="horz" lIns="91440" tIns="45720" rIns="91440" bIns="45720" rtlCol="0" anchor="ctr">
            <a:noAutofit/>
          </a:bodyPr>
          <a:lstStyle/>
          <a:p>
            <a:r>
              <a:rPr lang="en-US" sz="2400" dirty="0"/>
              <a:t>stands for values of love and care for nature, direct environmental experience, sustainability and environmental education</a:t>
            </a:r>
          </a:p>
        </p:txBody>
      </p:sp>
      <p:sp>
        <p:nvSpPr>
          <p:cNvPr id="12" name="Title 1"/>
          <p:cNvSpPr txBox="1">
            <a:spLocks/>
          </p:cNvSpPr>
          <p:nvPr/>
        </p:nvSpPr>
        <p:spPr>
          <a:xfrm>
            <a:off x="2627784" y="5301208"/>
            <a:ext cx="5976664" cy="936104"/>
          </a:xfrm>
          <a:prstGeom prst="rect">
            <a:avLst/>
          </a:prstGeom>
        </p:spPr>
        <p:txBody>
          <a:bodyPr vert="horz" lIns="91440" tIns="45720" rIns="91440" bIns="45720" rtlCol="0" anchor="ctr">
            <a:noAutofit/>
          </a:bodyPr>
          <a:lstStyle/>
          <a:p>
            <a:r>
              <a:rPr lang="en-US" sz="2400" dirty="0"/>
              <a:t>stands for youth participation, personal development, non-formal and experiential education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P spid="1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23928" y="692696"/>
            <a:ext cx="4896544" cy="646331"/>
          </a:xfrm>
          <a:prstGeom prst="rect">
            <a:avLst/>
          </a:prstGeom>
          <a:noFill/>
        </p:spPr>
        <p:txBody>
          <a:bodyPr wrap="square" rtlCol="0">
            <a:spAutoFit/>
          </a:bodyPr>
          <a:lstStyle/>
          <a:p>
            <a:pPr algn="ctr"/>
            <a:r>
              <a:rPr lang="en-GB" sz="3600" b="1" dirty="0"/>
              <a:t>IYNF at glance</a:t>
            </a:r>
            <a:endParaRPr lang="en-US" sz="3600" dirty="0"/>
          </a:p>
        </p:txBody>
      </p:sp>
      <p:pic>
        <p:nvPicPr>
          <p:cNvPr id="30722" name="Picture 2" descr="C:\Users\petre.mrkev.OSKAVADARCI\Desktop\IYNF Logos\IYNF current.png"/>
          <p:cNvPicPr>
            <a:picLocks noChangeAspect="1" noChangeArrowheads="1"/>
          </p:cNvPicPr>
          <p:nvPr/>
        </p:nvPicPr>
        <p:blipFill>
          <a:blip r:embed="rId2" cstate="print"/>
          <a:srcRect/>
          <a:stretch>
            <a:fillRect/>
          </a:stretch>
        </p:blipFill>
        <p:spPr bwMode="auto">
          <a:xfrm>
            <a:off x="467544" y="332656"/>
            <a:ext cx="3095625" cy="1476375"/>
          </a:xfrm>
          <a:prstGeom prst="rect">
            <a:avLst/>
          </a:prstGeom>
          <a:noFill/>
        </p:spPr>
      </p:pic>
      <p:sp>
        <p:nvSpPr>
          <p:cNvPr id="11" name="Title 1"/>
          <p:cNvSpPr txBox="1">
            <a:spLocks/>
          </p:cNvSpPr>
          <p:nvPr/>
        </p:nvSpPr>
        <p:spPr>
          <a:xfrm>
            <a:off x="683568" y="2348880"/>
            <a:ext cx="7920880" cy="936104"/>
          </a:xfrm>
          <a:prstGeom prst="rect">
            <a:avLst/>
          </a:prstGeom>
        </p:spPr>
        <p:txBody>
          <a:bodyPr vert="horz" lIns="91440" tIns="45720" rIns="91440" bIns="45720" rtlCol="0" anchor="ctr">
            <a:noAutofit/>
          </a:bodyPr>
          <a:lstStyle/>
          <a:p>
            <a:r>
              <a:rPr lang="en-US" sz="2400" dirty="0"/>
              <a:t>a </a:t>
            </a:r>
            <a:r>
              <a:rPr lang="en-US" sz="2400" b="1" dirty="0"/>
              <a:t>network of groups and </a:t>
            </a:r>
            <a:r>
              <a:rPr lang="en-US" sz="2400" b="1" dirty="0" err="1"/>
              <a:t>organisations</a:t>
            </a:r>
            <a:r>
              <a:rPr lang="en-US" sz="2400" dirty="0"/>
              <a:t> cooperating together. The core role of IYNF is to facilitate this cooperation by creating links, </a:t>
            </a:r>
            <a:r>
              <a:rPr lang="en-US" sz="2400" dirty="0" err="1"/>
              <a:t>organising</a:t>
            </a:r>
            <a:r>
              <a:rPr lang="en-US" sz="2400" dirty="0"/>
              <a:t> meetings, providing direct support and promoting nature-friendly activities all over Europe</a:t>
            </a:r>
          </a:p>
        </p:txBody>
      </p:sp>
      <p:sp>
        <p:nvSpPr>
          <p:cNvPr id="10" name="Title 1"/>
          <p:cNvSpPr txBox="1">
            <a:spLocks/>
          </p:cNvSpPr>
          <p:nvPr/>
        </p:nvSpPr>
        <p:spPr>
          <a:xfrm>
            <a:off x="683568" y="3861048"/>
            <a:ext cx="7992888" cy="936104"/>
          </a:xfrm>
          <a:prstGeom prst="rect">
            <a:avLst/>
          </a:prstGeom>
        </p:spPr>
        <p:txBody>
          <a:bodyPr vert="horz" lIns="91440" tIns="45720" rIns="91440" bIns="45720" rtlCol="0" anchor="ctr">
            <a:noAutofit/>
          </a:bodyPr>
          <a:lstStyle/>
          <a:p>
            <a:r>
              <a:rPr lang="en-US" sz="2400" dirty="0"/>
              <a:t>a </a:t>
            </a:r>
            <a:r>
              <a:rPr lang="en-US" sz="2400" b="1" dirty="0"/>
              <a:t>training and exchange </a:t>
            </a:r>
            <a:r>
              <a:rPr lang="en-US" sz="2400" b="1" dirty="0" err="1"/>
              <a:t>organisation</a:t>
            </a:r>
            <a:r>
              <a:rPr lang="en-US" sz="2400" dirty="0"/>
              <a:t> </a:t>
            </a:r>
            <a:r>
              <a:rPr lang="en-US" sz="2400" dirty="0" err="1"/>
              <a:t>organising</a:t>
            </a:r>
            <a:r>
              <a:rPr lang="en-US" sz="2400" dirty="0"/>
              <a:t> value-driven youth exchanges and capacity building activities for the benefit of its members</a:t>
            </a:r>
          </a:p>
        </p:txBody>
      </p:sp>
      <p:sp>
        <p:nvSpPr>
          <p:cNvPr id="12" name="Title 1"/>
          <p:cNvSpPr txBox="1">
            <a:spLocks/>
          </p:cNvSpPr>
          <p:nvPr/>
        </p:nvSpPr>
        <p:spPr>
          <a:xfrm>
            <a:off x="683568" y="5373216"/>
            <a:ext cx="7920880" cy="936104"/>
          </a:xfrm>
          <a:prstGeom prst="rect">
            <a:avLst/>
          </a:prstGeom>
        </p:spPr>
        <p:txBody>
          <a:bodyPr vert="horz" lIns="91440" tIns="45720" rIns="91440" bIns="45720" rtlCol="0" anchor="ctr">
            <a:noAutofit/>
          </a:bodyPr>
          <a:lstStyle/>
          <a:p>
            <a:r>
              <a:rPr lang="en-US" sz="2400" dirty="0"/>
              <a:t>a value-based </a:t>
            </a:r>
            <a:r>
              <a:rPr lang="en-US" sz="2400" dirty="0" err="1"/>
              <a:t>organisation</a:t>
            </a:r>
            <a:r>
              <a:rPr lang="en-US" sz="2400" dirty="0"/>
              <a:t> </a:t>
            </a:r>
            <a:r>
              <a:rPr lang="en-US" sz="2400" b="1" dirty="0"/>
              <a:t>representing its members at the European level</a:t>
            </a:r>
            <a:r>
              <a:rPr lang="en-US" sz="2400" dirty="0"/>
              <a:t>. By our delegations, publications and promotion activities, we carry our values to European political stakeholders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3573016"/>
            <a:ext cx="7416824" cy="2376264"/>
          </a:xfrm>
        </p:spPr>
        <p:txBody>
          <a:bodyPr>
            <a:noAutofit/>
          </a:bodyPr>
          <a:lstStyle/>
          <a:p>
            <a:r>
              <a:rPr lang="en-GB" sz="2800" dirty="0"/>
              <a:t>‘…We want to pull the working-class-people out of the places of alcohol, gambling and playing card. We want to get them out of their small houses, the smoke of the factories and the pubs, to lead them into the wonderful nature, to let them discover beauty and happiness…’</a:t>
            </a:r>
            <a:endParaRPr lang="en-US" sz="2800" dirty="0"/>
          </a:p>
        </p:txBody>
      </p:sp>
      <p:pic>
        <p:nvPicPr>
          <p:cNvPr id="1026" name="Picture 2" descr="D:\Desktop 07.01.2018\Applications\2018\Partnership - IYNF\Conference\Contribution - PM\Presentation slides\IYNF Logos\NFI Logo.jpg"/>
          <p:cNvPicPr>
            <a:picLocks noGrp="1" noChangeAspect="1" noChangeArrowheads="1"/>
          </p:cNvPicPr>
          <p:nvPr>
            <p:ph idx="1"/>
          </p:nvPr>
        </p:nvPicPr>
        <p:blipFill>
          <a:blip r:embed="rId2" cstate="print"/>
          <a:srcRect/>
          <a:stretch>
            <a:fillRect/>
          </a:stretch>
        </p:blipFill>
        <p:spPr bwMode="auto">
          <a:xfrm>
            <a:off x="395536" y="260648"/>
            <a:ext cx="1714500" cy="2667000"/>
          </a:xfrm>
          <a:prstGeom prst="rect">
            <a:avLst/>
          </a:prstGeom>
          <a:noFill/>
        </p:spPr>
      </p:pic>
      <p:sp>
        <p:nvSpPr>
          <p:cNvPr id="6" name="TextBox 5"/>
          <p:cNvSpPr txBox="1"/>
          <p:nvPr/>
        </p:nvSpPr>
        <p:spPr>
          <a:xfrm>
            <a:off x="2699792" y="692696"/>
            <a:ext cx="6120680" cy="1754326"/>
          </a:xfrm>
          <a:prstGeom prst="rect">
            <a:avLst/>
          </a:prstGeom>
          <a:noFill/>
        </p:spPr>
        <p:txBody>
          <a:bodyPr wrap="square" rtlCol="0">
            <a:spAutoFit/>
          </a:bodyPr>
          <a:lstStyle/>
          <a:p>
            <a:pPr algn="ctr"/>
            <a:r>
              <a:rPr lang="en-US" sz="3600" b="1" dirty="0"/>
              <a:t>Foundation of the </a:t>
            </a:r>
            <a:r>
              <a:rPr lang="en-US" sz="3600" b="1" dirty="0" err="1"/>
              <a:t>Naturefriends</a:t>
            </a:r>
            <a:r>
              <a:rPr lang="en-US" sz="3600" b="1" dirty="0"/>
              <a:t>’ movement</a:t>
            </a:r>
            <a:br>
              <a:rPr lang="en-US" sz="3600" dirty="0"/>
            </a:b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C:\Users\petre.mrkev.OSKAVADARCI\Desktop\IYNF Logos\NFI Logo.jpg"/>
          <p:cNvPicPr>
            <a:picLocks noChangeAspect="1" noChangeArrowheads="1"/>
          </p:cNvPicPr>
          <p:nvPr/>
        </p:nvPicPr>
        <p:blipFill>
          <a:blip r:embed="rId2" cstate="print"/>
          <a:srcRect/>
          <a:stretch>
            <a:fillRect/>
          </a:stretch>
        </p:blipFill>
        <p:spPr bwMode="auto">
          <a:xfrm>
            <a:off x="467544" y="188640"/>
            <a:ext cx="1714500" cy="2667000"/>
          </a:xfrm>
          <a:prstGeom prst="rect">
            <a:avLst/>
          </a:prstGeom>
          <a:noFill/>
        </p:spPr>
      </p:pic>
      <p:pic>
        <p:nvPicPr>
          <p:cNvPr id="34819" name="Picture 3" descr="C:\Users\petre.mrkev.OSKAVADARCI\Desktop\IYNF Logos\IYNF old.png"/>
          <p:cNvPicPr>
            <a:picLocks noChangeAspect="1" noChangeArrowheads="1"/>
          </p:cNvPicPr>
          <p:nvPr/>
        </p:nvPicPr>
        <p:blipFill>
          <a:blip r:embed="rId3" cstate="print"/>
          <a:srcRect/>
          <a:stretch>
            <a:fillRect/>
          </a:stretch>
        </p:blipFill>
        <p:spPr bwMode="auto">
          <a:xfrm>
            <a:off x="2699792" y="1268760"/>
            <a:ext cx="2143125" cy="2143125"/>
          </a:xfrm>
          <a:prstGeom prst="rect">
            <a:avLst/>
          </a:prstGeom>
          <a:noFill/>
        </p:spPr>
      </p:pic>
      <p:pic>
        <p:nvPicPr>
          <p:cNvPr id="6" name="Picture 5" descr="..\logo\logo_black.gif"/>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76056" y="3645024"/>
            <a:ext cx="1809750" cy="748862"/>
          </a:xfrm>
          <a:prstGeom prst="rect">
            <a:avLst/>
          </a:prstGeom>
          <a:noFill/>
          <a:ln>
            <a:noFill/>
          </a:ln>
        </p:spPr>
      </p:pic>
      <p:pic>
        <p:nvPicPr>
          <p:cNvPr id="34820" name="Picture 4" descr="D:\Desktop 07.01.2018\Applications\2018\Partnership - IYNF\Conference\Contribution - PM\Presentation slides\IYNF Logos\IYNF current.png"/>
          <p:cNvPicPr>
            <a:picLocks noChangeAspect="1" noChangeArrowheads="1"/>
          </p:cNvPicPr>
          <p:nvPr/>
        </p:nvPicPr>
        <p:blipFill>
          <a:blip r:embed="rId5" cstate="print"/>
          <a:srcRect/>
          <a:stretch>
            <a:fillRect/>
          </a:stretch>
        </p:blipFill>
        <p:spPr bwMode="auto">
          <a:xfrm>
            <a:off x="5580112" y="4581128"/>
            <a:ext cx="3095625" cy="1476375"/>
          </a:xfrm>
          <a:prstGeom prst="rect">
            <a:avLst/>
          </a:prstGeom>
          <a:noFill/>
        </p:spPr>
      </p:pic>
      <p:sp>
        <p:nvSpPr>
          <p:cNvPr id="8" name="TextBox 7"/>
          <p:cNvSpPr txBox="1"/>
          <p:nvPr/>
        </p:nvSpPr>
        <p:spPr>
          <a:xfrm>
            <a:off x="5364088" y="1124744"/>
            <a:ext cx="3168352" cy="738664"/>
          </a:xfrm>
          <a:prstGeom prst="rect">
            <a:avLst/>
          </a:prstGeom>
          <a:noFill/>
        </p:spPr>
        <p:txBody>
          <a:bodyPr wrap="square" rtlCol="0">
            <a:spAutoFit/>
          </a:bodyPr>
          <a:lstStyle/>
          <a:p>
            <a:pPr algn="ctr"/>
            <a:r>
              <a:rPr lang="en-US" sz="2100" dirty="0"/>
              <a:t>Questions and comments are welcome</a:t>
            </a:r>
          </a:p>
        </p:txBody>
      </p:sp>
      <p:sp>
        <p:nvSpPr>
          <p:cNvPr id="10" name="TextBox 9"/>
          <p:cNvSpPr txBox="1"/>
          <p:nvPr/>
        </p:nvSpPr>
        <p:spPr>
          <a:xfrm>
            <a:off x="683568" y="4941168"/>
            <a:ext cx="3168352" cy="446276"/>
          </a:xfrm>
          <a:prstGeom prst="rect">
            <a:avLst/>
          </a:prstGeom>
          <a:noFill/>
        </p:spPr>
        <p:txBody>
          <a:bodyPr wrap="square" rtlCol="0">
            <a:spAutoFit/>
          </a:bodyPr>
          <a:lstStyle/>
          <a:p>
            <a:pPr algn="ctr"/>
            <a:r>
              <a:rPr lang="en-US" sz="2300" b="1" dirty="0"/>
              <a:t>petre@iynf.org</a:t>
            </a:r>
          </a:p>
        </p:txBody>
      </p:sp>
    </p:spTree>
  </p:cSld>
  <p:clrMapOvr>
    <a:masterClrMapping/>
  </p:clrMapOvr>
  <p:transition advClick="0" advTm="4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4818"/>
                                        </p:tgtEl>
                                        <p:attrNameLst>
                                          <p:attrName>style.visibility</p:attrName>
                                        </p:attrNameLst>
                                      </p:cBhvr>
                                      <p:to>
                                        <p:strVal val="visible"/>
                                      </p:to>
                                    </p:set>
                                    <p:anim calcmode="lin" valueType="num">
                                      <p:cBhvr additive="base">
                                        <p:cTn id="7" dur="500" fill="hold"/>
                                        <p:tgtEl>
                                          <p:spTgt spid="34818"/>
                                        </p:tgtEl>
                                        <p:attrNameLst>
                                          <p:attrName>ppt_x</p:attrName>
                                        </p:attrNameLst>
                                      </p:cBhvr>
                                      <p:tavLst>
                                        <p:tav tm="0">
                                          <p:val>
                                            <p:strVal val="#ppt_x"/>
                                          </p:val>
                                        </p:tav>
                                        <p:tav tm="100000">
                                          <p:val>
                                            <p:strVal val="#ppt_x"/>
                                          </p:val>
                                        </p:tav>
                                      </p:tavLst>
                                    </p:anim>
                                    <p:anim calcmode="lin" valueType="num">
                                      <p:cBhvr additive="base">
                                        <p:cTn id="8" dur="500" fill="hold"/>
                                        <p:tgtEl>
                                          <p:spTgt spid="348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4819"/>
                                        </p:tgtEl>
                                        <p:attrNameLst>
                                          <p:attrName>style.visibility</p:attrName>
                                        </p:attrNameLst>
                                      </p:cBhvr>
                                      <p:to>
                                        <p:strVal val="visible"/>
                                      </p:to>
                                    </p:set>
                                    <p:anim calcmode="lin" valueType="num">
                                      <p:cBhvr additive="base">
                                        <p:cTn id="13" dur="500" fill="hold"/>
                                        <p:tgtEl>
                                          <p:spTgt spid="34819"/>
                                        </p:tgtEl>
                                        <p:attrNameLst>
                                          <p:attrName>ppt_x</p:attrName>
                                        </p:attrNameLst>
                                      </p:cBhvr>
                                      <p:tavLst>
                                        <p:tav tm="0">
                                          <p:val>
                                            <p:strVal val="#ppt_x"/>
                                          </p:val>
                                        </p:tav>
                                        <p:tav tm="100000">
                                          <p:val>
                                            <p:strVal val="#ppt_x"/>
                                          </p:val>
                                        </p:tav>
                                      </p:tavLst>
                                    </p:anim>
                                    <p:anim calcmode="lin" valueType="num">
                                      <p:cBhvr additive="base">
                                        <p:cTn id="14" dur="500" fill="hold"/>
                                        <p:tgtEl>
                                          <p:spTgt spid="3481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4820"/>
                                        </p:tgtEl>
                                        <p:attrNameLst>
                                          <p:attrName>style.visibility</p:attrName>
                                        </p:attrNameLst>
                                      </p:cBhvr>
                                      <p:to>
                                        <p:strVal val="visible"/>
                                      </p:to>
                                    </p:set>
                                    <p:anim calcmode="lin" valueType="num">
                                      <p:cBhvr additive="base">
                                        <p:cTn id="25" dur="500" fill="hold"/>
                                        <p:tgtEl>
                                          <p:spTgt spid="34820"/>
                                        </p:tgtEl>
                                        <p:attrNameLst>
                                          <p:attrName>ppt_x</p:attrName>
                                        </p:attrNameLst>
                                      </p:cBhvr>
                                      <p:tavLst>
                                        <p:tav tm="0">
                                          <p:val>
                                            <p:strVal val="#ppt_x"/>
                                          </p:val>
                                        </p:tav>
                                        <p:tav tm="100000">
                                          <p:val>
                                            <p:strVal val="#ppt_x"/>
                                          </p:val>
                                        </p:tav>
                                      </p:tavLst>
                                    </p:anim>
                                    <p:anim calcmode="lin" valueType="num">
                                      <p:cBhvr additive="base">
                                        <p:cTn id="26" dur="500" fill="hold"/>
                                        <p:tgtEl>
                                          <p:spTgt spid="3482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animEffect transition="in" filter="fade">
                                      <p:cBhvr>
                                        <p:cTn id="31" dur="2000"/>
                                        <p:tgtEl>
                                          <p:spTgt spid="8">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0">
                                            <p:txEl>
                                              <p:pRg st="0" end="0"/>
                                            </p:txEl>
                                          </p:spTgt>
                                        </p:tgtEl>
                                        <p:attrNameLst>
                                          <p:attrName>style.visibility</p:attrName>
                                        </p:attrNameLst>
                                      </p:cBhvr>
                                      <p:to>
                                        <p:strVal val="visible"/>
                                      </p:to>
                                    </p:set>
                                    <p:animEffect transition="in" filter="fade">
                                      <p:cBhvr>
                                        <p:cTn id="36"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0"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C:\Users\petre.mrkev.OSKAVADARCI\Desktop\IYNF Logos\NFI Logo.jpg"/>
          <p:cNvPicPr>
            <a:picLocks noChangeAspect="1" noChangeArrowheads="1"/>
          </p:cNvPicPr>
          <p:nvPr/>
        </p:nvPicPr>
        <p:blipFill>
          <a:blip r:embed="rId2" cstate="print"/>
          <a:srcRect/>
          <a:stretch>
            <a:fillRect/>
          </a:stretch>
        </p:blipFill>
        <p:spPr bwMode="auto">
          <a:xfrm>
            <a:off x="467544" y="188640"/>
            <a:ext cx="1714500" cy="2667000"/>
          </a:xfrm>
          <a:prstGeom prst="rect">
            <a:avLst/>
          </a:prstGeom>
          <a:noFill/>
        </p:spPr>
      </p:pic>
      <p:pic>
        <p:nvPicPr>
          <p:cNvPr id="34819" name="Picture 3" descr="C:\Users\petre.mrkev.OSKAVADARCI\Desktop\IYNF Logos\IYNF old.png"/>
          <p:cNvPicPr>
            <a:picLocks noChangeAspect="1" noChangeArrowheads="1"/>
          </p:cNvPicPr>
          <p:nvPr/>
        </p:nvPicPr>
        <p:blipFill>
          <a:blip r:embed="rId3" cstate="print"/>
          <a:srcRect/>
          <a:stretch>
            <a:fillRect/>
          </a:stretch>
        </p:blipFill>
        <p:spPr bwMode="auto">
          <a:xfrm>
            <a:off x="2699792" y="1268760"/>
            <a:ext cx="2143125" cy="2143125"/>
          </a:xfrm>
          <a:prstGeom prst="rect">
            <a:avLst/>
          </a:prstGeom>
          <a:noFill/>
        </p:spPr>
      </p:pic>
      <p:pic>
        <p:nvPicPr>
          <p:cNvPr id="6" name="Picture 5" descr="..\logo\logo_black.gif"/>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76056" y="3645024"/>
            <a:ext cx="1809750" cy="748862"/>
          </a:xfrm>
          <a:prstGeom prst="rect">
            <a:avLst/>
          </a:prstGeom>
          <a:noFill/>
          <a:ln>
            <a:noFill/>
          </a:ln>
        </p:spPr>
      </p:pic>
      <p:pic>
        <p:nvPicPr>
          <p:cNvPr id="34820" name="Picture 4" descr="D:\Desktop 07.01.2018\Applications\2018\Partnership - IYNF\Conference\Contribution - PM\Presentation slides\IYNF Logos\IYNF current.png"/>
          <p:cNvPicPr>
            <a:picLocks noChangeAspect="1" noChangeArrowheads="1"/>
          </p:cNvPicPr>
          <p:nvPr/>
        </p:nvPicPr>
        <p:blipFill>
          <a:blip r:embed="rId5" cstate="print"/>
          <a:srcRect/>
          <a:stretch>
            <a:fillRect/>
          </a:stretch>
        </p:blipFill>
        <p:spPr bwMode="auto">
          <a:xfrm>
            <a:off x="5580112" y="4581128"/>
            <a:ext cx="3095625" cy="1476375"/>
          </a:xfrm>
          <a:prstGeom prst="rect">
            <a:avLst/>
          </a:prstGeom>
          <a:noFill/>
        </p:spPr>
      </p:pic>
      <p:sp>
        <p:nvSpPr>
          <p:cNvPr id="8" name="TextBox 7"/>
          <p:cNvSpPr txBox="1"/>
          <p:nvPr/>
        </p:nvSpPr>
        <p:spPr>
          <a:xfrm>
            <a:off x="5364088" y="1124744"/>
            <a:ext cx="3168352" cy="738664"/>
          </a:xfrm>
          <a:prstGeom prst="rect">
            <a:avLst/>
          </a:prstGeom>
          <a:noFill/>
        </p:spPr>
        <p:txBody>
          <a:bodyPr wrap="square" rtlCol="0">
            <a:spAutoFit/>
          </a:bodyPr>
          <a:lstStyle/>
          <a:p>
            <a:pPr algn="ctr"/>
            <a:r>
              <a:rPr lang="en-US" sz="2100" dirty="0"/>
              <a:t>Questions and comments are welcome</a:t>
            </a:r>
          </a:p>
        </p:txBody>
      </p:sp>
      <p:sp>
        <p:nvSpPr>
          <p:cNvPr id="10" name="TextBox 9"/>
          <p:cNvSpPr txBox="1"/>
          <p:nvPr/>
        </p:nvSpPr>
        <p:spPr>
          <a:xfrm>
            <a:off x="683568" y="4941168"/>
            <a:ext cx="3168352" cy="446276"/>
          </a:xfrm>
          <a:prstGeom prst="rect">
            <a:avLst/>
          </a:prstGeom>
          <a:noFill/>
        </p:spPr>
        <p:txBody>
          <a:bodyPr wrap="square" rtlCol="0">
            <a:spAutoFit/>
          </a:bodyPr>
          <a:lstStyle/>
          <a:p>
            <a:pPr algn="ctr"/>
            <a:r>
              <a:rPr lang="en-US" sz="2300" b="1" dirty="0"/>
              <a:t>petre@iynf.org</a:t>
            </a:r>
          </a:p>
        </p:txBody>
      </p:sp>
    </p:spTree>
  </p:cSld>
  <p:clrMapOvr>
    <a:masterClrMapping/>
  </p:clrMapOvr>
  <p:transition advClick="0" advTm="400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5301208"/>
            <a:ext cx="7416824" cy="936104"/>
          </a:xfrm>
        </p:spPr>
        <p:txBody>
          <a:bodyPr>
            <a:noAutofit/>
          </a:bodyPr>
          <a:lstStyle/>
          <a:p>
            <a:r>
              <a:rPr lang="en-GB" sz="4000" dirty="0"/>
              <a:t>‘Berg </a:t>
            </a:r>
            <a:r>
              <a:rPr lang="en-GB" sz="4000" dirty="0" err="1"/>
              <a:t>Frei</a:t>
            </a:r>
            <a:r>
              <a:rPr lang="en-GB" sz="4000" dirty="0"/>
              <a:t>!’ </a:t>
            </a:r>
            <a:r>
              <a:rPr lang="en-GB" sz="4000" dirty="0" err="1"/>
              <a:t>v.s</a:t>
            </a:r>
            <a:r>
              <a:rPr lang="en-GB" sz="4000" dirty="0"/>
              <a:t>. ‘Berg </a:t>
            </a:r>
            <a:r>
              <a:rPr lang="en-GB" sz="4000" dirty="0" err="1"/>
              <a:t>Heil</a:t>
            </a:r>
            <a:r>
              <a:rPr lang="en-GB" sz="4000" dirty="0"/>
              <a:t>!’</a:t>
            </a:r>
            <a:endParaRPr lang="en-US" sz="4000" dirty="0"/>
          </a:p>
        </p:txBody>
      </p:sp>
      <p:pic>
        <p:nvPicPr>
          <p:cNvPr id="1026" name="Picture 2" descr="D:\Desktop 07.01.2018\Applications\2018\Partnership - IYNF\Conference\Contribution - PM\Presentation slides\IYNF Logos\NFI Logo.jpg"/>
          <p:cNvPicPr>
            <a:picLocks noGrp="1" noChangeAspect="1" noChangeArrowheads="1"/>
          </p:cNvPicPr>
          <p:nvPr>
            <p:ph idx="1"/>
          </p:nvPr>
        </p:nvPicPr>
        <p:blipFill>
          <a:blip r:embed="rId2" cstate="print"/>
          <a:srcRect/>
          <a:stretch>
            <a:fillRect/>
          </a:stretch>
        </p:blipFill>
        <p:spPr bwMode="auto">
          <a:xfrm>
            <a:off x="395536" y="260648"/>
            <a:ext cx="1714500" cy="2667000"/>
          </a:xfrm>
          <a:prstGeom prst="rect">
            <a:avLst/>
          </a:prstGeom>
          <a:noFill/>
        </p:spPr>
      </p:pic>
      <p:sp>
        <p:nvSpPr>
          <p:cNvPr id="6" name="TextBox 5"/>
          <p:cNvSpPr txBox="1"/>
          <p:nvPr/>
        </p:nvSpPr>
        <p:spPr>
          <a:xfrm>
            <a:off x="2699792" y="692696"/>
            <a:ext cx="6120680" cy="1754326"/>
          </a:xfrm>
          <a:prstGeom prst="rect">
            <a:avLst/>
          </a:prstGeom>
          <a:noFill/>
        </p:spPr>
        <p:txBody>
          <a:bodyPr wrap="square" rtlCol="0">
            <a:spAutoFit/>
          </a:bodyPr>
          <a:lstStyle/>
          <a:p>
            <a:pPr algn="ctr"/>
            <a:r>
              <a:rPr lang="en-US" sz="3600" b="1" dirty="0"/>
              <a:t>Foundation of the </a:t>
            </a:r>
            <a:r>
              <a:rPr lang="en-US" sz="3600" b="1" dirty="0" err="1"/>
              <a:t>Naturefriends</a:t>
            </a:r>
            <a:r>
              <a:rPr lang="en-US" sz="3600" b="1" dirty="0"/>
              <a:t>’ movement</a:t>
            </a:r>
            <a:br>
              <a:rPr lang="en-US" sz="3600" dirty="0"/>
            </a:br>
            <a:endParaRPr lang="en-US" sz="3600" dirty="0"/>
          </a:p>
        </p:txBody>
      </p:sp>
      <p:pic>
        <p:nvPicPr>
          <p:cNvPr id="2052" name="Picture 4" descr="D:\Desktop 07.01.2018\Applications\2018\Partnership - IYNF\Conference\Contribution - PM\Presentation slides\IYNF Logos\NFI House.jpg"/>
          <p:cNvPicPr>
            <a:picLocks noChangeAspect="1" noChangeArrowheads="1"/>
          </p:cNvPicPr>
          <p:nvPr/>
        </p:nvPicPr>
        <p:blipFill>
          <a:blip r:embed="rId3" cstate="print"/>
          <a:srcRect/>
          <a:stretch>
            <a:fillRect/>
          </a:stretch>
        </p:blipFill>
        <p:spPr bwMode="auto">
          <a:xfrm>
            <a:off x="2699792" y="2204864"/>
            <a:ext cx="4824536" cy="25922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Table 3"/>
          <p:cNvGraphicFramePr>
            <a:graphicFrameLocks noGrp="1"/>
          </p:cNvGraphicFramePr>
          <p:nvPr/>
        </p:nvGraphicFramePr>
        <p:xfrm>
          <a:off x="467544" y="476672"/>
          <a:ext cx="8208911" cy="5186150"/>
        </p:xfrm>
        <a:graphic>
          <a:graphicData uri="http://schemas.openxmlformats.org/drawingml/2006/table">
            <a:tbl>
              <a:tblPr/>
              <a:tblGrid>
                <a:gridCol w="2735209">
                  <a:extLst>
                    <a:ext uri="{9D8B030D-6E8A-4147-A177-3AD203B41FA5}">
                      <a16:colId xmlns:a16="http://schemas.microsoft.com/office/drawing/2014/main" val="20000"/>
                    </a:ext>
                  </a:extLst>
                </a:gridCol>
                <a:gridCol w="2736851">
                  <a:extLst>
                    <a:ext uri="{9D8B030D-6E8A-4147-A177-3AD203B41FA5}">
                      <a16:colId xmlns:a16="http://schemas.microsoft.com/office/drawing/2014/main" val="20001"/>
                    </a:ext>
                  </a:extLst>
                </a:gridCol>
                <a:gridCol w="2736851">
                  <a:extLst>
                    <a:ext uri="{9D8B030D-6E8A-4147-A177-3AD203B41FA5}">
                      <a16:colId xmlns:a16="http://schemas.microsoft.com/office/drawing/2014/main" val="20002"/>
                    </a:ext>
                  </a:extLst>
                </a:gridCol>
              </a:tblGrid>
              <a:tr h="585663">
                <a:tc gridSpan="3">
                  <a:txBody>
                    <a:bodyPr/>
                    <a:lstStyle/>
                    <a:p>
                      <a:pPr>
                        <a:lnSpc>
                          <a:spcPct val="107000"/>
                        </a:lnSpc>
                        <a:spcAft>
                          <a:spcPts val="0"/>
                        </a:spcAft>
                      </a:pPr>
                      <a:endParaRPr lang="en-GB" sz="2000" dirty="0">
                        <a:latin typeface="Calibri"/>
                        <a:ea typeface="Calibri"/>
                        <a:cs typeface="Times New Roman"/>
                      </a:endParaRPr>
                    </a:p>
                    <a:p>
                      <a:pPr algn="ctr">
                        <a:lnSpc>
                          <a:spcPct val="107000"/>
                        </a:lnSpc>
                        <a:spcAft>
                          <a:spcPts val="0"/>
                        </a:spcAft>
                      </a:pPr>
                      <a:r>
                        <a:rPr lang="en-GB" sz="2000" b="1" dirty="0">
                          <a:latin typeface="Calibri"/>
                          <a:ea typeface="Calibri"/>
                          <a:cs typeface="Times New Roman"/>
                        </a:rPr>
                        <a:t>Regional Groups and </a:t>
                      </a:r>
                      <a:r>
                        <a:rPr lang="en-GB" sz="2000" b="1" dirty="0" err="1">
                          <a:latin typeface="Calibri"/>
                          <a:ea typeface="Calibri"/>
                          <a:cs typeface="Times New Roman"/>
                        </a:rPr>
                        <a:t>Naturefriends</a:t>
                      </a:r>
                      <a:r>
                        <a:rPr lang="en-GB" sz="2000" b="1" dirty="0">
                          <a:latin typeface="Calibri"/>
                          <a:ea typeface="Calibri"/>
                          <a:cs typeface="Times New Roman"/>
                        </a:rPr>
                        <a:t> Houses at the end of 1935</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946382">
                <a:tc>
                  <a:txBody>
                    <a:bodyPr/>
                    <a:lstStyle/>
                    <a:p>
                      <a:pPr>
                        <a:lnSpc>
                          <a:spcPct val="107000"/>
                        </a:lnSpc>
                        <a:spcAft>
                          <a:spcPts val="0"/>
                        </a:spcAft>
                      </a:pPr>
                      <a:endParaRPr lang="en-GB"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US" sz="2000" dirty="0">
                        <a:latin typeface="Calibri"/>
                        <a:ea typeface="Calibri"/>
                        <a:cs typeface="Times New Roman"/>
                      </a:endParaRPr>
                    </a:p>
                    <a:p>
                      <a:pPr algn="ctr">
                        <a:lnSpc>
                          <a:spcPct val="107000"/>
                        </a:lnSpc>
                        <a:spcAft>
                          <a:spcPts val="0"/>
                        </a:spcAft>
                      </a:pPr>
                      <a:r>
                        <a:rPr lang="en-GB" sz="2000" b="1" dirty="0">
                          <a:latin typeface="Calibri"/>
                          <a:ea typeface="Calibri"/>
                          <a:cs typeface="Times New Roman"/>
                        </a:rPr>
                        <a:t>Regional Groups</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US" sz="2000" dirty="0">
                        <a:latin typeface="Calibri"/>
                        <a:ea typeface="Calibri"/>
                        <a:cs typeface="Times New Roman"/>
                      </a:endParaRPr>
                    </a:p>
                    <a:p>
                      <a:pPr algn="ctr">
                        <a:lnSpc>
                          <a:spcPct val="107000"/>
                        </a:lnSpc>
                        <a:spcAft>
                          <a:spcPts val="0"/>
                        </a:spcAft>
                      </a:pPr>
                      <a:r>
                        <a:rPr lang="en-GB" sz="2000" b="1" dirty="0">
                          <a:latin typeface="Calibri"/>
                          <a:ea typeface="Calibri"/>
                          <a:cs typeface="Times New Roman"/>
                        </a:rPr>
                        <a:t>Houses / Cottages</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92833">
                <a:tc>
                  <a:txBody>
                    <a:bodyPr/>
                    <a:lstStyle/>
                    <a:p>
                      <a:pPr>
                        <a:lnSpc>
                          <a:spcPct val="107000"/>
                        </a:lnSpc>
                        <a:spcAft>
                          <a:spcPts val="0"/>
                        </a:spcAft>
                      </a:pPr>
                      <a:r>
                        <a:rPr lang="en-GB" sz="2000" dirty="0">
                          <a:latin typeface="Calibri"/>
                          <a:ea typeface="Calibri"/>
                          <a:cs typeface="Times New Roman"/>
                        </a:rPr>
                        <a:t>Switzerland </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dirty="0">
                          <a:latin typeface="Calibri"/>
                          <a:ea typeface="Calibri"/>
                          <a:cs typeface="Times New Roman"/>
                        </a:rPr>
                        <a:t>132</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a:latin typeface="Calibri"/>
                          <a:ea typeface="Calibri"/>
                          <a:cs typeface="Times New Roman"/>
                        </a:rPr>
                        <a:t>74</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92833">
                <a:tc>
                  <a:txBody>
                    <a:bodyPr/>
                    <a:lstStyle/>
                    <a:p>
                      <a:pPr>
                        <a:lnSpc>
                          <a:spcPct val="107000"/>
                        </a:lnSpc>
                        <a:spcAft>
                          <a:spcPts val="0"/>
                        </a:spcAft>
                      </a:pPr>
                      <a:r>
                        <a:rPr lang="en-GB" sz="2000">
                          <a:latin typeface="Calibri"/>
                          <a:ea typeface="Calibri"/>
                          <a:cs typeface="Times New Roman"/>
                        </a:rPr>
                        <a:t>Czech Socialist Republic</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dirty="0">
                          <a:latin typeface="Calibri"/>
                          <a:ea typeface="Calibri"/>
                          <a:cs typeface="Times New Roman"/>
                        </a:rPr>
                        <a:t>108</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a:latin typeface="Calibri"/>
                          <a:ea typeface="Calibri"/>
                          <a:cs typeface="Times New Roman"/>
                        </a:rPr>
                        <a:t>28</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92833">
                <a:tc>
                  <a:txBody>
                    <a:bodyPr/>
                    <a:lstStyle/>
                    <a:p>
                      <a:pPr>
                        <a:lnSpc>
                          <a:spcPct val="107000"/>
                        </a:lnSpc>
                        <a:spcAft>
                          <a:spcPts val="0"/>
                        </a:spcAft>
                      </a:pPr>
                      <a:r>
                        <a:rPr lang="en-GB" sz="2000">
                          <a:latin typeface="Calibri"/>
                          <a:ea typeface="Calibri"/>
                          <a:cs typeface="Times New Roman"/>
                        </a:rPr>
                        <a:t>Netherlands</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dirty="0">
                          <a:latin typeface="Calibri"/>
                          <a:ea typeface="Calibri"/>
                          <a:cs typeface="Times New Roman"/>
                        </a:rPr>
                        <a:t>60</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dirty="0">
                          <a:latin typeface="Calibri"/>
                          <a:ea typeface="Calibri"/>
                          <a:cs typeface="Times New Roman"/>
                        </a:rPr>
                        <a:t>10</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2833">
                <a:tc>
                  <a:txBody>
                    <a:bodyPr/>
                    <a:lstStyle/>
                    <a:p>
                      <a:pPr>
                        <a:lnSpc>
                          <a:spcPct val="107000"/>
                        </a:lnSpc>
                        <a:spcAft>
                          <a:spcPts val="0"/>
                        </a:spcAft>
                      </a:pPr>
                      <a:r>
                        <a:rPr lang="en-GB" sz="2000">
                          <a:latin typeface="Calibri"/>
                          <a:ea typeface="Calibri"/>
                          <a:cs typeface="Times New Roman"/>
                        </a:rPr>
                        <a:t>Belgium (Wallonia) </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dirty="0">
                          <a:latin typeface="Calibri"/>
                          <a:ea typeface="Calibri"/>
                          <a:cs typeface="Times New Roman"/>
                        </a:rPr>
                        <a:t>6</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a:latin typeface="Calibri"/>
                          <a:ea typeface="Calibri"/>
                          <a:cs typeface="Times New Roman"/>
                        </a:rPr>
                        <a:t>1</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92833">
                <a:tc>
                  <a:txBody>
                    <a:bodyPr/>
                    <a:lstStyle/>
                    <a:p>
                      <a:pPr>
                        <a:lnSpc>
                          <a:spcPct val="107000"/>
                        </a:lnSpc>
                        <a:spcAft>
                          <a:spcPts val="0"/>
                        </a:spcAft>
                      </a:pPr>
                      <a:r>
                        <a:rPr lang="en-GB" sz="2000">
                          <a:latin typeface="Calibri"/>
                          <a:ea typeface="Calibri"/>
                          <a:cs typeface="Times New Roman"/>
                        </a:rPr>
                        <a:t>Belgium (Flanders)</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dirty="0">
                          <a:latin typeface="Calibri"/>
                          <a:ea typeface="Calibri"/>
                          <a:cs typeface="Times New Roman"/>
                        </a:rPr>
                        <a:t>25</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dirty="0">
                          <a:latin typeface="Calibri"/>
                          <a:ea typeface="Calibri"/>
                          <a:cs typeface="Times New Roman"/>
                        </a:rPr>
                        <a:t>2</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92833">
                <a:tc>
                  <a:txBody>
                    <a:bodyPr/>
                    <a:lstStyle/>
                    <a:p>
                      <a:pPr>
                        <a:lnSpc>
                          <a:spcPct val="107000"/>
                        </a:lnSpc>
                        <a:spcAft>
                          <a:spcPts val="0"/>
                        </a:spcAft>
                      </a:pPr>
                      <a:r>
                        <a:rPr lang="en-GB" sz="2000">
                          <a:latin typeface="Calibri"/>
                          <a:ea typeface="Calibri"/>
                          <a:cs typeface="Times New Roman"/>
                        </a:rPr>
                        <a:t>Hungary</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a:latin typeface="Calibri"/>
                          <a:ea typeface="Calibri"/>
                          <a:cs typeface="Times New Roman"/>
                        </a:rPr>
                        <a:t>10</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dirty="0">
                          <a:latin typeface="Calibri"/>
                          <a:ea typeface="Calibri"/>
                          <a:cs typeface="Times New Roman"/>
                        </a:rPr>
                        <a:t>9</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92833">
                <a:tc>
                  <a:txBody>
                    <a:bodyPr/>
                    <a:lstStyle/>
                    <a:p>
                      <a:pPr>
                        <a:lnSpc>
                          <a:spcPct val="107000"/>
                        </a:lnSpc>
                        <a:spcAft>
                          <a:spcPts val="0"/>
                        </a:spcAft>
                      </a:pPr>
                      <a:r>
                        <a:rPr lang="en-GB" sz="2000">
                          <a:latin typeface="Calibri"/>
                          <a:ea typeface="Calibri"/>
                          <a:cs typeface="Times New Roman"/>
                        </a:rPr>
                        <a:t>Yugoslavia </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a:latin typeface="Calibri"/>
                          <a:ea typeface="Calibri"/>
                          <a:cs typeface="Times New Roman"/>
                        </a:rPr>
                        <a:t>12</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dirty="0">
                          <a:latin typeface="Calibri"/>
                          <a:ea typeface="Calibri"/>
                          <a:cs typeface="Times New Roman"/>
                        </a:rPr>
                        <a:t>1</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92833">
                <a:tc>
                  <a:txBody>
                    <a:bodyPr/>
                    <a:lstStyle/>
                    <a:p>
                      <a:pPr>
                        <a:lnSpc>
                          <a:spcPct val="107000"/>
                        </a:lnSpc>
                        <a:spcAft>
                          <a:spcPts val="0"/>
                        </a:spcAft>
                      </a:pPr>
                      <a:r>
                        <a:rPr lang="en-GB" sz="2000">
                          <a:latin typeface="Calibri"/>
                          <a:ea typeface="Calibri"/>
                          <a:cs typeface="Times New Roman"/>
                        </a:rPr>
                        <a:t>Poland (Warsaw)</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a:latin typeface="Calibri"/>
                          <a:ea typeface="Calibri"/>
                          <a:cs typeface="Times New Roman"/>
                        </a:rPr>
                        <a:t>?</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dirty="0">
                          <a:latin typeface="Calibri"/>
                          <a:ea typeface="Calibri"/>
                          <a:cs typeface="Times New Roman"/>
                        </a:rPr>
                        <a:t>-</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92833">
                <a:tc>
                  <a:txBody>
                    <a:bodyPr/>
                    <a:lstStyle/>
                    <a:p>
                      <a:pPr>
                        <a:lnSpc>
                          <a:spcPct val="107000"/>
                        </a:lnSpc>
                        <a:spcAft>
                          <a:spcPts val="0"/>
                        </a:spcAft>
                      </a:pPr>
                      <a:r>
                        <a:rPr lang="en-GB" sz="2000">
                          <a:latin typeface="Calibri"/>
                          <a:ea typeface="Calibri"/>
                          <a:cs typeface="Times New Roman"/>
                        </a:rPr>
                        <a:t>Poland (Bielsko)</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a:latin typeface="Calibri"/>
                          <a:ea typeface="Calibri"/>
                          <a:cs typeface="Times New Roman"/>
                        </a:rPr>
                        <a:t>2</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dirty="0">
                          <a:latin typeface="Calibri"/>
                          <a:ea typeface="Calibri"/>
                          <a:cs typeface="Times New Roman"/>
                        </a:rPr>
                        <a:t>1</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92833">
                <a:tc>
                  <a:txBody>
                    <a:bodyPr/>
                    <a:lstStyle/>
                    <a:p>
                      <a:pPr>
                        <a:lnSpc>
                          <a:spcPct val="107000"/>
                        </a:lnSpc>
                        <a:spcAft>
                          <a:spcPts val="0"/>
                        </a:spcAft>
                      </a:pPr>
                      <a:r>
                        <a:rPr lang="en-GB" sz="2000">
                          <a:latin typeface="Calibri"/>
                          <a:ea typeface="Calibri"/>
                          <a:cs typeface="Times New Roman"/>
                        </a:rPr>
                        <a:t>France</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a:latin typeface="Calibri"/>
                          <a:ea typeface="Calibri"/>
                          <a:cs typeface="Times New Roman"/>
                        </a:rPr>
                        <a:t>22</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dirty="0">
                          <a:latin typeface="Calibri"/>
                          <a:ea typeface="Calibri"/>
                          <a:cs typeface="Times New Roman"/>
                        </a:rPr>
                        <a:t>10</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92833">
                <a:tc>
                  <a:txBody>
                    <a:bodyPr/>
                    <a:lstStyle/>
                    <a:p>
                      <a:pPr>
                        <a:lnSpc>
                          <a:spcPct val="107000"/>
                        </a:lnSpc>
                        <a:spcAft>
                          <a:spcPts val="0"/>
                        </a:spcAft>
                      </a:pPr>
                      <a:r>
                        <a:rPr lang="en-GB" sz="2000">
                          <a:latin typeface="Calibri"/>
                          <a:ea typeface="Calibri"/>
                          <a:cs typeface="Times New Roman"/>
                        </a:rPr>
                        <a:t>USA</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a:latin typeface="Calibri"/>
                          <a:ea typeface="Calibri"/>
                          <a:cs typeface="Times New Roman"/>
                        </a:rPr>
                        <a:t>17</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2000" dirty="0">
                          <a:latin typeface="Calibri"/>
                          <a:ea typeface="Calibri"/>
                          <a:cs typeface="Times New Roman"/>
                        </a:rPr>
                        <a:t>10</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sp>
        <p:nvSpPr>
          <p:cNvPr id="5" name="Rectangle 4"/>
          <p:cNvSpPr/>
          <p:nvPr/>
        </p:nvSpPr>
        <p:spPr>
          <a:xfrm>
            <a:off x="683568" y="5661248"/>
            <a:ext cx="7776864" cy="461665"/>
          </a:xfrm>
          <a:prstGeom prst="rect">
            <a:avLst/>
          </a:prstGeom>
        </p:spPr>
        <p:txBody>
          <a:bodyPr wrap="square">
            <a:spAutoFit/>
          </a:bodyPr>
          <a:lstStyle/>
          <a:p>
            <a:r>
              <a:rPr lang="en-GB" sz="1200" dirty="0"/>
              <a:t>Sources: ZA des </a:t>
            </a:r>
            <a:r>
              <a:rPr lang="en-GB" sz="1200" dirty="0" err="1"/>
              <a:t>TVdN</a:t>
            </a:r>
            <a:r>
              <a:rPr lang="en-GB" sz="1200" dirty="0"/>
              <a:t>: Annual financial statement 1938, p. 4, protocol of the 13th general assembly of the </a:t>
            </a:r>
            <a:r>
              <a:rPr lang="en-GB" sz="1200" dirty="0" err="1"/>
              <a:t>TVdN</a:t>
            </a:r>
            <a:r>
              <a:rPr lang="en-GB" sz="1200" dirty="0"/>
              <a:t> from the 7th to the 9th of August 1936 in Brno, p. 14</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524000" y="764698"/>
          <a:ext cx="6096000" cy="5184579"/>
        </p:xfrm>
        <a:graphic>
          <a:graphicData uri="http://schemas.openxmlformats.org/drawingml/2006/table">
            <a:tbl>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1036914">
                <a:tc gridSpan="2">
                  <a:txBody>
                    <a:bodyPr/>
                    <a:lstStyle/>
                    <a:p>
                      <a:pPr algn="l">
                        <a:lnSpc>
                          <a:spcPct val="107000"/>
                        </a:lnSpc>
                        <a:spcAft>
                          <a:spcPts val="0"/>
                        </a:spcAft>
                      </a:pPr>
                      <a:endParaRPr lang="en-GB" sz="2000" dirty="0">
                        <a:latin typeface="Calibri"/>
                        <a:ea typeface="Calibri"/>
                        <a:cs typeface="Times New Roman"/>
                      </a:endParaRPr>
                    </a:p>
                    <a:p>
                      <a:pPr algn="ctr">
                        <a:lnSpc>
                          <a:spcPct val="107000"/>
                        </a:lnSpc>
                        <a:spcAft>
                          <a:spcPts val="0"/>
                        </a:spcAft>
                      </a:pPr>
                      <a:r>
                        <a:rPr lang="en-GB" sz="2000" b="1" dirty="0">
                          <a:latin typeface="Calibri"/>
                          <a:ea typeface="Calibri"/>
                          <a:cs typeface="Times New Roman"/>
                        </a:rPr>
                        <a:t>Membership Figures 1937</a:t>
                      </a:r>
                      <a:endParaRPr lang="en-US" sz="2000" dirty="0">
                        <a:latin typeface="Calibri"/>
                        <a:ea typeface="Calibri"/>
                        <a:cs typeface="Times New Roman"/>
                      </a:endParaRPr>
                    </a:p>
                    <a:p>
                      <a:pPr algn="ctr">
                        <a:lnSpc>
                          <a:spcPct val="107000"/>
                        </a:lnSpc>
                        <a:spcAft>
                          <a:spcPts val="0"/>
                        </a:spcAft>
                      </a:pPr>
                      <a:r>
                        <a:rPr lang="en-GB" sz="2000" b="1" dirty="0">
                          <a:latin typeface="Calibri"/>
                          <a:ea typeface="Calibri"/>
                          <a:cs typeface="Times New Roman"/>
                        </a:rPr>
                        <a:t>(without child-members)</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0"/>
                  </a:ext>
                </a:extLst>
              </a:tr>
              <a:tr h="345639">
                <a:tc>
                  <a:txBody>
                    <a:bodyPr/>
                    <a:lstStyle/>
                    <a:p>
                      <a:pPr algn="l">
                        <a:lnSpc>
                          <a:spcPct val="107000"/>
                        </a:lnSpc>
                        <a:spcAft>
                          <a:spcPts val="0"/>
                        </a:spcAft>
                      </a:pPr>
                      <a:r>
                        <a:rPr lang="en-GB" sz="2000" dirty="0">
                          <a:latin typeface="Calibri"/>
                          <a:ea typeface="Calibri"/>
                          <a:cs typeface="Times New Roman"/>
                        </a:rPr>
                        <a:t>Switzerland</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latin typeface="Calibri"/>
                          <a:ea typeface="Calibri"/>
                          <a:cs typeface="Times New Roman"/>
                        </a:rPr>
                        <a:t>12,181</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45639">
                <a:tc>
                  <a:txBody>
                    <a:bodyPr/>
                    <a:lstStyle/>
                    <a:p>
                      <a:pPr algn="l">
                        <a:lnSpc>
                          <a:spcPct val="107000"/>
                        </a:lnSpc>
                        <a:spcAft>
                          <a:spcPts val="0"/>
                        </a:spcAft>
                      </a:pPr>
                      <a:r>
                        <a:rPr lang="en-GB" sz="2000" dirty="0">
                          <a:latin typeface="Calibri"/>
                          <a:ea typeface="Calibri"/>
                          <a:cs typeface="Times New Roman"/>
                        </a:rPr>
                        <a:t>Czech Socialist Republic</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latin typeface="Calibri"/>
                          <a:ea typeface="Calibri"/>
                          <a:cs typeface="Times New Roman"/>
                        </a:rPr>
                        <a:t>5,435</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45639">
                <a:tc>
                  <a:txBody>
                    <a:bodyPr/>
                    <a:lstStyle/>
                    <a:p>
                      <a:pPr algn="l">
                        <a:lnSpc>
                          <a:spcPct val="107000"/>
                        </a:lnSpc>
                        <a:spcAft>
                          <a:spcPts val="0"/>
                        </a:spcAft>
                      </a:pPr>
                      <a:r>
                        <a:rPr lang="en-GB" sz="2000" dirty="0">
                          <a:latin typeface="Calibri"/>
                          <a:ea typeface="Calibri"/>
                          <a:cs typeface="Times New Roman"/>
                        </a:rPr>
                        <a:t>Netherlands</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latin typeface="Calibri"/>
                          <a:ea typeface="Calibri"/>
                          <a:cs typeface="Times New Roman"/>
                        </a:rPr>
                        <a:t>11,356</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45639">
                <a:tc>
                  <a:txBody>
                    <a:bodyPr/>
                    <a:lstStyle/>
                    <a:p>
                      <a:pPr algn="l">
                        <a:lnSpc>
                          <a:spcPct val="107000"/>
                        </a:lnSpc>
                        <a:spcAft>
                          <a:spcPts val="0"/>
                        </a:spcAft>
                      </a:pPr>
                      <a:r>
                        <a:rPr lang="en-GB" sz="2000" dirty="0">
                          <a:latin typeface="Calibri"/>
                          <a:ea typeface="Calibri"/>
                          <a:cs typeface="Times New Roman"/>
                        </a:rPr>
                        <a:t>Belgium (Wallonia) </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a:latin typeface="Calibri"/>
                          <a:ea typeface="Calibri"/>
                          <a:cs typeface="Times New Roman"/>
                        </a:rPr>
                        <a:t>869</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45639">
                <a:tc>
                  <a:txBody>
                    <a:bodyPr/>
                    <a:lstStyle/>
                    <a:p>
                      <a:pPr algn="l">
                        <a:lnSpc>
                          <a:spcPct val="107000"/>
                        </a:lnSpc>
                        <a:spcAft>
                          <a:spcPts val="0"/>
                        </a:spcAft>
                      </a:pPr>
                      <a:r>
                        <a:rPr lang="en-GB" sz="2000">
                          <a:latin typeface="Calibri"/>
                          <a:ea typeface="Calibri"/>
                          <a:cs typeface="Times New Roman"/>
                        </a:rPr>
                        <a:t>Belgium (Flanders)</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dirty="0">
                          <a:latin typeface="Calibri"/>
                          <a:ea typeface="Calibri"/>
                          <a:cs typeface="Times New Roman"/>
                        </a:rPr>
                        <a:t>3,955</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45639">
                <a:tc>
                  <a:txBody>
                    <a:bodyPr/>
                    <a:lstStyle/>
                    <a:p>
                      <a:pPr algn="l">
                        <a:lnSpc>
                          <a:spcPct val="107000"/>
                        </a:lnSpc>
                        <a:spcAft>
                          <a:spcPts val="0"/>
                        </a:spcAft>
                      </a:pPr>
                      <a:r>
                        <a:rPr lang="en-GB" sz="2000">
                          <a:latin typeface="Calibri"/>
                          <a:ea typeface="Calibri"/>
                          <a:cs typeface="Times New Roman"/>
                        </a:rPr>
                        <a:t>Hungary</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dirty="0">
                          <a:latin typeface="Calibri"/>
                          <a:ea typeface="Calibri"/>
                          <a:cs typeface="Times New Roman"/>
                        </a:rPr>
                        <a:t>1,750</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45639">
                <a:tc>
                  <a:txBody>
                    <a:bodyPr/>
                    <a:lstStyle/>
                    <a:p>
                      <a:pPr algn="l">
                        <a:lnSpc>
                          <a:spcPct val="107000"/>
                        </a:lnSpc>
                        <a:spcAft>
                          <a:spcPts val="0"/>
                        </a:spcAft>
                      </a:pPr>
                      <a:r>
                        <a:rPr lang="en-GB" sz="2000">
                          <a:latin typeface="Calibri"/>
                          <a:ea typeface="Calibri"/>
                          <a:cs typeface="Times New Roman"/>
                        </a:rPr>
                        <a:t>Poland (Warsaw)</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dirty="0">
                          <a:latin typeface="Calibri"/>
                          <a:ea typeface="Calibri"/>
                          <a:cs typeface="Times New Roman"/>
                        </a:rPr>
                        <a:t>470</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45639">
                <a:tc>
                  <a:txBody>
                    <a:bodyPr/>
                    <a:lstStyle/>
                    <a:p>
                      <a:pPr algn="l">
                        <a:lnSpc>
                          <a:spcPct val="107000"/>
                        </a:lnSpc>
                        <a:spcAft>
                          <a:spcPts val="0"/>
                        </a:spcAft>
                      </a:pPr>
                      <a:r>
                        <a:rPr lang="en-GB" sz="2000">
                          <a:latin typeface="Calibri"/>
                          <a:ea typeface="Calibri"/>
                          <a:cs typeface="Times New Roman"/>
                        </a:rPr>
                        <a:t>Poland (Bielsko)</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dirty="0">
                          <a:latin typeface="Calibri"/>
                          <a:ea typeface="Calibri"/>
                          <a:cs typeface="Times New Roman"/>
                        </a:rPr>
                        <a:t>134</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45639">
                <a:tc>
                  <a:txBody>
                    <a:bodyPr/>
                    <a:lstStyle/>
                    <a:p>
                      <a:pPr algn="l">
                        <a:lnSpc>
                          <a:spcPct val="107000"/>
                        </a:lnSpc>
                        <a:spcAft>
                          <a:spcPts val="0"/>
                        </a:spcAft>
                      </a:pPr>
                      <a:r>
                        <a:rPr lang="en-GB" sz="2000">
                          <a:latin typeface="Calibri"/>
                          <a:ea typeface="Calibri"/>
                          <a:cs typeface="Times New Roman"/>
                        </a:rPr>
                        <a:t>France</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dirty="0">
                          <a:latin typeface="Calibri"/>
                          <a:ea typeface="Calibri"/>
                          <a:cs typeface="Times New Roman"/>
                        </a:rPr>
                        <a:t>1,950</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45639">
                <a:tc>
                  <a:txBody>
                    <a:bodyPr/>
                    <a:lstStyle/>
                    <a:p>
                      <a:pPr algn="l">
                        <a:lnSpc>
                          <a:spcPct val="107000"/>
                        </a:lnSpc>
                        <a:spcAft>
                          <a:spcPts val="0"/>
                        </a:spcAft>
                      </a:pPr>
                      <a:r>
                        <a:rPr lang="en-GB" sz="2000">
                          <a:latin typeface="Calibri"/>
                          <a:ea typeface="Calibri"/>
                          <a:cs typeface="Times New Roman"/>
                        </a:rPr>
                        <a:t>USA</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2000" dirty="0">
                          <a:latin typeface="Calibri"/>
                          <a:ea typeface="Calibri"/>
                          <a:cs typeface="Times New Roman"/>
                        </a:rPr>
                        <a:t>1,773</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691275">
                <a:tc>
                  <a:txBody>
                    <a:bodyPr/>
                    <a:lstStyle/>
                    <a:p>
                      <a:pPr algn="l">
                        <a:lnSpc>
                          <a:spcPct val="107000"/>
                        </a:lnSpc>
                        <a:spcAft>
                          <a:spcPts val="0"/>
                        </a:spcAft>
                      </a:pPr>
                      <a:endParaRPr lang="en-GB" sz="2000">
                        <a:latin typeface="Calibri"/>
                        <a:ea typeface="Calibri"/>
                        <a:cs typeface="Times New Roman"/>
                      </a:endParaRPr>
                    </a:p>
                    <a:p>
                      <a:pPr algn="l">
                        <a:lnSpc>
                          <a:spcPct val="107000"/>
                        </a:lnSpc>
                        <a:spcAft>
                          <a:spcPts val="0"/>
                        </a:spcAft>
                      </a:pPr>
                      <a:r>
                        <a:rPr lang="en-GB" sz="2000">
                          <a:latin typeface="Calibri"/>
                          <a:ea typeface="Calibri"/>
                          <a:cs typeface="Times New Roman"/>
                        </a:rPr>
                        <a:t>IN TOTAL</a:t>
                      </a:r>
                      <a:endParaRPr lang="en-US" sz="20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endParaRPr lang="en-GB" sz="2000" dirty="0">
                        <a:latin typeface="Calibri"/>
                        <a:ea typeface="Calibri"/>
                        <a:cs typeface="Times New Roman"/>
                      </a:endParaRPr>
                    </a:p>
                    <a:p>
                      <a:pPr algn="r">
                        <a:lnSpc>
                          <a:spcPct val="107000"/>
                        </a:lnSpc>
                        <a:spcAft>
                          <a:spcPts val="0"/>
                        </a:spcAft>
                      </a:pPr>
                      <a:r>
                        <a:rPr lang="en-GB" sz="2000" dirty="0">
                          <a:latin typeface="Calibri"/>
                          <a:ea typeface="Calibri"/>
                          <a:cs typeface="Times New Roman"/>
                        </a:rPr>
                        <a:t>39,873</a:t>
                      </a:r>
                      <a:endParaRPr lang="en-US" sz="20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3284984"/>
            <a:ext cx="7416824" cy="936104"/>
          </a:xfrm>
        </p:spPr>
        <p:txBody>
          <a:bodyPr>
            <a:noAutofit/>
          </a:bodyPr>
          <a:lstStyle/>
          <a:p>
            <a:r>
              <a:rPr lang="en-GB" sz="2400" dirty="0"/>
              <a:t>Adults – focus on work and management of the </a:t>
            </a:r>
            <a:r>
              <a:rPr lang="en-GB" sz="2400" dirty="0" err="1"/>
              <a:t>Naturefriends</a:t>
            </a:r>
            <a:r>
              <a:rPr lang="en-GB" sz="2400" dirty="0"/>
              <a:t> houses</a:t>
            </a:r>
            <a:endParaRPr lang="en-US" sz="2400" dirty="0"/>
          </a:p>
        </p:txBody>
      </p:sp>
      <p:sp>
        <p:nvSpPr>
          <p:cNvPr id="6" name="TextBox 5"/>
          <p:cNvSpPr txBox="1"/>
          <p:nvPr/>
        </p:nvSpPr>
        <p:spPr>
          <a:xfrm>
            <a:off x="2699792" y="692696"/>
            <a:ext cx="6120680" cy="1754326"/>
          </a:xfrm>
          <a:prstGeom prst="rect">
            <a:avLst/>
          </a:prstGeom>
          <a:noFill/>
        </p:spPr>
        <p:txBody>
          <a:bodyPr wrap="square" rtlCol="0">
            <a:spAutoFit/>
          </a:bodyPr>
          <a:lstStyle/>
          <a:p>
            <a:pPr algn="ctr"/>
            <a:r>
              <a:rPr lang="en-GB" sz="3600" b="1" dirty="0"/>
              <a:t>1970s and Beyond: </a:t>
            </a:r>
          </a:p>
          <a:p>
            <a:pPr algn="ctr"/>
            <a:r>
              <a:rPr lang="en-GB" sz="3600" b="1" dirty="0"/>
              <a:t>A Difficult Road toward Independent Youth Work</a:t>
            </a:r>
            <a:endParaRPr lang="en-US" sz="3600" dirty="0"/>
          </a:p>
        </p:txBody>
      </p:sp>
      <p:pic>
        <p:nvPicPr>
          <p:cNvPr id="3074" name="Picture 2" descr="C:\Users\petre.mrkev.OSKAVADARCI\Desktop\IYNF Logos\IYNF old.png"/>
          <p:cNvPicPr>
            <a:picLocks noGrp="1" noChangeAspect="1" noChangeArrowheads="1"/>
          </p:cNvPicPr>
          <p:nvPr>
            <p:ph idx="1"/>
          </p:nvPr>
        </p:nvPicPr>
        <p:blipFill>
          <a:blip r:embed="rId2" cstate="print"/>
          <a:srcRect/>
          <a:stretch>
            <a:fillRect/>
          </a:stretch>
        </p:blipFill>
        <p:spPr bwMode="auto">
          <a:xfrm>
            <a:off x="395288" y="736600"/>
            <a:ext cx="1714500" cy="1714500"/>
          </a:xfrm>
          <a:prstGeom prst="rect">
            <a:avLst/>
          </a:prstGeom>
          <a:noFill/>
        </p:spPr>
      </p:pic>
      <p:sp>
        <p:nvSpPr>
          <p:cNvPr id="7" name="Title 1"/>
          <p:cNvSpPr txBox="1">
            <a:spLocks/>
          </p:cNvSpPr>
          <p:nvPr/>
        </p:nvSpPr>
        <p:spPr>
          <a:xfrm>
            <a:off x="899592" y="4725144"/>
            <a:ext cx="7416824" cy="936104"/>
          </a:xfrm>
          <a:prstGeom prst="rect">
            <a:avLst/>
          </a:prstGeom>
        </p:spPr>
        <p:txBody>
          <a:bodyPr vert="horz" lIns="91440" tIns="45720" rIns="91440" bIns="45720" rtlCol="0" anchor="ctr">
            <a:noAutofit/>
          </a:bodyPr>
          <a:lstStyle/>
          <a:p>
            <a:pPr lvl="0" algn="ctr">
              <a:spcBef>
                <a:spcPct val="0"/>
              </a:spcBef>
            </a:pPr>
            <a:r>
              <a:rPr kumimoji="0" lang="en-GB" sz="2400" b="0" i="0" u="none" strike="noStrike" kern="1200" cap="none" spc="0" normalizeH="0" baseline="0" noProof="0" dirty="0">
                <a:ln>
                  <a:noFill/>
                </a:ln>
                <a:solidFill>
                  <a:schemeClr val="tx1"/>
                </a:solidFill>
                <a:effectLst/>
                <a:uLnTx/>
                <a:uFillTx/>
                <a:latin typeface="+mj-lt"/>
                <a:ea typeface="+mj-ea"/>
                <a:cs typeface="+mj-cs"/>
              </a:rPr>
              <a:t>Youth – focus on </a:t>
            </a:r>
            <a:r>
              <a:rPr lang="en-GB" sz="2400" dirty="0"/>
              <a:t>cultural and political work</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2852936"/>
            <a:ext cx="7416824" cy="792088"/>
          </a:xfrm>
        </p:spPr>
        <p:txBody>
          <a:bodyPr>
            <a:noAutofit/>
          </a:bodyPr>
          <a:lstStyle/>
          <a:p>
            <a:r>
              <a:rPr lang="en-GB" sz="2400" dirty="0"/>
              <a:t>March 1974</a:t>
            </a:r>
            <a:endParaRPr lang="en-US" sz="2400" dirty="0"/>
          </a:p>
        </p:txBody>
      </p:sp>
      <p:sp>
        <p:nvSpPr>
          <p:cNvPr id="6" name="TextBox 5"/>
          <p:cNvSpPr txBox="1"/>
          <p:nvPr/>
        </p:nvSpPr>
        <p:spPr>
          <a:xfrm>
            <a:off x="2699792" y="692696"/>
            <a:ext cx="6120680" cy="1754326"/>
          </a:xfrm>
          <a:prstGeom prst="rect">
            <a:avLst/>
          </a:prstGeom>
          <a:noFill/>
        </p:spPr>
        <p:txBody>
          <a:bodyPr wrap="square" rtlCol="0">
            <a:spAutoFit/>
          </a:bodyPr>
          <a:lstStyle/>
          <a:p>
            <a:pPr algn="ctr"/>
            <a:r>
              <a:rPr lang="en-GB" sz="3600" b="1" dirty="0"/>
              <a:t>1970s and Beyond: </a:t>
            </a:r>
          </a:p>
          <a:p>
            <a:pPr algn="ctr"/>
            <a:r>
              <a:rPr lang="en-GB" sz="3600" b="1" dirty="0"/>
              <a:t>A Difficult Road toward Independent Youth Work</a:t>
            </a:r>
            <a:endParaRPr lang="en-US" sz="3600" dirty="0"/>
          </a:p>
        </p:txBody>
      </p:sp>
      <p:pic>
        <p:nvPicPr>
          <p:cNvPr id="3074" name="Picture 2" descr="C:\Users\petre.mrkev.OSKAVADARCI\Desktop\IYNF Logos\IYNF old.png"/>
          <p:cNvPicPr>
            <a:picLocks noGrp="1" noChangeAspect="1" noChangeArrowheads="1"/>
          </p:cNvPicPr>
          <p:nvPr>
            <p:ph idx="1"/>
          </p:nvPr>
        </p:nvPicPr>
        <p:blipFill>
          <a:blip r:embed="rId2" cstate="print"/>
          <a:srcRect/>
          <a:stretch>
            <a:fillRect/>
          </a:stretch>
        </p:blipFill>
        <p:spPr bwMode="auto">
          <a:xfrm>
            <a:off x="395288" y="736600"/>
            <a:ext cx="1714500" cy="1714500"/>
          </a:xfrm>
          <a:prstGeom prst="rect">
            <a:avLst/>
          </a:prstGeom>
          <a:noFill/>
        </p:spPr>
      </p:pic>
      <p:sp>
        <p:nvSpPr>
          <p:cNvPr id="7" name="Title 1"/>
          <p:cNvSpPr txBox="1">
            <a:spLocks/>
          </p:cNvSpPr>
          <p:nvPr/>
        </p:nvSpPr>
        <p:spPr>
          <a:xfrm>
            <a:off x="899592" y="3789040"/>
            <a:ext cx="7416824" cy="936104"/>
          </a:xfrm>
          <a:prstGeom prst="rect">
            <a:avLst/>
          </a:prstGeom>
        </p:spPr>
        <p:txBody>
          <a:bodyPr vert="horz" lIns="91440" tIns="45720" rIns="91440" bIns="45720" rtlCol="0" anchor="ctr">
            <a:noAutofit/>
          </a:bodyPr>
          <a:lstStyle/>
          <a:p>
            <a:pPr lvl="0">
              <a:spcBef>
                <a:spcPct val="0"/>
              </a:spcBef>
            </a:pPr>
            <a:r>
              <a:rPr lang="en-GB" sz="2400" dirty="0" err="1"/>
              <a:t>Jochen</a:t>
            </a:r>
            <a:r>
              <a:rPr lang="en-GB" sz="2400" dirty="0"/>
              <a:t> Zimmer, </a:t>
            </a:r>
          </a:p>
          <a:p>
            <a:pPr lvl="0">
              <a:spcBef>
                <a:spcPct val="0"/>
              </a:spcBef>
            </a:pPr>
            <a:r>
              <a:rPr lang="en-GB" sz="2400" dirty="0"/>
              <a:t>the first International Youth Secretary of the NFI</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
        <p:nvSpPr>
          <p:cNvPr id="8" name="Rectangle 7"/>
          <p:cNvSpPr/>
          <p:nvPr/>
        </p:nvSpPr>
        <p:spPr>
          <a:xfrm>
            <a:off x="899592" y="5157192"/>
            <a:ext cx="6688283" cy="830997"/>
          </a:xfrm>
          <a:prstGeom prst="rect">
            <a:avLst/>
          </a:prstGeom>
        </p:spPr>
        <p:txBody>
          <a:bodyPr wrap="square">
            <a:spAutoFit/>
          </a:bodyPr>
          <a:lstStyle/>
          <a:p>
            <a:r>
              <a:rPr lang="en-GB" sz="2400" dirty="0"/>
              <a:t>Werner Schneider - the President of NFI </a:t>
            </a:r>
          </a:p>
          <a:p>
            <a:r>
              <a:rPr lang="en-GB" sz="2400" dirty="0"/>
              <a:t>Hans </a:t>
            </a:r>
            <a:r>
              <a:rPr lang="en-GB" sz="2400" dirty="0" err="1"/>
              <a:t>Welti</a:t>
            </a:r>
            <a:r>
              <a:rPr lang="en-GB" sz="2400" dirty="0"/>
              <a:t> - the Secretary General of NFI</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2000"/>
                                        <p:tgtEl>
                                          <p:spTgt spid="8">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1" end="1"/>
                                            </p:txEl>
                                          </p:spTgt>
                                        </p:tgtEl>
                                        <p:attrNameLst>
                                          <p:attrName>style.visibility</p:attrName>
                                        </p:attrNameLst>
                                      </p:cBhvr>
                                      <p:to>
                                        <p:strVal val="visible"/>
                                      </p:to>
                                    </p:set>
                                    <p:animEffect transition="in" filter="fade">
                                      <p:cBhvr>
                                        <p:cTn id="24" dur="20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2852936"/>
            <a:ext cx="7416824" cy="792088"/>
          </a:xfrm>
        </p:spPr>
        <p:txBody>
          <a:bodyPr>
            <a:noAutofit/>
          </a:bodyPr>
          <a:lstStyle/>
          <a:p>
            <a:pPr algn="l"/>
            <a:r>
              <a:rPr lang="en-GB" sz="2400" dirty="0"/>
              <a:t> Disputes</a:t>
            </a:r>
            <a:endParaRPr lang="en-US" sz="2400" dirty="0"/>
          </a:p>
        </p:txBody>
      </p:sp>
      <p:sp>
        <p:nvSpPr>
          <p:cNvPr id="6" name="TextBox 5"/>
          <p:cNvSpPr txBox="1"/>
          <p:nvPr/>
        </p:nvSpPr>
        <p:spPr>
          <a:xfrm>
            <a:off x="2699792" y="692696"/>
            <a:ext cx="6120680" cy="1754326"/>
          </a:xfrm>
          <a:prstGeom prst="rect">
            <a:avLst/>
          </a:prstGeom>
          <a:noFill/>
        </p:spPr>
        <p:txBody>
          <a:bodyPr wrap="square" rtlCol="0">
            <a:spAutoFit/>
          </a:bodyPr>
          <a:lstStyle/>
          <a:p>
            <a:pPr algn="ctr"/>
            <a:r>
              <a:rPr lang="en-GB" sz="3600" b="1" dirty="0"/>
              <a:t>1970s and Beyond: </a:t>
            </a:r>
          </a:p>
          <a:p>
            <a:pPr algn="ctr"/>
            <a:r>
              <a:rPr lang="en-GB" sz="3600" b="1" dirty="0"/>
              <a:t>A Difficult Road toward Independent Youth Work</a:t>
            </a:r>
            <a:endParaRPr lang="en-US" sz="3600" dirty="0"/>
          </a:p>
        </p:txBody>
      </p:sp>
      <p:pic>
        <p:nvPicPr>
          <p:cNvPr id="3074" name="Picture 2" descr="C:\Users\petre.mrkev.OSKAVADARCI\Desktop\IYNF Logos\IYNF old.png"/>
          <p:cNvPicPr>
            <a:picLocks noGrp="1" noChangeAspect="1" noChangeArrowheads="1"/>
          </p:cNvPicPr>
          <p:nvPr>
            <p:ph idx="1"/>
          </p:nvPr>
        </p:nvPicPr>
        <p:blipFill>
          <a:blip r:embed="rId2" cstate="print"/>
          <a:srcRect/>
          <a:stretch>
            <a:fillRect/>
          </a:stretch>
        </p:blipFill>
        <p:spPr bwMode="auto">
          <a:xfrm>
            <a:off x="395288" y="736600"/>
            <a:ext cx="1714500" cy="1714500"/>
          </a:xfrm>
          <a:prstGeom prst="rect">
            <a:avLst/>
          </a:prstGeom>
          <a:noFill/>
        </p:spPr>
      </p:pic>
      <p:sp>
        <p:nvSpPr>
          <p:cNvPr id="7" name="Title 1"/>
          <p:cNvSpPr txBox="1">
            <a:spLocks/>
          </p:cNvSpPr>
          <p:nvPr/>
        </p:nvSpPr>
        <p:spPr>
          <a:xfrm>
            <a:off x="899592" y="3789040"/>
            <a:ext cx="7416824" cy="936104"/>
          </a:xfrm>
          <a:prstGeom prst="rect">
            <a:avLst/>
          </a:prstGeom>
        </p:spPr>
        <p:txBody>
          <a:bodyPr vert="horz" lIns="91440" tIns="45720" rIns="91440" bIns="45720" rtlCol="0" anchor="ctr">
            <a:noAutofit/>
          </a:bodyPr>
          <a:lstStyle/>
          <a:p>
            <a:pPr lvl="0">
              <a:spcBef>
                <a:spcPct val="0"/>
              </a:spcBef>
            </a:pPr>
            <a:r>
              <a:rPr lang="en-GB" sz="2400" dirty="0"/>
              <a:t>over the independence of the NFJI</a:t>
            </a:r>
            <a:endParaRPr kumimoji="0" lang="en-US" sz="2400" b="0" i="0" u="none" strike="noStrike" kern="1200" cap="none" spc="0" normalizeH="0" baseline="0" noProof="0" dirty="0">
              <a:ln>
                <a:noFill/>
              </a:ln>
              <a:solidFill>
                <a:schemeClr val="tx1"/>
              </a:solidFill>
              <a:effectLst/>
              <a:uLnTx/>
              <a:uFillTx/>
              <a:latin typeface="+mj-lt"/>
              <a:ea typeface="+mj-ea"/>
              <a:cs typeface="+mj-cs"/>
            </a:endParaRPr>
          </a:p>
        </p:txBody>
      </p:sp>
      <p:sp>
        <p:nvSpPr>
          <p:cNvPr id="8" name="Rectangle 7"/>
          <p:cNvSpPr/>
          <p:nvPr/>
        </p:nvSpPr>
        <p:spPr>
          <a:xfrm>
            <a:off x="899592" y="5157192"/>
            <a:ext cx="6688283" cy="461665"/>
          </a:xfrm>
          <a:prstGeom prst="rect">
            <a:avLst/>
          </a:prstGeom>
        </p:spPr>
        <p:txBody>
          <a:bodyPr wrap="square">
            <a:spAutoFit/>
          </a:bodyPr>
          <a:lstStyle/>
          <a:p>
            <a:r>
              <a:rPr lang="en-GB" sz="2400" dirty="0"/>
              <a:t>over the acknowledgement of ‘democratic socialism’</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528</TotalTime>
  <Words>1005</Words>
  <Application>Microsoft Office PowerPoint</Application>
  <PresentationFormat>Diaprojekcija na zaslonu (4:3)</PresentationFormat>
  <Paragraphs>201</Paragraphs>
  <Slides>31</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31</vt:i4>
      </vt:variant>
    </vt:vector>
  </HeadingPairs>
  <TitlesOfParts>
    <vt:vector size="35" baseType="lpstr">
      <vt:lpstr>Arial</vt:lpstr>
      <vt:lpstr>Calibri</vt:lpstr>
      <vt:lpstr>Times New Roman</vt:lpstr>
      <vt:lpstr>Office Theme</vt:lpstr>
      <vt:lpstr>PowerPointova predstavitev</vt:lpstr>
      <vt:lpstr>‘…to stand beside the bourgeois alpine clubs and by asking low membership fees, give the opportunity to working-people to practice mountaineering …’  </vt:lpstr>
      <vt:lpstr>‘…We want to pull the working-class-people out of the places of alcohol, gambling and playing card. We want to get them out of their small houses, the smoke of the factories and the pubs, to lead them into the wonderful nature, to let them discover beauty and happiness…’</vt:lpstr>
      <vt:lpstr>‘Berg Frei!’ v.s. ‘Berg Heil!’</vt:lpstr>
      <vt:lpstr>PowerPointova predstavitev</vt:lpstr>
      <vt:lpstr>PowerPointova predstavitev</vt:lpstr>
      <vt:lpstr>Adults – focus on work and management of the Naturefriends houses</vt:lpstr>
      <vt:lpstr>March 1974</vt:lpstr>
      <vt:lpstr> Disputes</vt:lpstr>
      <vt:lpstr>Stuttgart, Germany, July 1975</vt:lpstr>
      <vt:lpstr>NFJI becomes independent part of the NFI</vt:lpstr>
      <vt:lpstr>1976</vt:lpstr>
      <vt:lpstr>1977</vt:lpstr>
      <vt:lpstr>1980</vt:lpstr>
      <vt:lpstr>1989 - 1992</vt:lpstr>
      <vt:lpstr>Presidium in charge, struggles to find an SG</vt:lpstr>
      <vt:lpstr>Developing new efficient ways of communication</vt:lpstr>
      <vt:lpstr>Developing long-term Campaigns and Initiatives</vt:lpstr>
      <vt:lpstr>2004  IYNF camps: international camps, summer camps, outdoor camps and work camps</vt:lpstr>
      <vt:lpstr>Meet the Freak (2005)</vt:lpstr>
      <vt:lpstr>In touch (2006)</vt:lpstr>
      <vt:lpstr>Xperience (2009)</vt:lpstr>
      <vt:lpstr>2010</vt:lpstr>
      <vt:lpstr>2011 – Year of Volunteering</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petre.mrkev</dc:creator>
  <cp:lastModifiedBy>User</cp:lastModifiedBy>
  <cp:revision>65</cp:revision>
  <dcterms:created xsi:type="dcterms:W3CDTF">2018-10-02T16:21:42Z</dcterms:created>
  <dcterms:modified xsi:type="dcterms:W3CDTF">2018-10-03T10:40:24Z</dcterms:modified>
</cp:coreProperties>
</file>