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62" r:id="rId4"/>
    <p:sldId id="263" r:id="rId5"/>
    <p:sldId id="267" r:id="rId6"/>
    <p:sldId id="258" r:id="rId7"/>
    <p:sldId id="269" r:id="rId8"/>
    <p:sldId id="259" r:id="rId9"/>
    <p:sldId id="264" r:id="rId10"/>
    <p:sldId id="260" r:id="rId11"/>
    <p:sldId id="268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6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1AB1E8-1A3A-4330-9C3F-8764914DF449}" type="datetimeFigureOut">
              <a:rPr lang="en-GB" smtClean="0"/>
              <a:t>04/10/2018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270DBE-10DD-4084-A191-0C6DED28EF8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85386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Video https://www.youtube.com/watch?time_continue=30&amp;v=IDJQOJCFPng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70DBE-10DD-4084-A191-0C6DED28EF84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13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>
                <a:effectLst/>
              </a:rPr>
              <a:t>Our values provide a way for AIESEC to encourage common behaviour across our global network.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Activating Leadership</a:t>
            </a:r>
          </a:p>
          <a:p>
            <a:r>
              <a:rPr lang="en-GB" dirty="0" smtClean="0">
                <a:effectLst/>
              </a:rPr>
              <a:t>We lead by example and inspire leadership through our activities. We take full responsibility for developing the youth leadership potential of our members.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Demonstrating Integrity</a:t>
            </a:r>
          </a:p>
          <a:p>
            <a:r>
              <a:rPr lang="en-GB" dirty="0" smtClean="0">
                <a:effectLst/>
              </a:rPr>
              <a:t>We are consistent and transparent in our decisions and actions. We fulfil our commitments and conduct ourselves in a way that is true to our ideals.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Living Diversity</a:t>
            </a:r>
          </a:p>
          <a:p>
            <a:r>
              <a:rPr lang="en-GB" dirty="0" smtClean="0">
                <a:effectLst/>
              </a:rPr>
              <a:t>We seek to learn from the different ways of life and opinions represented in our multicultural environment. We respect and actively encourage the contribution of every individual.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Enjoying Participation</a:t>
            </a:r>
          </a:p>
          <a:p>
            <a:r>
              <a:rPr lang="en-GB" dirty="0" smtClean="0">
                <a:effectLst/>
              </a:rPr>
              <a:t>We create a dynamic environment created by active and enthusiastic participation of individuals. We enjoy being involved in AIESEC.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Striving for Excellence</a:t>
            </a:r>
          </a:p>
          <a:p>
            <a:r>
              <a:rPr lang="en-GB" dirty="0" smtClean="0">
                <a:effectLst/>
              </a:rPr>
              <a:t>We aim to deliver the highest quality performance in everything we do. Through creativity and innovation we seek to continuously improve.</a:t>
            </a:r>
          </a:p>
          <a:p>
            <a:r>
              <a:rPr lang="en-GB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Acting Sustainably</a:t>
            </a:r>
          </a:p>
          <a:p>
            <a:r>
              <a:rPr lang="en-GB" dirty="0" smtClean="0">
                <a:effectLst/>
              </a:rPr>
              <a:t>We act in a way that is sustainable for our organisation and society. Our decisions take into account the needs of future generations.</a:t>
            </a:r>
          </a:p>
          <a:p>
            <a:r>
              <a:rPr lang="en-GB" dirty="0" smtClean="0"/>
              <a:t/>
            </a:r>
            <a:br>
              <a:rPr lang="en-GB" dirty="0" smtClean="0"/>
            </a:b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70DBE-10DD-4084-A191-0C6DED28EF8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443625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In AIESEC, we believe that youth are the key to shaping a better future. Through each and every experience we provide, we strive to develop youth leaders with the following qualities.</a:t>
            </a:r>
          </a:p>
          <a:p>
            <a:endParaRPr lang="en-GB" dirty="0" smtClean="0"/>
          </a:p>
          <a:p>
            <a:r>
              <a:rPr lang="en-GB" dirty="0" smtClean="0"/>
              <a:t>Ability to Empower Others: Communicates clearly, engages in meaningful conversations, and creates spaces that empower others to take action.</a:t>
            </a:r>
          </a:p>
          <a:p>
            <a:r>
              <a:rPr lang="en-GB" dirty="0" smtClean="0"/>
              <a:t>Solution Oriented: Flexible, ready to take risks, and actively finds solutions to challenges.</a:t>
            </a:r>
          </a:p>
          <a:p>
            <a:r>
              <a:rPr lang="en-GB" dirty="0" smtClean="0"/>
              <a:t>World Citizen: Aware of global events and enjoys taking an active role in contributing towards making it a better place for everyone.</a:t>
            </a:r>
          </a:p>
          <a:p>
            <a:r>
              <a:rPr lang="en-GB" dirty="0" smtClean="0"/>
              <a:t>Self Aware: Understands personal strengths, lives by his/her values and constantly explores passions.</a:t>
            </a:r>
          </a:p>
          <a:p>
            <a:r>
              <a:rPr lang="en-GB" dirty="0" smtClean="0"/>
              <a:t>Can you imagine the world when we engage and develop every young person to obtain these qualities? We want to see a brighter future for all. This is why we do what we do.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70DBE-10DD-4084-A191-0C6DED28EF8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83208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 smtClean="0"/>
              <a:t>YouthSpeak</a:t>
            </a:r>
            <a:r>
              <a:rPr lang="en-GB" dirty="0" smtClean="0"/>
              <a:t> Forum powered by AIESEC is a forum run by youth for</a:t>
            </a:r>
          </a:p>
          <a:p>
            <a:r>
              <a:rPr lang="en-GB" dirty="0" smtClean="0"/>
              <a:t>youth. It is a forum where inspira1on and collabora1on convert into</a:t>
            </a:r>
          </a:p>
          <a:p>
            <a:r>
              <a:rPr lang="en-GB" dirty="0" err="1" smtClean="0"/>
              <a:t>ac#on</a:t>
            </a:r>
            <a:r>
              <a:rPr lang="en-GB" dirty="0" smtClean="0"/>
              <a:t>. Both young and senior leaders are brought together to form a</a:t>
            </a:r>
          </a:p>
          <a:p>
            <a:r>
              <a:rPr lang="en-GB" dirty="0" smtClean="0"/>
              <a:t>diverse cross-­‐sector and mul1-­‐genera1onal space for inspiring</a:t>
            </a:r>
          </a:p>
          <a:p>
            <a:r>
              <a:rPr lang="en-GB" dirty="0" smtClean="0"/>
              <a:t>conversa)</a:t>
            </a:r>
            <a:r>
              <a:rPr lang="en-GB" dirty="0" err="1" smtClean="0"/>
              <a:t>ons</a:t>
            </a:r>
            <a:r>
              <a:rPr lang="en-GB" dirty="0" smtClean="0"/>
              <a:t> around pressing global, </a:t>
            </a:r>
            <a:r>
              <a:rPr lang="en-GB" dirty="0" err="1" smtClean="0"/>
              <a:t>na</a:t>
            </a:r>
            <a:r>
              <a:rPr lang="en-GB" dirty="0" smtClean="0"/>
              <a:t>)</a:t>
            </a:r>
            <a:r>
              <a:rPr lang="en-GB" dirty="0" err="1" smtClean="0"/>
              <a:t>onal</a:t>
            </a:r>
            <a:r>
              <a:rPr lang="en-GB" dirty="0" smtClean="0"/>
              <a:t> and local issues. It is an</a:t>
            </a:r>
          </a:p>
          <a:p>
            <a:r>
              <a:rPr lang="en-GB" dirty="0" err="1" smtClean="0"/>
              <a:t>a"rac%ve</a:t>
            </a:r>
            <a:r>
              <a:rPr lang="en-GB" dirty="0" smtClean="0"/>
              <a:t> and engaging approach to making AIESEC relevant to any</a:t>
            </a:r>
          </a:p>
          <a:p>
            <a:r>
              <a:rPr lang="en-GB" dirty="0" smtClean="0"/>
              <a:t>young person and a way to get involved with no barriers and low</a:t>
            </a:r>
          </a:p>
          <a:p>
            <a:r>
              <a:rPr lang="en-GB" dirty="0" smtClean="0"/>
              <a:t>commitment.</a:t>
            </a:r>
          </a:p>
          <a:p>
            <a:r>
              <a:rPr lang="en-GB" dirty="0" smtClean="0"/>
              <a:t>How do we spark interest through this product?</a:t>
            </a:r>
          </a:p>
          <a:p>
            <a:r>
              <a:rPr lang="en-GB" dirty="0" smtClean="0"/>
              <a:t>The agenda for the forum creates a environment for intellectual</a:t>
            </a:r>
          </a:p>
          <a:p>
            <a:r>
              <a:rPr lang="en-GB" dirty="0" err="1" smtClean="0"/>
              <a:t>s"mula"on</a:t>
            </a:r>
            <a:r>
              <a:rPr lang="en-GB" dirty="0" smtClean="0"/>
              <a:t> and </a:t>
            </a:r>
            <a:r>
              <a:rPr lang="en-GB" dirty="0" err="1" smtClean="0"/>
              <a:t>inspira"on</a:t>
            </a:r>
            <a:r>
              <a:rPr lang="en-GB" dirty="0" smtClean="0"/>
              <a:t> for any a0endee. It triggers thought</a:t>
            </a:r>
          </a:p>
          <a:p>
            <a:r>
              <a:rPr lang="en-GB" dirty="0" smtClean="0"/>
              <a:t>towards important issues and encourages the a2endee to par3cipate</a:t>
            </a:r>
          </a:p>
          <a:p>
            <a:r>
              <a:rPr lang="en-GB" dirty="0" smtClean="0"/>
              <a:t>in the conversa-</a:t>
            </a:r>
            <a:r>
              <a:rPr lang="en-GB" dirty="0" err="1" smtClean="0"/>
              <a:t>ons</a:t>
            </a:r>
            <a:r>
              <a:rPr lang="en-GB" dirty="0" smtClean="0"/>
              <a:t> and collaborate with other a2endees to create</a:t>
            </a:r>
          </a:p>
          <a:p>
            <a:r>
              <a:rPr lang="en-GB" dirty="0" err="1" smtClean="0"/>
              <a:t>ac#onable</a:t>
            </a:r>
            <a:r>
              <a:rPr lang="en-GB" dirty="0" smtClean="0"/>
              <a:t> outcomes.</a:t>
            </a:r>
            <a:endParaRPr lang="et-EE" dirty="0" smtClean="0"/>
          </a:p>
          <a:p>
            <a:r>
              <a:rPr lang="en-GB" dirty="0" smtClean="0"/>
              <a:t>What is Local Volunteer ?</a:t>
            </a:r>
          </a:p>
          <a:p>
            <a:r>
              <a:rPr lang="en-GB" dirty="0" smtClean="0"/>
              <a:t>Local Volunteer is an </a:t>
            </a:r>
            <a:r>
              <a:rPr lang="en-GB" dirty="0" err="1" smtClean="0"/>
              <a:t>EwA</a:t>
            </a:r>
            <a:r>
              <a:rPr lang="en-GB" dirty="0" smtClean="0"/>
              <a:t> product which gives a “sneak peak” into</a:t>
            </a:r>
          </a:p>
          <a:p>
            <a:r>
              <a:rPr lang="en-GB" dirty="0" smtClean="0"/>
              <a:t>what a Global Volunteer experience looks like. It allows locals to</a:t>
            </a:r>
          </a:p>
          <a:p>
            <a:r>
              <a:rPr lang="en-GB" dirty="0" smtClean="0"/>
              <a:t>volunteer on a project or in an NGO addressing one of the SDGs for</a:t>
            </a:r>
          </a:p>
          <a:p>
            <a:r>
              <a:rPr lang="en-GB" dirty="0" smtClean="0"/>
              <a:t>6-­‐8 weeks, alongside Global Volunteer par8cipants. The aim is to</a:t>
            </a:r>
          </a:p>
          <a:p>
            <a:r>
              <a:rPr lang="en-GB" dirty="0" smtClean="0"/>
              <a:t>empower young people to develop LDM characteris8cs by</a:t>
            </a:r>
          </a:p>
          <a:p>
            <a:r>
              <a:rPr lang="en-GB" dirty="0" smtClean="0"/>
              <a:t>volunteering together with the par0cipants of Global Volunteer</a:t>
            </a:r>
          </a:p>
          <a:p>
            <a:r>
              <a:rPr lang="en-GB" dirty="0" smtClean="0"/>
              <a:t>product.</a:t>
            </a:r>
          </a:p>
          <a:p>
            <a:r>
              <a:rPr lang="en-GB" dirty="0" smtClean="0"/>
              <a:t>How do we spark interest through this product?</a:t>
            </a:r>
          </a:p>
          <a:p>
            <a:r>
              <a:rPr lang="en-GB" dirty="0" smtClean="0"/>
              <a:t>We provide an opportunity for young people to begin developing the</a:t>
            </a:r>
          </a:p>
          <a:p>
            <a:r>
              <a:rPr lang="en-GB" dirty="0" smtClean="0"/>
              <a:t>global </a:t>
            </a:r>
            <a:r>
              <a:rPr lang="en-GB" dirty="0" err="1" smtClean="0"/>
              <a:t>mindset</a:t>
            </a:r>
            <a:r>
              <a:rPr lang="en-GB" dirty="0" smtClean="0"/>
              <a:t> by volunteering to address the SDGs alongside</a:t>
            </a:r>
          </a:p>
          <a:p>
            <a:r>
              <a:rPr lang="en-GB" dirty="0" err="1" smtClean="0"/>
              <a:t>par$cipant</a:t>
            </a:r>
            <a:r>
              <a:rPr lang="en-GB" dirty="0" smtClean="0"/>
              <a:t> of Global Volunteer product and to acquire leadership and</a:t>
            </a:r>
          </a:p>
          <a:p>
            <a:r>
              <a:rPr lang="en-GB" dirty="0" smtClean="0"/>
              <a:t>so# skills while crea.ng direct posi.ve impact in their local</a:t>
            </a:r>
          </a:p>
          <a:p>
            <a:r>
              <a:rPr lang="en-GB" dirty="0" err="1" smtClean="0"/>
              <a:t>communi'es</a:t>
            </a:r>
            <a:r>
              <a:rPr lang="en-GB" dirty="0" smtClean="0"/>
              <a:t>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70DBE-10DD-4084-A191-0C6DED28EF84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74205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t-EE" dirty="0" smtClean="0"/>
              <a:t>1948- </a:t>
            </a:r>
            <a:r>
              <a:rPr lang="en-GB" dirty="0" smtClean="0"/>
              <a:t>It was founded in 1948, when a group of young students wanted to do something mindful to join the ties among countries after the World War II. They were: Jean </a:t>
            </a:r>
            <a:r>
              <a:rPr lang="en-GB" dirty="0" err="1" smtClean="0"/>
              <a:t>Choplin</a:t>
            </a:r>
            <a:r>
              <a:rPr lang="en-GB" dirty="0" smtClean="0"/>
              <a:t> (France), Bengt </a:t>
            </a:r>
            <a:r>
              <a:rPr lang="en-GB" dirty="0" err="1" smtClean="0"/>
              <a:t>Sjøstrand</a:t>
            </a:r>
            <a:r>
              <a:rPr lang="en-GB" dirty="0" smtClean="0"/>
              <a:t> (Sweden), and </a:t>
            </a:r>
            <a:r>
              <a:rPr lang="en-GB" dirty="0" err="1" smtClean="0"/>
              <a:t>Dr.</a:t>
            </a:r>
            <a:r>
              <a:rPr lang="en-GB" dirty="0" smtClean="0"/>
              <a:t> Albert </a:t>
            </a:r>
            <a:r>
              <a:rPr lang="en-GB" dirty="0" err="1" smtClean="0"/>
              <a:t>Kaltenthaler</a:t>
            </a:r>
            <a:r>
              <a:rPr lang="en-GB" dirty="0" smtClean="0"/>
              <a:t> (Germany). They thought that by doing cultural exchanges among their nations they could foster tolerance, and they firmly believed that tolerance was the key to peace.</a:t>
            </a:r>
          </a:p>
          <a:p>
            <a:r>
              <a:rPr lang="en-GB" dirty="0" smtClean="0"/>
              <a:t>And it is “peace” the motto surrounding AIESEC operations, as its vision expresses it: “peace and the fulfilment of humankind’s potential</a:t>
            </a:r>
            <a:r>
              <a:rPr lang="et-EE" dirty="0" smtClean="0"/>
              <a:t>. </a:t>
            </a:r>
          </a:p>
          <a:p>
            <a:r>
              <a:rPr lang="en-GB" dirty="0" smtClean="0"/>
              <a:t>AIESEC wants to open</a:t>
            </a:r>
          </a:p>
          <a:p>
            <a:r>
              <a:rPr lang="en-GB" dirty="0" smtClean="0"/>
              <a:t>people’s mind and make them understand the different cultures, religions and other aspects that</a:t>
            </a:r>
          </a:p>
          <a:p>
            <a:r>
              <a:rPr lang="en-GB" dirty="0" smtClean="0"/>
              <a:t>differentiate humans to avoid conflicts. The aim is also to develop individuals who have the</a:t>
            </a:r>
          </a:p>
          <a:p>
            <a:r>
              <a:rPr lang="en-GB" dirty="0" smtClean="0"/>
              <a:t>knowledge, skills and determination to develop a world with more respect of others.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270DBE-10DD-4084-A191-0C6DED28EF8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6528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D79AB4-F265-46CE-B609-E5D2B123C03A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25807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35E519-09B9-434A-AD7A-1C30538421FD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5504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29DA6-32C8-415E-B3DD-04A00D54EF6B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81923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B58275-A5FD-4318-A2CB-58E136FE189B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89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CB07AB-6C7A-446B-B9FF-417A8AF6EE76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89995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94D940-A0DA-4517-8925-91EAEC97DE69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261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3DF748-9C38-4AD5-9427-A242044BFC9A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635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57626C-1E5A-43B8-ADDB-7F162A17AAB1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0806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5856-7380-4AA9-86A5-51E90DBE72E2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713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6148A-BEC5-4D69-BBDB-E20D338FF95C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6700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0AFA1-3EF7-4A5E-A049-6913AFA12120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05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E7506C-C09A-4AD4-855D-2A6947B16EAF}" type="datetime1">
              <a:rPr lang="en-US" smtClean="0"/>
              <a:t>10/4/2018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8205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3049" y="1979613"/>
            <a:ext cx="10067925" cy="2387600"/>
          </a:xfrm>
        </p:spPr>
        <p:txBody>
          <a:bodyPr>
            <a:normAutofit fontScale="90000"/>
          </a:bodyPr>
          <a:lstStyle/>
          <a:p>
            <a:r>
              <a:rPr lang="et-EE" b="1" dirty="0" err="1" smtClean="0"/>
              <a:t>History</a:t>
            </a:r>
            <a:r>
              <a:rPr lang="et-EE" b="1" dirty="0" smtClean="0"/>
              <a:t> of AIESEC:</a:t>
            </a:r>
            <a:br>
              <a:rPr lang="et-EE" b="1" dirty="0" smtClean="0"/>
            </a:br>
            <a:r>
              <a:rPr lang="et-EE" b="1" dirty="0" smtClean="0"/>
              <a:t>70 </a:t>
            </a:r>
            <a:r>
              <a:rPr lang="et-EE" b="1" dirty="0" err="1" smtClean="0"/>
              <a:t>years</a:t>
            </a:r>
            <a:r>
              <a:rPr lang="et-EE" b="1" dirty="0" smtClean="0"/>
              <a:t> of </a:t>
            </a:r>
            <a:r>
              <a:rPr lang="et-EE" b="1" dirty="0" err="1" smtClean="0"/>
              <a:t>Developing</a:t>
            </a:r>
            <a:r>
              <a:rPr lang="et-EE" b="1" dirty="0" smtClean="0"/>
              <a:t> </a:t>
            </a:r>
            <a:r>
              <a:rPr lang="et-EE" b="1" dirty="0" err="1" smtClean="0"/>
              <a:t>Youth</a:t>
            </a:r>
            <a:r>
              <a:rPr lang="et-EE" b="1" dirty="0" smtClean="0"/>
              <a:t> </a:t>
            </a:r>
            <a:r>
              <a:rPr lang="et-EE" b="1" dirty="0" err="1" smtClean="0"/>
              <a:t>Leadership</a:t>
            </a:r>
            <a:r>
              <a:rPr lang="et-EE" b="1" dirty="0" smtClean="0"/>
              <a:t> </a:t>
            </a:r>
            <a:r>
              <a:rPr lang="et-EE" b="1" dirty="0" err="1" smtClean="0"/>
              <a:t>for</a:t>
            </a:r>
            <a:r>
              <a:rPr lang="et-EE" b="1" dirty="0" smtClean="0"/>
              <a:t> </a:t>
            </a:r>
            <a:r>
              <a:rPr lang="et-EE" b="1" dirty="0" err="1" smtClean="0"/>
              <a:t>Peace</a:t>
            </a:r>
            <a:r>
              <a:rPr lang="et-EE" dirty="0" smtClean="0"/>
              <a:t/>
            </a:r>
            <a:br>
              <a:rPr lang="et-EE" dirty="0" smtClean="0"/>
            </a:b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85818" y="4538301"/>
            <a:ext cx="9144000" cy="1655762"/>
          </a:xfrm>
        </p:spPr>
        <p:txBody>
          <a:bodyPr/>
          <a:lstStyle/>
          <a:p>
            <a:pPr algn="r"/>
            <a:r>
              <a:rPr lang="et-EE" dirty="0" err="1" smtClean="0">
                <a:solidFill>
                  <a:schemeClr val="tx1"/>
                </a:solidFill>
              </a:rPr>
              <a:t>Tanja</a:t>
            </a:r>
            <a:r>
              <a:rPr lang="et-EE" dirty="0" smtClean="0">
                <a:solidFill>
                  <a:schemeClr val="tx1"/>
                </a:solidFill>
              </a:rPr>
              <a:t>  </a:t>
            </a:r>
            <a:r>
              <a:rPr lang="et-EE" dirty="0" err="1" smtClean="0">
                <a:solidFill>
                  <a:schemeClr val="tx1"/>
                </a:solidFill>
              </a:rPr>
              <a:t>Dibou</a:t>
            </a:r>
            <a:r>
              <a:rPr lang="et-EE" dirty="0" smtClean="0">
                <a:solidFill>
                  <a:schemeClr val="tx1"/>
                </a:solidFill>
              </a:rPr>
              <a:t>,  AIESEC </a:t>
            </a:r>
            <a:r>
              <a:rPr lang="et-EE" dirty="0" err="1" smtClean="0">
                <a:solidFill>
                  <a:schemeClr val="tx1"/>
                </a:solidFill>
              </a:rPr>
              <a:t>alumni</a:t>
            </a:r>
            <a:endParaRPr lang="et-EE" dirty="0" smtClean="0">
              <a:solidFill>
                <a:schemeClr val="tx1"/>
              </a:solidFill>
            </a:endParaRPr>
          </a:p>
          <a:p>
            <a:pPr algn="r"/>
            <a:r>
              <a:rPr lang="et-EE" dirty="0" smtClean="0">
                <a:solidFill>
                  <a:schemeClr val="tx1"/>
                </a:solidFill>
              </a:rPr>
              <a:t> Tallinn </a:t>
            </a:r>
            <a:r>
              <a:rPr lang="et-EE" dirty="0" err="1" smtClean="0">
                <a:solidFill>
                  <a:schemeClr val="tx1"/>
                </a:solidFill>
              </a:rPr>
              <a:t>University</a:t>
            </a:r>
            <a:r>
              <a:rPr lang="et-EE" dirty="0" smtClean="0">
                <a:solidFill>
                  <a:schemeClr val="tx1"/>
                </a:solidFill>
              </a:rPr>
              <a:t>, </a:t>
            </a:r>
            <a:r>
              <a:rPr lang="et-EE" dirty="0" err="1" smtClean="0">
                <a:solidFill>
                  <a:schemeClr val="tx1"/>
                </a:solidFill>
              </a:rPr>
              <a:t>youth</a:t>
            </a:r>
            <a:r>
              <a:rPr lang="et-EE" dirty="0" smtClean="0">
                <a:solidFill>
                  <a:schemeClr val="tx1"/>
                </a:solidFill>
              </a:rPr>
              <a:t> </a:t>
            </a:r>
            <a:r>
              <a:rPr lang="et-EE" dirty="0" err="1" smtClean="0">
                <a:solidFill>
                  <a:schemeClr val="tx1"/>
                </a:solidFill>
              </a:rPr>
              <a:t>work</a:t>
            </a:r>
            <a:r>
              <a:rPr lang="et-EE" dirty="0" smtClean="0">
                <a:solidFill>
                  <a:schemeClr val="tx1"/>
                </a:solidFill>
              </a:rPr>
              <a:t> </a:t>
            </a:r>
            <a:r>
              <a:rPr lang="et-EE" dirty="0" err="1" smtClean="0">
                <a:solidFill>
                  <a:schemeClr val="tx1"/>
                </a:solidFill>
              </a:rPr>
              <a:t>lecturer</a:t>
            </a:r>
            <a:endParaRPr lang="et-EE" dirty="0" smtClean="0">
              <a:solidFill>
                <a:schemeClr val="tx1"/>
              </a:solidFill>
            </a:endParaRPr>
          </a:p>
          <a:p>
            <a:pPr algn="r"/>
            <a:r>
              <a:rPr lang="et-EE" dirty="0">
                <a:solidFill>
                  <a:schemeClr val="tx1"/>
                </a:solidFill>
              </a:rPr>
              <a:t>t</a:t>
            </a:r>
            <a:r>
              <a:rPr lang="et-EE" dirty="0" smtClean="0">
                <a:solidFill>
                  <a:schemeClr val="tx1"/>
                </a:solidFill>
              </a:rPr>
              <a:t>anja.dibou@tlu.ee</a:t>
            </a:r>
            <a:endParaRPr lang="en-GB" dirty="0">
              <a:solidFill>
                <a:schemeClr val="tx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85" y="-1221378"/>
            <a:ext cx="5465500" cy="34159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813" y="3321601"/>
            <a:ext cx="3326850" cy="3326850"/>
          </a:xfrm>
          <a:prstGeom prst="rect">
            <a:avLst/>
          </a:prstGeom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40612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1811" y="156120"/>
            <a:ext cx="9742714" cy="566692"/>
          </a:xfrm>
        </p:spPr>
        <p:txBody>
          <a:bodyPr>
            <a:normAutofit fontScale="90000"/>
          </a:bodyPr>
          <a:lstStyle/>
          <a:p>
            <a:r>
              <a:rPr lang="et-EE" dirty="0" err="1" smtClean="0"/>
              <a:t>Impact</a:t>
            </a:r>
            <a:r>
              <a:rPr lang="et-EE" dirty="0" smtClean="0"/>
              <a:t> of AIESEC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765" y="722812"/>
            <a:ext cx="11617235" cy="5956662"/>
          </a:xfrm>
        </p:spPr>
        <p:txBody>
          <a:bodyPr/>
          <a:lstStyle/>
          <a:p>
            <a:r>
              <a:rPr lang="en-GB" dirty="0" smtClean="0"/>
              <a:t> impacted society through AIESEC</a:t>
            </a:r>
            <a:r>
              <a:rPr lang="et-EE" dirty="0" smtClean="0"/>
              <a:t> 1,000, 000  </a:t>
            </a:r>
            <a:r>
              <a:rPr lang="et-EE" dirty="0" err="1" smtClean="0"/>
              <a:t>alumni</a:t>
            </a:r>
            <a:r>
              <a:rPr lang="et-EE" dirty="0" smtClean="0"/>
              <a:t>. AIESEC </a:t>
            </a:r>
            <a:r>
              <a:rPr lang="en-GB" dirty="0" smtClean="0"/>
              <a:t>alumni represent business, NGO and world leaders</a:t>
            </a:r>
            <a:endParaRPr lang="et-EE" dirty="0" smtClean="0"/>
          </a:p>
          <a:p>
            <a:pPr marL="0" indent="0">
              <a:buNone/>
            </a:pPr>
            <a:r>
              <a:rPr lang="en-GB" sz="1600" dirty="0" smtClean="0"/>
              <a:t>Kofi Annan, secretary-general of </a:t>
            </a:r>
            <a:r>
              <a:rPr lang="et-EE" sz="1600" dirty="0" smtClean="0"/>
              <a:t>         </a:t>
            </a:r>
            <a:r>
              <a:rPr lang="pt-BR" sz="1600" dirty="0" smtClean="0"/>
              <a:t>Aníbal Cavaco Silva, President of Portugal</a:t>
            </a:r>
            <a:r>
              <a:rPr lang="et-EE" sz="1600" dirty="0" smtClean="0"/>
              <a:t> (2006-2016)         Bill Clinton, President of USA(1993-2001)</a:t>
            </a:r>
          </a:p>
          <a:p>
            <a:pPr marL="0" indent="0">
              <a:buNone/>
            </a:pPr>
            <a:r>
              <a:rPr lang="en-GB" sz="1600" dirty="0" smtClean="0"/>
              <a:t>the United Nations (1997-2007)</a:t>
            </a: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r>
              <a:rPr lang="et-EE" sz="1600" dirty="0" err="1" smtClean="0"/>
              <a:t>Janez</a:t>
            </a:r>
            <a:r>
              <a:rPr lang="et-EE" sz="1600" dirty="0" smtClean="0"/>
              <a:t> </a:t>
            </a:r>
            <a:r>
              <a:rPr lang="et-EE" sz="1600" dirty="0" err="1" smtClean="0"/>
              <a:t>Drnovšek</a:t>
            </a:r>
            <a:r>
              <a:rPr lang="et-EE" sz="1600" dirty="0" smtClean="0"/>
              <a:t>, President of </a:t>
            </a:r>
            <a:r>
              <a:rPr lang="et-EE" sz="1600" dirty="0" err="1" smtClean="0"/>
              <a:t>Slovenia</a:t>
            </a:r>
            <a:r>
              <a:rPr lang="et-EE" sz="1600" dirty="0" smtClean="0"/>
              <a:t> (2002-2007)               Martti Ahtisaari, President of </a:t>
            </a:r>
            <a:r>
              <a:rPr lang="et-EE" sz="1600" dirty="0" err="1" smtClean="0"/>
              <a:t>Finland</a:t>
            </a:r>
            <a:r>
              <a:rPr lang="et-EE" sz="1600" dirty="0" smtClean="0"/>
              <a:t> (1994-2000),</a:t>
            </a:r>
            <a:r>
              <a:rPr lang="en-GB" sz="1600" dirty="0" smtClean="0"/>
              <a:t> a Nobel Peace Prize laureate</a:t>
            </a: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t-EE" sz="1600" dirty="0"/>
          </a:p>
          <a:p>
            <a:pPr marL="0" indent="0">
              <a:buNone/>
            </a:pPr>
            <a:endParaRPr lang="et-EE" sz="1600" dirty="0" smtClean="0"/>
          </a:p>
          <a:p>
            <a:pPr marL="0" indent="0">
              <a:buNone/>
            </a:pPr>
            <a:endParaRPr lang="en-GB" sz="16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789" y="2215380"/>
            <a:ext cx="2783505" cy="20477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7795" y="1962310"/>
            <a:ext cx="2810453" cy="20174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84462" y="1925061"/>
            <a:ext cx="2898763" cy="205471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4487" y="4658946"/>
            <a:ext cx="1773430" cy="22469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54088" y="4658946"/>
            <a:ext cx="1428204" cy="2137978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6198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2474" y="68738"/>
            <a:ext cx="11249025" cy="1325563"/>
          </a:xfrm>
        </p:spPr>
        <p:txBody>
          <a:bodyPr/>
          <a:lstStyle/>
          <a:p>
            <a:r>
              <a:rPr lang="et-EE" dirty="0" err="1" smtClean="0"/>
              <a:t>Development</a:t>
            </a:r>
            <a:r>
              <a:rPr lang="et-EE" dirty="0" smtClean="0"/>
              <a:t> of 8 EU </a:t>
            </a:r>
            <a:r>
              <a:rPr lang="et-EE" dirty="0" err="1" smtClean="0"/>
              <a:t>key</a:t>
            </a:r>
            <a:r>
              <a:rPr lang="et-EE" dirty="0" smtClean="0"/>
              <a:t> </a:t>
            </a:r>
            <a:r>
              <a:rPr lang="et-EE" dirty="0" err="1" smtClean="0"/>
              <a:t>competences</a:t>
            </a:r>
            <a:r>
              <a:rPr lang="et-EE" dirty="0" smtClean="0"/>
              <a:t> </a:t>
            </a:r>
            <a:br>
              <a:rPr lang="et-EE" dirty="0" smtClean="0"/>
            </a:br>
            <a:r>
              <a:rPr lang="et-EE" sz="2800" dirty="0" smtClean="0"/>
              <a:t>(</a:t>
            </a:r>
            <a:r>
              <a:rPr lang="et-EE" sz="2800" dirty="0" err="1" smtClean="0"/>
              <a:t>research</a:t>
            </a:r>
            <a:r>
              <a:rPr lang="et-EE" sz="2800" dirty="0" smtClean="0"/>
              <a:t> in Estonia 2016 </a:t>
            </a:r>
            <a:r>
              <a:rPr lang="et-EE" sz="2800" dirty="0" err="1" smtClean="0"/>
              <a:t>among</a:t>
            </a:r>
            <a:r>
              <a:rPr lang="et-EE" sz="2800" dirty="0" smtClean="0"/>
              <a:t> AIESEC </a:t>
            </a:r>
            <a:r>
              <a:rPr lang="et-EE" sz="2800" dirty="0" err="1" smtClean="0"/>
              <a:t>alumni</a:t>
            </a:r>
            <a:r>
              <a:rPr lang="et-EE" sz="2800" dirty="0" smtClean="0"/>
              <a:t>)</a:t>
            </a:r>
            <a:endParaRPr lang="en-GB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dirty="0" smtClean="0"/>
              <a:t> 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11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75" y="1394301"/>
            <a:ext cx="11820524" cy="3411220"/>
          </a:xfrm>
          <a:prstGeom prst="rect">
            <a:avLst/>
          </a:prstGeom>
        </p:spPr>
      </p:pic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8320414"/>
              </p:ext>
            </p:extLst>
          </p:nvPr>
        </p:nvGraphicFramePr>
        <p:xfrm>
          <a:off x="476247" y="4805521"/>
          <a:ext cx="11610979" cy="20148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290109">
                  <a:extLst>
                    <a:ext uri="{9D8B030D-6E8A-4147-A177-3AD203B41FA5}">
                      <a16:colId xmlns:a16="http://schemas.microsoft.com/office/drawing/2014/main" val="771259475"/>
                    </a:ext>
                  </a:extLst>
                </a:gridCol>
                <a:gridCol w="1290109">
                  <a:extLst>
                    <a:ext uri="{9D8B030D-6E8A-4147-A177-3AD203B41FA5}">
                      <a16:colId xmlns:a16="http://schemas.microsoft.com/office/drawing/2014/main" val="2720187186"/>
                    </a:ext>
                  </a:extLst>
                </a:gridCol>
                <a:gridCol w="1496700">
                  <a:extLst>
                    <a:ext uri="{9D8B030D-6E8A-4147-A177-3AD203B41FA5}">
                      <a16:colId xmlns:a16="http://schemas.microsoft.com/office/drawing/2014/main" val="2845111753"/>
                    </a:ext>
                  </a:extLst>
                </a:gridCol>
                <a:gridCol w="1083517">
                  <a:extLst>
                    <a:ext uri="{9D8B030D-6E8A-4147-A177-3AD203B41FA5}">
                      <a16:colId xmlns:a16="http://schemas.microsoft.com/office/drawing/2014/main" val="2380168384"/>
                    </a:ext>
                  </a:extLst>
                </a:gridCol>
                <a:gridCol w="1290109">
                  <a:extLst>
                    <a:ext uri="{9D8B030D-6E8A-4147-A177-3AD203B41FA5}">
                      <a16:colId xmlns:a16="http://schemas.microsoft.com/office/drawing/2014/main" val="3761734821"/>
                    </a:ext>
                  </a:extLst>
                </a:gridCol>
                <a:gridCol w="1131359">
                  <a:extLst>
                    <a:ext uri="{9D8B030D-6E8A-4147-A177-3AD203B41FA5}">
                      <a16:colId xmlns:a16="http://schemas.microsoft.com/office/drawing/2014/main" val="1120935389"/>
                    </a:ext>
                  </a:extLst>
                </a:gridCol>
                <a:gridCol w="1448858">
                  <a:extLst>
                    <a:ext uri="{9D8B030D-6E8A-4147-A177-3AD203B41FA5}">
                      <a16:colId xmlns:a16="http://schemas.microsoft.com/office/drawing/2014/main" val="3227503314"/>
                    </a:ext>
                  </a:extLst>
                </a:gridCol>
                <a:gridCol w="1290109">
                  <a:extLst>
                    <a:ext uri="{9D8B030D-6E8A-4147-A177-3AD203B41FA5}">
                      <a16:colId xmlns:a16="http://schemas.microsoft.com/office/drawing/2014/main" val="1781668254"/>
                    </a:ext>
                  </a:extLst>
                </a:gridCol>
                <a:gridCol w="1290109">
                  <a:extLst>
                    <a:ext uri="{9D8B030D-6E8A-4147-A177-3AD203B41FA5}">
                      <a16:colId xmlns:a16="http://schemas.microsoft.com/office/drawing/2014/main" val="1843809241"/>
                    </a:ext>
                  </a:extLst>
                </a:gridCol>
              </a:tblGrid>
              <a:tr h="2014855"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Sense of initiative and entrepreneurship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Cultural awareness</a:t>
                      </a:r>
                    </a:p>
                    <a:p>
                      <a:r>
                        <a:rPr lang="en-GB" sz="1600" b="0" dirty="0" smtClean="0"/>
                        <a:t>and expression 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Social and civic</a:t>
                      </a:r>
                    </a:p>
                    <a:p>
                      <a:r>
                        <a:rPr lang="en-GB" sz="1600" b="0" dirty="0" smtClean="0"/>
                        <a:t>competences 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Learning to learn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b="0" dirty="0" err="1" smtClean="0"/>
                        <a:t>Communication</a:t>
                      </a:r>
                      <a:r>
                        <a:rPr lang="et-EE" sz="1600" b="0" dirty="0" smtClean="0"/>
                        <a:t> in </a:t>
                      </a:r>
                      <a:r>
                        <a:rPr lang="et-EE" sz="1600" b="0" dirty="0" err="1" smtClean="0"/>
                        <a:t>foreign</a:t>
                      </a:r>
                      <a:r>
                        <a:rPr lang="et-EE" sz="1600" b="0" dirty="0" smtClean="0"/>
                        <a:t> </a:t>
                      </a:r>
                      <a:r>
                        <a:rPr lang="et-EE" sz="1600" b="0" dirty="0" err="1" smtClean="0"/>
                        <a:t>languages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Digital competence 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600" b="0" dirty="0" smtClean="0"/>
                        <a:t>Mathematical</a:t>
                      </a:r>
                    </a:p>
                    <a:p>
                      <a:r>
                        <a:rPr lang="en-GB" sz="1600" b="0" dirty="0" smtClean="0"/>
                        <a:t>competence and</a:t>
                      </a:r>
                    </a:p>
                    <a:p>
                      <a:r>
                        <a:rPr lang="en-GB" sz="1600" b="0" dirty="0" smtClean="0"/>
                        <a:t>basic competences</a:t>
                      </a:r>
                    </a:p>
                    <a:p>
                      <a:r>
                        <a:rPr lang="en-GB" sz="1600" b="0" dirty="0" smtClean="0"/>
                        <a:t>in science and</a:t>
                      </a:r>
                    </a:p>
                    <a:p>
                      <a:r>
                        <a:rPr lang="en-GB" sz="1600" b="0" dirty="0" smtClean="0"/>
                        <a:t>technology 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b="0" dirty="0" err="1" smtClean="0"/>
                        <a:t>Communication</a:t>
                      </a:r>
                      <a:r>
                        <a:rPr lang="et-EE" sz="1600" b="0" baseline="0" dirty="0" smtClean="0"/>
                        <a:t> in </a:t>
                      </a:r>
                      <a:r>
                        <a:rPr lang="et-EE" sz="1600" b="0" baseline="0" dirty="0" err="1" smtClean="0"/>
                        <a:t>the</a:t>
                      </a:r>
                      <a:r>
                        <a:rPr lang="et-EE" sz="1600" b="0" baseline="0" dirty="0" smtClean="0"/>
                        <a:t> </a:t>
                      </a:r>
                      <a:r>
                        <a:rPr lang="et-EE" sz="1600" b="0" baseline="0" dirty="0" err="1" smtClean="0"/>
                        <a:t>mother</a:t>
                      </a:r>
                      <a:r>
                        <a:rPr lang="et-EE" sz="1600" b="0" baseline="0" dirty="0" smtClean="0"/>
                        <a:t> </a:t>
                      </a:r>
                      <a:r>
                        <a:rPr lang="et-EE" sz="1600" b="0" baseline="0" dirty="0" err="1" smtClean="0"/>
                        <a:t>tongue</a:t>
                      </a:r>
                      <a:endParaRPr lang="en-GB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t-EE" sz="1600" b="0" dirty="0" err="1" smtClean="0"/>
                        <a:t>Total</a:t>
                      </a:r>
                      <a:r>
                        <a:rPr lang="et-EE" sz="1600" b="0" baseline="0" dirty="0" smtClean="0"/>
                        <a:t> </a:t>
                      </a:r>
                      <a:r>
                        <a:rPr lang="et-EE" sz="1600" b="0" baseline="0" dirty="0" err="1" smtClean="0"/>
                        <a:t>impact</a:t>
                      </a:r>
                      <a:r>
                        <a:rPr lang="et-EE" sz="1600" b="0" baseline="0" dirty="0" smtClean="0"/>
                        <a:t> on </a:t>
                      </a:r>
                      <a:r>
                        <a:rPr lang="et-EE" sz="1600" b="0" baseline="0" dirty="0" err="1" smtClean="0"/>
                        <a:t>competences</a:t>
                      </a:r>
                      <a:endParaRPr lang="en-GB" sz="1600" b="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43526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80015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r="1493" b="5464"/>
          <a:stretch/>
        </p:blipFill>
        <p:spPr>
          <a:xfrm>
            <a:off x="333375" y="40151"/>
            <a:ext cx="11597826" cy="6817849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581150" y="4422775"/>
            <a:ext cx="10515600" cy="1325563"/>
          </a:xfrm>
        </p:spPr>
        <p:txBody>
          <a:bodyPr/>
          <a:lstStyle/>
          <a:p>
            <a:r>
              <a:rPr lang="et-EE" b="1" dirty="0" err="1" smtClean="0"/>
              <a:t>Thank</a:t>
            </a:r>
            <a:r>
              <a:rPr lang="et-EE" b="1" dirty="0" smtClean="0"/>
              <a:t> </a:t>
            </a:r>
            <a:r>
              <a:rPr lang="et-EE" b="1" dirty="0" err="1" smtClean="0"/>
              <a:t>you</a:t>
            </a:r>
            <a:r>
              <a:rPr lang="et-EE" b="1" dirty="0" smtClean="0"/>
              <a:t> </a:t>
            </a:r>
            <a:r>
              <a:rPr lang="et-EE" b="1" dirty="0" err="1" smtClean="0"/>
              <a:t>for</a:t>
            </a:r>
            <a:r>
              <a:rPr lang="et-EE" b="1" dirty="0" smtClean="0"/>
              <a:t> </a:t>
            </a:r>
            <a:r>
              <a:rPr lang="et-EE" b="1" dirty="0" err="1" smtClean="0"/>
              <a:t>attention</a:t>
            </a:r>
            <a:r>
              <a:rPr lang="et-EE" b="1" dirty="0" smtClean="0"/>
              <a:t>!</a:t>
            </a:r>
            <a:endParaRPr lang="en-GB" b="1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641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524164" y="85227"/>
            <a:ext cx="10515600" cy="940010"/>
          </a:xfrm>
        </p:spPr>
        <p:txBody>
          <a:bodyPr/>
          <a:lstStyle/>
          <a:p>
            <a:r>
              <a:rPr lang="et-EE" dirty="0" err="1" smtClean="0"/>
              <a:t>What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t-EE" dirty="0" smtClean="0"/>
              <a:t> AIESEC?</a:t>
            </a:r>
            <a:endParaRPr lang="en-GB" dirty="0"/>
          </a:p>
        </p:txBody>
      </p:sp>
      <p:sp>
        <p:nvSpPr>
          <p:cNvPr id="15" name="Content Placeholder 14"/>
          <p:cNvSpPr>
            <a:spLocks noGrp="1"/>
          </p:cNvSpPr>
          <p:nvPr>
            <p:ph idx="1"/>
          </p:nvPr>
        </p:nvSpPr>
        <p:spPr>
          <a:xfrm>
            <a:off x="524164" y="819006"/>
            <a:ext cx="11515436" cy="5743575"/>
          </a:xfrm>
        </p:spPr>
        <p:txBody>
          <a:bodyPr>
            <a:normAutofit fontScale="92500" lnSpcReduction="20000"/>
          </a:bodyPr>
          <a:lstStyle/>
          <a:p>
            <a:r>
              <a:rPr lang="fr-FR" dirty="0" smtClean="0"/>
              <a:t>an </a:t>
            </a:r>
            <a:r>
              <a:rPr lang="fr-FR" dirty="0" err="1" smtClean="0"/>
              <a:t>acronym</a:t>
            </a:r>
            <a:r>
              <a:rPr lang="fr-FR" dirty="0" smtClean="0"/>
              <a:t> for</a:t>
            </a:r>
            <a:r>
              <a:rPr lang="et-EE" dirty="0" smtClean="0"/>
              <a:t>  </a:t>
            </a:r>
            <a:r>
              <a:rPr lang="et-EE" dirty="0" err="1" smtClean="0"/>
              <a:t>French</a:t>
            </a:r>
            <a:r>
              <a:rPr lang="et-EE" dirty="0" smtClean="0"/>
              <a:t> </a:t>
            </a:r>
            <a:r>
              <a:rPr lang="et-EE" dirty="0" err="1" smtClean="0"/>
              <a:t>name</a:t>
            </a:r>
            <a:r>
              <a:rPr lang="et-EE" dirty="0" smtClean="0"/>
              <a:t> „</a:t>
            </a:r>
            <a:r>
              <a:rPr lang="fr-FR" i="1" dirty="0" smtClean="0"/>
              <a:t>Association Internationale des Étudiants en Sciences Économiques et Commerciales</a:t>
            </a:r>
            <a:r>
              <a:rPr lang="et-EE" i="1" dirty="0" smtClean="0"/>
              <a:t>“ ( in </a:t>
            </a:r>
            <a:r>
              <a:rPr lang="en-GB" i="1" dirty="0" smtClean="0"/>
              <a:t>English: International Association of Students</a:t>
            </a:r>
            <a:r>
              <a:rPr lang="et-EE" i="1" dirty="0" smtClean="0"/>
              <a:t> </a:t>
            </a:r>
            <a:r>
              <a:rPr lang="en-GB" i="1" dirty="0" smtClean="0"/>
              <a:t>in Economics and Commercial Sciences).</a:t>
            </a:r>
            <a:endParaRPr lang="et-EE" dirty="0" smtClean="0"/>
          </a:p>
          <a:p>
            <a:r>
              <a:rPr lang="et-EE" dirty="0" smtClean="0"/>
              <a:t>N</a:t>
            </a:r>
            <a:r>
              <a:rPr lang="en-GB" dirty="0" smtClean="0"/>
              <a:t>on-governmental </a:t>
            </a:r>
            <a:r>
              <a:rPr lang="en-GB" dirty="0"/>
              <a:t>not-for-profit organisation in consultative status with the United Nations Economic and Social Council (ECOSOC), affiliated with the United Nations Department of Public </a:t>
            </a:r>
            <a:r>
              <a:rPr lang="en-GB" dirty="0" smtClean="0"/>
              <a:t>Information</a:t>
            </a:r>
            <a:r>
              <a:rPr lang="et-EE" dirty="0" smtClean="0"/>
              <a:t>(</a:t>
            </a:r>
            <a:r>
              <a:rPr lang="en-GB" dirty="0" smtClean="0"/>
              <a:t>UN DPI</a:t>
            </a:r>
            <a:r>
              <a:rPr lang="et-EE" dirty="0" smtClean="0"/>
              <a:t>)</a:t>
            </a:r>
            <a:r>
              <a:rPr lang="en-GB" dirty="0" smtClean="0"/>
              <a:t>, </a:t>
            </a:r>
            <a:r>
              <a:rPr lang="en-GB" dirty="0"/>
              <a:t>member of </a:t>
            </a:r>
            <a:r>
              <a:rPr lang="en-GB" dirty="0" smtClean="0"/>
              <a:t> International Coordination Meeting of Youth Organisations</a:t>
            </a:r>
            <a:r>
              <a:rPr lang="et-EE" dirty="0" smtClean="0"/>
              <a:t> (</a:t>
            </a:r>
            <a:r>
              <a:rPr lang="en-GB" dirty="0" smtClean="0"/>
              <a:t>ICMYO</a:t>
            </a:r>
            <a:r>
              <a:rPr lang="et-EE" dirty="0" smtClean="0"/>
              <a:t>)</a:t>
            </a:r>
            <a:r>
              <a:rPr lang="en-GB" dirty="0" smtClean="0"/>
              <a:t>, </a:t>
            </a:r>
            <a:r>
              <a:rPr lang="en-GB" dirty="0"/>
              <a:t>and is recognized by UNESCO. </a:t>
            </a:r>
            <a:endParaRPr lang="et-EE" dirty="0" smtClean="0"/>
          </a:p>
          <a:p>
            <a:r>
              <a:rPr lang="et-EE" b="1" dirty="0" err="1" smtClean="0">
                <a:solidFill>
                  <a:srgbClr val="00B0F0"/>
                </a:solidFill>
              </a:rPr>
              <a:t>Youth</a:t>
            </a:r>
            <a:r>
              <a:rPr lang="et-EE" b="1" dirty="0" smtClean="0">
                <a:solidFill>
                  <a:srgbClr val="00B0F0"/>
                </a:solidFill>
              </a:rPr>
              <a:t> -</a:t>
            </a:r>
            <a:r>
              <a:rPr lang="et-EE" b="1" dirty="0" err="1" smtClean="0">
                <a:solidFill>
                  <a:srgbClr val="00B0F0"/>
                </a:solidFill>
              </a:rPr>
              <a:t>led</a:t>
            </a:r>
            <a:r>
              <a:rPr lang="et-EE" b="1" dirty="0" smtClean="0">
                <a:solidFill>
                  <a:srgbClr val="00B0F0"/>
                </a:solidFill>
              </a:rPr>
              <a:t> </a:t>
            </a:r>
            <a:r>
              <a:rPr lang="et-EE" b="1" dirty="0" err="1" smtClean="0">
                <a:solidFill>
                  <a:srgbClr val="00B0F0"/>
                </a:solidFill>
              </a:rPr>
              <a:t>organization</a:t>
            </a:r>
            <a:r>
              <a:rPr lang="et-EE" b="1" dirty="0">
                <a:solidFill>
                  <a:srgbClr val="00B0F0"/>
                </a:solidFill>
              </a:rPr>
              <a:t>-</a:t>
            </a:r>
            <a:r>
              <a:rPr lang="en-GB" dirty="0" smtClean="0"/>
              <a:t>the world's largest student</a:t>
            </a:r>
            <a:r>
              <a:rPr lang="et-EE" dirty="0" smtClean="0"/>
              <a:t> </a:t>
            </a:r>
            <a:r>
              <a:rPr lang="et-EE" dirty="0" err="1" smtClean="0"/>
              <a:t>organization</a:t>
            </a:r>
            <a:r>
              <a:rPr lang="et-EE" dirty="0"/>
              <a:t>,</a:t>
            </a:r>
            <a:r>
              <a:rPr lang="et-EE" dirty="0" smtClean="0"/>
              <a:t> </a:t>
            </a:r>
            <a:r>
              <a:rPr lang="en-GB" dirty="0" smtClean="0"/>
              <a:t>run by </a:t>
            </a:r>
            <a:r>
              <a:rPr lang="et-EE" dirty="0" err="1" smtClean="0"/>
              <a:t>current</a:t>
            </a:r>
            <a:r>
              <a:rPr lang="et-EE" dirty="0" smtClean="0"/>
              <a:t> </a:t>
            </a:r>
            <a:r>
              <a:rPr lang="en-GB" dirty="0" smtClean="0"/>
              <a:t>students and recent graduates </a:t>
            </a:r>
            <a:r>
              <a:rPr lang="et-EE" dirty="0" smtClean="0"/>
              <a:t>at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age</a:t>
            </a:r>
            <a:r>
              <a:rPr lang="et-EE" dirty="0" smtClean="0"/>
              <a:t>  of 18-30 </a:t>
            </a:r>
            <a:r>
              <a:rPr lang="en-GB" dirty="0" smtClean="0"/>
              <a:t>of institutions of higher education</a:t>
            </a:r>
            <a:r>
              <a:rPr lang="et-EE" dirty="0" smtClean="0"/>
              <a:t> </a:t>
            </a:r>
          </a:p>
          <a:p>
            <a:r>
              <a:rPr lang="et-EE" b="1" dirty="0" err="1" smtClean="0">
                <a:solidFill>
                  <a:srgbClr val="00B0F0"/>
                </a:solidFill>
              </a:rPr>
              <a:t>Youth</a:t>
            </a:r>
            <a:r>
              <a:rPr lang="et-EE" b="1" dirty="0" smtClean="0">
                <a:solidFill>
                  <a:srgbClr val="00B0F0"/>
                </a:solidFill>
              </a:rPr>
              <a:t> </a:t>
            </a:r>
            <a:r>
              <a:rPr lang="et-EE" b="1" dirty="0" err="1" smtClean="0">
                <a:solidFill>
                  <a:srgbClr val="00B0F0"/>
                </a:solidFill>
              </a:rPr>
              <a:t>leadership</a:t>
            </a:r>
            <a:r>
              <a:rPr lang="et-EE" b="1" dirty="0" smtClean="0">
                <a:solidFill>
                  <a:srgbClr val="00B0F0"/>
                </a:solidFill>
              </a:rPr>
              <a:t> </a:t>
            </a:r>
            <a:r>
              <a:rPr lang="et-EE" b="1" dirty="0" err="1" smtClean="0">
                <a:solidFill>
                  <a:srgbClr val="00B0F0"/>
                </a:solidFill>
              </a:rPr>
              <a:t>movement</a:t>
            </a:r>
            <a:r>
              <a:rPr lang="et-EE" b="1" dirty="0" smtClean="0">
                <a:solidFill>
                  <a:srgbClr val="00B0F0"/>
                </a:solidFill>
              </a:rPr>
              <a:t> </a:t>
            </a:r>
            <a:r>
              <a:rPr lang="et-EE" dirty="0" err="1" smtClean="0"/>
              <a:t>with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aim </a:t>
            </a:r>
            <a:r>
              <a:rPr lang="en-GB" dirty="0" smtClean="0"/>
              <a:t>to explore and develop leadership </a:t>
            </a:r>
            <a:r>
              <a:rPr lang="et-EE" dirty="0" err="1" smtClean="0"/>
              <a:t>among</a:t>
            </a:r>
            <a:r>
              <a:rPr lang="et-EE" dirty="0" smtClean="0"/>
              <a:t> </a:t>
            </a:r>
            <a:r>
              <a:rPr lang="et-EE" dirty="0" err="1" smtClean="0"/>
              <a:t>young</a:t>
            </a:r>
            <a:r>
              <a:rPr lang="et-EE" dirty="0" smtClean="0"/>
              <a:t> </a:t>
            </a:r>
            <a:r>
              <a:rPr lang="et-EE" dirty="0" err="1" smtClean="0"/>
              <a:t>people</a:t>
            </a:r>
            <a:endParaRPr lang="et-EE" dirty="0" smtClean="0"/>
          </a:p>
          <a:p>
            <a:r>
              <a:rPr lang="et-EE" i="1" dirty="0" smtClean="0"/>
              <a:t>„G</a:t>
            </a:r>
            <a:r>
              <a:rPr lang="en-GB" i="1" dirty="0" err="1" smtClean="0"/>
              <a:t>lobal</a:t>
            </a:r>
            <a:r>
              <a:rPr lang="en-GB" i="1" dirty="0" smtClean="0"/>
              <a:t> network of people that simply believe that youth leadership is not an option, but our responsibility.</a:t>
            </a:r>
            <a:r>
              <a:rPr lang="et-EE" i="1" dirty="0" smtClean="0"/>
              <a:t>“ ( AIESEC)</a:t>
            </a:r>
          </a:p>
          <a:p>
            <a:r>
              <a:rPr lang="en-GB" dirty="0" smtClean="0"/>
              <a:t>AIESEC offers the opportunity to young people to develop their leadership and</a:t>
            </a:r>
            <a:r>
              <a:rPr lang="et-EE" dirty="0" smtClean="0"/>
              <a:t> </a:t>
            </a:r>
            <a:r>
              <a:rPr lang="en-GB" dirty="0" smtClean="0"/>
              <a:t>cross-cultural potential by experiencing global internships</a:t>
            </a:r>
            <a:r>
              <a:rPr lang="et-EE" dirty="0" smtClean="0"/>
              <a:t>, </a:t>
            </a:r>
            <a:r>
              <a:rPr lang="en-GB" dirty="0" smtClean="0"/>
              <a:t> volunteering programs</a:t>
            </a:r>
            <a:r>
              <a:rPr lang="et-EE" dirty="0" smtClean="0"/>
              <a:t> and AIESEC </a:t>
            </a:r>
            <a:r>
              <a:rPr lang="et-EE" dirty="0" err="1" smtClean="0"/>
              <a:t>campus</a:t>
            </a:r>
            <a:r>
              <a:rPr lang="et-EE" dirty="0" smtClean="0"/>
              <a:t> </a:t>
            </a:r>
            <a:r>
              <a:rPr lang="et-EE" dirty="0" err="1" smtClean="0"/>
              <a:t>programs</a:t>
            </a:r>
            <a:r>
              <a:rPr lang="et-EE" dirty="0" smtClean="0"/>
              <a:t>.</a:t>
            </a:r>
          </a:p>
          <a:p>
            <a:endParaRPr lang="et-EE" dirty="0" smtClean="0"/>
          </a:p>
          <a:p>
            <a:endParaRPr lang="et-EE" i="1" dirty="0" smtClean="0"/>
          </a:p>
          <a:p>
            <a:pPr marL="0" indent="0">
              <a:buNone/>
            </a:pPr>
            <a:endParaRPr lang="en-GB" i="1" dirty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17956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414915" y="129454"/>
            <a:ext cx="5157787" cy="823912"/>
          </a:xfrm>
        </p:spPr>
        <p:txBody>
          <a:bodyPr>
            <a:normAutofit/>
          </a:bodyPr>
          <a:lstStyle/>
          <a:p>
            <a:r>
              <a:rPr lang="en-GB" sz="4400" dirty="0" smtClean="0"/>
              <a:t>AIESEC's Vision</a:t>
            </a:r>
            <a:endParaRPr lang="en-GB" sz="4400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741140" y="3578151"/>
            <a:ext cx="5410201" cy="970036"/>
          </a:xfrm>
        </p:spPr>
        <p:txBody>
          <a:bodyPr>
            <a:normAutofit fontScale="85000" lnSpcReduction="20000"/>
          </a:bodyPr>
          <a:lstStyle/>
          <a:p>
            <a:endParaRPr lang="et-EE" dirty="0"/>
          </a:p>
          <a:p>
            <a:r>
              <a:rPr lang="et-EE" sz="5700" dirty="0" err="1" smtClean="0"/>
              <a:t>AIESEC´s</a:t>
            </a:r>
            <a:r>
              <a:rPr lang="et-EE" sz="5700" dirty="0" smtClean="0"/>
              <a:t> </a:t>
            </a:r>
            <a:r>
              <a:rPr lang="et-EE" sz="5700" dirty="0" err="1" smtClean="0"/>
              <a:t>Values</a:t>
            </a:r>
            <a:endParaRPr lang="en-GB" sz="5700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1336849" y="4389005"/>
            <a:ext cx="10117776" cy="1967345"/>
          </a:xfrm>
          <a:prstGeom prst="rect">
            <a:avLst/>
          </a:prstGeom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589" y="740930"/>
            <a:ext cx="3252786" cy="3686308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/>
          <a:srcRect l="14544" t="606" r="12033"/>
          <a:stretch/>
        </p:blipFill>
        <p:spPr>
          <a:xfrm>
            <a:off x="4079892" y="953366"/>
            <a:ext cx="7689058" cy="2770909"/>
          </a:xfrm>
          <a:prstGeom prst="rect">
            <a:avLst/>
          </a:prstGeom>
        </p:spPr>
      </p:pic>
      <p:sp>
        <p:nvSpPr>
          <p:cNvPr id="15" name="Text Placeholder 4"/>
          <p:cNvSpPr txBox="1">
            <a:spLocks/>
          </p:cNvSpPr>
          <p:nvPr/>
        </p:nvSpPr>
        <p:spPr>
          <a:xfrm>
            <a:off x="5481059" y="129454"/>
            <a:ext cx="5157787" cy="8239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4400" dirty="0" smtClean="0"/>
              <a:t>AIESEC</a:t>
            </a:r>
            <a:r>
              <a:rPr lang="et-EE" sz="4400" dirty="0" smtClean="0"/>
              <a:t> in </a:t>
            </a:r>
            <a:r>
              <a:rPr lang="et-EE" sz="4400" dirty="0" err="1" smtClean="0"/>
              <a:t>Numbers</a:t>
            </a:r>
            <a:endParaRPr lang="en-GB" sz="4400" dirty="0" smtClean="0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61798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Content Placeholder 15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676401" y="1573785"/>
            <a:ext cx="7943849" cy="5059742"/>
          </a:xfrm>
          <a:prstGeom prst="rect">
            <a:avLst/>
          </a:prstGeom>
        </p:spPr>
      </p:pic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838200" y="245052"/>
            <a:ext cx="10515600" cy="743239"/>
          </a:xfrm>
        </p:spPr>
        <p:txBody>
          <a:bodyPr>
            <a:normAutofit/>
          </a:bodyPr>
          <a:lstStyle/>
          <a:p>
            <a:pPr algn="ctr"/>
            <a:r>
              <a:rPr lang="et-EE" sz="3600" b="1" dirty="0" err="1" smtClean="0"/>
              <a:t>AIESEC´s</a:t>
            </a:r>
            <a:r>
              <a:rPr lang="et-EE" sz="3600" b="1" dirty="0" smtClean="0"/>
              <a:t> </a:t>
            </a:r>
            <a:r>
              <a:rPr lang="et-EE" sz="3600" b="1" dirty="0" err="1" smtClean="0"/>
              <a:t>methodology</a:t>
            </a:r>
            <a:r>
              <a:rPr lang="et-EE" sz="3600" b="1" dirty="0" smtClean="0"/>
              <a:t> of </a:t>
            </a:r>
            <a:r>
              <a:rPr lang="et-EE" sz="3600" b="1" dirty="0" err="1" smtClean="0"/>
              <a:t>developing</a:t>
            </a:r>
            <a:r>
              <a:rPr lang="et-EE" sz="3600" b="1" dirty="0" smtClean="0"/>
              <a:t> </a:t>
            </a:r>
            <a:r>
              <a:rPr lang="et-EE" sz="3600" b="1" dirty="0" err="1" smtClean="0"/>
              <a:t>youth</a:t>
            </a:r>
            <a:r>
              <a:rPr lang="et-EE" sz="3600" b="1" dirty="0" smtClean="0"/>
              <a:t> </a:t>
            </a:r>
            <a:r>
              <a:rPr lang="et-EE" sz="3600" b="1" dirty="0" err="1" smtClean="0"/>
              <a:t>leadership</a:t>
            </a:r>
            <a:endParaRPr lang="en-GB" sz="3600" b="1" dirty="0"/>
          </a:p>
        </p:txBody>
      </p:sp>
      <p:sp>
        <p:nvSpPr>
          <p:cNvPr id="11" name="Text Placeholder 4"/>
          <p:cNvSpPr txBox="1">
            <a:spLocks/>
          </p:cNvSpPr>
          <p:nvPr/>
        </p:nvSpPr>
        <p:spPr>
          <a:xfrm>
            <a:off x="479570" y="1126981"/>
            <a:ext cx="10245580" cy="823912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t-EE" sz="4400" dirty="0"/>
              <a:t>D</a:t>
            </a:r>
            <a:r>
              <a:rPr lang="en-GB" sz="4400" dirty="0" err="1" smtClean="0"/>
              <a:t>evelop</a:t>
            </a:r>
            <a:r>
              <a:rPr lang="en-GB" sz="4400" dirty="0" smtClean="0"/>
              <a:t> </a:t>
            </a:r>
            <a:r>
              <a:rPr lang="en-GB" sz="4400" dirty="0"/>
              <a:t>youth leaders with the following </a:t>
            </a:r>
            <a:r>
              <a:rPr lang="en-GB" sz="4400" dirty="0" smtClean="0"/>
              <a:t>qualities</a:t>
            </a:r>
            <a:r>
              <a:rPr lang="et-EE" sz="4400" dirty="0" smtClean="0"/>
              <a:t>:</a:t>
            </a:r>
            <a:endParaRPr lang="en-GB" sz="4400" dirty="0" smtClean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30698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smtClean="0"/>
              <a:t>HOW AIESEC </a:t>
            </a:r>
            <a:r>
              <a:rPr lang="et-EE" dirty="0" err="1" smtClean="0"/>
              <a:t>works</a:t>
            </a:r>
            <a:r>
              <a:rPr lang="et-EE" dirty="0" smtClean="0"/>
              <a:t> </a:t>
            </a:r>
            <a:r>
              <a:rPr lang="et-EE" dirty="0" err="1" smtClean="0"/>
              <a:t>with</a:t>
            </a:r>
            <a:r>
              <a:rPr lang="et-EE" dirty="0" smtClean="0"/>
              <a:t> </a:t>
            </a:r>
            <a:r>
              <a:rPr lang="et-EE" dirty="0" err="1" smtClean="0"/>
              <a:t>young</a:t>
            </a:r>
            <a:r>
              <a:rPr lang="et-EE" dirty="0" smtClean="0"/>
              <a:t> </a:t>
            </a:r>
            <a:r>
              <a:rPr lang="et-EE" dirty="0" err="1" smtClean="0"/>
              <a:t>people</a:t>
            </a:r>
            <a:r>
              <a:rPr lang="et-EE" dirty="0" smtClean="0"/>
              <a:t>? </a:t>
            </a:r>
            <a:endParaRPr lang="en-GB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05619" y="1390650"/>
            <a:ext cx="11626438" cy="5334000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5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10" y="5114148"/>
            <a:ext cx="1557979" cy="1607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9900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06029"/>
          </a:xfrm>
        </p:spPr>
        <p:txBody>
          <a:bodyPr/>
          <a:lstStyle/>
          <a:p>
            <a:r>
              <a:rPr lang="et-EE" dirty="0" err="1" smtClean="0"/>
              <a:t>History</a:t>
            </a:r>
            <a:r>
              <a:rPr lang="et-EE" dirty="0" smtClean="0"/>
              <a:t>: </a:t>
            </a:r>
            <a:r>
              <a:rPr lang="et-EE" dirty="0" err="1" smtClean="0"/>
              <a:t>the</a:t>
            </a:r>
            <a:r>
              <a:rPr lang="et-EE" dirty="0" smtClean="0"/>
              <a:t> start of AIESEC 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838200" y="1158240"/>
            <a:ext cx="10515600" cy="5018723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t-EE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1948</a:t>
            </a:r>
            <a:r>
              <a:rPr lang="et-EE" dirty="0" smtClean="0"/>
              <a:t>- AIESEC </a:t>
            </a:r>
            <a:r>
              <a:rPr lang="et-EE" dirty="0" err="1" smtClean="0"/>
              <a:t>was</a:t>
            </a:r>
            <a:r>
              <a:rPr lang="et-EE" dirty="0" smtClean="0"/>
              <a:t> </a:t>
            </a:r>
            <a:r>
              <a:rPr lang="et-EE" dirty="0" err="1" smtClean="0"/>
              <a:t>established</a:t>
            </a:r>
            <a:r>
              <a:rPr lang="et-EE" dirty="0" smtClean="0"/>
              <a:t> </a:t>
            </a:r>
            <a:r>
              <a:rPr lang="et-EE" dirty="0" err="1" smtClean="0"/>
              <a:t>after</a:t>
            </a:r>
            <a:r>
              <a:rPr lang="et-EE" dirty="0" smtClean="0"/>
              <a:t> </a:t>
            </a:r>
            <a:r>
              <a:rPr lang="et-EE" dirty="0" err="1" smtClean="0"/>
              <a:t>World</a:t>
            </a:r>
            <a:r>
              <a:rPr lang="et-EE" dirty="0" smtClean="0"/>
              <a:t> </a:t>
            </a:r>
            <a:r>
              <a:rPr lang="et-EE" dirty="0" err="1" smtClean="0"/>
              <a:t>War</a:t>
            </a:r>
            <a:r>
              <a:rPr lang="et-EE" dirty="0" smtClean="0"/>
              <a:t> II in </a:t>
            </a:r>
            <a:r>
              <a:rPr lang="et-EE" dirty="0" err="1" smtClean="0"/>
              <a:t>Europe</a:t>
            </a:r>
            <a:r>
              <a:rPr lang="et-EE" dirty="0" smtClean="0"/>
              <a:t> </a:t>
            </a:r>
            <a:r>
              <a:rPr lang="et-EE" dirty="0" err="1" smtClean="0"/>
              <a:t>by</a:t>
            </a:r>
            <a:r>
              <a:rPr lang="et-EE" dirty="0" smtClean="0"/>
              <a:t> </a:t>
            </a:r>
            <a:r>
              <a:rPr lang="et-EE" dirty="0" err="1" smtClean="0"/>
              <a:t>students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7 </a:t>
            </a:r>
            <a:r>
              <a:rPr lang="et-EE" dirty="0" err="1" smtClean="0"/>
              <a:t>countries</a:t>
            </a:r>
            <a:r>
              <a:rPr lang="et-EE" dirty="0" smtClean="0"/>
              <a:t>:  </a:t>
            </a:r>
            <a:r>
              <a:rPr lang="et-EE" dirty="0" err="1" smtClean="0"/>
              <a:t>Belgium</a:t>
            </a:r>
            <a:r>
              <a:rPr lang="et-EE" dirty="0" smtClean="0"/>
              <a:t>, </a:t>
            </a:r>
            <a:r>
              <a:rPr lang="et-EE" dirty="0" err="1" smtClean="0"/>
              <a:t>Denmark</a:t>
            </a:r>
            <a:r>
              <a:rPr lang="et-EE" dirty="0" smtClean="0"/>
              <a:t>, </a:t>
            </a:r>
            <a:r>
              <a:rPr lang="et-EE" dirty="0" err="1" smtClean="0"/>
              <a:t>Finland</a:t>
            </a:r>
            <a:r>
              <a:rPr lang="et-EE" dirty="0" smtClean="0"/>
              <a:t>, </a:t>
            </a:r>
            <a:r>
              <a:rPr lang="et-EE" dirty="0" err="1" smtClean="0"/>
              <a:t>France</a:t>
            </a:r>
            <a:r>
              <a:rPr lang="et-EE" dirty="0" smtClean="0"/>
              <a:t>, </a:t>
            </a:r>
            <a:r>
              <a:rPr lang="et-EE" dirty="0" err="1" smtClean="0"/>
              <a:t>Netherlands</a:t>
            </a:r>
            <a:r>
              <a:rPr lang="et-EE" dirty="0" smtClean="0"/>
              <a:t>, </a:t>
            </a:r>
            <a:r>
              <a:rPr lang="et-EE" dirty="0" err="1" smtClean="0"/>
              <a:t>Norway</a:t>
            </a:r>
            <a:r>
              <a:rPr lang="et-EE" dirty="0" smtClean="0"/>
              <a:t> and </a:t>
            </a:r>
            <a:r>
              <a:rPr lang="et-EE" dirty="0" err="1" smtClean="0"/>
              <a:t>Sweden</a:t>
            </a:r>
            <a:r>
              <a:rPr lang="et-EE" dirty="0" smtClean="0"/>
              <a:t>. </a:t>
            </a:r>
            <a:r>
              <a:rPr lang="et-EE" dirty="0" err="1" smtClean="0"/>
              <a:t>Students</a:t>
            </a:r>
            <a:r>
              <a:rPr lang="et-EE" dirty="0" smtClean="0"/>
              <a:t> </a:t>
            </a:r>
            <a:r>
              <a:rPr lang="et-EE" dirty="0" err="1" smtClean="0"/>
              <a:t>determined</a:t>
            </a:r>
            <a:r>
              <a:rPr lang="et-EE" dirty="0" smtClean="0"/>
              <a:t> </a:t>
            </a:r>
            <a:r>
              <a:rPr lang="et-EE" dirty="0" err="1" smtClean="0"/>
              <a:t>that</a:t>
            </a:r>
            <a:r>
              <a:rPr lang="et-EE" dirty="0" smtClean="0"/>
              <a:t> </a:t>
            </a:r>
            <a:r>
              <a:rPr lang="et-EE" dirty="0" err="1" smtClean="0"/>
              <a:t>cross-cultural</a:t>
            </a:r>
            <a:r>
              <a:rPr lang="et-EE" dirty="0" smtClean="0"/>
              <a:t> </a:t>
            </a:r>
            <a:r>
              <a:rPr lang="et-EE" dirty="0" err="1" smtClean="0"/>
              <a:t>understanding</a:t>
            </a:r>
            <a:r>
              <a:rPr lang="et-EE" dirty="0" smtClean="0"/>
              <a:t> </a:t>
            </a:r>
            <a:r>
              <a:rPr lang="et-EE" dirty="0" err="1" smtClean="0"/>
              <a:t>was</a:t>
            </a:r>
            <a:r>
              <a:rPr lang="et-EE" dirty="0" smtClean="0"/>
              <a:t> </a:t>
            </a:r>
            <a:r>
              <a:rPr lang="et-EE" dirty="0" err="1" smtClean="0"/>
              <a:t>essential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avoid</a:t>
            </a:r>
            <a:r>
              <a:rPr lang="et-EE" dirty="0" smtClean="0"/>
              <a:t>  </a:t>
            </a:r>
            <a:r>
              <a:rPr lang="et-EE" dirty="0" err="1" smtClean="0"/>
              <a:t>war</a:t>
            </a:r>
            <a:r>
              <a:rPr lang="et-EE" dirty="0" smtClean="0"/>
              <a:t> </a:t>
            </a:r>
            <a:r>
              <a:rPr lang="et-EE" dirty="0" err="1" smtClean="0"/>
              <a:t>conflicts</a:t>
            </a:r>
            <a:r>
              <a:rPr lang="et-EE" dirty="0"/>
              <a:t> </a:t>
            </a:r>
            <a:r>
              <a:rPr lang="et-EE" dirty="0" smtClean="0"/>
              <a:t>and  </a:t>
            </a:r>
            <a:r>
              <a:rPr lang="et-EE" dirty="0" err="1" smtClean="0"/>
              <a:t>contribute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tolerance</a:t>
            </a:r>
            <a:r>
              <a:rPr lang="et-EE" dirty="0" smtClean="0"/>
              <a:t>  </a:t>
            </a:r>
            <a:r>
              <a:rPr lang="et-EE" dirty="0" err="1" smtClean="0"/>
              <a:t>between</a:t>
            </a:r>
            <a:r>
              <a:rPr lang="et-EE" dirty="0" smtClean="0"/>
              <a:t> </a:t>
            </a:r>
            <a:r>
              <a:rPr lang="et-EE" dirty="0" err="1" smtClean="0"/>
              <a:t>people</a:t>
            </a:r>
            <a:r>
              <a:rPr lang="et-EE" dirty="0" smtClean="0"/>
              <a:t>. </a:t>
            </a:r>
          </a:p>
          <a:p>
            <a:pPr marL="0" indent="0">
              <a:buNone/>
            </a:pPr>
            <a:r>
              <a:rPr lang="et-EE" sz="3200" b="1" dirty="0" err="1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March</a:t>
            </a:r>
            <a:r>
              <a:rPr lang="et-EE" sz="32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1949-  </a:t>
            </a:r>
            <a:r>
              <a:rPr lang="et-EE" dirty="0" err="1" smtClean="0"/>
              <a:t>First</a:t>
            </a:r>
            <a:r>
              <a:rPr lang="et-EE" dirty="0" smtClean="0"/>
              <a:t> I</a:t>
            </a:r>
            <a:r>
              <a:rPr lang="en-GB" dirty="0" err="1" smtClean="0"/>
              <a:t>nternational</a:t>
            </a:r>
            <a:r>
              <a:rPr lang="en-GB" dirty="0" smtClean="0"/>
              <a:t> Congress of AIESEC in Stockholm </a:t>
            </a:r>
            <a:endParaRPr lang="et-EE" dirty="0"/>
          </a:p>
          <a:p>
            <a:pPr marL="0" indent="0">
              <a:buNone/>
            </a:pPr>
            <a:r>
              <a:rPr lang="en-GB" dirty="0" smtClean="0"/>
              <a:t>In the first year of AIESEC's existence, 89 students were exchanged among </a:t>
            </a:r>
            <a:r>
              <a:rPr lang="et-EE" dirty="0"/>
              <a:t> </a:t>
            </a:r>
            <a:r>
              <a:rPr lang="et-EE" dirty="0" smtClean="0"/>
              <a:t>7  </a:t>
            </a:r>
            <a:r>
              <a:rPr lang="et-EE" dirty="0" err="1" smtClean="0"/>
              <a:t>countries</a:t>
            </a:r>
            <a:r>
              <a:rPr lang="en-GB" dirty="0" smtClean="0"/>
              <a:t>.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b="1" dirty="0" smtClean="0"/>
              <a:t>Main </a:t>
            </a:r>
            <a:r>
              <a:rPr lang="et-EE" b="1" dirty="0" err="1" smtClean="0"/>
              <a:t>activities</a:t>
            </a:r>
            <a:r>
              <a:rPr lang="et-EE" b="1" dirty="0" smtClean="0"/>
              <a:t>:</a:t>
            </a:r>
          </a:p>
          <a:p>
            <a:pPr marL="0" indent="0">
              <a:buNone/>
            </a:pPr>
            <a:r>
              <a:rPr lang="et-EE" dirty="0" err="1" smtClean="0"/>
              <a:t>Internships</a:t>
            </a:r>
            <a:r>
              <a:rPr lang="et-EE" dirty="0" smtClean="0"/>
              <a:t> and  </a:t>
            </a:r>
            <a:r>
              <a:rPr lang="et-EE" dirty="0" err="1" smtClean="0"/>
              <a:t>study</a:t>
            </a:r>
            <a:r>
              <a:rPr lang="et-EE" dirty="0" smtClean="0"/>
              <a:t> </a:t>
            </a:r>
            <a:r>
              <a:rPr lang="et-EE" dirty="0" err="1" smtClean="0"/>
              <a:t>tours</a:t>
            </a:r>
            <a:endParaRPr lang="et-EE" dirty="0" smtClean="0"/>
          </a:p>
          <a:p>
            <a:pPr marL="0" indent="0">
              <a:buNone/>
            </a:pPr>
            <a:r>
              <a:rPr lang="et-EE" b="1" dirty="0" err="1" smtClean="0"/>
              <a:t>Mission</a:t>
            </a:r>
            <a:r>
              <a:rPr lang="et-EE" b="1" dirty="0" smtClean="0"/>
              <a:t>: </a:t>
            </a:r>
          </a:p>
          <a:p>
            <a:pPr marL="0" indent="0">
              <a:buNone/>
            </a:pPr>
            <a:r>
              <a:rPr lang="et-EE" dirty="0" err="1" smtClean="0"/>
              <a:t>Improve</a:t>
            </a:r>
            <a:r>
              <a:rPr lang="et-EE" dirty="0" smtClean="0"/>
              <a:t>  </a:t>
            </a:r>
            <a:r>
              <a:rPr lang="et-EE" dirty="0" err="1" smtClean="0"/>
              <a:t>international</a:t>
            </a:r>
            <a:r>
              <a:rPr lang="et-EE" dirty="0" smtClean="0"/>
              <a:t> </a:t>
            </a:r>
            <a:r>
              <a:rPr lang="et-EE" dirty="0" err="1" smtClean="0"/>
              <a:t>understanding</a:t>
            </a:r>
            <a:endParaRPr lang="et-EE" dirty="0" smtClean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5620" y="3936126"/>
            <a:ext cx="5462489" cy="3414056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0035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106508"/>
            <a:ext cx="10515600" cy="1186584"/>
          </a:xfrm>
        </p:spPr>
        <p:txBody>
          <a:bodyPr/>
          <a:lstStyle/>
          <a:p>
            <a:r>
              <a:rPr lang="et-EE" dirty="0" err="1" smtClean="0"/>
              <a:t>History</a:t>
            </a:r>
            <a:r>
              <a:rPr lang="et-EE" dirty="0" smtClean="0"/>
              <a:t> 1950-1990: </a:t>
            </a:r>
            <a:r>
              <a:rPr lang="et-EE" dirty="0" err="1" smtClean="0"/>
              <a:t>expansion</a:t>
            </a:r>
            <a:r>
              <a:rPr lang="et-EE" dirty="0" smtClean="0"/>
              <a:t> of AIESEC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73545" y="1125682"/>
            <a:ext cx="10515600" cy="5230668"/>
          </a:xfrm>
        </p:spPr>
        <p:txBody>
          <a:bodyPr>
            <a:normAutofit fontScale="70000" lnSpcReduction="20000"/>
          </a:bodyPr>
          <a:lstStyle/>
          <a:p>
            <a:r>
              <a:rPr lang="et-EE" dirty="0" smtClean="0"/>
              <a:t>1955- </a:t>
            </a:r>
            <a:r>
              <a:rPr lang="et-EE" dirty="0" err="1" smtClean="0"/>
              <a:t>more</a:t>
            </a:r>
            <a:r>
              <a:rPr lang="et-EE" dirty="0" smtClean="0"/>
              <a:t> </a:t>
            </a:r>
            <a:r>
              <a:rPr lang="et-EE" dirty="0" err="1" smtClean="0"/>
              <a:t>than</a:t>
            </a:r>
            <a:r>
              <a:rPr lang="et-EE" dirty="0" smtClean="0"/>
              <a:t> 1000 </a:t>
            </a:r>
            <a:r>
              <a:rPr lang="et-EE" dirty="0" err="1" smtClean="0"/>
              <a:t>internships</a:t>
            </a:r>
            <a:endParaRPr lang="et-EE" dirty="0" smtClean="0"/>
          </a:p>
          <a:p>
            <a:r>
              <a:rPr lang="et-EE" dirty="0" smtClean="0"/>
              <a:t>1957- USA </a:t>
            </a:r>
            <a:r>
              <a:rPr lang="et-EE" dirty="0" err="1" smtClean="0"/>
              <a:t>joins</a:t>
            </a:r>
            <a:r>
              <a:rPr lang="et-EE" dirty="0" smtClean="0"/>
              <a:t> AIESEC</a:t>
            </a:r>
          </a:p>
          <a:p>
            <a:r>
              <a:rPr lang="et-EE" dirty="0" smtClean="0"/>
              <a:t>1958- </a:t>
            </a:r>
            <a:r>
              <a:rPr lang="et-EE" dirty="0" err="1" smtClean="0"/>
              <a:t>South</a:t>
            </a:r>
            <a:r>
              <a:rPr lang="et-EE" dirty="0" smtClean="0"/>
              <a:t> </a:t>
            </a:r>
            <a:r>
              <a:rPr lang="et-EE" dirty="0" err="1" smtClean="0"/>
              <a:t>Africa</a:t>
            </a:r>
            <a:r>
              <a:rPr lang="et-EE" dirty="0" smtClean="0"/>
              <a:t> </a:t>
            </a:r>
            <a:r>
              <a:rPr lang="et-EE" dirty="0" err="1" smtClean="0"/>
              <a:t>joins</a:t>
            </a:r>
            <a:r>
              <a:rPr lang="et-EE" dirty="0" smtClean="0"/>
              <a:t>  AIESEC </a:t>
            </a:r>
            <a:r>
              <a:rPr lang="et-EE" dirty="0" err="1" smtClean="0"/>
              <a:t>as</a:t>
            </a:r>
            <a:r>
              <a:rPr lang="et-EE" dirty="0" smtClean="0"/>
              <a:t>  </a:t>
            </a:r>
            <a:r>
              <a:rPr lang="et-EE" dirty="0" err="1" smtClean="0"/>
              <a:t>first</a:t>
            </a:r>
            <a:r>
              <a:rPr lang="et-EE" dirty="0" smtClean="0"/>
              <a:t> </a:t>
            </a:r>
            <a:r>
              <a:rPr lang="et-EE" dirty="0" err="1" smtClean="0"/>
              <a:t>African</a:t>
            </a:r>
            <a:r>
              <a:rPr lang="et-EE" dirty="0" smtClean="0"/>
              <a:t> </a:t>
            </a:r>
            <a:r>
              <a:rPr lang="et-EE" dirty="0" err="1" smtClean="0"/>
              <a:t>country</a:t>
            </a:r>
            <a:r>
              <a:rPr lang="et-EE" dirty="0" smtClean="0"/>
              <a:t> and Venezuela </a:t>
            </a:r>
            <a:r>
              <a:rPr lang="et-EE" dirty="0" err="1" smtClean="0"/>
              <a:t>as</a:t>
            </a:r>
            <a:r>
              <a:rPr lang="et-EE" dirty="0" smtClean="0"/>
              <a:t>  </a:t>
            </a:r>
            <a:r>
              <a:rPr lang="et-EE" dirty="0" err="1" smtClean="0"/>
              <a:t>first</a:t>
            </a:r>
            <a:r>
              <a:rPr lang="et-EE" dirty="0" smtClean="0"/>
              <a:t> in </a:t>
            </a:r>
            <a:r>
              <a:rPr lang="et-EE" dirty="0" err="1" smtClean="0"/>
              <a:t>South</a:t>
            </a:r>
            <a:r>
              <a:rPr lang="et-EE" dirty="0" smtClean="0"/>
              <a:t> </a:t>
            </a:r>
            <a:r>
              <a:rPr lang="et-EE" dirty="0" err="1" smtClean="0"/>
              <a:t>America</a:t>
            </a:r>
            <a:endParaRPr lang="et-EE" dirty="0" smtClean="0"/>
          </a:p>
          <a:p>
            <a:r>
              <a:rPr lang="et-EE" dirty="0" smtClean="0"/>
              <a:t>1961- </a:t>
            </a:r>
            <a:r>
              <a:rPr lang="et-EE" dirty="0" err="1" smtClean="0"/>
              <a:t>establishment</a:t>
            </a:r>
            <a:r>
              <a:rPr lang="et-EE" dirty="0" smtClean="0"/>
              <a:t> permanent </a:t>
            </a:r>
            <a:r>
              <a:rPr lang="et-EE" dirty="0" err="1" smtClean="0"/>
              <a:t>secretariat</a:t>
            </a:r>
            <a:r>
              <a:rPr lang="et-EE" dirty="0" smtClean="0"/>
              <a:t> in </a:t>
            </a:r>
            <a:r>
              <a:rPr lang="et-EE" dirty="0" err="1" smtClean="0"/>
              <a:t>Geneva</a:t>
            </a:r>
            <a:endParaRPr lang="et-EE" dirty="0" smtClean="0"/>
          </a:p>
          <a:p>
            <a:r>
              <a:rPr lang="et-EE" dirty="0" smtClean="0"/>
              <a:t>1963- AIESEC </a:t>
            </a:r>
            <a:r>
              <a:rPr lang="et-EE" dirty="0" err="1" smtClean="0"/>
              <a:t>extends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 </a:t>
            </a:r>
            <a:r>
              <a:rPr lang="et-EE" dirty="0" err="1" smtClean="0"/>
              <a:t>Asia</a:t>
            </a:r>
            <a:r>
              <a:rPr lang="et-EE" dirty="0" smtClean="0"/>
              <a:t> </a:t>
            </a:r>
            <a:r>
              <a:rPr lang="et-EE" dirty="0" err="1" smtClean="0"/>
              <a:t>with</a:t>
            </a:r>
            <a:r>
              <a:rPr lang="et-EE" dirty="0" smtClean="0"/>
              <a:t> </a:t>
            </a:r>
            <a:r>
              <a:rPr lang="et-EE" dirty="0" err="1" smtClean="0"/>
              <a:t>inclusion</a:t>
            </a:r>
            <a:r>
              <a:rPr lang="et-EE" dirty="0" smtClean="0"/>
              <a:t> of </a:t>
            </a:r>
            <a:r>
              <a:rPr lang="et-EE" dirty="0" err="1" smtClean="0"/>
              <a:t>Japan</a:t>
            </a:r>
            <a:r>
              <a:rPr lang="et-EE" dirty="0" smtClean="0"/>
              <a:t> and Korea</a:t>
            </a:r>
          </a:p>
          <a:p>
            <a:r>
              <a:rPr lang="et-EE" dirty="0" smtClean="0"/>
              <a:t>1965- </a:t>
            </a:r>
            <a:r>
              <a:rPr lang="et-EE" dirty="0" err="1" smtClean="0"/>
              <a:t>Australia</a:t>
            </a:r>
            <a:r>
              <a:rPr lang="et-EE" dirty="0" smtClean="0"/>
              <a:t> </a:t>
            </a:r>
            <a:r>
              <a:rPr lang="et-EE" dirty="0" err="1" smtClean="0"/>
              <a:t>joins</a:t>
            </a:r>
            <a:r>
              <a:rPr lang="et-EE" dirty="0" smtClean="0"/>
              <a:t> AIESEC. AIESEC </a:t>
            </a:r>
            <a:r>
              <a:rPr lang="et-EE" dirty="0" err="1" smtClean="0"/>
              <a:t>now</a:t>
            </a:r>
            <a:r>
              <a:rPr lang="et-EE" dirty="0" smtClean="0"/>
              <a:t> in all </a:t>
            </a:r>
            <a:r>
              <a:rPr lang="et-EE" dirty="0" err="1" smtClean="0"/>
              <a:t>inhabited</a:t>
            </a:r>
            <a:r>
              <a:rPr lang="et-EE" dirty="0" smtClean="0"/>
              <a:t> </a:t>
            </a:r>
            <a:r>
              <a:rPr lang="et-EE" dirty="0" err="1" smtClean="0"/>
              <a:t>contenents</a:t>
            </a:r>
            <a:endParaRPr lang="et-EE" dirty="0" smtClean="0"/>
          </a:p>
          <a:p>
            <a:pPr marL="0" indent="0">
              <a:buNone/>
            </a:pPr>
            <a:r>
              <a:rPr lang="et-EE" dirty="0" err="1" smtClean="0"/>
              <a:t>Czechoslowakia</a:t>
            </a:r>
            <a:r>
              <a:rPr lang="et-EE" dirty="0" smtClean="0"/>
              <a:t> </a:t>
            </a:r>
            <a:r>
              <a:rPr lang="et-EE" dirty="0" err="1" smtClean="0"/>
              <a:t>joins</a:t>
            </a:r>
            <a:r>
              <a:rPr lang="et-EE" dirty="0" smtClean="0"/>
              <a:t> AIESEC </a:t>
            </a:r>
            <a:r>
              <a:rPr lang="et-EE" dirty="0" err="1" smtClean="0"/>
              <a:t>as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first</a:t>
            </a:r>
            <a:r>
              <a:rPr lang="et-EE" dirty="0" smtClean="0"/>
              <a:t> </a:t>
            </a:r>
            <a:r>
              <a:rPr lang="et-EE" dirty="0" err="1" smtClean="0"/>
              <a:t>country</a:t>
            </a:r>
            <a:r>
              <a:rPr lang="et-EE" dirty="0" smtClean="0"/>
              <a:t> </a:t>
            </a:r>
            <a:r>
              <a:rPr lang="et-EE" dirty="0" err="1" smtClean="0"/>
              <a:t>behind</a:t>
            </a:r>
            <a:r>
              <a:rPr lang="et-EE" dirty="0" smtClean="0"/>
              <a:t> </a:t>
            </a:r>
            <a:r>
              <a:rPr lang="et-EE" dirty="0" err="1" smtClean="0"/>
              <a:t>the</a:t>
            </a:r>
            <a:r>
              <a:rPr lang="et-EE" dirty="0" smtClean="0"/>
              <a:t> „ </a:t>
            </a:r>
            <a:r>
              <a:rPr lang="et-EE" dirty="0" err="1" smtClean="0"/>
              <a:t>Iron</a:t>
            </a:r>
            <a:r>
              <a:rPr lang="et-EE" dirty="0" smtClean="0"/>
              <a:t> </a:t>
            </a:r>
            <a:r>
              <a:rPr lang="et-EE" dirty="0" err="1" smtClean="0"/>
              <a:t>curtain</a:t>
            </a:r>
            <a:r>
              <a:rPr lang="et-EE" dirty="0" smtClean="0"/>
              <a:t>“</a:t>
            </a:r>
          </a:p>
          <a:p>
            <a:r>
              <a:rPr lang="et-EE" dirty="0" smtClean="0"/>
              <a:t>1989- </a:t>
            </a:r>
            <a:r>
              <a:rPr lang="et-EE" dirty="0" err="1" smtClean="0"/>
              <a:t>The</a:t>
            </a:r>
            <a:r>
              <a:rPr lang="et-EE" dirty="0" smtClean="0"/>
              <a:t> </a:t>
            </a:r>
            <a:r>
              <a:rPr lang="et-EE" dirty="0" err="1" smtClean="0"/>
              <a:t>highest</a:t>
            </a:r>
            <a:r>
              <a:rPr lang="et-EE" dirty="0" smtClean="0"/>
              <a:t> number of </a:t>
            </a:r>
            <a:r>
              <a:rPr lang="et-EE" dirty="0" err="1" smtClean="0"/>
              <a:t>internships</a:t>
            </a:r>
            <a:r>
              <a:rPr lang="et-EE" dirty="0" smtClean="0"/>
              <a:t> </a:t>
            </a:r>
            <a:r>
              <a:rPr lang="et-EE" dirty="0" err="1" smtClean="0"/>
              <a:t>ever</a:t>
            </a:r>
            <a:r>
              <a:rPr lang="et-EE" dirty="0" smtClean="0"/>
              <a:t> </a:t>
            </a:r>
            <a:r>
              <a:rPr lang="et-EE" dirty="0" err="1" smtClean="0"/>
              <a:t>recorded</a:t>
            </a:r>
            <a:r>
              <a:rPr lang="et-EE" dirty="0" smtClean="0"/>
              <a:t> (7029)</a:t>
            </a:r>
          </a:p>
          <a:p>
            <a:r>
              <a:rPr lang="et-EE" dirty="0" smtClean="0"/>
              <a:t>1992- AIESEC </a:t>
            </a:r>
            <a:r>
              <a:rPr lang="et-EE" dirty="0" err="1" smtClean="0"/>
              <a:t>was</a:t>
            </a:r>
            <a:r>
              <a:rPr lang="et-EE" dirty="0" smtClean="0"/>
              <a:t> </a:t>
            </a:r>
            <a:r>
              <a:rPr lang="et-EE" dirty="0" err="1" smtClean="0"/>
              <a:t>involved</a:t>
            </a:r>
            <a:r>
              <a:rPr lang="et-EE" dirty="0" smtClean="0"/>
              <a:t>  in </a:t>
            </a:r>
            <a:r>
              <a:rPr lang="et-EE" dirty="0" err="1" smtClean="0"/>
              <a:t>almost</a:t>
            </a:r>
            <a:r>
              <a:rPr lang="et-EE" dirty="0" smtClean="0"/>
              <a:t> </a:t>
            </a:r>
            <a:r>
              <a:rPr lang="et-EE" dirty="0" err="1" smtClean="0"/>
              <a:t>every</a:t>
            </a:r>
            <a:r>
              <a:rPr lang="et-EE" dirty="0" smtClean="0"/>
              <a:t> UN </a:t>
            </a:r>
            <a:r>
              <a:rPr lang="et-EE" dirty="0" err="1" smtClean="0"/>
              <a:t>conference</a:t>
            </a:r>
            <a:r>
              <a:rPr lang="et-EE" dirty="0" smtClean="0"/>
              <a:t> </a:t>
            </a:r>
            <a:r>
              <a:rPr lang="et-EE" dirty="0" err="1" smtClean="0"/>
              <a:t>as</a:t>
            </a:r>
            <a:r>
              <a:rPr lang="et-EE" dirty="0" smtClean="0"/>
              <a:t> </a:t>
            </a:r>
            <a:r>
              <a:rPr lang="et-EE" dirty="0" err="1" smtClean="0"/>
              <a:t>one</a:t>
            </a:r>
            <a:r>
              <a:rPr lang="et-EE" dirty="0" smtClean="0"/>
              <a:t> of </a:t>
            </a:r>
            <a:r>
              <a:rPr lang="et-EE" dirty="0" err="1" smtClean="0"/>
              <a:t>youth</a:t>
            </a:r>
            <a:r>
              <a:rPr lang="et-EE" dirty="0" smtClean="0"/>
              <a:t> </a:t>
            </a:r>
            <a:r>
              <a:rPr lang="et-EE" dirty="0" err="1" smtClean="0"/>
              <a:t>sector</a:t>
            </a:r>
            <a:r>
              <a:rPr lang="et-EE" dirty="0" smtClean="0"/>
              <a:t> </a:t>
            </a:r>
            <a:r>
              <a:rPr lang="et-EE" dirty="0" err="1" smtClean="0"/>
              <a:t>representative</a:t>
            </a:r>
            <a:r>
              <a:rPr lang="et-EE" dirty="0" smtClean="0"/>
              <a:t>.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r>
              <a:rPr lang="en-GB" b="1" dirty="0" smtClean="0"/>
              <a:t>Main </a:t>
            </a:r>
            <a:r>
              <a:rPr lang="en-GB" b="1" dirty="0"/>
              <a:t>activities:</a:t>
            </a:r>
          </a:p>
          <a:p>
            <a:r>
              <a:rPr lang="en-GB" dirty="0"/>
              <a:t>Internships and  study </a:t>
            </a:r>
            <a:r>
              <a:rPr lang="en-GB" dirty="0" smtClean="0"/>
              <a:t>tours</a:t>
            </a:r>
            <a:endParaRPr lang="et-EE" dirty="0" smtClean="0"/>
          </a:p>
          <a:p>
            <a:r>
              <a:rPr lang="et-EE" dirty="0" err="1" smtClean="0"/>
              <a:t>Social</a:t>
            </a:r>
            <a:r>
              <a:rPr lang="et-EE" dirty="0" smtClean="0"/>
              <a:t> </a:t>
            </a:r>
            <a:r>
              <a:rPr lang="et-EE" dirty="0" err="1" smtClean="0"/>
              <a:t>based</a:t>
            </a:r>
            <a:r>
              <a:rPr lang="et-EE" dirty="0" smtClean="0"/>
              <a:t> </a:t>
            </a:r>
            <a:r>
              <a:rPr lang="et-EE" dirty="0" err="1" smtClean="0"/>
              <a:t>projects</a:t>
            </a:r>
            <a:endParaRPr lang="en-GB" dirty="0"/>
          </a:p>
          <a:p>
            <a:pPr marL="0" indent="0">
              <a:buNone/>
            </a:pPr>
            <a:r>
              <a:rPr lang="et-EE" dirty="0" smtClean="0"/>
              <a:t> </a:t>
            </a:r>
            <a:r>
              <a:rPr lang="en-GB" b="1" dirty="0" smtClean="0"/>
              <a:t>Mission</a:t>
            </a:r>
            <a:r>
              <a:rPr lang="en-GB" b="1" dirty="0"/>
              <a:t>: </a:t>
            </a:r>
          </a:p>
          <a:p>
            <a:r>
              <a:rPr lang="en-GB" dirty="0"/>
              <a:t>Improve  international </a:t>
            </a:r>
            <a:r>
              <a:rPr lang="en-GB" dirty="0" smtClean="0"/>
              <a:t>understanding</a:t>
            </a:r>
            <a:r>
              <a:rPr lang="et-EE" dirty="0" smtClean="0"/>
              <a:t> and  </a:t>
            </a:r>
            <a:r>
              <a:rPr lang="et-EE" dirty="0" err="1" smtClean="0"/>
              <a:t>cooperation</a:t>
            </a:r>
            <a:r>
              <a:rPr lang="et-EE" dirty="0" smtClean="0"/>
              <a:t> of  </a:t>
            </a:r>
            <a:r>
              <a:rPr lang="et-EE" dirty="0" err="1" smtClean="0"/>
              <a:t>countries</a:t>
            </a:r>
            <a:r>
              <a:rPr lang="et-EE" dirty="0" smtClean="0"/>
              <a:t> and </a:t>
            </a:r>
            <a:r>
              <a:rPr lang="et-EE" dirty="0" err="1" smtClean="0"/>
              <a:t>communities</a:t>
            </a:r>
            <a:endParaRPr lang="en-GB" dirty="0"/>
          </a:p>
          <a:p>
            <a:endParaRPr lang="et-EE" dirty="0" smtClean="0"/>
          </a:p>
          <a:p>
            <a:endParaRPr lang="et-EE" dirty="0" smtClean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2832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dirty="0" err="1" smtClean="0"/>
              <a:t>History</a:t>
            </a:r>
            <a:r>
              <a:rPr lang="et-EE" dirty="0" smtClean="0"/>
              <a:t>: </a:t>
            </a:r>
            <a:r>
              <a:rPr lang="et-EE" dirty="0" err="1" smtClean="0"/>
              <a:t>Today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t-EE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2015</a:t>
            </a:r>
            <a:r>
              <a:rPr lang="et-EE" dirty="0" smtClean="0"/>
              <a:t>-</a:t>
            </a:r>
            <a:r>
              <a:rPr lang="en-GB" dirty="0" smtClean="0"/>
              <a:t>AIESEC’s youth leaders from 126 countries  in collaboration with the Office of the Secretary-General’s Envoy on Youth gathered at the United Nations Headquarters to promote and drive youth participation in implementing the Sustainable Development Goals (SDGs)</a:t>
            </a:r>
            <a:endParaRPr lang="et-EE" dirty="0"/>
          </a:p>
          <a:p>
            <a:pPr marL="0" indent="0">
              <a:buNone/>
            </a:pPr>
            <a:r>
              <a:rPr lang="en-GB" sz="3600" b="1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July 2015</a:t>
            </a:r>
            <a:r>
              <a:rPr lang="et-EE" dirty="0" smtClean="0"/>
              <a:t>-</a:t>
            </a:r>
            <a:r>
              <a:rPr lang="en-GB" dirty="0" smtClean="0"/>
              <a:t> AIESEC was recognized for the 9th time on the </a:t>
            </a:r>
            <a:r>
              <a:rPr lang="en-GB" dirty="0" err="1" smtClean="0"/>
              <a:t>WorldBlu</a:t>
            </a:r>
            <a:r>
              <a:rPr lang="en-GB" dirty="0" smtClean="0"/>
              <a:t> list of "Most Freedom Centred Workplaces„</a:t>
            </a:r>
            <a:endParaRPr lang="et-EE" dirty="0" smtClean="0"/>
          </a:p>
          <a:p>
            <a:pPr marL="0" indent="0">
              <a:buNone/>
            </a:pPr>
            <a:endParaRPr lang="et-EE" dirty="0"/>
          </a:p>
          <a:p>
            <a:pPr marL="0" indent="0">
              <a:buNone/>
            </a:pPr>
            <a:r>
              <a:rPr lang="et-EE" dirty="0" smtClean="0"/>
              <a:t>-LOOKING FOR NEW PRACTICAL WAYS OF BUILDING BETTER WORLD</a:t>
            </a:r>
          </a:p>
          <a:p>
            <a:pPr marL="0" indent="0">
              <a:buNone/>
            </a:pPr>
            <a:r>
              <a:rPr lang="et-EE" dirty="0" smtClean="0"/>
              <a:t>-EDUCATING FUTURE RESPONSIBLE LEADERS</a:t>
            </a:r>
          </a:p>
          <a:p>
            <a:pPr marL="0" indent="0">
              <a:buNone/>
            </a:pPr>
            <a:endParaRPr lang="et-EE" dirty="0" smtClean="0"/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489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t-EE" b="1" dirty="0" smtClean="0"/>
              <a:t>AIESEC and  </a:t>
            </a:r>
            <a:r>
              <a:rPr lang="et-EE" b="1" dirty="0" err="1" smtClean="0"/>
              <a:t>Youth</a:t>
            </a:r>
            <a:r>
              <a:rPr lang="et-EE" b="1" dirty="0" smtClean="0"/>
              <a:t> </a:t>
            </a:r>
            <a:r>
              <a:rPr lang="et-EE" b="1" dirty="0" err="1" smtClean="0"/>
              <a:t>Work</a:t>
            </a:r>
            <a:r>
              <a:rPr lang="et-EE" b="1" dirty="0" smtClean="0"/>
              <a:t>: </a:t>
            </a:r>
            <a:r>
              <a:rPr lang="et-EE" b="1" dirty="0" err="1" smtClean="0"/>
              <a:t>main</a:t>
            </a:r>
            <a:r>
              <a:rPr lang="et-EE" b="1" dirty="0" smtClean="0"/>
              <a:t> </a:t>
            </a:r>
            <a:r>
              <a:rPr lang="et-EE" b="1" dirty="0" err="1" smtClean="0"/>
              <a:t>links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925" y="1549399"/>
            <a:ext cx="10810875" cy="4670425"/>
          </a:xfrm>
        </p:spPr>
        <p:txBody>
          <a:bodyPr>
            <a:normAutofit fontScale="92500" lnSpcReduction="10000"/>
          </a:bodyPr>
          <a:lstStyle/>
          <a:p>
            <a:r>
              <a:rPr lang="et-EE" dirty="0" smtClean="0"/>
              <a:t>R</a:t>
            </a:r>
            <a:r>
              <a:rPr lang="en-GB" dirty="0" smtClean="0"/>
              <a:t>un by young people, for young people</a:t>
            </a:r>
            <a:endParaRPr lang="et-EE" dirty="0"/>
          </a:p>
          <a:p>
            <a:r>
              <a:rPr lang="et-EE" dirty="0" err="1" smtClean="0"/>
              <a:t>Methods</a:t>
            </a:r>
            <a:r>
              <a:rPr lang="et-EE" dirty="0" smtClean="0"/>
              <a:t> are </a:t>
            </a:r>
            <a:r>
              <a:rPr lang="et-EE" dirty="0" err="1" smtClean="0"/>
              <a:t>based</a:t>
            </a:r>
            <a:r>
              <a:rPr lang="et-EE" dirty="0" smtClean="0"/>
              <a:t> on non-</a:t>
            </a:r>
            <a:r>
              <a:rPr lang="et-EE" dirty="0" err="1" smtClean="0"/>
              <a:t>formal</a:t>
            </a:r>
            <a:r>
              <a:rPr lang="et-EE" dirty="0" smtClean="0"/>
              <a:t> </a:t>
            </a:r>
            <a:r>
              <a:rPr lang="et-EE" dirty="0" err="1" smtClean="0"/>
              <a:t>learning</a:t>
            </a:r>
            <a:r>
              <a:rPr lang="et-EE" dirty="0" smtClean="0"/>
              <a:t> </a:t>
            </a:r>
            <a:r>
              <a:rPr lang="et-EE" dirty="0" err="1" smtClean="0"/>
              <a:t>through</a:t>
            </a:r>
            <a:r>
              <a:rPr lang="et-EE" dirty="0" smtClean="0"/>
              <a:t>  </a:t>
            </a:r>
            <a:r>
              <a:rPr lang="et-EE" dirty="0" err="1" smtClean="0"/>
              <a:t>youth</a:t>
            </a:r>
            <a:r>
              <a:rPr lang="et-EE" dirty="0" smtClean="0"/>
              <a:t> </a:t>
            </a:r>
            <a:r>
              <a:rPr lang="et-EE" dirty="0" err="1" smtClean="0"/>
              <a:t>voluntering</a:t>
            </a:r>
            <a:r>
              <a:rPr lang="et-EE" dirty="0" smtClean="0"/>
              <a:t> and </a:t>
            </a:r>
            <a:r>
              <a:rPr lang="et-EE" dirty="0" err="1" smtClean="0"/>
              <a:t>internships</a:t>
            </a:r>
            <a:r>
              <a:rPr lang="et-EE" dirty="0" smtClean="0"/>
              <a:t> </a:t>
            </a:r>
            <a:r>
              <a:rPr lang="et-EE" i="1" dirty="0" smtClean="0"/>
              <a:t>( </a:t>
            </a:r>
            <a:r>
              <a:rPr lang="et-EE" i="1" dirty="0" err="1" smtClean="0"/>
              <a:t>learning</a:t>
            </a:r>
            <a:r>
              <a:rPr lang="et-EE" i="1" dirty="0" smtClean="0"/>
              <a:t> </a:t>
            </a:r>
            <a:r>
              <a:rPr lang="et-EE" i="1" dirty="0" err="1" smtClean="0"/>
              <a:t>by</a:t>
            </a:r>
            <a:r>
              <a:rPr lang="et-EE" i="1" dirty="0" smtClean="0"/>
              <a:t> </a:t>
            </a:r>
            <a:r>
              <a:rPr lang="et-EE" i="1" dirty="0" err="1" smtClean="0"/>
              <a:t>doing</a:t>
            </a:r>
            <a:r>
              <a:rPr lang="et-EE" i="1" dirty="0" smtClean="0"/>
              <a:t>) </a:t>
            </a:r>
          </a:p>
          <a:p>
            <a:r>
              <a:rPr lang="et-EE" dirty="0" err="1" smtClean="0"/>
              <a:t>Directed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youth</a:t>
            </a:r>
            <a:r>
              <a:rPr lang="et-EE" dirty="0" smtClean="0"/>
              <a:t> </a:t>
            </a:r>
            <a:r>
              <a:rPr lang="et-EE" dirty="0" err="1" smtClean="0"/>
              <a:t>development</a:t>
            </a:r>
            <a:r>
              <a:rPr lang="et-EE" dirty="0" smtClean="0"/>
              <a:t> and </a:t>
            </a:r>
            <a:r>
              <a:rPr lang="et-EE" dirty="0" err="1" smtClean="0"/>
              <a:t>youth</a:t>
            </a:r>
            <a:r>
              <a:rPr lang="et-EE" dirty="0" smtClean="0"/>
              <a:t> </a:t>
            </a:r>
            <a:r>
              <a:rPr lang="et-EE" dirty="0" err="1" smtClean="0"/>
              <a:t>active</a:t>
            </a:r>
            <a:r>
              <a:rPr lang="et-EE" dirty="0" smtClean="0"/>
              <a:t> </a:t>
            </a:r>
            <a:r>
              <a:rPr lang="et-EE" dirty="0" err="1" smtClean="0"/>
              <a:t>participation</a:t>
            </a:r>
            <a:r>
              <a:rPr lang="et-EE" dirty="0" smtClean="0"/>
              <a:t> in </a:t>
            </a:r>
            <a:r>
              <a:rPr lang="et-EE" dirty="0" err="1" smtClean="0"/>
              <a:t>society</a:t>
            </a:r>
            <a:r>
              <a:rPr lang="et-EE" dirty="0" smtClean="0"/>
              <a:t> </a:t>
            </a:r>
          </a:p>
          <a:p>
            <a:r>
              <a:rPr lang="en-GB" dirty="0" smtClean="0"/>
              <a:t>AIESEC</a:t>
            </a:r>
            <a:r>
              <a:rPr lang="et-EE" dirty="0" smtClean="0"/>
              <a:t>´s</a:t>
            </a:r>
            <a:r>
              <a:rPr lang="en-GB" dirty="0" smtClean="0"/>
              <a:t> experience</a:t>
            </a:r>
            <a:r>
              <a:rPr lang="et-EE" dirty="0" smtClean="0"/>
              <a:t> </a:t>
            </a:r>
            <a:r>
              <a:rPr lang="et-EE" dirty="0" err="1" smtClean="0"/>
              <a:t>is</a:t>
            </a:r>
            <a:r>
              <a:rPr lang="en-GB" dirty="0" smtClean="0"/>
              <a:t> toward development of key competences among young people</a:t>
            </a:r>
            <a:endParaRPr lang="et-EE" dirty="0"/>
          </a:p>
          <a:p>
            <a:r>
              <a:rPr lang="et-EE" dirty="0" err="1" smtClean="0"/>
              <a:t>Preparedness</a:t>
            </a:r>
            <a:r>
              <a:rPr lang="et-EE" dirty="0" smtClean="0"/>
              <a:t> </a:t>
            </a:r>
            <a:r>
              <a:rPr lang="et-EE" dirty="0" err="1" smtClean="0"/>
              <a:t>for</a:t>
            </a:r>
            <a:r>
              <a:rPr lang="et-EE" dirty="0" smtClean="0"/>
              <a:t> </a:t>
            </a:r>
            <a:r>
              <a:rPr lang="et-EE" dirty="0" err="1" smtClean="0"/>
              <a:t>job</a:t>
            </a:r>
            <a:r>
              <a:rPr lang="et-EE" dirty="0" smtClean="0"/>
              <a:t> / </a:t>
            </a:r>
            <a:r>
              <a:rPr lang="et-EE" dirty="0" err="1" smtClean="0"/>
              <a:t>smooth</a:t>
            </a:r>
            <a:r>
              <a:rPr lang="et-EE" dirty="0" smtClean="0"/>
              <a:t> </a:t>
            </a:r>
            <a:r>
              <a:rPr lang="et-EE" dirty="0" err="1" smtClean="0"/>
              <a:t>transition</a:t>
            </a:r>
            <a:r>
              <a:rPr lang="et-EE" dirty="0" smtClean="0"/>
              <a:t> </a:t>
            </a:r>
            <a:r>
              <a:rPr lang="et-EE" dirty="0" err="1" smtClean="0"/>
              <a:t>from</a:t>
            </a:r>
            <a:r>
              <a:rPr lang="et-EE" dirty="0" smtClean="0"/>
              <a:t> </a:t>
            </a:r>
            <a:r>
              <a:rPr lang="et-EE" dirty="0" err="1" smtClean="0"/>
              <a:t>education</a:t>
            </a:r>
            <a:r>
              <a:rPr lang="et-EE" dirty="0" smtClean="0"/>
              <a:t> </a:t>
            </a:r>
            <a:r>
              <a:rPr lang="et-EE" dirty="0" err="1" smtClean="0"/>
              <a:t>to</a:t>
            </a:r>
            <a:r>
              <a:rPr lang="et-EE" dirty="0" smtClean="0"/>
              <a:t> </a:t>
            </a:r>
            <a:r>
              <a:rPr lang="et-EE" dirty="0" err="1" smtClean="0"/>
              <a:t>job</a:t>
            </a:r>
            <a:r>
              <a:rPr lang="et-EE" dirty="0" smtClean="0"/>
              <a:t> market, </a:t>
            </a:r>
            <a:r>
              <a:rPr lang="et-EE" dirty="0" err="1" smtClean="0"/>
              <a:t>employability</a:t>
            </a:r>
            <a:r>
              <a:rPr lang="et-EE" dirty="0" smtClean="0"/>
              <a:t> </a:t>
            </a:r>
            <a:r>
              <a:rPr lang="et-EE" dirty="0" err="1" smtClean="0"/>
              <a:t>skills</a:t>
            </a:r>
            <a:r>
              <a:rPr lang="et-EE" dirty="0"/>
              <a:t> </a:t>
            </a:r>
            <a:r>
              <a:rPr lang="et-EE" dirty="0" smtClean="0"/>
              <a:t>( </a:t>
            </a:r>
            <a:r>
              <a:rPr lang="et-EE" sz="2000" i="1" dirty="0" err="1" smtClean="0"/>
              <a:t>as</a:t>
            </a:r>
            <a:r>
              <a:rPr lang="et-EE" sz="2000" i="1" dirty="0" smtClean="0"/>
              <a:t> </a:t>
            </a:r>
            <a:r>
              <a:rPr lang="et-EE" sz="2000" i="1" dirty="0" err="1" smtClean="0"/>
              <a:t>responce</a:t>
            </a:r>
            <a:r>
              <a:rPr lang="et-EE" sz="2000" i="1" dirty="0" smtClean="0"/>
              <a:t> </a:t>
            </a:r>
            <a:r>
              <a:rPr lang="et-EE" sz="2000" i="1" dirty="0" err="1" smtClean="0"/>
              <a:t>to</a:t>
            </a:r>
            <a:r>
              <a:rPr lang="et-EE" sz="2000" i="1" dirty="0" smtClean="0"/>
              <a:t>  </a:t>
            </a:r>
            <a:r>
              <a:rPr lang="et-EE" sz="2000" i="1" dirty="0" err="1" smtClean="0"/>
              <a:t>the</a:t>
            </a:r>
            <a:r>
              <a:rPr lang="et-EE" sz="2000" i="1" dirty="0" smtClean="0"/>
              <a:t> </a:t>
            </a:r>
            <a:r>
              <a:rPr lang="et-EE" sz="2000" i="1" dirty="0" err="1" smtClean="0"/>
              <a:t>recent</a:t>
            </a:r>
            <a:r>
              <a:rPr lang="et-EE" sz="2000" i="1" dirty="0" smtClean="0"/>
              <a:t> </a:t>
            </a:r>
            <a:r>
              <a:rPr lang="et-EE" sz="2000" i="1" dirty="0" err="1" smtClean="0"/>
              <a:t>priority</a:t>
            </a:r>
            <a:r>
              <a:rPr lang="et-EE" sz="2000" i="1" dirty="0" smtClean="0"/>
              <a:t> of EU </a:t>
            </a:r>
            <a:r>
              <a:rPr lang="et-EE" sz="2000" i="1" dirty="0" err="1" smtClean="0"/>
              <a:t>youth</a:t>
            </a:r>
            <a:r>
              <a:rPr lang="et-EE" sz="2000" i="1" dirty="0" smtClean="0"/>
              <a:t> </a:t>
            </a:r>
            <a:r>
              <a:rPr lang="et-EE" sz="2000" i="1" dirty="0" err="1" smtClean="0"/>
              <a:t>policy</a:t>
            </a:r>
            <a:r>
              <a:rPr lang="et-EE" sz="2000" i="1" dirty="0" smtClean="0"/>
              <a:t> and </a:t>
            </a:r>
            <a:r>
              <a:rPr lang="et-EE" sz="2000" i="1" dirty="0" err="1" smtClean="0"/>
              <a:t>majority</a:t>
            </a:r>
            <a:r>
              <a:rPr lang="et-EE" sz="2000" i="1" dirty="0" smtClean="0"/>
              <a:t> of </a:t>
            </a:r>
            <a:r>
              <a:rPr lang="et-EE" sz="2000" i="1" dirty="0" err="1" smtClean="0"/>
              <a:t>national</a:t>
            </a:r>
            <a:r>
              <a:rPr lang="et-EE" sz="2000" i="1" dirty="0" smtClean="0"/>
              <a:t> </a:t>
            </a:r>
            <a:r>
              <a:rPr lang="et-EE" sz="2000" i="1" dirty="0" err="1" smtClean="0"/>
              <a:t>youth</a:t>
            </a:r>
            <a:r>
              <a:rPr lang="et-EE" sz="2000" i="1" dirty="0" smtClean="0"/>
              <a:t> </a:t>
            </a:r>
            <a:r>
              <a:rPr lang="et-EE" sz="2000" i="1" dirty="0" err="1" smtClean="0"/>
              <a:t>policies</a:t>
            </a:r>
            <a:r>
              <a:rPr lang="et-EE" sz="2000" i="1" dirty="0" smtClean="0"/>
              <a:t>´ agendas</a:t>
            </a:r>
            <a:r>
              <a:rPr lang="et-EE" dirty="0" smtClean="0"/>
              <a:t>)</a:t>
            </a:r>
          </a:p>
          <a:p>
            <a:r>
              <a:rPr lang="et-EE" dirty="0" err="1" smtClean="0"/>
              <a:t>Raising</a:t>
            </a:r>
            <a:r>
              <a:rPr lang="et-EE" dirty="0" smtClean="0"/>
              <a:t> </a:t>
            </a:r>
            <a:r>
              <a:rPr lang="et-EE" dirty="0" err="1" smtClean="0"/>
              <a:t>awareness</a:t>
            </a:r>
            <a:r>
              <a:rPr lang="et-EE" dirty="0" smtClean="0"/>
              <a:t> </a:t>
            </a:r>
            <a:r>
              <a:rPr lang="et-EE" dirty="0" err="1" smtClean="0"/>
              <a:t>about</a:t>
            </a:r>
            <a:r>
              <a:rPr lang="et-EE" dirty="0" smtClean="0"/>
              <a:t> </a:t>
            </a:r>
            <a:r>
              <a:rPr lang="et-EE" dirty="0" err="1" smtClean="0"/>
              <a:t>young</a:t>
            </a:r>
            <a:r>
              <a:rPr lang="et-EE" dirty="0" smtClean="0"/>
              <a:t> </a:t>
            </a:r>
            <a:r>
              <a:rPr lang="et-EE" dirty="0" err="1" smtClean="0"/>
              <a:t>leaders</a:t>
            </a:r>
            <a:r>
              <a:rPr lang="et-EE" dirty="0" smtClean="0"/>
              <a:t> and </a:t>
            </a:r>
            <a:r>
              <a:rPr lang="et-EE" dirty="0" err="1" smtClean="0"/>
              <a:t>positive</a:t>
            </a:r>
            <a:r>
              <a:rPr lang="et-EE" dirty="0" smtClean="0"/>
              <a:t>  </a:t>
            </a:r>
            <a:r>
              <a:rPr lang="et-EE" dirty="0" err="1" smtClean="0"/>
              <a:t>general</a:t>
            </a:r>
            <a:r>
              <a:rPr lang="et-EE" dirty="0" smtClean="0"/>
              <a:t> image of </a:t>
            </a:r>
            <a:r>
              <a:rPr lang="et-EE" dirty="0" err="1" smtClean="0"/>
              <a:t>young</a:t>
            </a:r>
            <a:r>
              <a:rPr lang="et-EE" dirty="0" smtClean="0"/>
              <a:t> </a:t>
            </a:r>
            <a:r>
              <a:rPr lang="et-EE" dirty="0" err="1" smtClean="0"/>
              <a:t>people</a:t>
            </a:r>
            <a:r>
              <a:rPr lang="et-EE" dirty="0" smtClean="0"/>
              <a:t> in </a:t>
            </a:r>
            <a:r>
              <a:rPr lang="et-EE" dirty="0" err="1" smtClean="0"/>
              <a:t>society</a:t>
            </a:r>
            <a:r>
              <a:rPr lang="et-EE" dirty="0" smtClean="0"/>
              <a:t> ( </a:t>
            </a:r>
            <a:r>
              <a:rPr lang="et-EE" i="1" dirty="0" smtClean="0"/>
              <a:t>„</a:t>
            </a:r>
            <a:r>
              <a:rPr lang="et-EE" i="1" dirty="0" err="1" smtClean="0"/>
              <a:t>youth</a:t>
            </a:r>
            <a:r>
              <a:rPr lang="et-EE" i="1" dirty="0" smtClean="0"/>
              <a:t> </a:t>
            </a:r>
            <a:r>
              <a:rPr lang="et-EE" i="1" dirty="0" err="1" smtClean="0"/>
              <a:t>as</a:t>
            </a:r>
            <a:r>
              <a:rPr lang="et-EE" i="1" dirty="0" smtClean="0"/>
              <a:t> </a:t>
            </a:r>
            <a:r>
              <a:rPr lang="et-EE" i="1" dirty="0" err="1" smtClean="0"/>
              <a:t>resourse</a:t>
            </a:r>
            <a:r>
              <a:rPr lang="et-EE" i="1" dirty="0" smtClean="0"/>
              <a:t> and partner“)</a:t>
            </a:r>
          </a:p>
          <a:p>
            <a:r>
              <a:rPr lang="et-EE" i="1" dirty="0" err="1" smtClean="0"/>
              <a:t>Youth</a:t>
            </a:r>
            <a:r>
              <a:rPr lang="et-EE" i="1" dirty="0" smtClean="0"/>
              <a:t> </a:t>
            </a:r>
            <a:r>
              <a:rPr lang="et-EE" i="1" dirty="0" err="1" smtClean="0"/>
              <a:t>Speak</a:t>
            </a:r>
            <a:r>
              <a:rPr lang="et-EE" i="1" dirty="0"/>
              <a:t> </a:t>
            </a:r>
            <a:r>
              <a:rPr lang="et-EE" i="1" dirty="0" smtClean="0"/>
              <a:t> </a:t>
            </a:r>
            <a:r>
              <a:rPr lang="et-EE" i="1" dirty="0" err="1" smtClean="0"/>
              <a:t>survey-</a:t>
            </a:r>
            <a:r>
              <a:rPr lang="et-EE" dirty="0" err="1" smtClean="0"/>
              <a:t>taking</a:t>
            </a:r>
            <a:r>
              <a:rPr lang="et-EE" dirty="0" smtClean="0"/>
              <a:t> </a:t>
            </a:r>
            <a:r>
              <a:rPr lang="et-EE" dirty="0" err="1" smtClean="0"/>
              <a:t>into</a:t>
            </a:r>
            <a:r>
              <a:rPr lang="et-EE" dirty="0" smtClean="0"/>
              <a:t> </a:t>
            </a:r>
            <a:r>
              <a:rPr lang="et-EE" dirty="0" err="1" smtClean="0"/>
              <a:t>account</a:t>
            </a:r>
            <a:r>
              <a:rPr lang="et-EE" dirty="0" smtClean="0"/>
              <a:t> </a:t>
            </a:r>
            <a:r>
              <a:rPr lang="et-EE" dirty="0" err="1"/>
              <a:t>y</a:t>
            </a:r>
            <a:r>
              <a:rPr lang="et-EE" dirty="0" err="1" smtClean="0"/>
              <a:t>outh</a:t>
            </a:r>
            <a:r>
              <a:rPr lang="et-EE" dirty="0" smtClean="0"/>
              <a:t> </a:t>
            </a:r>
            <a:r>
              <a:rPr lang="et-EE" dirty="0" err="1" smtClean="0"/>
              <a:t>opinions</a:t>
            </a:r>
            <a:r>
              <a:rPr lang="et-EE" dirty="0" smtClean="0"/>
              <a:t>, </a:t>
            </a:r>
            <a:r>
              <a:rPr lang="et-EE" dirty="0" err="1" smtClean="0"/>
              <a:t>youth</a:t>
            </a:r>
            <a:r>
              <a:rPr lang="et-EE" dirty="0" smtClean="0"/>
              <a:t> </a:t>
            </a:r>
            <a:r>
              <a:rPr lang="et-EE" dirty="0" err="1" smtClean="0"/>
              <a:t>needs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History VII: Ljubljana, 2-4 October 2018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2037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547</TotalTime>
  <Words>1536</Words>
  <Application>Microsoft Office PowerPoint</Application>
  <PresentationFormat>Widescreen</PresentationFormat>
  <Paragraphs>180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History of AIESEC: 70 years of Developing Youth Leadership for Peace </vt:lpstr>
      <vt:lpstr>What is AIESEC?</vt:lpstr>
      <vt:lpstr>PowerPoint Presentation</vt:lpstr>
      <vt:lpstr>AIESEC´s methodology of developing youth leadership</vt:lpstr>
      <vt:lpstr>HOW AIESEC works with young people? </vt:lpstr>
      <vt:lpstr>History: the start of AIESEC </vt:lpstr>
      <vt:lpstr>History 1950-1990: expansion of AIESEC</vt:lpstr>
      <vt:lpstr>History: Today</vt:lpstr>
      <vt:lpstr>AIESEC and  Youth Work: main links</vt:lpstr>
      <vt:lpstr>Impact of AIESEC</vt:lpstr>
      <vt:lpstr>Development of 8 EU key competences  (research in Estonia 2016 among AIESEC alumni)</vt:lpstr>
      <vt:lpstr>Thank you for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History of AIESEC</dc:title>
  <dc:creator>Kasutaja</dc:creator>
  <cp:lastModifiedBy>Kasutaja</cp:lastModifiedBy>
  <cp:revision>57</cp:revision>
  <dcterms:created xsi:type="dcterms:W3CDTF">2018-10-03T19:20:41Z</dcterms:created>
  <dcterms:modified xsi:type="dcterms:W3CDTF">2018-10-04T08:21:34Z</dcterms:modified>
</cp:coreProperties>
</file>