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62" r:id="rId5"/>
    <p:sldId id="258" r:id="rId6"/>
    <p:sldId id="261" r:id="rId7"/>
    <p:sldId id="259" r:id="rId8"/>
    <p:sldId id="263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Edit Master text styles
Second level
Third level
Fourth level
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B69BE-91BC-9246-A1B3-EFB5D60422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505964"/>
            <a:ext cx="8637073" cy="2541431"/>
          </a:xfrm>
        </p:spPr>
        <p:txBody>
          <a:bodyPr>
            <a:normAutofit fontScale="90000"/>
          </a:bodyPr>
          <a:lstStyle/>
          <a:p>
            <a:r>
              <a:rPr lang="en-GB" dirty="0"/>
              <a:t>The history of Youth Work in Europe </a:t>
            </a:r>
            <a:r>
              <a:rPr lang="en-GB" sz="3600" dirty="0"/>
              <a:t>international youth organisations</a:t>
            </a: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235027-A086-7B40-82ED-DAD06DA226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2025046"/>
          </a:xfrm>
        </p:spPr>
        <p:txBody>
          <a:bodyPr>
            <a:normAutofit fontScale="85000" lnSpcReduction="20000"/>
          </a:bodyPr>
          <a:lstStyle/>
          <a:p>
            <a:r>
              <a:rPr lang="en-GB" sz="2600" dirty="0"/>
              <a:t>Filip coussee and howard williamson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History of youth work in Europe Workshop 7, </a:t>
            </a:r>
            <a:r>
              <a:rPr lang="en-GB" dirty="0" err="1"/>
              <a:t>ljublana</a:t>
            </a:r>
            <a:r>
              <a:rPr lang="en-GB" dirty="0"/>
              <a:t>, slovenia</a:t>
            </a:r>
          </a:p>
          <a:p>
            <a:r>
              <a:rPr lang="en-GB" dirty="0"/>
              <a:t>2-4 October, 2018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37BF23-34D2-1143-A29D-348F63C577D9}"/>
              </a:ext>
            </a:extLst>
          </p:cNvPr>
          <p:cNvSpPr txBox="1"/>
          <p:nvPr/>
        </p:nvSpPr>
        <p:spPr>
          <a:xfrm>
            <a:off x="5186891" y="2519891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136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C6DD7-4130-0546-A4C3-F6E53793A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 to the ‘history project’</a:t>
            </a:r>
            <a:br>
              <a:rPr lang="en-GB" dirty="0"/>
            </a:br>
            <a:r>
              <a:rPr lang="en-GB" dirty="0"/>
              <a:t>Deeper conclusions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70FE6-7A64-8442-9DC3-AFAB4D1B1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8250" y="2190750"/>
            <a:ext cx="10208187" cy="3113617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Time does not stand still</a:t>
            </a:r>
          </a:p>
          <a:p>
            <a:r>
              <a:rPr lang="en-GB" dirty="0"/>
              <a:t>Credit crunch, austerity, populism, refugee crisis, Brexit, youth unemployment, rise of the Right, violent extremism…</a:t>
            </a:r>
          </a:p>
          <a:p>
            <a:r>
              <a:rPr lang="en-GB" dirty="0"/>
              <a:t>Arab spring, Occupy movement, </a:t>
            </a:r>
            <a:r>
              <a:rPr lang="en-GB" dirty="0" err="1"/>
              <a:t>Indignados</a:t>
            </a:r>
            <a:r>
              <a:rPr lang="en-GB" dirty="0"/>
              <a:t>, social media, digital economy…..</a:t>
            </a:r>
          </a:p>
          <a:p>
            <a:r>
              <a:rPr lang="en-GB" dirty="0"/>
              <a:t>But YOUTH WORK IS STILL HERE.  In fact more firmly on the map (Resolution, Declarations, Recommendation, Conventions and ancillary activity)</a:t>
            </a:r>
          </a:p>
          <a:p>
            <a:endParaRPr lang="en-GB" b="1" dirty="0"/>
          </a:p>
          <a:p>
            <a:r>
              <a:rPr lang="en-GB" b="1" dirty="0"/>
              <a:t>How does youth work connect to economic, social, cultural and political change?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60231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3278C-51AE-FC46-8F40-2E94CC42C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 to the ‘history project’</a:t>
            </a:r>
            <a:br>
              <a:rPr lang="en-GB" dirty="0"/>
            </a:br>
            <a:r>
              <a:rPr lang="en-GB" dirty="0"/>
              <a:t>one final question and no final answer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8494E-3126-B446-9EF2-20258D732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Does youth work </a:t>
            </a:r>
            <a:r>
              <a:rPr lang="en-GB" b="1" dirty="0"/>
              <a:t>retreat and disappear</a:t>
            </a:r>
            <a:r>
              <a:rPr lang="en-GB" dirty="0"/>
              <a:t> into atomised, local recreational responses by parents, volunteers, young people, community groups, faith initiatives…?</a:t>
            </a:r>
          </a:p>
          <a:p>
            <a:r>
              <a:rPr lang="en-GB" dirty="0"/>
              <a:t>Or does youth work sustain, </a:t>
            </a:r>
            <a:r>
              <a:rPr lang="en-GB" b="1" dirty="0"/>
              <a:t>across national borders</a:t>
            </a:r>
            <a:r>
              <a:rPr lang="en-GB" dirty="0"/>
              <a:t> a commitment to </a:t>
            </a:r>
            <a:r>
              <a:rPr lang="en-GB" b="1" dirty="0"/>
              <a:t>democracy, service and personal and social development</a:t>
            </a:r>
            <a:r>
              <a:rPr lang="en-GB" dirty="0"/>
              <a:t> through </a:t>
            </a:r>
            <a:r>
              <a:rPr lang="en-GB" b="1" dirty="0"/>
              <a:t>value-based practice accessible to a diversity of young people</a:t>
            </a:r>
            <a:r>
              <a:rPr lang="en-GB" dirty="0"/>
              <a:t> and openly focused on a </a:t>
            </a:r>
            <a:r>
              <a:rPr lang="en-GB" b="1" dirty="0"/>
              <a:t>process</a:t>
            </a:r>
            <a:r>
              <a:rPr lang="en-GB" dirty="0"/>
              <a:t> that can accommodate both </a:t>
            </a:r>
            <a:r>
              <a:rPr lang="en-GB" b="1" dirty="0"/>
              <a:t>continuity and change</a:t>
            </a:r>
            <a:r>
              <a:rPr lang="en-GB" dirty="0"/>
              <a:t>.</a:t>
            </a:r>
          </a:p>
          <a:p>
            <a:r>
              <a:rPr lang="en-GB" dirty="0"/>
              <a:t>To do this, youth work requires space – ’wild zones’/pockets of intimate democracy – that is </a:t>
            </a:r>
            <a:r>
              <a:rPr lang="en-GB" b="1" dirty="0"/>
              <a:t>not prescribed</a:t>
            </a:r>
            <a:r>
              <a:rPr lang="en-GB" dirty="0"/>
              <a:t> and pre-defined but is a platform for </a:t>
            </a:r>
            <a:r>
              <a:rPr lang="en-GB" b="1" dirty="0"/>
              <a:t>orientation</a:t>
            </a:r>
            <a:r>
              <a:rPr lang="en-GB" dirty="0"/>
              <a:t> and a sense of direction through </a:t>
            </a:r>
            <a:r>
              <a:rPr lang="en-GB" b="1" dirty="0"/>
              <a:t>dialogue</a:t>
            </a:r>
            <a:r>
              <a:rPr lang="en-GB" dirty="0"/>
              <a:t> for both young people and the societies in which they live.</a:t>
            </a:r>
          </a:p>
          <a:p>
            <a:endParaRPr lang="en-GB" dirty="0"/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05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FEC0E-BC54-7342-9F56-D786FB82C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ResumE – the previous history workshops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CB529-929B-BB43-B59E-A4C9C73B0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338917"/>
            <a:ext cx="9603275" cy="3127428"/>
          </a:xfrm>
        </p:spPr>
        <p:txBody>
          <a:bodyPr/>
          <a:lstStyle/>
          <a:p>
            <a:r>
              <a:rPr lang="en-GB" dirty="0"/>
              <a:t>Forum AND Transit Zone</a:t>
            </a:r>
          </a:p>
          <a:p>
            <a:r>
              <a:rPr lang="en-GB" dirty="0"/>
              <a:t>Institutionalisation v. Individualisation</a:t>
            </a:r>
          </a:p>
          <a:p>
            <a:r>
              <a:rPr lang="en-GB" dirty="0"/>
              <a:t>Unity AND diversity: gender, ethnicity, geography, disability, sexuality and more</a:t>
            </a:r>
          </a:p>
          <a:p>
            <a:r>
              <a:rPr lang="en-GB" dirty="0"/>
              <a:t>The significance of the political context</a:t>
            </a:r>
          </a:p>
          <a:p>
            <a:r>
              <a:rPr lang="en-GB" dirty="0"/>
              <a:t>Relationships with others (autonomy through dependency?)</a:t>
            </a:r>
          </a:p>
          <a:p>
            <a:r>
              <a:rPr lang="en-GB" dirty="0"/>
              <a:t>Recognition of the social dimension of youth work: between education and social work?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602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1E77D-942B-0F46-AF44-B88FA80EE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contributions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ECA8C-28E6-CE48-869A-DF1FBB9D9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Supplementary education, protection and welfare (‘safe havens’), leisure activities (‘breathing space’), citizenship education (‘civic ideals’), political engagement</a:t>
            </a:r>
          </a:p>
          <a:p>
            <a:r>
              <a:rPr lang="en-GB" dirty="0"/>
              <a:t>Health, rescue, inclusion</a:t>
            </a:r>
          </a:p>
          <a:p>
            <a:r>
              <a:rPr lang="en-GB" dirty="0"/>
              <a:t>Fulfilment of potential; tool for ‘empowerment’; pathways to responsible autonomy</a:t>
            </a:r>
          </a:p>
          <a:p>
            <a:r>
              <a:rPr lang="en-GB" dirty="0"/>
              <a:t>Some kind of ‘educational’ methodology: learning environments</a:t>
            </a:r>
          </a:p>
          <a:p>
            <a:r>
              <a:rPr lang="en-GB" dirty="0"/>
              <a:t>Advocacy work</a:t>
            </a:r>
          </a:p>
          <a:p>
            <a:r>
              <a:rPr lang="en-GB" dirty="0"/>
              <a:t>Participation (‘starting where young people are at’ / youth representation)</a:t>
            </a:r>
          </a:p>
          <a:p>
            <a:r>
              <a:rPr lang="en-GB" dirty="0"/>
              <a:t>Self-organisation, self-direction, adult guidance, support, mentoring, instruction, assessment</a:t>
            </a:r>
          </a:p>
          <a:p>
            <a:r>
              <a:rPr lang="en-GB" dirty="0"/>
              <a:t>‘Experiential therapy’, experiential learning, non-formal education/learning…. youth work?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687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15D91-3D8D-5E4B-844E-4D2CB0D85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8" y="487019"/>
            <a:ext cx="9603275" cy="1049235"/>
          </a:xfrm>
        </p:spPr>
        <p:txBody>
          <a:bodyPr/>
          <a:lstStyle/>
          <a:p>
            <a:r>
              <a:rPr lang="en-GB" dirty="0"/>
              <a:t>The ubiquitous claim</a:t>
            </a:r>
            <a:endParaRPr lang="en-US" dirty="0"/>
          </a:p>
        </p:txBody>
      </p:sp>
      <p:sp>
        <p:nvSpPr>
          <p:cNvPr id="4" name="Triangle 3">
            <a:extLst>
              <a:ext uri="{FF2B5EF4-FFF2-40B4-BE49-F238E27FC236}">
                <a16:creationId xmlns:a16="http://schemas.microsoft.com/office/drawing/2014/main" id="{78ACEE24-7DA7-7045-86F8-82C1FA488FDB}"/>
              </a:ext>
            </a:extLst>
          </p:cNvPr>
          <p:cNvSpPr/>
          <p:nvPr/>
        </p:nvSpPr>
        <p:spPr>
          <a:xfrm>
            <a:off x="5040587" y="2519891"/>
            <a:ext cx="2121408" cy="1828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3681A8-5601-654C-B294-07AA56CB47D2}"/>
              </a:ext>
            </a:extLst>
          </p:cNvPr>
          <p:cNvSpPr txBox="1"/>
          <p:nvPr/>
        </p:nvSpPr>
        <p:spPr>
          <a:xfrm>
            <a:off x="5186891" y="2519891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652F07-4265-7648-9D79-561FC25060A7}"/>
              </a:ext>
            </a:extLst>
          </p:cNvPr>
          <p:cNvSpPr txBox="1"/>
          <p:nvPr/>
        </p:nvSpPr>
        <p:spPr>
          <a:xfrm>
            <a:off x="5186891" y="2519891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D7AFFC-080D-4240-B4E2-94DC165A6B32}"/>
              </a:ext>
            </a:extLst>
          </p:cNvPr>
          <p:cNvSpPr txBox="1"/>
          <p:nvPr/>
        </p:nvSpPr>
        <p:spPr>
          <a:xfrm>
            <a:off x="5186891" y="2519891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913894-011F-F24E-A93F-D4B07019E011}"/>
              </a:ext>
            </a:extLst>
          </p:cNvPr>
          <p:cNvSpPr txBox="1"/>
          <p:nvPr/>
        </p:nvSpPr>
        <p:spPr>
          <a:xfrm>
            <a:off x="5186891" y="2519891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2365DF-6232-3544-BFF4-66A21455BF63}"/>
              </a:ext>
            </a:extLst>
          </p:cNvPr>
          <p:cNvSpPr txBox="1"/>
          <p:nvPr/>
        </p:nvSpPr>
        <p:spPr>
          <a:xfrm>
            <a:off x="5186891" y="2519891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8BF79CB-142C-E542-AB60-5FB1F87EB015}"/>
              </a:ext>
            </a:extLst>
          </p:cNvPr>
          <p:cNvSpPr txBox="1"/>
          <p:nvPr/>
        </p:nvSpPr>
        <p:spPr>
          <a:xfrm>
            <a:off x="5186891" y="2519891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FE62C0F-9243-7B42-9844-4B57556DA116}"/>
              </a:ext>
            </a:extLst>
          </p:cNvPr>
          <p:cNvSpPr txBox="1"/>
          <p:nvPr/>
        </p:nvSpPr>
        <p:spPr>
          <a:xfrm>
            <a:off x="5186891" y="2519891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75735D3-8CDE-9847-9FA1-554D5F16636C}"/>
              </a:ext>
            </a:extLst>
          </p:cNvPr>
          <p:cNvSpPr txBox="1"/>
          <p:nvPr/>
        </p:nvSpPr>
        <p:spPr>
          <a:xfrm>
            <a:off x="5186891" y="2519891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4123D7F-A5DE-7743-BBDE-0349250AA45F}"/>
              </a:ext>
            </a:extLst>
          </p:cNvPr>
          <p:cNvSpPr txBox="1"/>
          <p:nvPr/>
        </p:nvSpPr>
        <p:spPr>
          <a:xfrm>
            <a:off x="5186891" y="2519891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3F32C9F-7AF8-9348-B9C8-4E44E615E1AA}"/>
              </a:ext>
            </a:extLst>
          </p:cNvPr>
          <p:cNvSpPr txBox="1"/>
          <p:nvPr/>
        </p:nvSpPr>
        <p:spPr>
          <a:xfrm>
            <a:off x="5186891" y="2519891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EBA4BA5-415D-704E-BF7D-AAD1E17BF912}"/>
              </a:ext>
            </a:extLst>
          </p:cNvPr>
          <p:cNvSpPr txBox="1"/>
          <p:nvPr/>
        </p:nvSpPr>
        <p:spPr>
          <a:xfrm>
            <a:off x="5186891" y="2519891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7E32F8-DB53-2643-A344-9B52674EAC1B}"/>
              </a:ext>
            </a:extLst>
          </p:cNvPr>
          <p:cNvSpPr txBox="1"/>
          <p:nvPr/>
        </p:nvSpPr>
        <p:spPr>
          <a:xfrm>
            <a:off x="5186891" y="2519891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86073CC-195A-DC42-8DFD-2C0AA83C215C}"/>
              </a:ext>
            </a:extLst>
          </p:cNvPr>
          <p:cNvSpPr txBox="1"/>
          <p:nvPr/>
        </p:nvSpPr>
        <p:spPr>
          <a:xfrm>
            <a:off x="5186891" y="2519891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1815E5C-D53A-9744-BB1C-59FB7E1906F6}"/>
              </a:ext>
            </a:extLst>
          </p:cNvPr>
          <p:cNvSpPr txBox="1"/>
          <p:nvPr/>
        </p:nvSpPr>
        <p:spPr>
          <a:xfrm>
            <a:off x="5186891" y="2519891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586F61B-1B3D-9845-8184-B441BCA48322}"/>
              </a:ext>
            </a:extLst>
          </p:cNvPr>
          <p:cNvSpPr txBox="1"/>
          <p:nvPr/>
        </p:nvSpPr>
        <p:spPr>
          <a:xfrm>
            <a:off x="5186891" y="2466975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B409143-FC03-DE40-B619-80E63D071BAE}"/>
              </a:ext>
            </a:extLst>
          </p:cNvPr>
          <p:cNvSpPr txBox="1"/>
          <p:nvPr/>
        </p:nvSpPr>
        <p:spPr>
          <a:xfrm>
            <a:off x="5186891" y="2519891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F4871B2-1840-EC4A-A421-B30B602A58B5}"/>
              </a:ext>
            </a:extLst>
          </p:cNvPr>
          <p:cNvSpPr txBox="1"/>
          <p:nvPr/>
        </p:nvSpPr>
        <p:spPr>
          <a:xfrm>
            <a:off x="5186891" y="2519891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49C9A47-31E6-1F46-BCCB-894026BE4F0B}"/>
              </a:ext>
            </a:extLst>
          </p:cNvPr>
          <p:cNvSpPr txBox="1"/>
          <p:nvPr/>
        </p:nvSpPr>
        <p:spPr>
          <a:xfrm>
            <a:off x="5186891" y="2519891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C657D8A-170E-4B4D-8BB6-F8178E966B0D}"/>
              </a:ext>
            </a:extLst>
          </p:cNvPr>
          <p:cNvSpPr txBox="1"/>
          <p:nvPr/>
        </p:nvSpPr>
        <p:spPr>
          <a:xfrm>
            <a:off x="5186891" y="2519891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A6C7727-1350-EF47-92B0-309A75B272A3}"/>
              </a:ext>
            </a:extLst>
          </p:cNvPr>
          <p:cNvSpPr txBox="1"/>
          <p:nvPr/>
        </p:nvSpPr>
        <p:spPr>
          <a:xfrm>
            <a:off x="5158216" y="3113306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18511A2-2D7C-A84E-9A3E-4A2A43660038}"/>
              </a:ext>
            </a:extLst>
          </p:cNvPr>
          <p:cNvSpPr txBox="1"/>
          <p:nvPr/>
        </p:nvSpPr>
        <p:spPr>
          <a:xfrm>
            <a:off x="5040587" y="2150559"/>
            <a:ext cx="2359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dirty="0"/>
              <a:t>Values and Principles</a:t>
            </a:r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14C3704-ED43-3C49-9988-1B962FF4A7E8}"/>
              </a:ext>
            </a:extLst>
          </p:cNvPr>
          <p:cNvSpPr txBox="1"/>
          <p:nvPr/>
        </p:nvSpPr>
        <p:spPr>
          <a:xfrm>
            <a:off x="7308299" y="4156129"/>
            <a:ext cx="182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dirty="0"/>
              <a:t>Personal, social and community change (transcendence)</a:t>
            </a: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12B978D-FCA9-2446-857A-4CC0144F07DA}"/>
              </a:ext>
            </a:extLst>
          </p:cNvPr>
          <p:cNvSpPr txBox="1"/>
          <p:nvPr/>
        </p:nvSpPr>
        <p:spPr>
          <a:xfrm>
            <a:off x="3159802" y="4269939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dirty="0"/>
              <a:t>Diversity of young people and practice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6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F577-FD6C-464A-9625-A3E280BE6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characteristics – Service, democracy and personal/social development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3B0A3-B356-554F-89C3-682FA4C51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3329" y="2460232"/>
            <a:ext cx="9603275" cy="3450613"/>
          </a:xfrm>
        </p:spPr>
        <p:txBody>
          <a:bodyPr/>
          <a:lstStyle/>
          <a:p>
            <a:r>
              <a:rPr lang="en-GB" dirty="0"/>
              <a:t>Service to others; community involvement; civic participation</a:t>
            </a:r>
          </a:p>
          <a:p>
            <a:r>
              <a:rPr lang="en-GB" dirty="0"/>
              <a:t>Genuine, Intimate and ‘Little’ Democracy – youth work within wider society</a:t>
            </a:r>
          </a:p>
          <a:p>
            <a:pPr lvl="1"/>
            <a:r>
              <a:rPr lang="en-GB" dirty="0"/>
              <a:t>Space, opportunity and participation for young people</a:t>
            </a:r>
          </a:p>
          <a:p>
            <a:r>
              <a:rPr lang="en-GB" dirty="0"/>
              <a:t>Development (personal): values, skills, morality, attitudes</a:t>
            </a:r>
          </a:p>
          <a:p>
            <a:r>
              <a:rPr lang="en-GB" dirty="0"/>
              <a:t>Development (societal): renewal of a democratic imperative,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739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22B49-52EB-FC49-9B4B-D8557563E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Persisting dilemmas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E51E8-2741-934A-A87D-F5A483857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3450613"/>
          </a:xfrm>
        </p:spPr>
        <p:txBody>
          <a:bodyPr>
            <a:noAutofit/>
          </a:bodyPr>
          <a:lstStyle/>
          <a:p>
            <a:r>
              <a:rPr lang="en-GB" sz="1600" dirty="0"/>
              <a:t>Independent / Incorporated</a:t>
            </a:r>
          </a:p>
          <a:p>
            <a:r>
              <a:rPr lang="en-GB" sz="1600" dirty="0"/>
              <a:t>Continuing contemporary relevance</a:t>
            </a:r>
          </a:p>
          <a:p>
            <a:r>
              <a:rPr lang="en-GB" sz="1600" dirty="0"/>
              <a:t>Sources for sustainability</a:t>
            </a:r>
          </a:p>
          <a:p>
            <a:r>
              <a:rPr lang="en-GB" sz="1600" dirty="0"/>
              <a:t>Avoiding knee-jerk reactions to moral panics</a:t>
            </a:r>
          </a:p>
          <a:p>
            <a:r>
              <a:rPr lang="en-GB" sz="1600" dirty="0"/>
              <a:t>Establishing priorities</a:t>
            </a:r>
          </a:p>
          <a:p>
            <a:r>
              <a:rPr lang="en-GB" sz="1600" dirty="0"/>
              <a:t>Continuity and change</a:t>
            </a:r>
          </a:p>
          <a:p>
            <a:r>
              <a:rPr lang="en-GB" sz="1600" dirty="0"/>
              <a:t>Authenticity and fidelity v. adaptation and expediency</a:t>
            </a:r>
          </a:p>
          <a:p>
            <a:r>
              <a:rPr lang="en-GB" sz="1600" dirty="0"/>
              <a:t>Illegal – legal/legitimate – state controlled….?</a:t>
            </a:r>
          </a:p>
          <a:p>
            <a:r>
              <a:rPr lang="en-GB" sz="1600" dirty="0"/>
              <a:t>Explicit values transmission or a more ‘trojan horse’ approach?</a:t>
            </a:r>
          </a:p>
          <a:p>
            <a:r>
              <a:rPr lang="en-GB" sz="1600" dirty="0"/>
              <a:t>Balancing political goals with youthful imagination – top-down and bottom-up dynamics</a:t>
            </a:r>
          </a:p>
        </p:txBody>
      </p:sp>
    </p:spTree>
    <p:extLst>
      <p:ext uri="{BB962C8B-B14F-4D97-AF65-F5344CB8AC3E}">
        <p14:creationId xmlns:p14="http://schemas.microsoft.com/office/powerpoint/2010/main" val="3162113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D1A20-B1D4-9744-BF6D-8087DB8B4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[International] Youth work moving forward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0DC85-31E6-3545-9ABE-5278A3EA42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8" y="1853754"/>
            <a:ext cx="9603275" cy="3450613"/>
          </a:xfrm>
        </p:spPr>
        <p:txBody>
          <a:bodyPr>
            <a:noAutofit/>
          </a:bodyPr>
          <a:lstStyle/>
          <a:p>
            <a:r>
              <a:rPr lang="en-GB" sz="1600" dirty="0"/>
              <a:t>A dying dinosaur or vanguard of social renewal?</a:t>
            </a:r>
          </a:p>
          <a:p>
            <a:r>
              <a:rPr lang="en-GB" sz="1600" dirty="0"/>
              <a:t>Disappearing world?  Nothing to fight for any more?  Time for resurrection?</a:t>
            </a:r>
          </a:p>
          <a:p>
            <a:r>
              <a:rPr lang="en-GB" sz="1600" dirty="0"/>
              <a:t>Phoenix from the ashes?</a:t>
            </a:r>
          </a:p>
          <a:p>
            <a:r>
              <a:rPr lang="en-GB" sz="1600" dirty="0"/>
              <a:t>Conditions for promoting association (and linking the local to the global)</a:t>
            </a:r>
          </a:p>
          <a:p>
            <a:r>
              <a:rPr lang="en-GB" sz="1600" dirty="0"/>
              <a:t>Access/attraction?  For the privileged and motivated?</a:t>
            </a:r>
          </a:p>
          <a:p>
            <a:r>
              <a:rPr lang="en-GB" sz="1600" dirty="0"/>
              <a:t>Terms of ‘collaboration’…?  Partnerships or subordination</a:t>
            </a:r>
          </a:p>
          <a:p>
            <a:r>
              <a:rPr lang="en-GB" sz="1600" dirty="0"/>
              <a:t>Heads of a movement or Arms of the state?  Reaction, collusion, negotiation</a:t>
            </a:r>
          </a:p>
          <a:p>
            <a:r>
              <a:rPr lang="en-GB" sz="1600" dirty="0"/>
              <a:t>Organisation or Movement (professionals and volunteers)</a:t>
            </a:r>
          </a:p>
          <a:p>
            <a:r>
              <a:rPr lang="en-GB" sz="1600" dirty="0"/>
              <a:t>Youth sections for continuity or change?</a:t>
            </a:r>
          </a:p>
          <a:p>
            <a:r>
              <a:rPr lang="en-GB" sz="1600" dirty="0"/>
              <a:t>The influence of, and engagement with, a European level youth (work) policy agenda [real or retrospective]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57567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BA176-85D0-DE4C-8DCD-CAEF6A348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Challenges and risks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AD0A6-B2BF-A343-A402-842D49108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Resourcing (public money, crowd funding, membership, philanthropy…)</a:t>
            </a:r>
          </a:p>
          <a:p>
            <a:r>
              <a:rPr lang="en-GB" dirty="0"/>
              <a:t>Technology and cultural change</a:t>
            </a:r>
          </a:p>
          <a:p>
            <a:r>
              <a:rPr lang="en-GB" dirty="0"/>
              <a:t>Govt policy/purpose and youth needs/wants – is organisational mediation still needed?</a:t>
            </a:r>
          </a:p>
          <a:p>
            <a:r>
              <a:rPr lang="en-GB" dirty="0"/>
              <a:t>Age parameters in the context of changing transitions</a:t>
            </a:r>
          </a:p>
          <a:p>
            <a:r>
              <a:rPr lang="en-GB" dirty="0"/>
              <a:t>Innovation (projects and programmes) – fly or die?</a:t>
            </a:r>
          </a:p>
          <a:p>
            <a:r>
              <a:rPr lang="en-GB" dirty="0"/>
              <a:t>Selection and self-selection of young people</a:t>
            </a:r>
          </a:p>
          <a:p>
            <a:r>
              <a:rPr lang="en-GB" dirty="0"/>
              <a:t>Distinction or duplication?</a:t>
            </a:r>
          </a:p>
          <a:p>
            <a:r>
              <a:rPr lang="en-GB" dirty="0"/>
              <a:t>Diversity as a strength or a weakness (arguing forever over definitions)</a:t>
            </a:r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425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23EAA-AFD8-8D4D-8932-CE11F0F9C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 to the ‘history project’</a:t>
            </a:r>
            <a:br>
              <a:rPr lang="en-GB" dirty="0"/>
            </a:br>
            <a:r>
              <a:rPr lang="en-GB" dirty="0"/>
              <a:t>Starting point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88C17-BE99-C446-B789-582934264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163899"/>
            <a:ext cx="9603275" cy="3450613"/>
          </a:xfrm>
        </p:spPr>
        <p:txBody>
          <a:bodyPr>
            <a:normAutofit lnSpcReduction="10000"/>
          </a:bodyPr>
          <a:lstStyle/>
          <a:p>
            <a:r>
              <a:rPr lang="en-GB" dirty="0"/>
              <a:t>What is ‘youth work’?  Why do we need ‘youth work’?  What is the purpose of ‘youth work’?</a:t>
            </a:r>
          </a:p>
          <a:p>
            <a:r>
              <a:rPr lang="en-GB" dirty="0"/>
              <a:t>Problem-solving, providing opportunities and having fun</a:t>
            </a:r>
          </a:p>
          <a:p>
            <a:r>
              <a:rPr lang="en-GB" dirty="0"/>
              <a:t>Association, dialogue and guidance [forum/transit zone; spaces/bridges]</a:t>
            </a:r>
          </a:p>
          <a:p>
            <a:endParaRPr lang="en-GB" dirty="0"/>
          </a:p>
          <a:p>
            <a:r>
              <a:rPr lang="en-GB" dirty="0"/>
              <a:t>We could then have stopped!  Elaboration required / more inquiry – diversity, societal context, relations with other ‘youth policy’ domains, the social dimension and international youth work.  So what have we learned from all of that?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24361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Gallery</vt:lpstr>
      <vt:lpstr>The history of Youth Work in Europe international youth organisations</vt:lpstr>
      <vt:lpstr>ResumE – the previous history workshops</vt:lpstr>
      <vt:lpstr>The contributions</vt:lpstr>
      <vt:lpstr>The ubiquitous claim</vt:lpstr>
      <vt:lpstr>Key characteristics – Service, democracy and personal/social development</vt:lpstr>
      <vt:lpstr>Persisting dilemmas</vt:lpstr>
      <vt:lpstr>[International] Youth work moving forward</vt:lpstr>
      <vt:lpstr>Challenges and risks</vt:lpstr>
      <vt:lpstr>Conclusion to the ‘history project’ Starting point</vt:lpstr>
      <vt:lpstr>Conclusion to the ‘history project’ Deeper conclusions</vt:lpstr>
      <vt:lpstr>Conclusion to the ‘history project’ one final question and no final answer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history of international youth organisations</dc:title>
  <dc:creator>Howard Williamson</dc:creator>
  <cp:lastModifiedBy>Howard Williamson</cp:lastModifiedBy>
  <cp:revision>5</cp:revision>
  <dcterms:created xsi:type="dcterms:W3CDTF">2018-10-03T07:14:02Z</dcterms:created>
  <dcterms:modified xsi:type="dcterms:W3CDTF">2018-10-04T11:08:33Z</dcterms:modified>
</cp:coreProperties>
</file>