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357" r:id="rId3"/>
    <p:sldId id="267" r:id="rId4"/>
    <p:sldId id="355" r:id="rId5"/>
    <p:sldId id="352" r:id="rId6"/>
    <p:sldId id="353" r:id="rId7"/>
    <p:sldId id="356" r:id="rId8"/>
    <p:sldId id="354" r:id="rId9"/>
    <p:sldId id="358" r:id="rId10"/>
    <p:sldId id="313" r:id="rId11"/>
    <p:sldId id="265" r:id="rId12"/>
    <p:sldId id="268" r:id="rId13"/>
    <p:sldId id="314" r:id="rId14"/>
    <p:sldId id="333" r:id="rId15"/>
    <p:sldId id="286" r:id="rId16"/>
    <p:sldId id="359" r:id="rId17"/>
    <p:sldId id="350" r:id="rId18"/>
    <p:sldId id="261" r:id="rId19"/>
    <p:sldId id="346" r:id="rId20"/>
    <p:sldId id="345" r:id="rId21"/>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23" autoAdjust="0"/>
    <p:restoredTop sz="94607" autoAdjust="0"/>
  </p:normalViewPr>
  <p:slideViewPr>
    <p:cSldViewPr>
      <p:cViewPr varScale="1">
        <p:scale>
          <a:sx n="69" d="100"/>
          <a:sy n="69" d="100"/>
        </p:scale>
        <p:origin x="-143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C9BAE34-3329-445F-AECE-34CADA09665E}" type="datetimeFigureOut">
              <a:rPr lang="nl-BE" smtClean="0"/>
              <a:pPr/>
              <a:t>4/10/2018</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A6D31EF5-C6EE-42EE-A9AC-42981F4BF240}" type="slidenum">
              <a:rPr lang="nl-BE" smtClean="0"/>
              <a:pPr/>
              <a:t>‹N›</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9BAE34-3329-445F-AECE-34CADA09665E}" type="datetimeFigureOut">
              <a:rPr lang="nl-BE" smtClean="0"/>
              <a:pPr/>
              <a:t>4/10/2018</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A6D31EF5-C6EE-42EE-A9AC-42981F4BF240}" type="slidenum">
              <a:rPr lang="nl-BE" smtClean="0"/>
              <a:pPr/>
              <a:t>‹N›</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9BAE34-3329-445F-AECE-34CADA09665E}" type="datetimeFigureOut">
              <a:rPr lang="nl-BE" smtClean="0"/>
              <a:pPr/>
              <a:t>4/10/2018</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A6D31EF5-C6EE-42EE-A9AC-42981F4BF240}" type="slidenum">
              <a:rPr lang="nl-BE" smtClean="0"/>
              <a:pPr/>
              <a:t>‹N›</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9BAE34-3329-445F-AECE-34CADA09665E}" type="datetimeFigureOut">
              <a:rPr lang="nl-BE" smtClean="0"/>
              <a:pPr/>
              <a:t>4/10/2018</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A6D31EF5-C6EE-42EE-A9AC-42981F4BF240}" type="slidenum">
              <a:rPr lang="nl-BE" smtClean="0"/>
              <a:pPr/>
              <a:t>‹N›</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4C9BAE34-3329-445F-AECE-34CADA09665E}" type="datetimeFigureOut">
              <a:rPr lang="nl-BE" smtClean="0"/>
              <a:pPr/>
              <a:t>4/10/2018</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A6D31EF5-C6EE-42EE-A9AC-42981F4BF240}" type="slidenum">
              <a:rPr lang="nl-BE" smtClean="0"/>
              <a:pPr/>
              <a:t>‹N›</a:t>
            </a:fld>
            <a:endParaRPr lang="nl-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C9BAE34-3329-445F-AECE-34CADA09665E}" type="datetimeFigureOut">
              <a:rPr lang="nl-BE" smtClean="0"/>
              <a:pPr/>
              <a:t>4/10/2018</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A6D31EF5-C6EE-42EE-A9AC-42981F4BF240}" type="slidenum">
              <a:rPr lang="nl-BE" smtClean="0"/>
              <a:pPr/>
              <a:t>‹N›</a:t>
            </a:fld>
            <a:endParaRPr lang="nl-BE"/>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9BAE34-3329-445F-AECE-34CADA09665E}" type="datetimeFigureOut">
              <a:rPr lang="nl-BE" smtClean="0"/>
              <a:pPr/>
              <a:t>4/10/2018</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A6D31EF5-C6EE-42EE-A9AC-42981F4BF240}" type="slidenum">
              <a:rPr lang="nl-BE" smtClean="0"/>
              <a:pPr/>
              <a:t>‹N›</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9BAE34-3329-445F-AECE-34CADA09665E}" type="datetimeFigureOut">
              <a:rPr lang="nl-BE" smtClean="0"/>
              <a:pPr/>
              <a:t>4/10/2018</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A6D31EF5-C6EE-42EE-A9AC-42981F4BF240}" type="slidenum">
              <a:rPr lang="nl-BE" smtClean="0"/>
              <a:pPr/>
              <a:t>‹N›</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9BAE34-3329-445F-AECE-34CADA09665E}" type="datetimeFigureOut">
              <a:rPr lang="nl-BE" smtClean="0"/>
              <a:pPr/>
              <a:t>4/10/2018</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A6D31EF5-C6EE-42EE-A9AC-42981F4BF240}" type="slidenum">
              <a:rPr lang="nl-BE" smtClean="0"/>
              <a:pPr/>
              <a:t>‹N›</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4C9BAE34-3329-445F-AECE-34CADA09665E}" type="datetimeFigureOut">
              <a:rPr lang="nl-BE" smtClean="0"/>
              <a:pPr/>
              <a:t>4/10/2018</a:t>
            </a:fld>
            <a:endParaRPr lang="nl-BE"/>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nl-BE"/>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A6D31EF5-C6EE-42EE-A9AC-42981F4BF240}" type="slidenum">
              <a:rPr lang="nl-BE" smtClean="0"/>
              <a:pPr/>
              <a:t>‹N›</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9BAE34-3329-445F-AECE-34CADA09665E}" type="datetimeFigureOut">
              <a:rPr lang="nl-BE" smtClean="0"/>
              <a:pPr/>
              <a:t>4/10/2018</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A6D31EF5-C6EE-42EE-A9AC-42981F4BF240}" type="slidenum">
              <a:rPr lang="nl-BE" smtClean="0"/>
              <a:pPr/>
              <a:t>‹N›</a:t>
            </a:fld>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nl-NL" smtClean="0"/>
              <a:t>Klik om de stijl te bewerken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4C9BAE34-3329-445F-AECE-34CADA09665E}" type="datetimeFigureOut">
              <a:rPr lang="nl-BE" smtClean="0"/>
              <a:pPr/>
              <a:t>4/10/2018</a:t>
            </a:fld>
            <a:endParaRPr lang="nl-BE"/>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nl-BE"/>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A6D31EF5-C6EE-42EE-A9AC-42981F4BF240}" type="slidenum">
              <a:rPr lang="nl-BE" smtClean="0"/>
              <a:pPr/>
              <a:t>‹N›</a:t>
            </a:fld>
            <a:endParaRPr lang="nl-BE"/>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18" Type="http://schemas.openxmlformats.org/officeDocument/2006/relationships/image" Target="../media/image31.jpeg"/><Relationship Id="rId3" Type="http://schemas.openxmlformats.org/officeDocument/2006/relationships/image" Target="../media/image16.png"/><Relationship Id="rId21" Type="http://schemas.openxmlformats.org/officeDocument/2006/relationships/image" Target="../media/image34.jpeg"/><Relationship Id="rId7" Type="http://schemas.openxmlformats.org/officeDocument/2006/relationships/image" Target="../media/image20.png"/><Relationship Id="rId12" Type="http://schemas.openxmlformats.org/officeDocument/2006/relationships/image" Target="../media/image25.jpeg"/><Relationship Id="rId17" Type="http://schemas.openxmlformats.org/officeDocument/2006/relationships/image" Target="../media/image30.jpeg"/><Relationship Id="rId2" Type="http://schemas.openxmlformats.org/officeDocument/2006/relationships/image" Target="../media/image15.png"/><Relationship Id="rId16" Type="http://schemas.openxmlformats.org/officeDocument/2006/relationships/image" Target="../media/image29.jpeg"/><Relationship Id="rId20"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18.jpeg"/><Relationship Id="rId15" Type="http://schemas.openxmlformats.org/officeDocument/2006/relationships/image" Target="../media/image28.png"/><Relationship Id="rId10" Type="http://schemas.openxmlformats.org/officeDocument/2006/relationships/image" Target="../media/image23.jpeg"/><Relationship Id="rId19" Type="http://schemas.openxmlformats.org/officeDocument/2006/relationships/image" Target="../media/image32.jpeg"/><Relationship Id="rId4" Type="http://schemas.openxmlformats.org/officeDocument/2006/relationships/image" Target="../media/image17.jpeg"/><Relationship Id="rId9" Type="http://schemas.openxmlformats.org/officeDocument/2006/relationships/image" Target="../media/image22.png"/><Relationship Id="rId14" Type="http://schemas.openxmlformats.org/officeDocument/2006/relationships/image" Target="../media/image27.jpeg"/></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6.xml"/><Relationship Id="rId5" Type="http://schemas.openxmlformats.org/officeDocument/2006/relationships/image" Target="../media/image45.jpeg"/><Relationship Id="rId4" Type="http://schemas.openxmlformats.org/officeDocument/2006/relationships/image" Target="../media/image44.jpeg"/></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facebook.com/EuropeanConfederationofYouthClubs" TargetMode="External"/><Relationship Id="rId2" Type="http://schemas.openxmlformats.org/officeDocument/2006/relationships/hyperlink" Target="http://www.ecyc.org/" TargetMode="Externa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hyperlink" Target="mailto:ioana@ecyc.org" TargetMode="External"/><Relationship Id="rId2" Type="http://schemas.openxmlformats.org/officeDocument/2006/relationships/hyperlink" Target="mailto:ecyc@fcjmp.be"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may contain: one or more people, tree, sky, child, outdoor and natur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flipH="1">
            <a:off x="0" y="-1"/>
            <a:ext cx="9144000" cy="6858001"/>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Afbeelding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2627784" y="5661248"/>
            <a:ext cx="6041808" cy="788499"/>
          </a:xfrm>
          <a:prstGeom prst="rect">
            <a:avLst/>
          </a:prstGeom>
        </p:spPr>
      </p:pic>
    </p:spTree>
    <p:extLst>
      <p:ext uri="{BB962C8B-B14F-4D97-AF65-F5344CB8AC3E}">
        <p14:creationId xmlns:p14="http://schemas.microsoft.com/office/powerpoint/2010/main" xmlns="" val="1174533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fr-BE" b="1" dirty="0" err="1" smtClean="0">
                <a:latin typeface="Montserrat Alternates" pitchFamily="50" charset="0"/>
              </a:rPr>
              <a:t>Who’s</a:t>
            </a:r>
            <a:r>
              <a:rPr lang="fr-BE" b="1" dirty="0" smtClean="0">
                <a:latin typeface="Montserrat Alternates" pitchFamily="50" charset="0"/>
              </a:rPr>
              <a:t> in ECYC?</a:t>
            </a:r>
            <a:endParaRPr lang="it-IT" b="1" dirty="0">
              <a:latin typeface="Montserrat Alternates" pitchFamily="50" charset="0"/>
            </a:endParaRPr>
          </a:p>
        </p:txBody>
      </p:sp>
      <p:pic>
        <p:nvPicPr>
          <p:cNvPr id="5" name="Afbeelding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2627784" y="5661248"/>
            <a:ext cx="6041808" cy="788499"/>
          </a:xfrm>
          <a:prstGeom prst="rect">
            <a:avLst/>
          </a:prstGeom>
        </p:spPr>
      </p:pic>
      <p:pic>
        <p:nvPicPr>
          <p:cNvPr id="1027" name="Picture 3" descr="C:\Users\Andrea\Desktop\COMEM I 18\Members.png"/>
          <p:cNvPicPr>
            <a:picLocks noChangeAspect="1" noChangeArrowheads="1"/>
          </p:cNvPicPr>
          <p:nvPr/>
        </p:nvPicPr>
        <p:blipFill>
          <a:blip r:embed="rId3" cstate="print"/>
          <a:srcRect/>
          <a:stretch>
            <a:fillRect/>
          </a:stretch>
        </p:blipFill>
        <p:spPr bwMode="auto">
          <a:xfrm>
            <a:off x="6516216" y="404664"/>
            <a:ext cx="2149607" cy="4968552"/>
          </a:xfrm>
          <a:prstGeom prst="rect">
            <a:avLst/>
          </a:prstGeom>
          <a:noFill/>
          <a:ln>
            <a:solidFill>
              <a:schemeClr val="tx1"/>
            </a:solidFill>
          </a:ln>
        </p:spPr>
      </p:pic>
      <p:sp>
        <p:nvSpPr>
          <p:cNvPr id="7" name="Rettangolo 6"/>
          <p:cNvSpPr/>
          <p:nvPr/>
        </p:nvSpPr>
        <p:spPr>
          <a:xfrm>
            <a:off x="827584" y="2060848"/>
            <a:ext cx="5544616" cy="2862322"/>
          </a:xfrm>
          <a:prstGeom prst="rect">
            <a:avLst/>
          </a:prstGeom>
        </p:spPr>
        <p:txBody>
          <a:bodyPr wrap="square">
            <a:spAutoFit/>
          </a:bodyPr>
          <a:lstStyle/>
          <a:p>
            <a:r>
              <a:rPr lang="en-US" sz="2000" dirty="0" smtClean="0">
                <a:latin typeface="Raleway" pitchFamily="34" charset="0"/>
              </a:rPr>
              <a:t>To be a member of ECYC, you must:</a:t>
            </a:r>
          </a:p>
          <a:p>
            <a:r>
              <a:rPr lang="en-US" sz="2000" dirty="0" smtClean="0">
                <a:latin typeface="Raleway" pitchFamily="34" charset="0"/>
              </a:rPr>
              <a:t>- support and work with youth clubs, </a:t>
            </a:r>
            <a:br>
              <a:rPr lang="en-US" sz="2000" dirty="0" smtClean="0">
                <a:latin typeface="Raleway" pitchFamily="34" charset="0"/>
              </a:rPr>
            </a:br>
            <a:r>
              <a:rPr lang="en-US" sz="2000" dirty="0" smtClean="0">
                <a:latin typeface="Raleway" pitchFamily="34" charset="0"/>
              </a:rPr>
              <a:t>   promote </a:t>
            </a:r>
            <a:r>
              <a:rPr lang="en-US" sz="2000" b="1" dirty="0" smtClean="0">
                <a:latin typeface="Raleway" pitchFamily="34" charset="0"/>
              </a:rPr>
              <a:t>open</a:t>
            </a:r>
            <a:r>
              <a:rPr lang="en-US" sz="2000" dirty="0" smtClean="0">
                <a:latin typeface="Raleway" pitchFamily="34" charset="0"/>
              </a:rPr>
              <a:t> </a:t>
            </a:r>
            <a:r>
              <a:rPr lang="en-US" sz="2000" b="1" dirty="0" smtClean="0">
                <a:latin typeface="Raleway" pitchFamily="34" charset="0"/>
              </a:rPr>
              <a:t>youth work</a:t>
            </a:r>
            <a:r>
              <a:rPr lang="en-US" sz="2000" dirty="0" smtClean="0">
                <a:latin typeface="Raleway" pitchFamily="34" charset="0"/>
              </a:rPr>
              <a:t>, and/or </a:t>
            </a:r>
            <a:br>
              <a:rPr lang="en-US" sz="2000" dirty="0" smtClean="0">
                <a:latin typeface="Raleway" pitchFamily="34" charset="0"/>
              </a:rPr>
            </a:br>
            <a:r>
              <a:rPr lang="en-US" sz="2000" dirty="0" smtClean="0">
                <a:latin typeface="Raleway" pitchFamily="34" charset="0"/>
              </a:rPr>
              <a:t>   organise non-formal education activities </a:t>
            </a:r>
            <a:br>
              <a:rPr lang="en-US" sz="2000" dirty="0" smtClean="0">
                <a:latin typeface="Raleway" pitchFamily="34" charset="0"/>
              </a:rPr>
            </a:br>
            <a:r>
              <a:rPr lang="en-US" sz="2000" dirty="0" smtClean="0">
                <a:latin typeface="Raleway" pitchFamily="34" charset="0"/>
              </a:rPr>
              <a:t>   with young people;</a:t>
            </a:r>
          </a:p>
          <a:p>
            <a:r>
              <a:rPr lang="en-US" sz="2000" dirty="0" smtClean="0">
                <a:latin typeface="Raleway" pitchFamily="34" charset="0"/>
              </a:rPr>
              <a:t>- work on a national or regional level as </a:t>
            </a:r>
            <a:br>
              <a:rPr lang="en-US" sz="2000" dirty="0" smtClean="0">
                <a:latin typeface="Raleway" pitchFamily="34" charset="0"/>
              </a:rPr>
            </a:br>
            <a:r>
              <a:rPr lang="en-US" sz="2000" dirty="0" smtClean="0">
                <a:latin typeface="Raleway" pitchFamily="34" charset="0"/>
              </a:rPr>
              <a:t>   umbrella or platform organisations;</a:t>
            </a:r>
          </a:p>
          <a:p>
            <a:r>
              <a:rPr lang="en-US" sz="2000" dirty="0" smtClean="0">
                <a:latin typeface="Raleway" pitchFamily="34" charset="0"/>
              </a:rPr>
              <a:t>- be free of political or religious structures;</a:t>
            </a:r>
          </a:p>
          <a:p>
            <a:r>
              <a:rPr lang="en-US" sz="2000" dirty="0" smtClean="0">
                <a:latin typeface="Raleway" pitchFamily="34" charset="0"/>
              </a:rPr>
              <a:t>- have your seat in a Council of Europe state.</a:t>
            </a:r>
            <a:endParaRPr lang="fr-BE" sz="2000" dirty="0" smtClean="0">
              <a:latin typeface="Raleway" pitchFamily="34" charset="0"/>
            </a:endParaRPr>
          </a:p>
        </p:txBody>
      </p:sp>
      <p:sp>
        <p:nvSpPr>
          <p:cNvPr id="9" name="Rettangolo 8"/>
          <p:cNvSpPr/>
          <p:nvPr/>
        </p:nvSpPr>
        <p:spPr>
          <a:xfrm>
            <a:off x="1043608" y="1124744"/>
            <a:ext cx="5040560" cy="720080"/>
          </a:xfrm>
          <a:prstGeom prst="rect">
            <a:avLst/>
          </a:prstGeom>
        </p:spPr>
        <p:txBody>
          <a:bodyPr wrap="square">
            <a:spAutoFit/>
          </a:bodyPr>
          <a:lstStyle/>
          <a:p>
            <a:pPr algn="ctr"/>
            <a:r>
              <a:rPr lang="nl-BE" sz="2000" dirty="0" smtClean="0">
                <a:latin typeface="Raleway" pitchFamily="34" charset="0"/>
              </a:rPr>
              <a:t>19 </a:t>
            </a:r>
            <a:r>
              <a:rPr lang="en-US" sz="2000" dirty="0" smtClean="0">
                <a:latin typeface="Raleway" pitchFamily="34" charset="0"/>
              </a:rPr>
              <a:t>national or regional </a:t>
            </a:r>
            <a:br>
              <a:rPr lang="en-US" sz="2000" dirty="0" smtClean="0">
                <a:latin typeface="Raleway" pitchFamily="34" charset="0"/>
              </a:rPr>
            </a:br>
            <a:r>
              <a:rPr lang="en-US" sz="2000" dirty="0" smtClean="0">
                <a:latin typeface="Raleway" pitchFamily="34" charset="0"/>
              </a:rPr>
              <a:t>youth work organisations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22530" name="Picture 2" descr="Image result for carte europe"/>
          <p:cNvPicPr>
            <a:picLocks noChangeAspect="1" noChangeArrowheads="1"/>
          </p:cNvPicPr>
          <p:nvPr/>
        </p:nvPicPr>
        <p:blipFill>
          <a:blip r:embed="rId2" cstate="print"/>
          <a:srcRect/>
          <a:stretch>
            <a:fillRect/>
          </a:stretch>
        </p:blipFill>
        <p:spPr bwMode="auto">
          <a:xfrm>
            <a:off x="0" y="-931628"/>
            <a:ext cx="9396536" cy="8034038"/>
          </a:xfrm>
          <a:prstGeom prst="rect">
            <a:avLst/>
          </a:prstGeom>
          <a:noFill/>
        </p:spPr>
      </p:pic>
      <p:pic>
        <p:nvPicPr>
          <p:cNvPr id="4" name="Picture 3" descr="E:\CEP Brussels &amp; Antwerp February 2018\Presentations\formaat.png"/>
          <p:cNvPicPr>
            <a:picLocks noGrp="1" noChangeAspect="1" noChangeArrowheads="1"/>
          </p:cNvPicPr>
          <p:nvPr>
            <p:ph idx="1"/>
          </p:nvPr>
        </p:nvPicPr>
        <p:blipFill>
          <a:blip r:embed="rId3" cstate="print"/>
          <a:srcRect/>
          <a:stretch>
            <a:fillRect/>
          </a:stretch>
        </p:blipFill>
        <p:spPr bwMode="auto">
          <a:xfrm>
            <a:off x="2123728" y="3501008"/>
            <a:ext cx="648072" cy="648072"/>
          </a:xfrm>
          <a:prstGeom prst="rect">
            <a:avLst/>
          </a:prstGeom>
          <a:noFill/>
        </p:spPr>
      </p:pic>
      <p:pic>
        <p:nvPicPr>
          <p:cNvPr id="7" name="Picture 6" descr="E:\CEP Brussels &amp; Antwerp February 2018\Presentations\ryngof_logo.jpg"/>
          <p:cNvPicPr>
            <a:picLocks noChangeAspect="1" noChangeArrowheads="1"/>
          </p:cNvPicPr>
          <p:nvPr/>
        </p:nvPicPr>
        <p:blipFill>
          <a:blip r:embed="rId4" cstate="print"/>
          <a:srcRect/>
          <a:stretch>
            <a:fillRect/>
          </a:stretch>
        </p:blipFill>
        <p:spPr bwMode="auto">
          <a:xfrm>
            <a:off x="5436096" y="4365104"/>
            <a:ext cx="723399" cy="726748"/>
          </a:xfrm>
          <a:prstGeom prst="rect">
            <a:avLst/>
          </a:prstGeom>
          <a:noFill/>
          <a:ln>
            <a:solidFill>
              <a:schemeClr val="tx1"/>
            </a:solidFill>
          </a:ln>
        </p:spPr>
      </p:pic>
      <p:pic>
        <p:nvPicPr>
          <p:cNvPr id="5" name="Picture 5" descr="E:\CEP Brussels &amp; Antwerp February 2018\Presentations\logo_ireland.jpg"/>
          <p:cNvPicPr>
            <a:picLocks noChangeAspect="1" noChangeArrowheads="1"/>
          </p:cNvPicPr>
          <p:nvPr/>
        </p:nvPicPr>
        <p:blipFill>
          <a:blip r:embed="rId5" cstate="print"/>
          <a:srcRect/>
          <a:stretch>
            <a:fillRect/>
          </a:stretch>
        </p:blipFill>
        <p:spPr bwMode="auto">
          <a:xfrm>
            <a:off x="179512" y="2852936"/>
            <a:ext cx="1234760" cy="697410"/>
          </a:xfrm>
          <a:prstGeom prst="rect">
            <a:avLst/>
          </a:prstGeom>
          <a:noFill/>
          <a:ln>
            <a:solidFill>
              <a:schemeClr val="tx1"/>
            </a:solidFill>
          </a:ln>
        </p:spPr>
      </p:pic>
      <p:pic>
        <p:nvPicPr>
          <p:cNvPr id="6" name="Picture 7" descr="E:\CEP Brussels &amp; Antwerp February 2018\Presentations\téléchargement.png"/>
          <p:cNvPicPr>
            <a:picLocks noChangeAspect="1" noChangeArrowheads="1"/>
          </p:cNvPicPr>
          <p:nvPr/>
        </p:nvPicPr>
        <p:blipFill>
          <a:blip r:embed="rId6" cstate="print"/>
          <a:srcRect/>
          <a:stretch>
            <a:fillRect/>
          </a:stretch>
        </p:blipFill>
        <p:spPr bwMode="auto">
          <a:xfrm>
            <a:off x="2339752" y="1124744"/>
            <a:ext cx="1152128" cy="637104"/>
          </a:xfrm>
          <a:prstGeom prst="rect">
            <a:avLst/>
          </a:prstGeom>
          <a:noFill/>
          <a:ln>
            <a:solidFill>
              <a:schemeClr val="tx1"/>
            </a:solidFill>
          </a:ln>
        </p:spPr>
      </p:pic>
      <p:pic>
        <p:nvPicPr>
          <p:cNvPr id="8" name="Picture 2" descr="E:\CEP Brussels &amp; Antwerp February 2018\Presentations\Ungdomsringen.png"/>
          <p:cNvPicPr>
            <a:picLocks noChangeAspect="1" noChangeArrowheads="1"/>
          </p:cNvPicPr>
          <p:nvPr/>
        </p:nvPicPr>
        <p:blipFill>
          <a:blip r:embed="rId7" cstate="print"/>
          <a:srcRect/>
          <a:stretch>
            <a:fillRect/>
          </a:stretch>
        </p:blipFill>
        <p:spPr bwMode="auto">
          <a:xfrm>
            <a:off x="2627784" y="2348880"/>
            <a:ext cx="1330361" cy="526913"/>
          </a:xfrm>
          <a:prstGeom prst="rect">
            <a:avLst/>
          </a:prstGeom>
          <a:noFill/>
          <a:ln>
            <a:solidFill>
              <a:schemeClr val="tx1"/>
            </a:solidFill>
          </a:ln>
        </p:spPr>
      </p:pic>
      <p:pic>
        <p:nvPicPr>
          <p:cNvPr id="22531" name="Picture 3" descr="C:\Users\Andrea\Desktop\logocasalsjoves2013.jpg"/>
          <p:cNvPicPr>
            <a:picLocks noChangeAspect="1" noChangeArrowheads="1"/>
          </p:cNvPicPr>
          <p:nvPr/>
        </p:nvPicPr>
        <p:blipFill>
          <a:blip r:embed="rId8" cstate="print"/>
          <a:srcRect/>
          <a:stretch>
            <a:fillRect/>
          </a:stretch>
        </p:blipFill>
        <p:spPr bwMode="auto">
          <a:xfrm>
            <a:off x="1115616" y="5589240"/>
            <a:ext cx="756023" cy="1026826"/>
          </a:xfrm>
          <a:prstGeom prst="rect">
            <a:avLst/>
          </a:prstGeom>
          <a:noFill/>
          <a:ln>
            <a:solidFill>
              <a:schemeClr val="tx1"/>
            </a:solidFill>
          </a:ln>
        </p:spPr>
      </p:pic>
      <p:pic>
        <p:nvPicPr>
          <p:cNvPr id="22532" name="Picture 4" descr="C:\Users\Andrea\Desktop\fcjmp.png"/>
          <p:cNvPicPr>
            <a:picLocks noChangeAspect="1" noChangeArrowheads="1"/>
          </p:cNvPicPr>
          <p:nvPr/>
        </p:nvPicPr>
        <p:blipFill>
          <a:blip r:embed="rId9" cstate="print"/>
          <a:srcRect/>
          <a:stretch>
            <a:fillRect/>
          </a:stretch>
        </p:blipFill>
        <p:spPr bwMode="auto">
          <a:xfrm>
            <a:off x="2627784" y="3068960"/>
            <a:ext cx="792088" cy="792088"/>
          </a:xfrm>
          <a:prstGeom prst="rect">
            <a:avLst/>
          </a:prstGeom>
          <a:noFill/>
        </p:spPr>
      </p:pic>
      <p:pic>
        <p:nvPicPr>
          <p:cNvPr id="22533" name="Picture 5" descr="C:\Users\Andrea\Desktop\dvlj.jpg"/>
          <p:cNvPicPr>
            <a:picLocks noChangeAspect="1" noChangeArrowheads="1"/>
          </p:cNvPicPr>
          <p:nvPr/>
        </p:nvPicPr>
        <p:blipFill>
          <a:blip r:embed="rId10" cstate="print"/>
          <a:srcRect/>
          <a:stretch>
            <a:fillRect/>
          </a:stretch>
        </p:blipFill>
        <p:spPr bwMode="auto">
          <a:xfrm>
            <a:off x="2699792" y="3933056"/>
            <a:ext cx="659268" cy="631798"/>
          </a:xfrm>
          <a:prstGeom prst="rect">
            <a:avLst/>
          </a:prstGeom>
          <a:noFill/>
          <a:ln>
            <a:solidFill>
              <a:schemeClr val="tx1"/>
            </a:solidFill>
          </a:ln>
        </p:spPr>
      </p:pic>
      <p:pic>
        <p:nvPicPr>
          <p:cNvPr id="22534" name="Picture 6" descr="C:\Users\Andrea\Desktop\doj.jpg"/>
          <p:cNvPicPr>
            <a:picLocks noChangeAspect="1" noChangeArrowheads="1"/>
          </p:cNvPicPr>
          <p:nvPr/>
        </p:nvPicPr>
        <p:blipFill>
          <a:blip r:embed="rId11" cstate="print"/>
          <a:srcRect/>
          <a:stretch>
            <a:fillRect/>
          </a:stretch>
        </p:blipFill>
        <p:spPr bwMode="auto">
          <a:xfrm>
            <a:off x="2843808" y="4653136"/>
            <a:ext cx="833250" cy="486062"/>
          </a:xfrm>
          <a:prstGeom prst="rect">
            <a:avLst/>
          </a:prstGeom>
          <a:noFill/>
          <a:ln>
            <a:solidFill>
              <a:schemeClr val="tx1"/>
            </a:solidFill>
          </a:ln>
        </p:spPr>
      </p:pic>
      <p:pic>
        <p:nvPicPr>
          <p:cNvPr id="22535" name="Picture 7" descr="C:\Users\Andrea\Desktop\téléchargement.jpg"/>
          <p:cNvPicPr>
            <a:picLocks noChangeAspect="1" noChangeArrowheads="1"/>
          </p:cNvPicPr>
          <p:nvPr/>
        </p:nvPicPr>
        <p:blipFill>
          <a:blip r:embed="rId12" cstate="print"/>
          <a:srcRect/>
          <a:stretch>
            <a:fillRect/>
          </a:stretch>
        </p:blipFill>
        <p:spPr bwMode="auto">
          <a:xfrm>
            <a:off x="3779912" y="5301208"/>
            <a:ext cx="792857" cy="1144407"/>
          </a:xfrm>
          <a:prstGeom prst="rect">
            <a:avLst/>
          </a:prstGeom>
          <a:noFill/>
          <a:ln>
            <a:solidFill>
              <a:schemeClr val="tx1"/>
            </a:solidFill>
          </a:ln>
        </p:spPr>
      </p:pic>
      <p:pic>
        <p:nvPicPr>
          <p:cNvPr id="22536" name="Picture 8" descr="C:\Users\Andrea\Desktop\boja_logo.jpg"/>
          <p:cNvPicPr>
            <a:picLocks noChangeAspect="1" noChangeArrowheads="1"/>
          </p:cNvPicPr>
          <p:nvPr/>
        </p:nvPicPr>
        <p:blipFill>
          <a:blip r:embed="rId13" cstate="print"/>
          <a:srcRect/>
          <a:stretch>
            <a:fillRect/>
          </a:stretch>
        </p:blipFill>
        <p:spPr bwMode="auto">
          <a:xfrm>
            <a:off x="3635896" y="4005064"/>
            <a:ext cx="833056" cy="613222"/>
          </a:xfrm>
          <a:prstGeom prst="rect">
            <a:avLst/>
          </a:prstGeom>
          <a:noFill/>
          <a:ln>
            <a:solidFill>
              <a:schemeClr val="tx1"/>
            </a:solidFill>
          </a:ln>
        </p:spPr>
      </p:pic>
      <p:pic>
        <p:nvPicPr>
          <p:cNvPr id="22538" name="Picture 10" descr="https://www.ecyc.org/sites/default/files/resize/wysiwyg/logo_ecy-200x131.jpg"/>
          <p:cNvPicPr>
            <a:picLocks noChangeAspect="1" noChangeArrowheads="1"/>
          </p:cNvPicPr>
          <p:nvPr/>
        </p:nvPicPr>
        <p:blipFill>
          <a:blip r:embed="rId14" cstate="print"/>
          <a:srcRect/>
          <a:stretch>
            <a:fillRect/>
          </a:stretch>
        </p:blipFill>
        <p:spPr bwMode="auto">
          <a:xfrm>
            <a:off x="8316416" y="4653136"/>
            <a:ext cx="1008112" cy="660313"/>
          </a:xfrm>
          <a:prstGeom prst="rect">
            <a:avLst/>
          </a:prstGeom>
          <a:noFill/>
          <a:ln>
            <a:solidFill>
              <a:schemeClr val="tx1"/>
            </a:solidFill>
          </a:ln>
        </p:spPr>
      </p:pic>
      <p:pic>
        <p:nvPicPr>
          <p:cNvPr id="22540" name="Picture 12" descr="https://www.ecyc.org/sites/default/files/styles/right_sidebar/public/page/rightsidebar/fycavectorfile.png?itok=iBEXk9J7"/>
          <p:cNvPicPr>
            <a:picLocks noChangeAspect="1" noChangeArrowheads="1"/>
          </p:cNvPicPr>
          <p:nvPr/>
        </p:nvPicPr>
        <p:blipFill>
          <a:blip r:embed="rId15" cstate="print"/>
          <a:srcRect/>
          <a:stretch>
            <a:fillRect/>
          </a:stretch>
        </p:blipFill>
        <p:spPr bwMode="auto">
          <a:xfrm>
            <a:off x="8453527" y="5373216"/>
            <a:ext cx="690473" cy="802355"/>
          </a:xfrm>
          <a:prstGeom prst="rect">
            <a:avLst/>
          </a:prstGeom>
          <a:noFill/>
        </p:spPr>
      </p:pic>
      <p:pic>
        <p:nvPicPr>
          <p:cNvPr id="22542" name="Picture 14" descr="https://www.ecyc.org/sites/default/files/styles/right_sidebar/public/logo_cyco.jpg?itok=8fUGqvL-"/>
          <p:cNvPicPr>
            <a:picLocks noChangeAspect="1" noChangeArrowheads="1"/>
          </p:cNvPicPr>
          <p:nvPr/>
        </p:nvPicPr>
        <p:blipFill>
          <a:blip r:embed="rId16" cstate="print"/>
          <a:srcRect/>
          <a:stretch>
            <a:fillRect/>
          </a:stretch>
        </p:blipFill>
        <p:spPr bwMode="auto">
          <a:xfrm>
            <a:off x="6876256" y="6093296"/>
            <a:ext cx="1163212" cy="764704"/>
          </a:xfrm>
          <a:prstGeom prst="rect">
            <a:avLst/>
          </a:prstGeom>
          <a:noFill/>
        </p:spPr>
      </p:pic>
      <p:pic>
        <p:nvPicPr>
          <p:cNvPr id="22544" name="Picture 16" descr="https://www.ecyc.org/sites/default/files/styles/right_sidebar/public/page/rightsidebar/logoiszet.jpg?itok=5_QDy65x"/>
          <p:cNvPicPr>
            <a:picLocks noChangeAspect="1" noChangeArrowheads="1"/>
          </p:cNvPicPr>
          <p:nvPr/>
        </p:nvPicPr>
        <p:blipFill>
          <a:blip r:embed="rId17" cstate="print"/>
          <a:srcRect/>
          <a:stretch>
            <a:fillRect/>
          </a:stretch>
        </p:blipFill>
        <p:spPr bwMode="auto">
          <a:xfrm>
            <a:off x="4572000" y="3429000"/>
            <a:ext cx="720080" cy="900100"/>
          </a:xfrm>
          <a:prstGeom prst="rect">
            <a:avLst/>
          </a:prstGeom>
          <a:noFill/>
          <a:ln>
            <a:solidFill>
              <a:schemeClr val="tx1"/>
            </a:solidFill>
          </a:ln>
        </p:spPr>
      </p:pic>
      <p:pic>
        <p:nvPicPr>
          <p:cNvPr id="22546" name="Picture 18" descr="https://www.ecyc.org/sites/default/files/styles/right_sidebar/public/samfes.jpg?itok=KarBRT2E"/>
          <p:cNvPicPr>
            <a:picLocks noChangeAspect="1" noChangeArrowheads="1"/>
          </p:cNvPicPr>
          <p:nvPr/>
        </p:nvPicPr>
        <p:blipFill>
          <a:blip r:embed="rId18" cstate="print"/>
          <a:srcRect/>
          <a:stretch>
            <a:fillRect/>
          </a:stretch>
        </p:blipFill>
        <p:spPr bwMode="auto">
          <a:xfrm>
            <a:off x="691296" y="188640"/>
            <a:ext cx="910462" cy="864096"/>
          </a:xfrm>
          <a:prstGeom prst="rect">
            <a:avLst/>
          </a:prstGeom>
          <a:noFill/>
          <a:ln>
            <a:solidFill>
              <a:schemeClr val="tx1"/>
            </a:solidFill>
          </a:ln>
        </p:spPr>
      </p:pic>
      <p:pic>
        <p:nvPicPr>
          <p:cNvPr id="22548" name="Picture 20" descr="https://www.ecyc.org/sites/default/files/styles/right_sidebar/public/ukyouthlogo1_0.jpg?itok=bkVaHvhT"/>
          <p:cNvPicPr>
            <a:picLocks noChangeAspect="1" noChangeArrowheads="1"/>
          </p:cNvPicPr>
          <p:nvPr/>
        </p:nvPicPr>
        <p:blipFill>
          <a:blip r:embed="rId19" cstate="print"/>
          <a:srcRect/>
          <a:stretch>
            <a:fillRect/>
          </a:stretch>
        </p:blipFill>
        <p:spPr bwMode="auto">
          <a:xfrm>
            <a:off x="539552" y="2132856"/>
            <a:ext cx="1784525" cy="470917"/>
          </a:xfrm>
          <a:prstGeom prst="rect">
            <a:avLst/>
          </a:prstGeom>
          <a:noFill/>
          <a:ln>
            <a:solidFill>
              <a:schemeClr val="tx1"/>
            </a:solidFill>
          </a:ln>
        </p:spPr>
      </p:pic>
      <p:sp>
        <p:nvSpPr>
          <p:cNvPr id="22550" name="AutoShape 22" descr="Image result for ungdom og fritid osl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2552" name="AutoShape 24" descr="Image result for ungdom og fritid osl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2553" name="Picture 25" descr="C:\Users\Andrea\Desktop\nuortenakatemia-tunnuswebropol.png"/>
          <p:cNvPicPr>
            <a:picLocks noChangeAspect="1" noChangeArrowheads="1"/>
          </p:cNvPicPr>
          <p:nvPr/>
        </p:nvPicPr>
        <p:blipFill>
          <a:blip r:embed="rId20" cstate="print"/>
          <a:srcRect/>
          <a:stretch>
            <a:fillRect/>
          </a:stretch>
        </p:blipFill>
        <p:spPr bwMode="auto">
          <a:xfrm>
            <a:off x="4139952" y="764704"/>
            <a:ext cx="2057400" cy="295275"/>
          </a:xfrm>
          <a:prstGeom prst="rect">
            <a:avLst/>
          </a:prstGeom>
          <a:noFill/>
          <a:ln>
            <a:solidFill>
              <a:schemeClr val="tx1"/>
            </a:solidFill>
          </a:ln>
        </p:spPr>
      </p:pic>
      <p:pic>
        <p:nvPicPr>
          <p:cNvPr id="22555" name="Picture 27" descr="https://www.ecyc.org/sites/default/files/styles/right_sidebar/public/page/rightsidebar/youthcymru.jpg?itok=6NJ1_gRm"/>
          <p:cNvPicPr>
            <a:picLocks noChangeAspect="1" noChangeArrowheads="1"/>
          </p:cNvPicPr>
          <p:nvPr/>
        </p:nvPicPr>
        <p:blipFill>
          <a:blip r:embed="rId21" cstate="print"/>
          <a:srcRect/>
          <a:stretch>
            <a:fillRect/>
          </a:stretch>
        </p:blipFill>
        <p:spPr bwMode="auto">
          <a:xfrm>
            <a:off x="1547664" y="2780928"/>
            <a:ext cx="1002910" cy="547886"/>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fr-BE" b="1" dirty="0" err="1" smtClean="0">
                <a:latin typeface="Montserrat Alternates" pitchFamily="50" charset="0"/>
              </a:rPr>
              <a:t>What’s</a:t>
            </a:r>
            <a:r>
              <a:rPr lang="fr-BE" b="1" dirty="0" smtClean="0">
                <a:latin typeface="Montserrat Alternates" pitchFamily="50" charset="0"/>
              </a:rPr>
              <a:t> </a:t>
            </a:r>
            <a:r>
              <a:rPr lang="fr-BE" b="1" dirty="0" err="1" smtClean="0">
                <a:latin typeface="Montserrat Alternates" pitchFamily="50" charset="0"/>
              </a:rPr>
              <a:t>ecyc</a:t>
            </a:r>
            <a:r>
              <a:rPr lang="fr-BE" b="1" dirty="0" smtClean="0">
                <a:latin typeface="Montserrat Alternates" pitchFamily="50" charset="0"/>
              </a:rPr>
              <a:t> mission?</a:t>
            </a:r>
            <a:endParaRPr lang="it-IT" b="1" dirty="0">
              <a:latin typeface="Montserrat Alternates" pitchFamily="50" charset="0"/>
            </a:endParaRPr>
          </a:p>
        </p:txBody>
      </p:sp>
      <p:pic>
        <p:nvPicPr>
          <p:cNvPr id="5" name="Afbeelding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2627784" y="5661248"/>
            <a:ext cx="6041808" cy="788499"/>
          </a:xfrm>
          <a:prstGeom prst="rect">
            <a:avLst/>
          </a:prstGeom>
        </p:spPr>
      </p:pic>
      <p:sp>
        <p:nvSpPr>
          <p:cNvPr id="7" name="Espace réservé du contenu 1"/>
          <p:cNvSpPr txBox="1">
            <a:spLocks/>
          </p:cNvSpPr>
          <p:nvPr/>
        </p:nvSpPr>
        <p:spPr>
          <a:xfrm>
            <a:off x="827584" y="1196752"/>
            <a:ext cx="7516316" cy="4176464"/>
          </a:xfrm>
          <a:prstGeom prst="rect">
            <a:avLst/>
          </a:prstGeom>
        </p:spPr>
        <p:txBody>
          <a:bodyPr vert="horz" lIns="91440" tIns="45720" rIns="91440" bIns="45720" rtlCol="0">
            <a:normAutofit/>
          </a:bodyPr>
          <a:lstStyle/>
          <a:p>
            <a:pPr algn="just"/>
            <a:r>
              <a:rPr lang="en-US" sz="2000" dirty="0" smtClean="0">
                <a:latin typeface="Raleway" pitchFamily="34" charset="0"/>
              </a:rPr>
              <a:t>To work cooperatively so that young people across Europe have access to</a:t>
            </a:r>
            <a:r>
              <a:rPr lang="en-US" sz="2000" b="1" dirty="0" smtClean="0">
                <a:latin typeface="Raleway" pitchFamily="34" charset="0"/>
              </a:rPr>
              <a:t> quality </a:t>
            </a:r>
            <a:r>
              <a:rPr lang="en-US" sz="2000" dirty="0" smtClean="0">
                <a:latin typeface="Raleway" pitchFamily="34" charset="0"/>
              </a:rPr>
              <a:t>open youth work opportunities.</a:t>
            </a:r>
          </a:p>
          <a:p>
            <a:pPr algn="just"/>
            <a:endParaRPr lang="en-US" sz="2000" dirty="0" smtClean="0">
              <a:latin typeface="Raleway" pitchFamily="34" charset="0"/>
            </a:endParaRPr>
          </a:p>
          <a:p>
            <a:pPr algn="just"/>
            <a:r>
              <a:rPr lang="en-US" sz="2000" b="1" dirty="0" smtClean="0">
                <a:latin typeface="Raleway" pitchFamily="34" charset="0"/>
              </a:rPr>
              <a:t>Mission -</a:t>
            </a:r>
            <a:r>
              <a:rPr lang="en-US" sz="2000" dirty="0" smtClean="0">
                <a:latin typeface="Raleway" pitchFamily="34" charset="0"/>
              </a:rPr>
              <a:t> to support youth clubs and other forms of youth work in Europe by:</a:t>
            </a:r>
          </a:p>
          <a:p>
            <a:pPr marL="342900" indent="-342900" algn="just">
              <a:buAutoNum type="arabicPeriod"/>
            </a:pPr>
            <a:r>
              <a:rPr lang="en-US" sz="2000" dirty="0" smtClean="0">
                <a:latin typeface="Raleway" pitchFamily="34" charset="0"/>
              </a:rPr>
              <a:t>facilitating networking and promoting the </a:t>
            </a:r>
            <a:r>
              <a:rPr lang="en-US" sz="2000" u="sng" dirty="0" smtClean="0">
                <a:latin typeface="Raleway" pitchFamily="34" charset="0"/>
              </a:rPr>
              <a:t>exchange and sharing</a:t>
            </a:r>
            <a:r>
              <a:rPr lang="en-US" sz="2000" dirty="0" smtClean="0">
                <a:latin typeface="Raleway" pitchFamily="34" charset="0"/>
              </a:rPr>
              <a:t> of practice, knowledge and information;</a:t>
            </a:r>
          </a:p>
          <a:p>
            <a:pPr marL="342900" indent="-342900" algn="just">
              <a:buAutoNum type="arabicPeriod"/>
            </a:pPr>
            <a:r>
              <a:rPr lang="en-US" sz="2000" dirty="0" smtClean="0">
                <a:latin typeface="Raleway" pitchFamily="34" charset="0"/>
              </a:rPr>
              <a:t>providing opportunities for the </a:t>
            </a:r>
            <a:r>
              <a:rPr lang="en-US" sz="2000" u="sng" dirty="0" smtClean="0">
                <a:latin typeface="Raleway" pitchFamily="34" charset="0"/>
              </a:rPr>
              <a:t>personal and professional development</a:t>
            </a:r>
            <a:r>
              <a:rPr lang="en-US" sz="2000" dirty="0" smtClean="0">
                <a:latin typeface="Raleway" pitchFamily="34" charset="0"/>
              </a:rPr>
              <a:t> of youth workers, as well as for young people’s active engagement and non-formal learning;</a:t>
            </a:r>
          </a:p>
          <a:p>
            <a:pPr marL="342900" indent="-342900" algn="just">
              <a:buFontTx/>
              <a:buAutoNum type="arabicPeriod"/>
            </a:pPr>
            <a:r>
              <a:rPr lang="en-US" sz="2000" dirty="0" smtClean="0">
                <a:latin typeface="Raleway" pitchFamily="34" charset="0"/>
              </a:rPr>
              <a:t>defending the </a:t>
            </a:r>
            <a:r>
              <a:rPr lang="en-US" sz="2000" u="sng" dirty="0" smtClean="0">
                <a:latin typeface="Raleway" pitchFamily="34" charset="0"/>
              </a:rPr>
              <a:t>common points of view</a:t>
            </a:r>
            <a:r>
              <a:rPr lang="en-US" sz="2000" dirty="0" smtClean="0">
                <a:latin typeface="Raleway" pitchFamily="34" charset="0"/>
              </a:rPr>
              <a:t> of the members by lobbying European institutions and organisations.</a:t>
            </a:r>
          </a:p>
          <a:p>
            <a:pPr marL="342900" indent="-342900" algn="just">
              <a:buAutoNum type="arabicPeriod"/>
            </a:pPr>
            <a:endParaRPr lang="en-US" sz="2000" dirty="0" smtClean="0">
              <a:latin typeface="Raleway" pitchFamily="34" charset="0"/>
            </a:endParaRPr>
          </a:p>
          <a:p>
            <a:pPr marL="342900" lvl="0" indent="-342900" algn="just">
              <a:spcBef>
                <a:spcPts val="800"/>
              </a:spcBef>
            </a:pPr>
            <a:endParaRPr lang="it-IT" sz="2000" dirty="0" smtClean="0">
              <a:latin typeface="Raleway" pitchFamily="34" charset="0"/>
            </a:endParaRPr>
          </a:p>
          <a:p>
            <a:pPr marL="342900" lvl="0" indent="-342900" algn="just">
              <a:spcBef>
                <a:spcPts val="800"/>
              </a:spcBef>
              <a:buFont typeface="Courier New" pitchFamily="49" charset="0"/>
              <a:buChar char="o"/>
            </a:pPr>
            <a:endParaRPr kumimoji="0" lang="it-IT"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ts val="800"/>
              </a:spcBef>
              <a:spcAft>
                <a:spcPts val="0"/>
              </a:spcAft>
              <a:buClrTx/>
              <a:buSzTx/>
              <a:buFont typeface="Courier New" pitchFamily="49" charset="0"/>
              <a:buChar char="o"/>
              <a:tabLst/>
              <a:defRPr/>
            </a:pPr>
            <a:endParaRPr kumimoji="0" lang="fr-BE" sz="1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4" name="Picture 4" descr="C:\Users\Andrea\Desktop\Digital Youth Work\IMG_1205.JPG"/>
          <p:cNvPicPr>
            <a:picLocks noChangeAspect="1" noChangeArrowheads="1"/>
          </p:cNvPicPr>
          <p:nvPr/>
        </p:nvPicPr>
        <p:blipFill>
          <a:blip r:embed="rId2" cstate="print"/>
          <a:srcRect/>
          <a:stretch>
            <a:fillRect/>
          </a:stretch>
        </p:blipFill>
        <p:spPr bwMode="auto">
          <a:xfrm>
            <a:off x="4499992" y="1340768"/>
            <a:ext cx="4104456" cy="2747661"/>
          </a:xfrm>
          <a:prstGeom prst="rect">
            <a:avLst/>
          </a:prstGeom>
          <a:noFill/>
          <a:ln>
            <a:solidFill>
              <a:schemeClr val="tx1"/>
            </a:solidFill>
          </a:ln>
        </p:spPr>
      </p:pic>
      <p:pic>
        <p:nvPicPr>
          <p:cNvPr id="61446" name="Picture 6" descr="Image may contain: 5 people, indoor"/>
          <p:cNvPicPr>
            <a:picLocks noChangeAspect="1" noChangeArrowheads="1"/>
          </p:cNvPicPr>
          <p:nvPr/>
        </p:nvPicPr>
        <p:blipFill>
          <a:blip r:embed="rId3" cstate="print"/>
          <a:srcRect/>
          <a:stretch>
            <a:fillRect/>
          </a:stretch>
        </p:blipFill>
        <p:spPr bwMode="auto">
          <a:xfrm>
            <a:off x="251520" y="2996952"/>
            <a:ext cx="4736525" cy="2664296"/>
          </a:xfrm>
          <a:prstGeom prst="rect">
            <a:avLst/>
          </a:prstGeom>
          <a:noFill/>
          <a:ln>
            <a:solidFill>
              <a:schemeClr val="tx1"/>
            </a:solidFill>
          </a:ln>
        </p:spPr>
      </p:pic>
      <p:sp>
        <p:nvSpPr>
          <p:cNvPr id="2" name="Titolo 1"/>
          <p:cNvSpPr>
            <a:spLocks noGrp="1"/>
          </p:cNvSpPr>
          <p:nvPr>
            <p:ph type="title"/>
          </p:nvPr>
        </p:nvSpPr>
        <p:spPr/>
        <p:txBody>
          <a:bodyPr/>
          <a:lstStyle/>
          <a:p>
            <a:pPr algn="ctr"/>
            <a:r>
              <a:rPr lang="fr-BE" b="1" dirty="0" smtClean="0">
                <a:latin typeface="Montserrat Alternates" pitchFamily="50" charset="0"/>
              </a:rPr>
              <a:t>Networking &amp; sharing</a:t>
            </a:r>
            <a:endParaRPr lang="it-IT" b="1" dirty="0">
              <a:latin typeface="Montserrat Alternates" pitchFamily="50" charset="0"/>
            </a:endParaRPr>
          </a:p>
        </p:txBody>
      </p:sp>
      <p:pic>
        <p:nvPicPr>
          <p:cNvPr id="61443" name="Picture 3" descr="C:\Users\Andrea\Desktop\Digital Youth Work\IMG_1213.JPG"/>
          <p:cNvPicPr>
            <a:picLocks noChangeAspect="1" noChangeArrowheads="1"/>
          </p:cNvPicPr>
          <p:nvPr/>
        </p:nvPicPr>
        <p:blipFill>
          <a:blip r:embed="rId4" cstate="print"/>
          <a:srcRect/>
          <a:stretch>
            <a:fillRect/>
          </a:stretch>
        </p:blipFill>
        <p:spPr bwMode="auto">
          <a:xfrm>
            <a:off x="539552" y="1124744"/>
            <a:ext cx="3380146" cy="2247929"/>
          </a:xfrm>
          <a:prstGeom prst="rect">
            <a:avLst/>
          </a:prstGeom>
          <a:noFill/>
          <a:ln>
            <a:solidFill>
              <a:schemeClr val="tx1"/>
            </a:solidFill>
          </a:ln>
        </p:spPr>
      </p:pic>
      <p:pic>
        <p:nvPicPr>
          <p:cNvPr id="7" name="Picture 3" descr="C:\Users\Andrea\Desktop\COMEM I 18\FB.png"/>
          <p:cNvPicPr>
            <a:picLocks noChangeAspect="1" noChangeArrowheads="1"/>
          </p:cNvPicPr>
          <p:nvPr/>
        </p:nvPicPr>
        <p:blipFill>
          <a:blip r:embed="rId5" cstate="print"/>
          <a:srcRect/>
          <a:stretch>
            <a:fillRect/>
          </a:stretch>
        </p:blipFill>
        <p:spPr bwMode="auto">
          <a:xfrm>
            <a:off x="3635896" y="4437112"/>
            <a:ext cx="5130354" cy="2219723"/>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fr-BE" b="1" dirty="0" err="1" smtClean="0">
                <a:latin typeface="Montserrat Alternates" pitchFamily="50" charset="0"/>
              </a:rPr>
              <a:t>Capacity</a:t>
            </a:r>
            <a:r>
              <a:rPr lang="fr-BE" b="1" dirty="0" smtClean="0">
                <a:latin typeface="Montserrat Alternates" pitchFamily="50" charset="0"/>
              </a:rPr>
              <a:t>-building</a:t>
            </a:r>
            <a:endParaRPr lang="it-IT" b="1" dirty="0">
              <a:latin typeface="Montserrat Alternates" pitchFamily="50" charset="0"/>
            </a:endParaRPr>
          </a:p>
        </p:txBody>
      </p:sp>
      <p:sp>
        <p:nvSpPr>
          <p:cNvPr id="8" name="Rettangolo 7"/>
          <p:cNvSpPr/>
          <p:nvPr/>
        </p:nvSpPr>
        <p:spPr>
          <a:xfrm>
            <a:off x="899592" y="1052737"/>
            <a:ext cx="7344816" cy="1015663"/>
          </a:xfrm>
          <a:prstGeom prst="rect">
            <a:avLst/>
          </a:prstGeom>
        </p:spPr>
        <p:txBody>
          <a:bodyPr wrap="square">
            <a:spAutoFit/>
          </a:bodyPr>
          <a:lstStyle/>
          <a:p>
            <a:r>
              <a:rPr lang="en-US" sz="2000" dirty="0" smtClean="0">
                <a:latin typeface="Raleway" pitchFamily="34" charset="0"/>
              </a:rPr>
              <a:t>International training courses, seminars, </a:t>
            </a:r>
            <a:br>
              <a:rPr lang="en-US" sz="2000" dirty="0" smtClean="0">
                <a:latin typeface="Raleway" pitchFamily="34" charset="0"/>
              </a:rPr>
            </a:br>
            <a:r>
              <a:rPr lang="en-US" sz="2000" dirty="0" smtClean="0">
                <a:latin typeface="Raleway" pitchFamily="34" charset="0"/>
              </a:rPr>
              <a:t>camps, study sessions &amp; workshops! </a:t>
            </a:r>
          </a:p>
          <a:p>
            <a:endParaRPr lang="en-US" sz="2000" dirty="0" smtClean="0">
              <a:latin typeface="Raleway" pitchFamily="34" charset="0"/>
            </a:endParaRPr>
          </a:p>
        </p:txBody>
      </p:sp>
      <p:pic>
        <p:nvPicPr>
          <p:cNvPr id="74754" name="Picture 2" descr="Image may contain: one or more people and indoor"/>
          <p:cNvPicPr>
            <a:picLocks noChangeAspect="1" noChangeArrowheads="1"/>
          </p:cNvPicPr>
          <p:nvPr/>
        </p:nvPicPr>
        <p:blipFill>
          <a:blip r:embed="rId2" cstate="print"/>
          <a:srcRect r="36638"/>
          <a:stretch>
            <a:fillRect/>
          </a:stretch>
        </p:blipFill>
        <p:spPr bwMode="auto">
          <a:xfrm>
            <a:off x="5148064" y="2060848"/>
            <a:ext cx="3528392" cy="4176464"/>
          </a:xfrm>
          <a:prstGeom prst="rect">
            <a:avLst/>
          </a:prstGeom>
          <a:noFill/>
          <a:ln>
            <a:solidFill>
              <a:schemeClr val="tx1"/>
            </a:solidFill>
          </a:ln>
        </p:spPr>
      </p:pic>
      <p:pic>
        <p:nvPicPr>
          <p:cNvPr id="74758" name="Picture 6" descr="Image may contain: 1 person, sitting, screen and indoor"/>
          <p:cNvPicPr>
            <a:picLocks noChangeAspect="1" noChangeArrowheads="1"/>
          </p:cNvPicPr>
          <p:nvPr/>
        </p:nvPicPr>
        <p:blipFill>
          <a:blip r:embed="rId3" cstate="print"/>
          <a:srcRect t="27397"/>
          <a:stretch>
            <a:fillRect/>
          </a:stretch>
        </p:blipFill>
        <p:spPr bwMode="auto">
          <a:xfrm>
            <a:off x="611560" y="1916832"/>
            <a:ext cx="4760679" cy="2592288"/>
          </a:xfrm>
          <a:prstGeom prst="rect">
            <a:avLst/>
          </a:prstGeom>
          <a:noFill/>
          <a:ln>
            <a:solidFill>
              <a:schemeClr val="tx1"/>
            </a:solidFill>
          </a:ln>
        </p:spPr>
      </p:pic>
      <p:pic>
        <p:nvPicPr>
          <p:cNvPr id="74756" name="Picture 4" descr="No automatic alt text available."/>
          <p:cNvPicPr>
            <a:picLocks noChangeAspect="1" noChangeArrowheads="1"/>
          </p:cNvPicPr>
          <p:nvPr/>
        </p:nvPicPr>
        <p:blipFill>
          <a:blip r:embed="rId4" cstate="print"/>
          <a:srcRect l="6618" b="11765"/>
          <a:stretch>
            <a:fillRect/>
          </a:stretch>
        </p:blipFill>
        <p:spPr bwMode="auto">
          <a:xfrm>
            <a:off x="1763688" y="4077072"/>
            <a:ext cx="3048338" cy="216024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Image may contain: 3 people"/>
          <p:cNvPicPr>
            <a:picLocks noChangeAspect="1" noChangeArrowheads="1"/>
          </p:cNvPicPr>
          <p:nvPr/>
        </p:nvPicPr>
        <p:blipFill>
          <a:blip r:embed="rId2" cstate="print"/>
          <a:srcRect t="18600" b="29459"/>
          <a:stretch>
            <a:fillRect/>
          </a:stretch>
        </p:blipFill>
        <p:spPr bwMode="auto">
          <a:xfrm>
            <a:off x="395536" y="260648"/>
            <a:ext cx="4159033" cy="2880320"/>
          </a:xfrm>
          <a:prstGeom prst="rect">
            <a:avLst/>
          </a:prstGeom>
          <a:noFill/>
          <a:ln>
            <a:solidFill>
              <a:schemeClr val="tx1"/>
            </a:solidFill>
          </a:ln>
        </p:spPr>
      </p:pic>
      <p:pic>
        <p:nvPicPr>
          <p:cNvPr id="5" name="Picture 2" descr="C:\Users\Andrea\Desktop\17554265_10155210352107509_2714680503759126031_n.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29967"/>
          <a:stretch/>
        </p:blipFill>
        <p:spPr bwMode="auto">
          <a:xfrm>
            <a:off x="4860032" y="1628800"/>
            <a:ext cx="3979224" cy="2093077"/>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pic>
        <p:nvPicPr>
          <p:cNvPr id="26628" name="Picture 4" descr="Image may contain: 1 person, sitting and indoor"/>
          <p:cNvPicPr>
            <a:picLocks noChangeAspect="1" noChangeArrowheads="1"/>
          </p:cNvPicPr>
          <p:nvPr/>
        </p:nvPicPr>
        <p:blipFill>
          <a:blip r:embed="rId4" cstate="print"/>
          <a:srcRect t="37267"/>
          <a:stretch>
            <a:fillRect/>
          </a:stretch>
        </p:blipFill>
        <p:spPr bwMode="auto">
          <a:xfrm>
            <a:off x="2411760" y="4149080"/>
            <a:ext cx="6529990" cy="2304256"/>
          </a:xfrm>
          <a:prstGeom prst="rect">
            <a:avLst/>
          </a:prstGeom>
          <a:noFill/>
          <a:ln>
            <a:solidFill>
              <a:schemeClr val="tx1"/>
            </a:solidFill>
          </a:ln>
        </p:spPr>
      </p:pic>
      <p:pic>
        <p:nvPicPr>
          <p:cNvPr id="26630" name="Picture 6" descr="Image may contain: 4 people, people smiling, eyeglasses"/>
          <p:cNvPicPr>
            <a:picLocks noChangeAspect="1" noChangeArrowheads="1"/>
          </p:cNvPicPr>
          <p:nvPr/>
        </p:nvPicPr>
        <p:blipFill>
          <a:blip r:embed="rId5" cstate="print"/>
          <a:srcRect/>
          <a:stretch>
            <a:fillRect/>
          </a:stretch>
        </p:blipFill>
        <p:spPr bwMode="auto">
          <a:xfrm>
            <a:off x="683568" y="2348880"/>
            <a:ext cx="4608511" cy="3456384"/>
          </a:xfrm>
          <a:prstGeom prst="rect">
            <a:avLst/>
          </a:prstGeom>
          <a:noFill/>
          <a:ln>
            <a:solidFill>
              <a:schemeClr val="tx1"/>
            </a:solidFill>
          </a:ln>
        </p:spPr>
      </p:pic>
      <p:sp>
        <p:nvSpPr>
          <p:cNvPr id="7" name="Titolo 1"/>
          <p:cNvSpPr>
            <a:spLocks noGrp="1"/>
          </p:cNvSpPr>
          <p:nvPr>
            <p:ph type="title"/>
          </p:nvPr>
        </p:nvSpPr>
        <p:spPr>
          <a:xfrm>
            <a:off x="822960" y="365760"/>
            <a:ext cx="7520940" cy="548640"/>
          </a:xfrm>
        </p:spPr>
        <p:txBody>
          <a:bodyPr/>
          <a:lstStyle/>
          <a:p>
            <a:pPr algn="r"/>
            <a:r>
              <a:rPr lang="fr-BE" b="1" dirty="0" smtClean="0">
                <a:latin typeface="Montserrat Alternates" pitchFamily="50" charset="0"/>
              </a:rPr>
              <a:t>ADVOCACY</a:t>
            </a:r>
            <a:endParaRPr lang="it-IT" b="1" dirty="0">
              <a:latin typeface="Montserrat Alternates" pitchFamily="50" charset="0"/>
            </a:endParaRPr>
          </a:p>
        </p:txBody>
      </p:sp>
    </p:spTree>
    <p:extLst>
      <p:ext uri="{BB962C8B-B14F-4D97-AF65-F5344CB8AC3E}">
        <p14:creationId xmlns="" xmlns:p14="http://schemas.microsoft.com/office/powerpoint/2010/main" val="42142436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fr-BE" b="1" dirty="0" smtClean="0">
                <a:latin typeface="Montserrat Alternates" pitchFamily="50" charset="0"/>
              </a:rPr>
              <a:t>Our </a:t>
            </a:r>
            <a:r>
              <a:rPr lang="fr-BE" b="1" dirty="0" err="1" smtClean="0">
                <a:latin typeface="Montserrat Alternates" pitchFamily="50" charset="0"/>
              </a:rPr>
              <a:t>definition</a:t>
            </a:r>
            <a:r>
              <a:rPr lang="fr-BE" b="1" dirty="0" smtClean="0">
                <a:latin typeface="Montserrat Alternates" pitchFamily="50" charset="0"/>
              </a:rPr>
              <a:t> of </a:t>
            </a:r>
            <a:r>
              <a:rPr lang="fr-BE" b="1" dirty="0" err="1" smtClean="0">
                <a:latin typeface="Montserrat Alternates" pitchFamily="50" charset="0"/>
              </a:rPr>
              <a:t>youth</a:t>
            </a:r>
            <a:r>
              <a:rPr lang="fr-BE" b="1" dirty="0" smtClean="0">
                <a:latin typeface="Montserrat Alternates" pitchFamily="50" charset="0"/>
              </a:rPr>
              <a:t> </a:t>
            </a:r>
            <a:r>
              <a:rPr lang="fr-BE" b="1" dirty="0" err="1" smtClean="0">
                <a:latin typeface="Montserrat Alternates" pitchFamily="50" charset="0"/>
              </a:rPr>
              <a:t>work</a:t>
            </a:r>
            <a:endParaRPr lang="it-IT" b="1" dirty="0">
              <a:latin typeface="Montserrat Alternates" pitchFamily="50" charset="0"/>
            </a:endParaRPr>
          </a:p>
        </p:txBody>
      </p:sp>
      <p:pic>
        <p:nvPicPr>
          <p:cNvPr id="5" name="Afbeelding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2627784" y="5661248"/>
            <a:ext cx="6041808" cy="788499"/>
          </a:xfrm>
          <a:prstGeom prst="rect">
            <a:avLst/>
          </a:prstGeom>
        </p:spPr>
      </p:pic>
      <p:sp>
        <p:nvSpPr>
          <p:cNvPr id="7" name="Espace réservé du contenu 1"/>
          <p:cNvSpPr txBox="1">
            <a:spLocks/>
          </p:cNvSpPr>
          <p:nvPr/>
        </p:nvSpPr>
        <p:spPr>
          <a:xfrm>
            <a:off x="827584" y="1196752"/>
            <a:ext cx="7516316" cy="4176464"/>
          </a:xfrm>
          <a:prstGeom prst="rect">
            <a:avLst/>
          </a:prstGeom>
        </p:spPr>
        <p:txBody>
          <a:bodyPr vert="horz" lIns="91440" tIns="45720" rIns="91440" bIns="45720" rtlCol="0">
            <a:normAutofit/>
          </a:bodyPr>
          <a:lstStyle/>
          <a:p>
            <a:pPr algn="just"/>
            <a:r>
              <a:rPr lang="en-US" dirty="0" smtClean="0">
                <a:latin typeface="Raleway" pitchFamily="34" charset="0"/>
              </a:rPr>
              <a:t>	ECYC believes that the purpose of Youth Work is to offer young people, on the basis of their voluntary involvement, developmental and educational experiences which will equip them to play an active part in our democratic society as well as meet their own developmental needs. </a:t>
            </a:r>
          </a:p>
          <a:p>
            <a:pPr algn="just"/>
            <a:r>
              <a:rPr lang="en-US" dirty="0" smtClean="0">
                <a:latin typeface="Raleway" pitchFamily="34" charset="0"/>
              </a:rPr>
              <a:t>	Youth Work takes place in youth clubs, youth projects, youth </a:t>
            </a:r>
            <a:r>
              <a:rPr lang="en-US" dirty="0" err="1" smtClean="0">
                <a:latin typeface="Raleway" pitchFamily="34" charset="0"/>
              </a:rPr>
              <a:t>centres</a:t>
            </a:r>
            <a:r>
              <a:rPr lang="en-US" dirty="0" smtClean="0">
                <a:latin typeface="Raleway" pitchFamily="34" charset="0"/>
              </a:rPr>
              <a:t>, youth houses as well as on the street through detached youth work. </a:t>
            </a:r>
          </a:p>
          <a:p>
            <a:pPr algn="just"/>
            <a:r>
              <a:rPr lang="en-US" dirty="0" smtClean="0">
                <a:latin typeface="Raleway" pitchFamily="34" charset="0"/>
              </a:rPr>
              <a:t>	Youth Work offers, to those who participate important lifelong learning experiences within the transitional period between childhood and adulthood. The lifelong learning cycle then continues as young people attain leadership and volunteering roles within their organisations.</a:t>
            </a:r>
          </a:p>
          <a:p>
            <a:pPr marL="342900" lvl="0" indent="-342900" algn="just">
              <a:spcBef>
                <a:spcPts val="800"/>
              </a:spcBef>
            </a:pPr>
            <a:endParaRPr lang="it-IT" sz="2000" dirty="0" smtClean="0">
              <a:latin typeface="Raleway" pitchFamily="34" charset="0"/>
            </a:endParaRPr>
          </a:p>
          <a:p>
            <a:pPr marL="342900" lvl="0" indent="-342900" algn="just">
              <a:spcBef>
                <a:spcPts val="800"/>
              </a:spcBef>
              <a:buFont typeface="Courier New" pitchFamily="49" charset="0"/>
              <a:buChar char="o"/>
            </a:pPr>
            <a:endParaRPr kumimoji="0" lang="it-IT"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ts val="800"/>
              </a:spcBef>
              <a:spcAft>
                <a:spcPts val="0"/>
              </a:spcAft>
              <a:buClrTx/>
              <a:buSzTx/>
              <a:buFont typeface="Courier New" pitchFamily="49" charset="0"/>
              <a:buChar char="o"/>
              <a:tabLst/>
              <a:defRPr/>
            </a:pPr>
            <a:endParaRPr kumimoji="0" lang="fr-BE" sz="1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2348880"/>
            <a:ext cx="7520940" cy="548640"/>
          </a:xfrm>
        </p:spPr>
        <p:txBody>
          <a:bodyPr/>
          <a:lstStyle/>
          <a:p>
            <a:pPr algn="ctr"/>
            <a:r>
              <a:rPr lang="fr-BE" b="1" dirty="0" err="1" smtClean="0">
                <a:latin typeface="Montserrat Alternates" pitchFamily="50" charset="0"/>
              </a:rPr>
              <a:t>That’s</a:t>
            </a:r>
            <a:r>
              <a:rPr lang="fr-BE" b="1" dirty="0" smtClean="0">
                <a:latin typeface="Montserrat Alternates" pitchFamily="50" charset="0"/>
              </a:rPr>
              <a:t> </a:t>
            </a:r>
            <a:r>
              <a:rPr lang="fr-BE" b="1" dirty="0" err="1" smtClean="0">
                <a:latin typeface="Montserrat Alternates" pitchFamily="50" charset="0"/>
              </a:rPr>
              <a:t>it!</a:t>
            </a:r>
            <a:endParaRPr lang="fr-BE" b="1" dirty="0">
              <a:latin typeface="Montserrat Alternates" pitchFamily="50" charset="0"/>
            </a:endParaRPr>
          </a:p>
        </p:txBody>
      </p:sp>
      <p:pic>
        <p:nvPicPr>
          <p:cNvPr id="3" name="Afbeelding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2627784" y="5661248"/>
            <a:ext cx="6041808" cy="788499"/>
          </a:xfrm>
          <a:prstGeom prst="rect">
            <a:avLst/>
          </a:prstGeom>
        </p:spPr>
      </p:pic>
    </p:spTree>
    <p:extLst>
      <p:ext uri="{BB962C8B-B14F-4D97-AF65-F5344CB8AC3E}">
        <p14:creationId xmlns="" xmlns:p14="http://schemas.microsoft.com/office/powerpoint/2010/main" val="42142436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en-US" sz="3200" b="1" dirty="0">
                <a:latin typeface="Montserrat Alternates" pitchFamily="50" charset="0"/>
              </a:rPr>
              <a:t>HOW TO CONTACT US?</a:t>
            </a:r>
            <a:endParaRPr lang="fr-BE" sz="3200" b="1" dirty="0">
              <a:latin typeface="Montserrat Alternates" pitchFamily="50" charset="0"/>
            </a:endParaRPr>
          </a:p>
        </p:txBody>
      </p:sp>
      <p:sp>
        <p:nvSpPr>
          <p:cNvPr id="3" name="Segnaposto contenuto 2"/>
          <p:cNvSpPr>
            <a:spLocks noGrp="1"/>
          </p:cNvSpPr>
          <p:nvPr>
            <p:ph idx="1"/>
          </p:nvPr>
        </p:nvSpPr>
        <p:spPr>
          <a:xfrm>
            <a:off x="827584" y="1196752"/>
            <a:ext cx="7520940" cy="3912548"/>
          </a:xfrm>
        </p:spPr>
        <p:txBody>
          <a:bodyPr>
            <a:normAutofit/>
          </a:bodyPr>
          <a:lstStyle/>
          <a:p>
            <a:r>
              <a:rPr lang="en-US" sz="2000" b="0" dirty="0" smtClean="0">
                <a:latin typeface="Raleway" pitchFamily="34" charset="0"/>
              </a:rPr>
              <a:t>First </a:t>
            </a:r>
            <a:r>
              <a:rPr lang="en-US" sz="2000" b="0" dirty="0">
                <a:latin typeface="Raleway" pitchFamily="34" charset="0"/>
              </a:rPr>
              <a:t>of all, you are always welcome to come see us at:</a:t>
            </a:r>
          </a:p>
          <a:p>
            <a:r>
              <a:rPr lang="en-US" sz="2000" dirty="0">
                <a:latin typeface="Raleway" pitchFamily="34" charset="0"/>
              </a:rPr>
              <a:t>Rue des </a:t>
            </a:r>
            <a:r>
              <a:rPr lang="en-US" sz="2000" dirty="0" err="1" smtClean="0">
                <a:latin typeface="Raleway" pitchFamily="34" charset="0"/>
              </a:rPr>
              <a:t>Tanneurs</a:t>
            </a:r>
            <a:r>
              <a:rPr lang="en-US" sz="2000" dirty="0" smtClean="0">
                <a:latin typeface="Raleway" pitchFamily="34" charset="0"/>
              </a:rPr>
              <a:t> 186, 1000</a:t>
            </a:r>
            <a:r>
              <a:rPr lang="en-US" sz="2000" dirty="0">
                <a:latin typeface="Raleway" pitchFamily="34" charset="0"/>
              </a:rPr>
              <a:t>, Brussels (Belgium)</a:t>
            </a:r>
          </a:p>
          <a:p>
            <a:endParaRPr lang="fr-BE" sz="2000" dirty="0">
              <a:latin typeface="Raleway" pitchFamily="34" charset="0"/>
            </a:endParaRPr>
          </a:p>
          <a:p>
            <a:r>
              <a:rPr lang="en-US" sz="2000" b="0" dirty="0" smtClean="0">
                <a:latin typeface="Raleway" pitchFamily="34" charset="0"/>
              </a:rPr>
              <a:t>You </a:t>
            </a:r>
            <a:r>
              <a:rPr lang="en-US" sz="2000" b="0" dirty="0">
                <a:latin typeface="Raleway" pitchFamily="34" charset="0"/>
              </a:rPr>
              <a:t>will find further information on ECYC on our</a:t>
            </a:r>
            <a:r>
              <a:rPr lang="en-US" sz="2000" dirty="0">
                <a:latin typeface="Raleway" pitchFamily="34" charset="0"/>
              </a:rPr>
              <a:t> </a:t>
            </a:r>
            <a:r>
              <a:rPr lang="en-US" sz="2000" dirty="0" smtClean="0">
                <a:latin typeface="Raleway" pitchFamily="34" charset="0"/>
              </a:rPr>
              <a:t>website:</a:t>
            </a:r>
          </a:p>
          <a:p>
            <a:r>
              <a:rPr lang="en-US" sz="2000" b="0" u="sng" dirty="0" smtClean="0">
                <a:latin typeface="Raleway" pitchFamily="34" charset="0"/>
                <a:hlinkClick r:id="rId2"/>
              </a:rPr>
              <a:t>www.ecyc.org</a:t>
            </a:r>
            <a:endParaRPr lang="en-US" sz="2000" b="0" u="sng" dirty="0" smtClean="0">
              <a:latin typeface="Raleway" pitchFamily="34" charset="0"/>
            </a:endParaRPr>
          </a:p>
          <a:p>
            <a:endParaRPr lang="fr-BE" sz="2000" dirty="0">
              <a:latin typeface="Raleway" pitchFamily="34" charset="0"/>
            </a:endParaRPr>
          </a:p>
          <a:p>
            <a:r>
              <a:rPr lang="en-US" sz="2000" b="0" dirty="0">
                <a:latin typeface="Raleway" pitchFamily="34" charset="0"/>
              </a:rPr>
              <a:t>And you will also find us </a:t>
            </a:r>
            <a:r>
              <a:rPr lang="en-US" sz="2000" b="0" dirty="0" smtClean="0">
                <a:latin typeface="Raleway" pitchFamily="34" charset="0"/>
              </a:rPr>
              <a:t>on                :</a:t>
            </a:r>
            <a:endParaRPr lang="en-US" sz="2000" dirty="0" smtClean="0">
              <a:latin typeface="Raleway" pitchFamily="34" charset="0"/>
            </a:endParaRPr>
          </a:p>
          <a:p>
            <a:r>
              <a:rPr lang="fr-BE" sz="2000" b="0" u="sng" dirty="0" smtClean="0">
                <a:latin typeface="Raleway" pitchFamily="34" charset="0"/>
                <a:hlinkClick r:id="rId3"/>
              </a:rPr>
              <a:t>https</a:t>
            </a:r>
            <a:r>
              <a:rPr lang="fr-BE" sz="2000" b="0" u="sng" dirty="0">
                <a:latin typeface="Raleway" pitchFamily="34" charset="0"/>
                <a:hlinkClick r:id="rId3"/>
              </a:rPr>
              <a:t>://www.facebook.com/EuropeanConfederationofYouthClubs</a:t>
            </a:r>
            <a:endParaRPr lang="fr-BE" sz="2000" b="0" dirty="0">
              <a:latin typeface="Raleway" pitchFamily="34" charset="0"/>
            </a:endParaRPr>
          </a:p>
        </p:txBody>
      </p:sp>
      <p:pic>
        <p:nvPicPr>
          <p:cNvPr id="5" name="Afbeelding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2627784" y="5661248"/>
            <a:ext cx="6041808" cy="788499"/>
          </a:xfrm>
          <a:prstGeom prst="rect">
            <a:avLst/>
          </a:prstGeom>
        </p:spPr>
      </p:pic>
      <p:pic>
        <p:nvPicPr>
          <p:cNvPr id="7" name="Picture 5" descr="Image result for logo facebook"/>
          <p:cNvPicPr>
            <a:picLocks noChangeAspect="1" noChangeArrowheads="1"/>
          </p:cNvPicPr>
          <p:nvPr/>
        </p:nvPicPr>
        <p:blipFill>
          <a:blip r:embed="rId5" cstate="print"/>
          <a:srcRect/>
          <a:stretch>
            <a:fillRect/>
          </a:stretch>
        </p:blipFill>
        <p:spPr bwMode="auto">
          <a:xfrm>
            <a:off x="4283968" y="3140968"/>
            <a:ext cx="805027" cy="805027"/>
          </a:xfrm>
          <a:prstGeom prst="rect">
            <a:avLst/>
          </a:prstGeom>
          <a:noFill/>
        </p:spPr>
      </p:pic>
    </p:spTree>
    <p:extLst>
      <p:ext uri="{BB962C8B-B14F-4D97-AF65-F5344CB8AC3E}">
        <p14:creationId xmlns:p14="http://schemas.microsoft.com/office/powerpoint/2010/main" xmlns="" val="23404561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en-US" sz="3200" b="1" dirty="0">
                <a:latin typeface="Montserrat Alternates" pitchFamily="50" charset="0"/>
              </a:rPr>
              <a:t>HOW TO CONTACT US?</a:t>
            </a:r>
            <a:endParaRPr lang="fr-BE" sz="3200" b="1" dirty="0">
              <a:latin typeface="Montserrat Alternates" pitchFamily="50" charset="0"/>
            </a:endParaRPr>
          </a:p>
        </p:txBody>
      </p:sp>
      <p:sp>
        <p:nvSpPr>
          <p:cNvPr id="3" name="Segnaposto contenuto 2"/>
          <p:cNvSpPr>
            <a:spLocks noGrp="1"/>
          </p:cNvSpPr>
          <p:nvPr>
            <p:ph idx="1"/>
          </p:nvPr>
        </p:nvSpPr>
        <p:spPr>
          <a:xfrm>
            <a:off x="827584" y="1196752"/>
            <a:ext cx="7520940" cy="3912548"/>
          </a:xfrm>
        </p:spPr>
        <p:txBody>
          <a:bodyPr>
            <a:normAutofit/>
          </a:bodyPr>
          <a:lstStyle/>
          <a:p>
            <a:r>
              <a:rPr lang="en-US" sz="2000" b="0" dirty="0" smtClean="0">
                <a:latin typeface="Raleway" pitchFamily="34" charset="0"/>
              </a:rPr>
              <a:t>You can always reach us by  </a:t>
            </a:r>
            <a:r>
              <a:rPr lang="en-US" sz="2000" dirty="0" smtClean="0">
                <a:latin typeface="Raleway" pitchFamily="34" charset="0"/>
              </a:rPr>
              <a:t>email </a:t>
            </a:r>
            <a:r>
              <a:rPr lang="en-US" sz="2000" b="0" dirty="0" smtClean="0">
                <a:latin typeface="Raleway" pitchFamily="34" charset="0"/>
              </a:rPr>
              <a:t>and </a:t>
            </a:r>
            <a:r>
              <a:rPr lang="en-US" sz="2000" dirty="0" smtClean="0">
                <a:latin typeface="Raleway" pitchFamily="34" charset="0"/>
              </a:rPr>
              <a:t>phone</a:t>
            </a:r>
            <a:r>
              <a:rPr lang="en-US" sz="2000" b="0" dirty="0" smtClean="0">
                <a:latin typeface="Raleway" pitchFamily="34" charset="0"/>
              </a:rPr>
              <a:t> at:</a:t>
            </a:r>
            <a:endParaRPr lang="fr-BE" sz="2000" b="0" dirty="0" smtClean="0">
              <a:latin typeface="Raleway" pitchFamily="34" charset="0"/>
            </a:endParaRPr>
          </a:p>
          <a:p>
            <a:r>
              <a:rPr lang="en-US" sz="2000" dirty="0" smtClean="0">
                <a:latin typeface="Raleway" pitchFamily="34" charset="0"/>
              </a:rPr>
              <a:t>0032 02 540 84 73</a:t>
            </a:r>
            <a:endParaRPr lang="fr-BE" sz="2000" dirty="0" smtClean="0">
              <a:latin typeface="Raleway" pitchFamily="34" charset="0"/>
            </a:endParaRPr>
          </a:p>
          <a:p>
            <a:endParaRPr lang="en-US" sz="2000" b="0" dirty="0" smtClean="0">
              <a:latin typeface="Raleway" pitchFamily="34" charset="0"/>
              <a:hlinkClick r:id="rId2"/>
            </a:endParaRPr>
          </a:p>
          <a:p>
            <a:r>
              <a:rPr lang="en-US" sz="2000" b="0" dirty="0" smtClean="0">
                <a:latin typeface="Raleway" pitchFamily="34" charset="0"/>
                <a:hlinkClick r:id="rId2"/>
              </a:rPr>
              <a:t>ecyc@fcjmp.be</a:t>
            </a:r>
            <a:r>
              <a:rPr lang="en-US" sz="2000" dirty="0" smtClean="0">
                <a:latin typeface="Raleway" pitchFamily="34" charset="0"/>
              </a:rPr>
              <a:t> </a:t>
            </a:r>
            <a:r>
              <a:rPr lang="en-US" sz="2000" b="0" dirty="0" smtClean="0">
                <a:latin typeface="Raleway" pitchFamily="34" charset="0"/>
              </a:rPr>
              <a:t>and </a:t>
            </a:r>
            <a:r>
              <a:rPr lang="en-US" sz="2000" dirty="0" smtClean="0">
                <a:latin typeface="Raleway" pitchFamily="34" charset="0"/>
              </a:rPr>
              <a:t>0032 479 63 35 77 </a:t>
            </a:r>
            <a:r>
              <a:rPr lang="en-US" sz="2000" b="0" dirty="0" smtClean="0">
                <a:latin typeface="Raleway" pitchFamily="34" charset="0"/>
              </a:rPr>
              <a:t>if you want to reach</a:t>
            </a:r>
          </a:p>
          <a:p>
            <a:r>
              <a:rPr lang="en-US" sz="2000" b="0" dirty="0" err="1" smtClean="0">
                <a:latin typeface="Raleway" pitchFamily="34" charset="0"/>
              </a:rPr>
              <a:t>Rares</a:t>
            </a:r>
            <a:r>
              <a:rPr lang="en-US" sz="2000" b="0" dirty="0" smtClean="0">
                <a:latin typeface="Raleway" pitchFamily="34" charset="0"/>
              </a:rPr>
              <a:t> </a:t>
            </a:r>
            <a:r>
              <a:rPr lang="en-US" sz="2000" b="0" dirty="0" err="1" smtClean="0">
                <a:latin typeface="Raleway" pitchFamily="34" charset="0"/>
              </a:rPr>
              <a:t>Craiut</a:t>
            </a:r>
            <a:r>
              <a:rPr lang="en-US" sz="2000" b="0" dirty="0" smtClean="0">
                <a:latin typeface="Raleway" pitchFamily="34" charset="0"/>
              </a:rPr>
              <a:t> (Secretary General)</a:t>
            </a:r>
          </a:p>
          <a:p>
            <a:endParaRPr lang="fr-BE" sz="2000" b="0" dirty="0" smtClean="0">
              <a:latin typeface="Raleway" pitchFamily="34" charset="0"/>
            </a:endParaRPr>
          </a:p>
          <a:p>
            <a:r>
              <a:rPr lang="en-US" sz="2000" b="0" dirty="0" smtClean="0">
                <a:latin typeface="Raleway" pitchFamily="34" charset="0"/>
                <a:hlinkClick r:id="rId3"/>
              </a:rPr>
              <a:t>ioana@ecyc.org</a:t>
            </a:r>
            <a:r>
              <a:rPr lang="en-US" sz="2000" b="0" dirty="0" smtClean="0">
                <a:latin typeface="Raleway" pitchFamily="34" charset="0"/>
              </a:rPr>
              <a:t> if you want to reach </a:t>
            </a:r>
            <a:r>
              <a:rPr lang="en-US" sz="2000" b="0" dirty="0" err="1" smtClean="0">
                <a:latin typeface="Raleway" pitchFamily="34" charset="0"/>
              </a:rPr>
              <a:t>Ioana</a:t>
            </a:r>
            <a:r>
              <a:rPr lang="en-US" sz="2000" b="0" dirty="0" smtClean="0">
                <a:latin typeface="Raleway" pitchFamily="34" charset="0"/>
              </a:rPr>
              <a:t> </a:t>
            </a:r>
            <a:r>
              <a:rPr lang="en-US" sz="2000" b="0" dirty="0" err="1" smtClean="0">
                <a:latin typeface="Raleway" pitchFamily="34" charset="0"/>
              </a:rPr>
              <a:t>Surubaru</a:t>
            </a:r>
            <a:r>
              <a:rPr lang="en-US" sz="2000" b="0" dirty="0" smtClean="0">
                <a:latin typeface="Raleway" pitchFamily="34" charset="0"/>
              </a:rPr>
              <a:t> (me)</a:t>
            </a:r>
            <a:endParaRPr lang="fr-BE" sz="2000" b="0" dirty="0" smtClean="0">
              <a:latin typeface="Raleway" pitchFamily="34" charset="0"/>
            </a:endParaRPr>
          </a:p>
          <a:p>
            <a:r>
              <a:rPr lang="en-US" sz="2000" dirty="0" smtClean="0">
                <a:latin typeface="Raleway" pitchFamily="34" charset="0"/>
              </a:rPr>
              <a:t> </a:t>
            </a:r>
            <a:endParaRPr lang="fr-BE" sz="2000" dirty="0">
              <a:latin typeface="Raleway" pitchFamily="34" charset="0"/>
            </a:endParaRPr>
          </a:p>
        </p:txBody>
      </p:sp>
      <p:pic>
        <p:nvPicPr>
          <p:cNvPr id="5" name="Afbeelding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2627784" y="5661248"/>
            <a:ext cx="6041808" cy="788499"/>
          </a:xfrm>
          <a:prstGeom prst="rect">
            <a:avLst/>
          </a:prstGeom>
        </p:spPr>
      </p:pic>
    </p:spTree>
    <p:extLst>
      <p:ext uri="{BB962C8B-B14F-4D97-AF65-F5344CB8AC3E}">
        <p14:creationId xmlns:p14="http://schemas.microsoft.com/office/powerpoint/2010/main" xmlns="" val="2340456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may contain: 12 people, people smiling, people sitting and outdoor"/>
          <p:cNvPicPr>
            <a:picLocks noChangeAspect="1" noChangeArrowheads="1"/>
          </p:cNvPicPr>
          <p:nvPr/>
        </p:nvPicPr>
        <p:blipFill>
          <a:blip r:embed="rId2" cstate="print"/>
          <a:srcRect/>
          <a:stretch>
            <a:fillRect/>
          </a:stretch>
        </p:blipFill>
        <p:spPr bwMode="auto">
          <a:xfrm>
            <a:off x="323528" y="188640"/>
            <a:ext cx="5256584" cy="3646538"/>
          </a:xfrm>
          <a:prstGeom prst="rect">
            <a:avLst/>
          </a:prstGeom>
          <a:noFill/>
          <a:ln>
            <a:solidFill>
              <a:schemeClr val="tx1"/>
            </a:solidFill>
          </a:ln>
        </p:spPr>
      </p:pic>
      <p:pic>
        <p:nvPicPr>
          <p:cNvPr id="1034" name="Picture 10" descr="Image may contain: 16 people, people smiling, people standing and outdoor"/>
          <p:cNvPicPr>
            <a:picLocks noChangeAspect="1" noChangeArrowheads="1"/>
          </p:cNvPicPr>
          <p:nvPr/>
        </p:nvPicPr>
        <p:blipFill>
          <a:blip r:embed="rId3" cstate="print"/>
          <a:srcRect t="14286" b="9524"/>
          <a:stretch>
            <a:fillRect/>
          </a:stretch>
        </p:blipFill>
        <p:spPr bwMode="auto">
          <a:xfrm>
            <a:off x="539552" y="3573016"/>
            <a:ext cx="4032447" cy="2304256"/>
          </a:xfrm>
          <a:prstGeom prst="rect">
            <a:avLst/>
          </a:prstGeom>
          <a:noFill/>
          <a:ln>
            <a:solidFill>
              <a:schemeClr val="tx1"/>
            </a:solidFill>
          </a:ln>
        </p:spPr>
      </p:pic>
      <p:pic>
        <p:nvPicPr>
          <p:cNvPr id="1036" name="Picture 12" descr="No automatic alt text available."/>
          <p:cNvPicPr>
            <a:picLocks noChangeAspect="1" noChangeArrowheads="1"/>
          </p:cNvPicPr>
          <p:nvPr/>
        </p:nvPicPr>
        <p:blipFill>
          <a:blip r:embed="rId4" cstate="print"/>
          <a:srcRect/>
          <a:stretch>
            <a:fillRect/>
          </a:stretch>
        </p:blipFill>
        <p:spPr bwMode="auto">
          <a:xfrm>
            <a:off x="4932040" y="3717032"/>
            <a:ext cx="3923928" cy="2611865"/>
          </a:xfrm>
          <a:prstGeom prst="rect">
            <a:avLst/>
          </a:prstGeom>
          <a:noFill/>
          <a:ln>
            <a:solidFill>
              <a:schemeClr val="tx1"/>
            </a:solidFill>
          </a:ln>
        </p:spPr>
      </p:pic>
      <p:sp>
        <p:nvSpPr>
          <p:cNvPr id="10" name="Rettangolo 9"/>
          <p:cNvSpPr/>
          <p:nvPr/>
        </p:nvSpPr>
        <p:spPr>
          <a:xfrm>
            <a:off x="6156176" y="1124744"/>
            <a:ext cx="2376264" cy="523220"/>
          </a:xfrm>
          <a:prstGeom prst="rect">
            <a:avLst/>
          </a:prstGeom>
        </p:spPr>
        <p:txBody>
          <a:bodyPr wrap="square">
            <a:spAutoFit/>
          </a:bodyPr>
          <a:lstStyle/>
          <a:p>
            <a:r>
              <a:rPr lang="nl-BE" sz="2800" dirty="0" smtClean="0">
                <a:latin typeface="Raleway" pitchFamily="34" charset="0"/>
              </a:rPr>
              <a:t>42 years old!</a:t>
            </a:r>
            <a:endParaRPr lang="it-IT" sz="2800" dirty="0">
              <a:latin typeface="Raleway" pitchFamily="34" charset="0"/>
            </a:endParaRPr>
          </a:p>
        </p:txBody>
      </p:sp>
      <p:pic>
        <p:nvPicPr>
          <p:cNvPr id="1038" name="Picture 14" descr="Image result for party emoticon"/>
          <p:cNvPicPr>
            <a:picLocks noChangeAspect="1" noChangeArrowheads="1"/>
          </p:cNvPicPr>
          <p:nvPr/>
        </p:nvPicPr>
        <p:blipFill>
          <a:blip r:embed="rId5" cstate="print"/>
          <a:srcRect/>
          <a:stretch>
            <a:fillRect/>
          </a:stretch>
        </p:blipFill>
        <p:spPr bwMode="auto">
          <a:xfrm>
            <a:off x="7956376" y="1844824"/>
            <a:ext cx="864096" cy="86409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23728" y="3501008"/>
            <a:ext cx="7520940" cy="548640"/>
          </a:xfrm>
        </p:spPr>
        <p:txBody>
          <a:bodyPr/>
          <a:lstStyle/>
          <a:p>
            <a:pPr algn="ctr"/>
            <a:r>
              <a:rPr lang="fr-BE" b="1" dirty="0" smtClean="0">
                <a:latin typeface="Montserrat Alternates" pitchFamily="50" charset="0"/>
              </a:rPr>
              <a:t>Questions?</a:t>
            </a:r>
            <a:endParaRPr lang="fr-BE" b="1" dirty="0">
              <a:latin typeface="Montserrat Alternates" pitchFamily="50" charset="0"/>
            </a:endParaRPr>
          </a:p>
        </p:txBody>
      </p:sp>
      <p:pic>
        <p:nvPicPr>
          <p:cNvPr id="4" name="Picture 2" descr="http://www.lovelleofficial.com/wp-content/uploads/2011/06/thank_you.jpg"/>
          <p:cNvPicPr>
            <a:picLocks noGrp="1" noChangeAspect="1" noChangeArrowheads="1"/>
          </p:cNvPicPr>
          <p:nvPr>
            <p:ph idx="1"/>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755576" y="908720"/>
            <a:ext cx="4443471" cy="29483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Afbeelding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2627784" y="5661248"/>
            <a:ext cx="6041808" cy="788499"/>
          </a:xfrm>
          <a:prstGeom prst="rect">
            <a:avLst/>
          </a:prstGeom>
        </p:spPr>
      </p:pic>
    </p:spTree>
    <p:extLst>
      <p:ext uri="{BB962C8B-B14F-4D97-AF65-F5344CB8AC3E}">
        <p14:creationId xmlns:p14="http://schemas.microsoft.com/office/powerpoint/2010/main" xmlns="" val="36480118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fr-BE" b="1" dirty="0" err="1" smtClean="0">
                <a:latin typeface="Montserrat Alternates" pitchFamily="50" charset="0"/>
              </a:rPr>
              <a:t>What</a:t>
            </a:r>
            <a:r>
              <a:rPr lang="fr-BE" b="1" dirty="0" smtClean="0">
                <a:latin typeface="Montserrat Alternates" pitchFamily="50" charset="0"/>
              </a:rPr>
              <a:t> </a:t>
            </a:r>
            <a:r>
              <a:rPr lang="fr-BE" b="1" dirty="0" err="1" smtClean="0">
                <a:latin typeface="Montserrat Alternates" pitchFamily="50" charset="0"/>
              </a:rPr>
              <a:t>is</a:t>
            </a:r>
            <a:r>
              <a:rPr lang="fr-BE" b="1" dirty="0" smtClean="0">
                <a:latin typeface="Montserrat Alternates" pitchFamily="50" charset="0"/>
              </a:rPr>
              <a:t>                                         ?</a:t>
            </a:r>
            <a:endParaRPr lang="it-IT" b="1" dirty="0">
              <a:latin typeface="Montserrat Alternates" pitchFamily="50" charset="0"/>
            </a:endParaRPr>
          </a:p>
        </p:txBody>
      </p:sp>
      <p:pic>
        <p:nvPicPr>
          <p:cNvPr id="4" name="Afbeelding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419872" y="404664"/>
            <a:ext cx="3881568" cy="506572"/>
          </a:xfrm>
          <a:prstGeom prst="rect">
            <a:avLst/>
          </a:prstGeom>
        </p:spPr>
      </p:pic>
      <p:sp>
        <p:nvSpPr>
          <p:cNvPr id="5" name="Segnaposto contenuto 4"/>
          <p:cNvSpPr>
            <a:spLocks noGrp="1"/>
          </p:cNvSpPr>
          <p:nvPr>
            <p:ph idx="1"/>
          </p:nvPr>
        </p:nvSpPr>
        <p:spPr>
          <a:xfrm>
            <a:off x="822960" y="1268761"/>
            <a:ext cx="7520940" cy="648072"/>
          </a:xfrm>
        </p:spPr>
        <p:txBody>
          <a:bodyPr>
            <a:normAutofit fontScale="92500"/>
          </a:bodyPr>
          <a:lstStyle/>
          <a:p>
            <a:pPr algn="ctr">
              <a:lnSpc>
                <a:spcPct val="110000"/>
              </a:lnSpc>
            </a:pPr>
            <a:r>
              <a:rPr lang="en-US" sz="2000" dirty="0" smtClean="0">
                <a:latin typeface="Raleway" pitchFamily="34" charset="0"/>
              </a:rPr>
              <a:t> </a:t>
            </a:r>
            <a:r>
              <a:rPr lang="en-US" sz="2000" b="0" dirty="0" smtClean="0">
                <a:latin typeface="Raleway" pitchFamily="34" charset="0"/>
              </a:rPr>
              <a:t>A </a:t>
            </a:r>
            <a:r>
              <a:rPr lang="en-US" sz="2400" b="0" dirty="0" smtClean="0">
                <a:latin typeface="Raleway" pitchFamily="34" charset="0"/>
              </a:rPr>
              <a:t>European, non-profit, non-governmental </a:t>
            </a:r>
            <a:r>
              <a:rPr lang="en-US" sz="2400" b="0" dirty="0" err="1" smtClean="0">
                <a:latin typeface="Raleway" pitchFamily="34" charset="0"/>
              </a:rPr>
              <a:t>organisation</a:t>
            </a:r>
            <a:endParaRPr lang="en-US" sz="2400" b="0" dirty="0" smtClean="0">
              <a:latin typeface="Raleway" pitchFamily="34" charset="0"/>
            </a:endParaRPr>
          </a:p>
          <a:p>
            <a:pPr>
              <a:lnSpc>
                <a:spcPct val="110000"/>
              </a:lnSpc>
            </a:pPr>
            <a:endParaRPr lang="en-US" sz="2000" b="0" dirty="0" smtClean="0"/>
          </a:p>
          <a:p>
            <a:pPr>
              <a:lnSpc>
                <a:spcPct val="110000"/>
              </a:lnSpc>
            </a:pPr>
            <a:endParaRPr lang="en-US" sz="2000" b="0" dirty="0" smtClean="0"/>
          </a:p>
          <a:p>
            <a:endParaRPr lang="it-IT" sz="1800" b="0" dirty="0" smtClean="0"/>
          </a:p>
          <a:p>
            <a:pPr algn="ctr"/>
            <a:endParaRPr lang="en-US" sz="1800" b="0" dirty="0" smtClean="0"/>
          </a:p>
          <a:p>
            <a:endParaRPr lang="en-US" sz="1800" b="0" dirty="0" smtClean="0"/>
          </a:p>
        </p:txBody>
      </p:sp>
      <p:sp>
        <p:nvSpPr>
          <p:cNvPr id="9" name="Rettangolo 8"/>
          <p:cNvSpPr/>
          <p:nvPr/>
        </p:nvSpPr>
        <p:spPr>
          <a:xfrm>
            <a:off x="827584" y="2204864"/>
            <a:ext cx="7416824" cy="1311128"/>
          </a:xfrm>
          <a:prstGeom prst="rect">
            <a:avLst/>
          </a:prstGeom>
        </p:spPr>
        <p:txBody>
          <a:bodyPr wrap="square">
            <a:spAutoFit/>
          </a:bodyPr>
          <a:lstStyle/>
          <a:p>
            <a:pPr algn="just">
              <a:lnSpc>
                <a:spcPct val="110000"/>
              </a:lnSpc>
            </a:pPr>
            <a:r>
              <a:rPr lang="en-US" dirty="0" smtClean="0">
                <a:latin typeface="Raleway" pitchFamily="34" charset="0"/>
              </a:rPr>
              <a:t>ECYC’s </a:t>
            </a:r>
            <a:r>
              <a:rPr lang="en-US" b="1" dirty="0" smtClean="0">
                <a:latin typeface="Raleway" pitchFamily="34" charset="0"/>
              </a:rPr>
              <a:t>vision</a:t>
            </a:r>
            <a:r>
              <a:rPr lang="en-US" dirty="0" smtClean="0">
                <a:latin typeface="Raleway" pitchFamily="34" charset="0"/>
              </a:rPr>
              <a:t> is to empower young people </a:t>
            </a:r>
            <a:r>
              <a:rPr lang="en-US" smtClean="0">
                <a:latin typeface="Raleway" pitchFamily="34" charset="0"/>
              </a:rPr>
              <a:t>through </a:t>
            </a:r>
            <a:r>
              <a:rPr lang="en-US" smtClean="0">
                <a:latin typeface="Raleway" pitchFamily="34" charset="0"/>
              </a:rPr>
              <a:t>open youth </a:t>
            </a:r>
            <a:r>
              <a:rPr lang="en-US" dirty="0" smtClean="0">
                <a:latin typeface="Raleway" pitchFamily="34" charset="0"/>
              </a:rPr>
              <a:t>work and non-formal learning in order to promote democratic and civil society and to encourage young people to be actively involved in their communities.</a:t>
            </a:r>
          </a:p>
        </p:txBody>
      </p:sp>
      <p:pic>
        <p:nvPicPr>
          <p:cNvPr id="10" name="Picture 8" descr="Image may contain: 37 people, people smiling, people standing and outdoor"/>
          <p:cNvPicPr>
            <a:picLocks noChangeAspect="1" noChangeArrowheads="1"/>
          </p:cNvPicPr>
          <p:nvPr/>
        </p:nvPicPr>
        <p:blipFill>
          <a:blip r:embed="rId3" cstate="print"/>
          <a:srcRect t="12563"/>
          <a:stretch>
            <a:fillRect/>
          </a:stretch>
        </p:blipFill>
        <p:spPr bwMode="auto">
          <a:xfrm>
            <a:off x="3851920" y="3501008"/>
            <a:ext cx="4585525" cy="3007096"/>
          </a:xfrm>
          <a:prstGeom prst="rect">
            <a:avLst/>
          </a:prstGeom>
          <a:noFill/>
          <a:ln>
            <a:solidFill>
              <a:schemeClr val="tx1"/>
            </a:solidFill>
          </a:ln>
        </p:spPr>
      </p:pic>
      <p:sp>
        <p:nvSpPr>
          <p:cNvPr id="11" name="Rettangolo 10"/>
          <p:cNvSpPr/>
          <p:nvPr/>
        </p:nvSpPr>
        <p:spPr>
          <a:xfrm>
            <a:off x="899592" y="3933056"/>
            <a:ext cx="2736304" cy="923330"/>
          </a:xfrm>
          <a:prstGeom prst="rect">
            <a:avLst/>
          </a:prstGeom>
        </p:spPr>
        <p:txBody>
          <a:bodyPr wrap="square">
            <a:spAutoFit/>
          </a:bodyPr>
          <a:lstStyle/>
          <a:p>
            <a:r>
              <a:rPr lang="en-US" dirty="0" smtClean="0">
                <a:latin typeface="Raleway" pitchFamily="34" charset="0"/>
              </a:rPr>
              <a:t>We reach 1.2 million   </a:t>
            </a:r>
            <a:br>
              <a:rPr lang="en-US" dirty="0" smtClean="0">
                <a:latin typeface="Raleway" pitchFamily="34" charset="0"/>
              </a:rPr>
            </a:br>
            <a:r>
              <a:rPr lang="en-US" dirty="0" smtClean="0">
                <a:latin typeface="Raleway" pitchFamily="34" charset="0"/>
              </a:rPr>
              <a:t>   young people in </a:t>
            </a:r>
            <a:br>
              <a:rPr lang="en-US" dirty="0" smtClean="0">
                <a:latin typeface="Raleway" pitchFamily="34" charset="0"/>
              </a:rPr>
            </a:br>
            <a:r>
              <a:rPr lang="en-US" dirty="0" smtClean="0">
                <a:latin typeface="Raleway" pitchFamily="34" charset="0"/>
              </a:rPr>
              <a:t>Europe every year! </a:t>
            </a:r>
            <a:endParaRPr lang="it-IT" dirty="0">
              <a:latin typeface="Raleway" pitchFamily="34" charset="0"/>
            </a:endParaRPr>
          </a:p>
        </p:txBody>
      </p:sp>
      <p:pic>
        <p:nvPicPr>
          <p:cNvPr id="47106" name="Picture 2" descr="Image result for emoji strength"/>
          <p:cNvPicPr>
            <a:picLocks noChangeAspect="1" noChangeArrowheads="1"/>
          </p:cNvPicPr>
          <p:nvPr/>
        </p:nvPicPr>
        <p:blipFill>
          <a:blip r:embed="rId4" cstate="print"/>
          <a:srcRect/>
          <a:stretch>
            <a:fillRect/>
          </a:stretch>
        </p:blipFill>
        <p:spPr bwMode="auto">
          <a:xfrm>
            <a:off x="3059832" y="4077072"/>
            <a:ext cx="648071" cy="64807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fr-BE" b="1" dirty="0" smtClean="0">
                <a:latin typeface="Montserrat Alternates" pitchFamily="50" charset="0"/>
              </a:rPr>
              <a:t>How </a:t>
            </a:r>
            <a:r>
              <a:rPr lang="fr-BE" b="1" dirty="0" err="1" smtClean="0">
                <a:latin typeface="Montserrat Alternates" pitchFamily="50" charset="0"/>
              </a:rPr>
              <a:t>did</a:t>
            </a:r>
            <a:r>
              <a:rPr lang="fr-BE" b="1" dirty="0" smtClean="0">
                <a:latin typeface="Montserrat Alternates" pitchFamily="50" charset="0"/>
              </a:rPr>
              <a:t> </a:t>
            </a:r>
            <a:r>
              <a:rPr lang="fr-BE" b="1" dirty="0" err="1" smtClean="0">
                <a:latin typeface="Montserrat Alternates" pitchFamily="50" charset="0"/>
              </a:rPr>
              <a:t>it</a:t>
            </a:r>
            <a:r>
              <a:rPr lang="fr-BE" b="1" dirty="0" smtClean="0">
                <a:latin typeface="Montserrat Alternates" pitchFamily="50" charset="0"/>
              </a:rPr>
              <a:t> all </a:t>
            </a:r>
            <a:r>
              <a:rPr lang="fr-BE" b="1" dirty="0" err="1" smtClean="0">
                <a:latin typeface="Montserrat Alternates" pitchFamily="50" charset="0"/>
              </a:rPr>
              <a:t>start</a:t>
            </a:r>
            <a:r>
              <a:rPr lang="fr-BE" b="1" dirty="0" smtClean="0">
                <a:latin typeface="Montserrat Alternates" pitchFamily="50" charset="0"/>
              </a:rPr>
              <a:t>?</a:t>
            </a:r>
            <a:endParaRPr lang="it-IT" dirty="0"/>
          </a:p>
        </p:txBody>
      </p:sp>
      <p:sp>
        <p:nvSpPr>
          <p:cNvPr id="1026" name="AutoShape 2" descr="https://workspace.infomaniak.com/mail/showAttachment/mid-8293-INBOX/1-2-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https://workspace.infomaniak.com/mail/showAttachment/mid-8293-INBOX/1-2-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29" name="Picture 5" descr="C:\Users\Andrea\Desktop\DSC_0557.JPG"/>
          <p:cNvPicPr>
            <a:picLocks noChangeAspect="1" noChangeArrowheads="1"/>
          </p:cNvPicPr>
          <p:nvPr/>
        </p:nvPicPr>
        <p:blipFill>
          <a:blip r:embed="rId2" cstate="print"/>
          <a:srcRect l="10012" r="9565"/>
          <a:stretch>
            <a:fillRect/>
          </a:stretch>
        </p:blipFill>
        <p:spPr bwMode="auto">
          <a:xfrm>
            <a:off x="1403648" y="1628800"/>
            <a:ext cx="5832648" cy="4834981"/>
          </a:xfrm>
          <a:prstGeom prst="rect">
            <a:avLst/>
          </a:prstGeom>
          <a:noFill/>
          <a:ln>
            <a:solidFill>
              <a:schemeClr val="tx1"/>
            </a:solidFill>
          </a:ln>
        </p:spPr>
      </p:pic>
      <p:sp>
        <p:nvSpPr>
          <p:cNvPr id="8" name="Segnaposto contenuto 7"/>
          <p:cNvSpPr>
            <a:spLocks noGrp="1"/>
          </p:cNvSpPr>
          <p:nvPr>
            <p:ph idx="1"/>
          </p:nvPr>
        </p:nvSpPr>
        <p:spPr/>
        <p:txBody>
          <a:bodyPr>
            <a:normAutofit/>
          </a:bodyPr>
          <a:lstStyle/>
          <a:p>
            <a:r>
              <a:rPr lang="en-US" sz="2000" b="0" dirty="0" smtClean="0">
                <a:latin typeface="Raleway" pitchFamily="34" charset="0"/>
              </a:rPr>
              <a:t>This is </a:t>
            </a:r>
            <a:r>
              <a:rPr lang="en-US" sz="2000" b="0" dirty="0" err="1" smtClean="0">
                <a:latin typeface="Raleway" pitchFamily="34" charset="0"/>
              </a:rPr>
              <a:t>Niels</a:t>
            </a:r>
            <a:r>
              <a:rPr lang="en-US" sz="2000" b="0" dirty="0" smtClean="0">
                <a:latin typeface="Raleway" pitchFamily="34" charset="0"/>
              </a:rPr>
              <a:t> H. </a:t>
            </a:r>
            <a:r>
              <a:rPr lang="en-US" sz="2000" b="0" dirty="0" err="1" smtClean="0">
                <a:latin typeface="Raleway" pitchFamily="34" charset="0"/>
              </a:rPr>
              <a:t>Elberling</a:t>
            </a:r>
            <a:r>
              <a:rPr lang="en-US" sz="2000" b="0" dirty="0" smtClean="0">
                <a:latin typeface="Raleway" pitchFamily="34" charset="0"/>
              </a:rPr>
              <a:t> </a:t>
            </a:r>
            <a:endParaRPr lang="it-IT" sz="2000" b="0" dirty="0" smtClean="0">
              <a:latin typeface="Raleway" pitchFamily="34" charset="0"/>
            </a:endParaRPr>
          </a:p>
        </p:txBody>
      </p:sp>
      <p:cxnSp>
        <p:nvCxnSpPr>
          <p:cNvPr id="10" name="Connettore 2 9"/>
          <p:cNvCxnSpPr/>
          <p:nvPr/>
        </p:nvCxnSpPr>
        <p:spPr>
          <a:xfrm>
            <a:off x="3851920" y="1412776"/>
            <a:ext cx="72008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 xmlns:a16="http://schemas.microsoft.com/office/drawing/2014/main" id="{2DE26BBD-8001-4586-815F-3EFC292DED35}"/>
              </a:ext>
            </a:extLst>
          </p:cNvPr>
          <p:cNvCxnSpPr/>
          <p:nvPr/>
        </p:nvCxnSpPr>
        <p:spPr>
          <a:xfrm flipV="1">
            <a:off x="1043608" y="2780928"/>
            <a:ext cx="7569843" cy="4339"/>
          </a:xfrm>
          <a:prstGeom prst="straightConnector1">
            <a:avLst/>
          </a:prstGeom>
          <a:ln w="57150">
            <a:headEnd type="none"/>
            <a:tailEnd type="arrow"/>
          </a:ln>
        </p:spPr>
        <p:style>
          <a:lnRef idx="3">
            <a:schemeClr val="accent2"/>
          </a:lnRef>
          <a:fillRef idx="0">
            <a:schemeClr val="accent2"/>
          </a:fillRef>
          <a:effectRef idx="2">
            <a:schemeClr val="accent2"/>
          </a:effectRef>
          <a:fontRef idx="minor">
            <a:schemeClr val="tx1"/>
          </a:fontRef>
        </p:style>
      </p:cxnSp>
      <p:sp>
        <p:nvSpPr>
          <p:cNvPr id="8" name="Minus Sign 7">
            <a:extLst>
              <a:ext uri="{FF2B5EF4-FFF2-40B4-BE49-F238E27FC236}">
                <a16:creationId xmlns="" xmlns:a16="http://schemas.microsoft.com/office/drawing/2014/main" id="{8595974A-E283-4EAB-8B58-096000177CA5}"/>
              </a:ext>
            </a:extLst>
          </p:cNvPr>
          <p:cNvSpPr/>
          <p:nvPr/>
        </p:nvSpPr>
        <p:spPr>
          <a:xfrm rot="5400000" flipH="1" flipV="1">
            <a:off x="4462486" y="2602410"/>
            <a:ext cx="899932" cy="248856"/>
          </a:xfrm>
          <a:prstGeom prst="mathMinus">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inus Sign 9">
            <a:extLst>
              <a:ext uri="{FF2B5EF4-FFF2-40B4-BE49-F238E27FC236}">
                <a16:creationId xmlns="" xmlns:a16="http://schemas.microsoft.com/office/drawing/2014/main" id="{45BF55A9-0425-4A32-92FD-7C1ACDFA7E1F}"/>
              </a:ext>
            </a:extLst>
          </p:cNvPr>
          <p:cNvSpPr/>
          <p:nvPr/>
        </p:nvSpPr>
        <p:spPr>
          <a:xfrm rot="5400000" flipH="1" flipV="1">
            <a:off x="2590278" y="2602410"/>
            <a:ext cx="899932" cy="248856"/>
          </a:xfrm>
          <a:prstGeom prst="mathMinus">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inus Sign 10">
            <a:extLst>
              <a:ext uri="{FF2B5EF4-FFF2-40B4-BE49-F238E27FC236}">
                <a16:creationId xmlns="" xmlns:a16="http://schemas.microsoft.com/office/drawing/2014/main" id="{7D8EBADA-7303-4805-8C21-E91B04589DB7}"/>
              </a:ext>
            </a:extLst>
          </p:cNvPr>
          <p:cNvSpPr/>
          <p:nvPr/>
        </p:nvSpPr>
        <p:spPr>
          <a:xfrm rot="5400000" flipH="1" flipV="1">
            <a:off x="6478710" y="2602410"/>
            <a:ext cx="899932" cy="248856"/>
          </a:xfrm>
          <a:prstGeom prst="mathMinus">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 xmlns:a16="http://schemas.microsoft.com/office/drawing/2014/main" id="{5BB77F37-D735-4753-8188-7CA9C2FB38D6}"/>
              </a:ext>
            </a:extLst>
          </p:cNvPr>
          <p:cNvSpPr txBox="1"/>
          <p:nvPr/>
        </p:nvSpPr>
        <p:spPr>
          <a:xfrm>
            <a:off x="3563888" y="1196752"/>
            <a:ext cx="2743200" cy="107721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rgbClr val="00B0F0"/>
                </a:solidFill>
                <a:latin typeface="Calibri Light"/>
                <a:cs typeface="Calibri Light"/>
              </a:rPr>
              <a:t>ECYC </a:t>
            </a:r>
            <a:r>
              <a:rPr lang="en-US" sz="3200" dirty="0" smtClean="0">
                <a:solidFill>
                  <a:srgbClr val="00B0F0"/>
                </a:solidFill>
                <a:latin typeface="Calibri Light"/>
                <a:cs typeface="Calibri Light"/>
              </a:rPr>
              <a:t>&amp;</a:t>
            </a:r>
            <a:br>
              <a:rPr lang="en-US" sz="3200" dirty="0" smtClean="0">
                <a:solidFill>
                  <a:srgbClr val="00B0F0"/>
                </a:solidFill>
                <a:latin typeface="Calibri Light"/>
                <a:cs typeface="Calibri Light"/>
              </a:rPr>
            </a:br>
            <a:r>
              <a:rPr lang="en-US" sz="3200" dirty="0" smtClean="0">
                <a:solidFill>
                  <a:srgbClr val="00B0F0"/>
                </a:solidFill>
                <a:latin typeface="Calibri Light"/>
                <a:cs typeface="Calibri Light"/>
              </a:rPr>
              <a:t>DAYC</a:t>
            </a:r>
            <a:endParaRPr lang="en-US" sz="3200" dirty="0">
              <a:solidFill>
                <a:srgbClr val="00B0F0"/>
              </a:solidFill>
              <a:latin typeface="Calibri Light"/>
              <a:cs typeface="Calibri Light"/>
            </a:endParaRPr>
          </a:p>
        </p:txBody>
      </p:sp>
      <p:sp>
        <p:nvSpPr>
          <p:cNvPr id="13" name="TextBox 12">
            <a:extLst>
              <a:ext uri="{FF2B5EF4-FFF2-40B4-BE49-F238E27FC236}">
                <a16:creationId xmlns="" xmlns:a16="http://schemas.microsoft.com/office/drawing/2014/main" id="{FF9894C4-E697-46AE-A118-A7A5780184AB}"/>
              </a:ext>
            </a:extLst>
          </p:cNvPr>
          <p:cNvSpPr txBox="1"/>
          <p:nvPr/>
        </p:nvSpPr>
        <p:spPr>
          <a:xfrm>
            <a:off x="5364088" y="3501008"/>
            <a:ext cx="3104910" cy="156966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rgbClr val="002060"/>
                </a:solidFill>
                <a:latin typeface="Calibri Light"/>
                <a:cs typeface="Calibri Light"/>
              </a:rPr>
              <a:t>First </a:t>
            </a:r>
            <a:r>
              <a:rPr lang="en-US" sz="3200" dirty="0" smtClean="0">
                <a:solidFill>
                  <a:srgbClr val="002060"/>
                </a:solidFill>
                <a:latin typeface="Calibri Light"/>
                <a:cs typeface="Calibri Light"/>
              </a:rPr>
              <a:t>attempts </a:t>
            </a:r>
            <a:br>
              <a:rPr lang="en-US" sz="3200" dirty="0" smtClean="0">
                <a:solidFill>
                  <a:srgbClr val="002060"/>
                </a:solidFill>
                <a:latin typeface="Calibri Light"/>
                <a:cs typeface="Calibri Light"/>
              </a:rPr>
            </a:br>
            <a:r>
              <a:rPr lang="en-US" sz="3200" dirty="0" smtClean="0">
                <a:solidFill>
                  <a:srgbClr val="002060"/>
                </a:solidFill>
                <a:latin typeface="Calibri Light"/>
                <a:cs typeface="Calibri Light"/>
              </a:rPr>
              <a:t>to </a:t>
            </a:r>
            <a:r>
              <a:rPr lang="en-US" sz="3200" dirty="0">
                <a:solidFill>
                  <a:srgbClr val="002060"/>
                </a:solidFill>
                <a:latin typeface="Calibri Light"/>
                <a:cs typeface="Calibri Light"/>
              </a:rPr>
              <a:t>reach </a:t>
            </a:r>
            <a:r>
              <a:rPr lang="en-US" sz="3200" dirty="0" err="1">
                <a:solidFill>
                  <a:srgbClr val="002060"/>
                </a:solidFill>
                <a:latin typeface="Calibri Light"/>
                <a:cs typeface="Calibri Light"/>
              </a:rPr>
              <a:t>CoE</a:t>
            </a:r>
            <a:r>
              <a:rPr lang="en-US" sz="3200" dirty="0">
                <a:solidFill>
                  <a:srgbClr val="002060"/>
                </a:solidFill>
                <a:latin typeface="Calibri Light"/>
                <a:cs typeface="Calibri Light"/>
              </a:rPr>
              <a:t> structures</a:t>
            </a:r>
          </a:p>
        </p:txBody>
      </p:sp>
      <p:grpSp>
        <p:nvGrpSpPr>
          <p:cNvPr id="14" name="Group 2"/>
          <p:cNvGrpSpPr/>
          <p:nvPr/>
        </p:nvGrpSpPr>
        <p:grpSpPr>
          <a:xfrm rot="20640000">
            <a:off x="180751" y="540214"/>
            <a:ext cx="2257425" cy="1628775"/>
            <a:chOff x="400049" y="1514474"/>
            <a:chExt cx="2257425" cy="1628775"/>
          </a:xfrm>
          <a:solidFill>
            <a:schemeClr val="accent1"/>
          </a:solidFill>
        </p:grpSpPr>
        <p:sp>
          <p:nvSpPr>
            <p:cNvPr id="15" name="Cloud Callout 1"/>
            <p:cNvSpPr/>
            <p:nvPr/>
          </p:nvSpPr>
          <p:spPr>
            <a:xfrm>
              <a:off x="400049" y="1514474"/>
              <a:ext cx="2257425" cy="1628775"/>
            </a:xfrm>
            <a:prstGeom prst="cloudCallou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mage result for bulb 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50170" y="1764505"/>
              <a:ext cx="1157181" cy="1128712"/>
            </a:xfrm>
            <a:prstGeom prst="rect">
              <a:avLst/>
            </a:prstGeom>
            <a:grpFill/>
            <a:extLst/>
          </p:spPr>
        </p:pic>
      </p:grpSp>
      <p:sp>
        <p:nvSpPr>
          <p:cNvPr id="17" name="Rettangolo 16"/>
          <p:cNvSpPr/>
          <p:nvPr/>
        </p:nvSpPr>
        <p:spPr>
          <a:xfrm>
            <a:off x="755576" y="3140968"/>
            <a:ext cx="4572000" cy="1077218"/>
          </a:xfrm>
          <a:prstGeom prst="rect">
            <a:avLst/>
          </a:prstGeom>
        </p:spPr>
        <p:txBody>
          <a:bodyPr>
            <a:spAutoFit/>
          </a:bodyPr>
          <a:lstStyle/>
          <a:p>
            <a:pPr algn="ctr"/>
            <a:r>
              <a:rPr lang="en-US" sz="3200" dirty="0" smtClean="0">
                <a:solidFill>
                  <a:srgbClr val="00B0F0"/>
                </a:solidFill>
                <a:latin typeface="Calibri Light"/>
                <a:cs typeface="Calibri Light"/>
              </a:rPr>
              <a:t>1976</a:t>
            </a:r>
          </a:p>
          <a:p>
            <a:pPr algn="ctr"/>
            <a:r>
              <a:rPr lang="en-US" sz="3200" dirty="0" smtClean="0">
                <a:solidFill>
                  <a:srgbClr val="00B0F0"/>
                </a:solidFill>
                <a:latin typeface="Calibri Light"/>
                <a:cs typeface="Calibri Light"/>
              </a:rPr>
              <a:t>ECYC was born</a:t>
            </a:r>
            <a:endParaRPr lang="en-US" sz="3200" dirty="0">
              <a:solidFill>
                <a:srgbClr val="00B0F0"/>
              </a:solidFill>
              <a:latin typeface="Calibri Light"/>
              <a:cs typeface="Calibri Light"/>
            </a:endParaRPr>
          </a:p>
        </p:txBody>
      </p:sp>
      <p:sp>
        <p:nvSpPr>
          <p:cNvPr id="18" name="Rettangolo 17"/>
          <p:cNvSpPr/>
          <p:nvPr/>
        </p:nvSpPr>
        <p:spPr>
          <a:xfrm>
            <a:off x="6588224" y="476672"/>
            <a:ext cx="1729961" cy="523220"/>
          </a:xfrm>
          <a:prstGeom prst="rect">
            <a:avLst/>
          </a:prstGeom>
        </p:spPr>
        <p:txBody>
          <a:bodyPr wrap="none">
            <a:spAutoFit/>
          </a:bodyPr>
          <a:lstStyle/>
          <a:p>
            <a:r>
              <a:rPr lang="fr-BE" sz="2800" b="1" dirty="0" smtClean="0">
                <a:latin typeface="Montserrat Alternates" pitchFamily="50" charset="0"/>
              </a:rPr>
              <a:t>The ‘70s</a:t>
            </a:r>
            <a:endParaRPr lang="it-IT" sz="2800" dirty="0"/>
          </a:p>
        </p:txBody>
      </p:sp>
      <p:pic>
        <p:nvPicPr>
          <p:cNvPr id="4098" name="Picture 2" descr="RÃ©sultat de recherche d'images pour &quot;emoji party&quot;"/>
          <p:cNvPicPr>
            <a:picLocks noChangeAspect="1" noChangeArrowheads="1"/>
          </p:cNvPicPr>
          <p:nvPr/>
        </p:nvPicPr>
        <p:blipFill>
          <a:blip r:embed="rId3" cstate="print"/>
          <a:srcRect/>
          <a:stretch>
            <a:fillRect/>
          </a:stretch>
        </p:blipFill>
        <p:spPr bwMode="auto">
          <a:xfrm>
            <a:off x="1691680" y="2996952"/>
            <a:ext cx="720080" cy="720080"/>
          </a:xfrm>
          <a:prstGeom prst="rect">
            <a:avLst/>
          </a:prstGeom>
          <a:noFill/>
        </p:spPr>
      </p:pic>
    </p:spTree>
    <p:extLst>
      <p:ext uri="{BB962C8B-B14F-4D97-AF65-F5344CB8AC3E}">
        <p14:creationId xmlns="" xmlns:p14="http://schemas.microsoft.com/office/powerpoint/2010/main" val="1461432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D690B8E9-43AC-4C42-A7B6-306F4D66B570}"/>
              </a:ext>
            </a:extLst>
          </p:cNvPr>
          <p:cNvSpPr txBox="1"/>
          <p:nvPr/>
        </p:nvSpPr>
        <p:spPr>
          <a:xfrm>
            <a:off x="2771800" y="3068960"/>
            <a:ext cx="2960225" cy="1200329"/>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solidFill>
                  <a:schemeClr val="accent6">
                    <a:lumMod val="50000"/>
                  </a:schemeClr>
                </a:solidFill>
                <a:latin typeface="Calibri Light"/>
                <a:cs typeface="Calibri Light"/>
              </a:rPr>
              <a:t>Close contact with MOs</a:t>
            </a:r>
            <a:endParaRPr lang="en-US" sz="1400" dirty="0">
              <a:solidFill>
                <a:schemeClr val="accent6">
                  <a:lumMod val="50000"/>
                </a:schemeClr>
              </a:solidFill>
            </a:endParaRPr>
          </a:p>
        </p:txBody>
      </p:sp>
      <p:sp>
        <p:nvSpPr>
          <p:cNvPr id="12" name="TextBox 11">
            <a:extLst>
              <a:ext uri="{FF2B5EF4-FFF2-40B4-BE49-F238E27FC236}">
                <a16:creationId xmlns="" xmlns:a16="http://schemas.microsoft.com/office/drawing/2014/main" id="{5BB77F37-D735-4753-8188-7CA9C2FB38D6}"/>
              </a:ext>
            </a:extLst>
          </p:cNvPr>
          <p:cNvSpPr txBox="1"/>
          <p:nvPr/>
        </p:nvSpPr>
        <p:spPr>
          <a:xfrm>
            <a:off x="5148064" y="1196752"/>
            <a:ext cx="2743200"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smtClean="0">
                <a:solidFill>
                  <a:srgbClr val="00B0F0"/>
                </a:solidFill>
                <a:latin typeface="Calibri Light"/>
                <a:cs typeface="Calibri Light"/>
              </a:rPr>
              <a:t>1989 </a:t>
            </a:r>
          </a:p>
          <a:p>
            <a:pPr algn="ctr"/>
            <a:r>
              <a:rPr lang="en-US" sz="3600" dirty="0" smtClean="0">
                <a:solidFill>
                  <a:srgbClr val="00B0F0"/>
                </a:solidFill>
                <a:latin typeface="Calibri Light"/>
                <a:cs typeface="Calibri Light"/>
              </a:rPr>
              <a:t>Moving East</a:t>
            </a:r>
            <a:endParaRPr lang="en-US" sz="3600" dirty="0">
              <a:solidFill>
                <a:srgbClr val="00B0F0"/>
              </a:solidFill>
              <a:latin typeface="Calibri Light"/>
              <a:cs typeface="Calibri Light"/>
            </a:endParaRPr>
          </a:p>
        </p:txBody>
      </p:sp>
      <p:sp>
        <p:nvSpPr>
          <p:cNvPr id="13" name="TextBox 12">
            <a:extLst>
              <a:ext uri="{FF2B5EF4-FFF2-40B4-BE49-F238E27FC236}">
                <a16:creationId xmlns="" xmlns:a16="http://schemas.microsoft.com/office/drawing/2014/main" id="{FF9894C4-E697-46AE-A118-A7A5780184AB}"/>
              </a:ext>
            </a:extLst>
          </p:cNvPr>
          <p:cNvSpPr txBox="1"/>
          <p:nvPr/>
        </p:nvSpPr>
        <p:spPr>
          <a:xfrm>
            <a:off x="323528" y="476672"/>
            <a:ext cx="3104910" cy="175432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solidFill>
                  <a:schemeClr val="accent6">
                    <a:lumMod val="50000"/>
                  </a:schemeClr>
                </a:solidFill>
                <a:latin typeface="Calibri Light"/>
                <a:cs typeface="Calibri Light"/>
              </a:rPr>
              <a:t>ECYC’s first </a:t>
            </a:r>
            <a:r>
              <a:rPr lang="en-US" sz="3600" dirty="0" smtClean="0">
                <a:solidFill>
                  <a:schemeClr val="accent6">
                    <a:lumMod val="50000"/>
                  </a:schemeClr>
                </a:solidFill>
                <a:latin typeface="Calibri Light"/>
                <a:cs typeface="Calibri Light"/>
              </a:rPr>
              <a:t>international projects</a:t>
            </a:r>
            <a:endParaRPr lang="en-US" sz="1400" dirty="0">
              <a:solidFill>
                <a:schemeClr val="accent6">
                  <a:lumMod val="50000"/>
                </a:schemeClr>
              </a:solidFill>
            </a:endParaRPr>
          </a:p>
        </p:txBody>
      </p:sp>
      <p:grpSp>
        <p:nvGrpSpPr>
          <p:cNvPr id="2" name="Group 1"/>
          <p:cNvGrpSpPr/>
          <p:nvPr/>
        </p:nvGrpSpPr>
        <p:grpSpPr>
          <a:xfrm>
            <a:off x="323528" y="2276872"/>
            <a:ext cx="8293260" cy="971940"/>
            <a:chOff x="360262" y="3036906"/>
            <a:chExt cx="8293260" cy="971940"/>
          </a:xfrm>
        </p:grpSpPr>
        <p:cxnSp>
          <p:nvCxnSpPr>
            <p:cNvPr id="5" name="Straight Arrow Connector 4">
              <a:extLst>
                <a:ext uri="{FF2B5EF4-FFF2-40B4-BE49-F238E27FC236}">
                  <a16:creationId xmlns="" xmlns:a16="http://schemas.microsoft.com/office/drawing/2014/main" id="{2DE26BBD-8001-4586-815F-3EFC292DED35}"/>
                </a:ext>
              </a:extLst>
            </p:cNvPr>
            <p:cNvCxnSpPr/>
            <p:nvPr/>
          </p:nvCxnSpPr>
          <p:spPr>
            <a:xfrm flipV="1">
              <a:off x="360262" y="3459384"/>
              <a:ext cx="8293260" cy="11573"/>
            </a:xfrm>
            <a:prstGeom prst="straightConnector1">
              <a:avLst/>
            </a:prstGeom>
            <a:ln w="57150">
              <a:headEnd type="none"/>
              <a:tailEnd type="arrow"/>
            </a:ln>
          </p:spPr>
          <p:style>
            <a:lnRef idx="3">
              <a:schemeClr val="accent2"/>
            </a:lnRef>
            <a:fillRef idx="0">
              <a:schemeClr val="accent2"/>
            </a:fillRef>
            <a:effectRef idx="2">
              <a:schemeClr val="accent2"/>
            </a:effectRef>
            <a:fontRef idx="minor">
              <a:schemeClr val="tx1"/>
            </a:fontRef>
          </p:style>
        </p:cxnSp>
        <p:sp>
          <p:nvSpPr>
            <p:cNvPr id="8" name="Minus Sign 7">
              <a:extLst>
                <a:ext uri="{FF2B5EF4-FFF2-40B4-BE49-F238E27FC236}">
                  <a16:creationId xmlns="" xmlns:a16="http://schemas.microsoft.com/office/drawing/2014/main" id="{8595974A-E283-4EAB-8B58-096000177CA5}"/>
                </a:ext>
              </a:extLst>
            </p:cNvPr>
            <p:cNvSpPr/>
            <p:nvPr/>
          </p:nvSpPr>
          <p:spPr>
            <a:xfrm rot="5400000" flipH="1" flipV="1">
              <a:off x="6155404" y="3434452"/>
              <a:ext cx="899932" cy="248856"/>
            </a:xfrm>
            <a:prstGeom prst="mathMinus">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inus Sign 9">
              <a:extLst>
                <a:ext uri="{FF2B5EF4-FFF2-40B4-BE49-F238E27FC236}">
                  <a16:creationId xmlns="" xmlns:a16="http://schemas.microsoft.com/office/drawing/2014/main" id="{45BF55A9-0425-4A32-92FD-7C1ACDFA7E1F}"/>
                </a:ext>
              </a:extLst>
            </p:cNvPr>
            <p:cNvSpPr/>
            <p:nvPr/>
          </p:nvSpPr>
          <p:spPr>
            <a:xfrm rot="5400000" flipH="1" flipV="1">
              <a:off x="3779140" y="3362444"/>
              <a:ext cx="899932" cy="248856"/>
            </a:xfrm>
            <a:prstGeom prst="mathMinus">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inus Sign 13">
              <a:extLst>
                <a:ext uri="{FF2B5EF4-FFF2-40B4-BE49-F238E27FC236}">
                  <a16:creationId xmlns="" xmlns:a16="http://schemas.microsoft.com/office/drawing/2014/main" id="{1A431F05-9DD5-4422-AC59-0D2D6A35EC97}"/>
                </a:ext>
              </a:extLst>
            </p:cNvPr>
            <p:cNvSpPr/>
            <p:nvPr/>
          </p:nvSpPr>
          <p:spPr>
            <a:xfrm rot="5400000" flipH="1" flipV="1">
              <a:off x="1546892" y="3362444"/>
              <a:ext cx="899932" cy="248856"/>
            </a:xfrm>
            <a:prstGeom prst="mathMinus">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ttangolo 15"/>
          <p:cNvSpPr/>
          <p:nvPr/>
        </p:nvSpPr>
        <p:spPr>
          <a:xfrm>
            <a:off x="6588224" y="476672"/>
            <a:ext cx="1755609" cy="523220"/>
          </a:xfrm>
          <a:prstGeom prst="rect">
            <a:avLst/>
          </a:prstGeom>
        </p:spPr>
        <p:txBody>
          <a:bodyPr wrap="none">
            <a:spAutoFit/>
          </a:bodyPr>
          <a:lstStyle/>
          <a:p>
            <a:r>
              <a:rPr lang="fr-BE" sz="2800" b="1" dirty="0" smtClean="0">
                <a:latin typeface="Montserrat Alternates" pitchFamily="50" charset="0"/>
              </a:rPr>
              <a:t>The ‘80s</a:t>
            </a:r>
            <a:endParaRPr lang="it-IT" sz="2800" dirty="0"/>
          </a:p>
        </p:txBody>
      </p:sp>
    </p:spTree>
    <p:extLst>
      <p:ext uri="{BB962C8B-B14F-4D97-AF65-F5344CB8AC3E}">
        <p14:creationId xmlns="" xmlns:p14="http://schemas.microsoft.com/office/powerpoint/2010/main" val="23738702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4">
            <a:extLst>
              <a:ext uri="{FF2B5EF4-FFF2-40B4-BE49-F238E27FC236}">
                <a16:creationId xmlns="" xmlns:a16="http://schemas.microsoft.com/office/drawing/2014/main" id="{2DE26BBD-8001-4586-815F-3EFC292DED35}"/>
              </a:ext>
            </a:extLst>
          </p:cNvPr>
          <p:cNvCxnSpPr/>
          <p:nvPr/>
        </p:nvCxnSpPr>
        <p:spPr>
          <a:xfrm flipV="1">
            <a:off x="755576" y="2636912"/>
            <a:ext cx="7569843" cy="4339"/>
          </a:xfrm>
          <a:prstGeom prst="straightConnector1">
            <a:avLst/>
          </a:prstGeom>
          <a:ln w="57150">
            <a:headEnd type="none"/>
            <a:tailEnd type="arrow"/>
          </a:ln>
        </p:spPr>
        <p:style>
          <a:lnRef idx="3">
            <a:schemeClr val="accent2"/>
          </a:lnRef>
          <a:fillRef idx="0">
            <a:schemeClr val="accent2"/>
          </a:fillRef>
          <a:effectRef idx="2">
            <a:schemeClr val="accent2"/>
          </a:effectRef>
          <a:fontRef idx="minor">
            <a:schemeClr val="tx1"/>
          </a:fontRef>
        </p:style>
      </p:cxnSp>
      <p:sp>
        <p:nvSpPr>
          <p:cNvPr id="12" name="Minus Sign 9">
            <a:extLst>
              <a:ext uri="{FF2B5EF4-FFF2-40B4-BE49-F238E27FC236}">
                <a16:creationId xmlns="" xmlns:a16="http://schemas.microsoft.com/office/drawing/2014/main" id="{45BF55A9-0425-4A32-92FD-7C1ACDFA7E1F}"/>
              </a:ext>
            </a:extLst>
          </p:cNvPr>
          <p:cNvSpPr/>
          <p:nvPr/>
        </p:nvSpPr>
        <p:spPr>
          <a:xfrm rot="5400000" flipH="1" flipV="1">
            <a:off x="2590278" y="2458394"/>
            <a:ext cx="899932" cy="248856"/>
          </a:xfrm>
          <a:prstGeom prst="mathMinus">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2"/>
          <p:cNvSpPr txBox="1"/>
          <p:nvPr/>
        </p:nvSpPr>
        <p:spPr>
          <a:xfrm>
            <a:off x="1619672" y="2924944"/>
            <a:ext cx="3057525" cy="1200329"/>
          </a:xfrm>
          <a:prstGeom prst="rect">
            <a:avLst/>
          </a:prstGeom>
          <a:noFill/>
        </p:spPr>
        <p:txBody>
          <a:bodyPr wrap="square" rtlCol="0">
            <a:spAutoFit/>
          </a:bodyPr>
          <a:lstStyle/>
          <a:p>
            <a:pPr algn="ctr"/>
            <a:r>
              <a:rPr lang="en-US" sz="3600" dirty="0">
                <a:solidFill>
                  <a:srgbClr val="00B0F0"/>
                </a:solidFill>
                <a:latin typeface="Calibri Light"/>
                <a:cs typeface="Calibri Light"/>
              </a:rPr>
              <a:t>Professional youth work</a:t>
            </a:r>
            <a:r>
              <a:rPr lang="en-GB" sz="3600" dirty="0">
                <a:solidFill>
                  <a:srgbClr val="00B0F0"/>
                </a:solidFill>
                <a:latin typeface="Calibri Light"/>
                <a:cs typeface="Calibri Light"/>
              </a:rPr>
              <a:t> </a:t>
            </a:r>
            <a:endParaRPr lang="en-US" sz="3600" dirty="0">
              <a:solidFill>
                <a:srgbClr val="00B0F0"/>
              </a:solidFill>
              <a:latin typeface="Calibri Light"/>
              <a:cs typeface="Calibri Light"/>
            </a:endParaRPr>
          </a:p>
        </p:txBody>
      </p:sp>
      <p:sp>
        <p:nvSpPr>
          <p:cNvPr id="14" name="Minus Sign 7">
            <a:extLst>
              <a:ext uri="{FF2B5EF4-FFF2-40B4-BE49-F238E27FC236}">
                <a16:creationId xmlns="" xmlns:a16="http://schemas.microsoft.com/office/drawing/2014/main" id="{8595974A-E283-4EAB-8B58-096000177CA5}"/>
              </a:ext>
            </a:extLst>
          </p:cNvPr>
          <p:cNvSpPr/>
          <p:nvPr/>
        </p:nvSpPr>
        <p:spPr>
          <a:xfrm rot="5400000" flipH="1" flipV="1">
            <a:off x="5326582" y="2530402"/>
            <a:ext cx="899932" cy="248856"/>
          </a:xfrm>
          <a:prstGeom prst="mathMinus">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8">
            <a:extLst>
              <a:ext uri="{FF2B5EF4-FFF2-40B4-BE49-F238E27FC236}">
                <a16:creationId xmlns="" xmlns:a16="http://schemas.microsoft.com/office/drawing/2014/main" id="{D690B8E9-43AC-4C42-A7B6-306F4D66B570}"/>
              </a:ext>
            </a:extLst>
          </p:cNvPr>
          <p:cNvSpPr txBox="1"/>
          <p:nvPr/>
        </p:nvSpPr>
        <p:spPr>
          <a:xfrm>
            <a:off x="4788024" y="1052736"/>
            <a:ext cx="2043112" cy="1200329"/>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smtClean="0">
                <a:solidFill>
                  <a:srgbClr val="002060"/>
                </a:solidFill>
                <a:latin typeface="Calibri Light"/>
                <a:cs typeface="Calibri Light"/>
              </a:rPr>
              <a:t>Changes in funding</a:t>
            </a:r>
            <a:endParaRPr lang="en-US" sz="1400" dirty="0">
              <a:solidFill>
                <a:srgbClr val="002060"/>
              </a:solidFill>
            </a:endParaRPr>
          </a:p>
        </p:txBody>
      </p:sp>
      <p:sp>
        <p:nvSpPr>
          <p:cNvPr id="16" name="Rettangolo 15"/>
          <p:cNvSpPr/>
          <p:nvPr/>
        </p:nvSpPr>
        <p:spPr>
          <a:xfrm>
            <a:off x="6588224" y="476672"/>
            <a:ext cx="1747594" cy="523220"/>
          </a:xfrm>
          <a:prstGeom prst="rect">
            <a:avLst/>
          </a:prstGeom>
        </p:spPr>
        <p:txBody>
          <a:bodyPr wrap="none">
            <a:spAutoFit/>
          </a:bodyPr>
          <a:lstStyle/>
          <a:p>
            <a:r>
              <a:rPr lang="fr-BE" sz="2800" b="1" dirty="0" smtClean="0">
                <a:latin typeface="Montserrat Alternates" pitchFamily="50" charset="0"/>
              </a:rPr>
              <a:t>The ‘90s</a:t>
            </a:r>
            <a:endParaRPr lang="it-IT"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5BB77F37-D735-4753-8188-7CA9C2FB38D6}"/>
              </a:ext>
            </a:extLst>
          </p:cNvPr>
          <p:cNvSpPr txBox="1"/>
          <p:nvPr/>
        </p:nvSpPr>
        <p:spPr>
          <a:xfrm>
            <a:off x="2987824" y="3068960"/>
            <a:ext cx="2084528"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smtClean="0">
                <a:solidFill>
                  <a:srgbClr val="00B0F0"/>
                </a:solidFill>
                <a:latin typeface="Calibri Light"/>
                <a:cs typeface="Calibri Light"/>
              </a:rPr>
              <a:t>Brussels office</a:t>
            </a:r>
            <a:endParaRPr lang="en-US" sz="3600" dirty="0">
              <a:solidFill>
                <a:srgbClr val="00B0F0"/>
              </a:solidFill>
              <a:latin typeface="Calibri Light"/>
              <a:cs typeface="Calibri Light"/>
            </a:endParaRPr>
          </a:p>
        </p:txBody>
      </p:sp>
      <p:sp>
        <p:nvSpPr>
          <p:cNvPr id="13" name="TextBox 12">
            <a:extLst>
              <a:ext uri="{FF2B5EF4-FFF2-40B4-BE49-F238E27FC236}">
                <a16:creationId xmlns="" xmlns:a16="http://schemas.microsoft.com/office/drawing/2014/main" id="{FF9894C4-E697-46AE-A118-A7A5780184AB}"/>
              </a:ext>
            </a:extLst>
          </p:cNvPr>
          <p:cNvSpPr txBox="1"/>
          <p:nvPr/>
        </p:nvSpPr>
        <p:spPr>
          <a:xfrm>
            <a:off x="683568" y="548680"/>
            <a:ext cx="2160240" cy="175432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smtClean="0">
                <a:solidFill>
                  <a:schemeClr val="accent6">
                    <a:lumMod val="50000"/>
                  </a:schemeClr>
                </a:solidFill>
                <a:latin typeface="Calibri Light"/>
                <a:cs typeface="Calibri Light"/>
              </a:rPr>
              <a:t>2001 </a:t>
            </a:r>
          </a:p>
          <a:p>
            <a:pPr algn="ctr"/>
            <a:r>
              <a:rPr lang="en-US" sz="3600" dirty="0" smtClean="0">
                <a:solidFill>
                  <a:schemeClr val="accent6">
                    <a:lumMod val="50000"/>
                  </a:schemeClr>
                </a:solidFill>
                <a:latin typeface="Calibri Light"/>
                <a:cs typeface="Calibri Light"/>
              </a:rPr>
              <a:t>EU White </a:t>
            </a:r>
          </a:p>
          <a:p>
            <a:pPr algn="ctr"/>
            <a:r>
              <a:rPr lang="en-US" sz="3600" dirty="0" smtClean="0">
                <a:solidFill>
                  <a:schemeClr val="accent6">
                    <a:lumMod val="50000"/>
                  </a:schemeClr>
                </a:solidFill>
                <a:latin typeface="Calibri Light"/>
                <a:cs typeface="Calibri Light"/>
              </a:rPr>
              <a:t>Paper</a:t>
            </a:r>
            <a:endParaRPr lang="en-US" sz="1400" dirty="0">
              <a:solidFill>
                <a:schemeClr val="accent6">
                  <a:lumMod val="50000"/>
                </a:schemeClr>
              </a:solidFill>
            </a:endParaRPr>
          </a:p>
        </p:txBody>
      </p:sp>
      <p:grpSp>
        <p:nvGrpSpPr>
          <p:cNvPr id="2" name="Group 1"/>
          <p:cNvGrpSpPr/>
          <p:nvPr/>
        </p:nvGrpSpPr>
        <p:grpSpPr>
          <a:xfrm>
            <a:off x="323528" y="2276872"/>
            <a:ext cx="8293260" cy="899932"/>
            <a:chOff x="360262" y="3036907"/>
            <a:chExt cx="8293260" cy="899932"/>
          </a:xfrm>
        </p:grpSpPr>
        <p:cxnSp>
          <p:nvCxnSpPr>
            <p:cNvPr id="5" name="Straight Arrow Connector 4">
              <a:extLst>
                <a:ext uri="{FF2B5EF4-FFF2-40B4-BE49-F238E27FC236}">
                  <a16:creationId xmlns="" xmlns:a16="http://schemas.microsoft.com/office/drawing/2014/main" id="{2DE26BBD-8001-4586-815F-3EFC292DED35}"/>
                </a:ext>
              </a:extLst>
            </p:cNvPr>
            <p:cNvCxnSpPr/>
            <p:nvPr/>
          </p:nvCxnSpPr>
          <p:spPr>
            <a:xfrm flipV="1">
              <a:off x="360262" y="3459384"/>
              <a:ext cx="8293260" cy="11573"/>
            </a:xfrm>
            <a:prstGeom prst="straightConnector1">
              <a:avLst/>
            </a:prstGeom>
            <a:ln w="57150">
              <a:headEnd type="none"/>
              <a:tailEnd type="arrow"/>
            </a:ln>
          </p:spPr>
          <p:style>
            <a:lnRef idx="3">
              <a:schemeClr val="accent2"/>
            </a:lnRef>
            <a:fillRef idx="0">
              <a:schemeClr val="accent2"/>
            </a:fillRef>
            <a:effectRef idx="2">
              <a:schemeClr val="accent2"/>
            </a:effectRef>
            <a:fontRef idx="minor">
              <a:schemeClr val="tx1"/>
            </a:fontRef>
          </p:style>
        </p:cxnSp>
        <p:sp>
          <p:nvSpPr>
            <p:cNvPr id="8" name="Minus Sign 7">
              <a:extLst>
                <a:ext uri="{FF2B5EF4-FFF2-40B4-BE49-F238E27FC236}">
                  <a16:creationId xmlns="" xmlns:a16="http://schemas.microsoft.com/office/drawing/2014/main" id="{8595974A-E283-4EAB-8B58-096000177CA5}"/>
                </a:ext>
              </a:extLst>
            </p:cNvPr>
            <p:cNvSpPr/>
            <p:nvPr/>
          </p:nvSpPr>
          <p:spPr>
            <a:xfrm rot="5400000" flipH="1" flipV="1">
              <a:off x="3563116" y="3362445"/>
              <a:ext cx="899932" cy="248856"/>
            </a:xfrm>
            <a:prstGeom prst="mathMinus">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inus Sign 9">
              <a:extLst>
                <a:ext uri="{FF2B5EF4-FFF2-40B4-BE49-F238E27FC236}">
                  <a16:creationId xmlns="" xmlns:a16="http://schemas.microsoft.com/office/drawing/2014/main" id="{45BF55A9-0425-4A32-92FD-7C1ACDFA7E1F}"/>
                </a:ext>
              </a:extLst>
            </p:cNvPr>
            <p:cNvSpPr/>
            <p:nvPr/>
          </p:nvSpPr>
          <p:spPr>
            <a:xfrm rot="5400000" flipH="1" flipV="1">
              <a:off x="1330868" y="3362445"/>
              <a:ext cx="899932" cy="248856"/>
            </a:xfrm>
            <a:prstGeom prst="mathMinus">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inus Sign 10">
              <a:extLst>
                <a:ext uri="{FF2B5EF4-FFF2-40B4-BE49-F238E27FC236}">
                  <a16:creationId xmlns="" xmlns:a16="http://schemas.microsoft.com/office/drawing/2014/main" id="{7D8EBADA-7303-4805-8C21-E91B04589DB7}"/>
                </a:ext>
              </a:extLst>
            </p:cNvPr>
            <p:cNvSpPr/>
            <p:nvPr/>
          </p:nvSpPr>
          <p:spPr>
            <a:xfrm rot="5400000" flipH="1" flipV="1">
              <a:off x="5723356" y="3362445"/>
              <a:ext cx="899932" cy="248856"/>
            </a:xfrm>
            <a:prstGeom prst="mathMinus">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4716016" y="548680"/>
            <a:ext cx="2630345" cy="1754326"/>
          </a:xfrm>
          <a:prstGeom prst="rect">
            <a:avLst/>
          </a:prstGeom>
          <a:noFill/>
        </p:spPr>
        <p:txBody>
          <a:bodyPr wrap="square" rtlCol="0">
            <a:spAutoFit/>
          </a:bodyPr>
          <a:lstStyle/>
          <a:p>
            <a:pPr algn="ctr"/>
            <a:r>
              <a:rPr lang="en-US" sz="3600" dirty="0" smtClean="0">
                <a:solidFill>
                  <a:srgbClr val="00B0F0"/>
                </a:solidFill>
                <a:latin typeface="Calibri Light"/>
                <a:cs typeface="Calibri Light"/>
              </a:rPr>
              <a:t>2014</a:t>
            </a:r>
          </a:p>
          <a:p>
            <a:pPr algn="ctr"/>
            <a:r>
              <a:rPr lang="en-US" sz="3600" dirty="0" smtClean="0">
                <a:solidFill>
                  <a:srgbClr val="00B0F0"/>
                </a:solidFill>
                <a:latin typeface="Calibri Light"/>
                <a:cs typeface="Calibri Light"/>
              </a:rPr>
              <a:t>First ECYC</a:t>
            </a:r>
          </a:p>
          <a:p>
            <a:pPr algn="ctr"/>
            <a:r>
              <a:rPr lang="en-US" sz="3600" dirty="0" smtClean="0">
                <a:solidFill>
                  <a:srgbClr val="00B0F0"/>
                </a:solidFill>
                <a:latin typeface="Calibri Light"/>
                <a:cs typeface="Calibri Light"/>
              </a:rPr>
              <a:t>policy paper</a:t>
            </a:r>
            <a:endParaRPr lang="en-US" sz="3600" dirty="0">
              <a:solidFill>
                <a:srgbClr val="00B0F0"/>
              </a:solidFill>
              <a:latin typeface="Calibri Light"/>
              <a:cs typeface="Calibri Light"/>
            </a:endParaRPr>
          </a:p>
        </p:txBody>
      </p:sp>
      <p:sp>
        <p:nvSpPr>
          <p:cNvPr id="15" name="Rettangolo 14"/>
          <p:cNvSpPr/>
          <p:nvPr/>
        </p:nvSpPr>
        <p:spPr>
          <a:xfrm>
            <a:off x="6444208" y="4221088"/>
            <a:ext cx="2122697" cy="523220"/>
          </a:xfrm>
          <a:prstGeom prst="rect">
            <a:avLst/>
          </a:prstGeom>
        </p:spPr>
        <p:txBody>
          <a:bodyPr wrap="none">
            <a:spAutoFit/>
          </a:bodyPr>
          <a:lstStyle/>
          <a:p>
            <a:r>
              <a:rPr lang="fr-BE" sz="2800" b="1" dirty="0" smtClean="0">
                <a:latin typeface="Montserrat Alternates" pitchFamily="50" charset="0"/>
              </a:rPr>
              <a:t>The 2000s</a:t>
            </a:r>
            <a:endParaRPr lang="it-IT" sz="2800" dirty="0"/>
          </a:p>
        </p:txBody>
      </p:sp>
    </p:spTree>
    <p:extLst>
      <p:ext uri="{BB962C8B-B14F-4D97-AF65-F5344CB8AC3E}">
        <p14:creationId xmlns="" xmlns:p14="http://schemas.microsoft.com/office/powerpoint/2010/main" val="996035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2348880"/>
            <a:ext cx="7520940" cy="548640"/>
          </a:xfrm>
        </p:spPr>
        <p:txBody>
          <a:bodyPr/>
          <a:lstStyle/>
          <a:p>
            <a:pPr algn="ctr"/>
            <a:r>
              <a:rPr lang="fr-BE" b="1" dirty="0" smtClean="0">
                <a:latin typeface="Montserrat Alternates" pitchFamily="50" charset="0"/>
              </a:rPr>
              <a:t>The </a:t>
            </a:r>
            <a:r>
              <a:rPr lang="fr-BE" b="1" dirty="0" err="1" smtClean="0">
                <a:latin typeface="Montserrat Alternates" pitchFamily="50" charset="0"/>
              </a:rPr>
              <a:t>present</a:t>
            </a:r>
            <a:endParaRPr lang="fr-BE" b="1" dirty="0">
              <a:latin typeface="Montserrat Alternates" pitchFamily="50" charset="0"/>
            </a:endParaRPr>
          </a:p>
        </p:txBody>
      </p:sp>
      <p:pic>
        <p:nvPicPr>
          <p:cNvPr id="3" name="Afbeelding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2627784" y="5661248"/>
            <a:ext cx="6041808" cy="788499"/>
          </a:xfrm>
          <a:prstGeom prst="rect">
            <a:avLst/>
          </a:prstGeom>
        </p:spPr>
      </p:pic>
    </p:spTree>
    <p:extLst>
      <p:ext uri="{BB962C8B-B14F-4D97-AF65-F5344CB8AC3E}">
        <p14:creationId xmlns="" xmlns:p14="http://schemas.microsoft.com/office/powerpoint/2010/main" val="42142436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esentatie1">
  <a:themeElements>
    <a:clrScheme name="Hoeken">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Hoeken">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eke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Presentatie1</Template>
  <TotalTime>2728</TotalTime>
  <Words>358</Words>
  <Application>Microsoft Office PowerPoint</Application>
  <PresentationFormat>Presentazione su schermo (4:3)</PresentationFormat>
  <Paragraphs>77</Paragraphs>
  <Slides>20</Slides>
  <Notes>0</Notes>
  <HiddenSlides>0</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Presentatie1</vt:lpstr>
      <vt:lpstr>Diapositiva 1</vt:lpstr>
      <vt:lpstr>Diapositiva 2</vt:lpstr>
      <vt:lpstr>What is                                         ?</vt:lpstr>
      <vt:lpstr>How did it all start?</vt:lpstr>
      <vt:lpstr>Diapositiva 5</vt:lpstr>
      <vt:lpstr>Diapositiva 6</vt:lpstr>
      <vt:lpstr>Diapositiva 7</vt:lpstr>
      <vt:lpstr>Diapositiva 8</vt:lpstr>
      <vt:lpstr>The present</vt:lpstr>
      <vt:lpstr>Who’s in ECYC?</vt:lpstr>
      <vt:lpstr>Diapositiva 11</vt:lpstr>
      <vt:lpstr>What’s ecyc mission?</vt:lpstr>
      <vt:lpstr>Networking &amp; sharing</vt:lpstr>
      <vt:lpstr>Capacity-building</vt:lpstr>
      <vt:lpstr>ADVOCACY</vt:lpstr>
      <vt:lpstr>Our definition of youth work</vt:lpstr>
      <vt:lpstr>That’s it!</vt:lpstr>
      <vt:lpstr>HOW TO CONTACT US?</vt:lpstr>
      <vt:lpstr>HOW TO CONTACT US?</vt:lpstr>
      <vt:lpstr>Questions?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FCJMP-0802</dc:creator>
  <cp:lastModifiedBy>Andrea Casamenti</cp:lastModifiedBy>
  <cp:revision>209</cp:revision>
  <dcterms:created xsi:type="dcterms:W3CDTF">2014-06-12T09:51:17Z</dcterms:created>
  <dcterms:modified xsi:type="dcterms:W3CDTF">2018-10-04T06:37:36Z</dcterms:modified>
</cp:coreProperties>
</file>