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86" r:id="rId2"/>
    <p:sldId id="275" r:id="rId3"/>
    <p:sldId id="287" r:id="rId4"/>
    <p:sldId id="297" r:id="rId5"/>
    <p:sldId id="288" r:id="rId6"/>
    <p:sldId id="289" r:id="rId7"/>
    <p:sldId id="298" r:id="rId8"/>
    <p:sldId id="295" r:id="rId9"/>
    <p:sldId id="296" r:id="rId10"/>
    <p:sldId id="290" r:id="rId11"/>
    <p:sldId id="299" r:id="rId12"/>
    <p:sldId id="294" r:id="rId13"/>
    <p:sldId id="291" r:id="rId14"/>
    <p:sldId id="292" r:id="rId15"/>
    <p:sldId id="293" r:id="rId16"/>
    <p:sldId id="300" r:id="rId17"/>
    <p:sldId id="28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228"/>
    <a:srgbClr val="EF6A1D"/>
    <a:srgbClr val="007AC2"/>
    <a:srgbClr val="F5CC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1090" autoAdjust="0"/>
  </p:normalViewPr>
  <p:slideViewPr>
    <p:cSldViewPr snapToGrid="0" snapToObjects="1">
      <p:cViewPr varScale="1">
        <p:scale>
          <a:sx n="63" d="100"/>
          <a:sy n="63" d="100"/>
        </p:scale>
        <p:origin x="-158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A3C3E-8CEB-8340-ABCB-D156E669911F}" type="datetimeFigureOut">
              <a:rPr lang="en-US" smtClean="0"/>
              <a:t>10/5/2018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80656D-B96B-984C-B93C-839D10F964A2}" type="slidenum">
              <a:rPr lang="en-US" smtClean="0"/>
              <a:t>‹#›</a:t>
            </a:fld>
            <a:endParaRPr lang="en-US"/>
          </a:p>
        </p:txBody>
      </p:sp>
    </p:spTree>
    <p:extLst>
      <p:ext uri="{BB962C8B-B14F-4D97-AF65-F5344CB8AC3E}">
        <p14:creationId xmlns:p14="http://schemas.microsoft.com/office/powerpoint/2010/main" val="2640040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0656D-B96B-984C-B93C-839D10F964A2}" type="slidenum">
              <a:rPr lang="en-US" smtClean="0"/>
              <a:t>2</a:t>
            </a:fld>
            <a:endParaRPr lang="en-US"/>
          </a:p>
        </p:txBody>
      </p:sp>
    </p:spTree>
    <p:extLst>
      <p:ext uri="{BB962C8B-B14F-4D97-AF65-F5344CB8AC3E}">
        <p14:creationId xmlns:p14="http://schemas.microsoft.com/office/powerpoint/2010/main" val="131358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0656D-B96B-984C-B93C-839D10F964A2}" type="slidenum">
              <a:rPr lang="en-US" smtClean="0"/>
              <a:t>13</a:t>
            </a:fld>
            <a:endParaRPr lang="en-US"/>
          </a:p>
        </p:txBody>
      </p:sp>
    </p:spTree>
    <p:extLst>
      <p:ext uri="{BB962C8B-B14F-4D97-AF65-F5344CB8AC3E}">
        <p14:creationId xmlns:p14="http://schemas.microsoft.com/office/powerpoint/2010/main" val="1313584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0656D-B96B-984C-B93C-839D10F964A2}" type="slidenum">
              <a:rPr lang="en-US" smtClean="0"/>
              <a:t>14</a:t>
            </a:fld>
            <a:endParaRPr lang="en-US"/>
          </a:p>
        </p:txBody>
      </p:sp>
    </p:spTree>
    <p:extLst>
      <p:ext uri="{BB962C8B-B14F-4D97-AF65-F5344CB8AC3E}">
        <p14:creationId xmlns:p14="http://schemas.microsoft.com/office/powerpoint/2010/main" val="1313584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0656D-B96B-984C-B93C-839D10F964A2}" type="slidenum">
              <a:rPr lang="en-US" smtClean="0"/>
              <a:t>15</a:t>
            </a:fld>
            <a:endParaRPr lang="en-US"/>
          </a:p>
        </p:txBody>
      </p:sp>
    </p:spTree>
    <p:extLst>
      <p:ext uri="{BB962C8B-B14F-4D97-AF65-F5344CB8AC3E}">
        <p14:creationId xmlns:p14="http://schemas.microsoft.com/office/powerpoint/2010/main" val="131358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0656D-B96B-984C-B93C-839D10F964A2}" type="slidenum">
              <a:rPr lang="en-US" smtClean="0"/>
              <a:t>16</a:t>
            </a:fld>
            <a:endParaRPr lang="en-US"/>
          </a:p>
        </p:txBody>
      </p:sp>
    </p:spTree>
    <p:extLst>
      <p:ext uri="{BB962C8B-B14F-4D97-AF65-F5344CB8AC3E}">
        <p14:creationId xmlns:p14="http://schemas.microsoft.com/office/powerpoint/2010/main" val="131358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0656D-B96B-984C-B93C-839D10F964A2}" type="slidenum">
              <a:rPr lang="en-US" smtClean="0"/>
              <a:t>17</a:t>
            </a:fld>
            <a:endParaRPr lang="en-US"/>
          </a:p>
        </p:txBody>
      </p:sp>
    </p:spTree>
    <p:extLst>
      <p:ext uri="{BB962C8B-B14F-4D97-AF65-F5344CB8AC3E}">
        <p14:creationId xmlns:p14="http://schemas.microsoft.com/office/powerpoint/2010/main" val="167344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0656D-B96B-984C-B93C-839D10F964A2}" type="slidenum">
              <a:rPr lang="en-US" smtClean="0"/>
              <a:t>3</a:t>
            </a:fld>
            <a:endParaRPr lang="en-US"/>
          </a:p>
        </p:txBody>
      </p:sp>
    </p:spTree>
    <p:extLst>
      <p:ext uri="{BB962C8B-B14F-4D97-AF65-F5344CB8AC3E}">
        <p14:creationId xmlns:p14="http://schemas.microsoft.com/office/powerpoint/2010/main" val="131358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0656D-B96B-984C-B93C-839D10F964A2}" type="slidenum">
              <a:rPr lang="en-US" smtClean="0"/>
              <a:t>5</a:t>
            </a:fld>
            <a:endParaRPr lang="en-US"/>
          </a:p>
        </p:txBody>
      </p:sp>
    </p:spTree>
    <p:extLst>
      <p:ext uri="{BB962C8B-B14F-4D97-AF65-F5344CB8AC3E}">
        <p14:creationId xmlns:p14="http://schemas.microsoft.com/office/powerpoint/2010/main" val="131358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0656D-B96B-984C-B93C-839D10F964A2}" type="slidenum">
              <a:rPr lang="en-US" smtClean="0"/>
              <a:t>6</a:t>
            </a:fld>
            <a:endParaRPr lang="en-US"/>
          </a:p>
        </p:txBody>
      </p:sp>
    </p:spTree>
    <p:extLst>
      <p:ext uri="{BB962C8B-B14F-4D97-AF65-F5344CB8AC3E}">
        <p14:creationId xmlns:p14="http://schemas.microsoft.com/office/powerpoint/2010/main" val="131358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0656D-B96B-984C-B93C-839D10F964A2}" type="slidenum">
              <a:rPr lang="en-US" smtClean="0"/>
              <a:t>8</a:t>
            </a:fld>
            <a:endParaRPr lang="en-US"/>
          </a:p>
        </p:txBody>
      </p:sp>
    </p:spTree>
    <p:extLst>
      <p:ext uri="{BB962C8B-B14F-4D97-AF65-F5344CB8AC3E}">
        <p14:creationId xmlns:p14="http://schemas.microsoft.com/office/powerpoint/2010/main" val="131358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0656D-B96B-984C-B93C-839D10F964A2}" type="slidenum">
              <a:rPr lang="en-US" smtClean="0"/>
              <a:t>9</a:t>
            </a:fld>
            <a:endParaRPr lang="en-US"/>
          </a:p>
        </p:txBody>
      </p:sp>
    </p:spTree>
    <p:extLst>
      <p:ext uri="{BB962C8B-B14F-4D97-AF65-F5344CB8AC3E}">
        <p14:creationId xmlns:p14="http://schemas.microsoft.com/office/powerpoint/2010/main" val="1313584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0656D-B96B-984C-B93C-839D10F964A2}" type="slidenum">
              <a:rPr lang="en-US" smtClean="0"/>
              <a:t>10</a:t>
            </a:fld>
            <a:endParaRPr lang="en-US"/>
          </a:p>
        </p:txBody>
      </p:sp>
    </p:spTree>
    <p:extLst>
      <p:ext uri="{BB962C8B-B14F-4D97-AF65-F5344CB8AC3E}">
        <p14:creationId xmlns:p14="http://schemas.microsoft.com/office/powerpoint/2010/main" val="131358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0656D-B96B-984C-B93C-839D10F964A2}" type="slidenum">
              <a:rPr lang="en-US" smtClean="0"/>
              <a:t>11</a:t>
            </a:fld>
            <a:endParaRPr lang="en-US"/>
          </a:p>
        </p:txBody>
      </p:sp>
    </p:spTree>
    <p:extLst>
      <p:ext uri="{BB962C8B-B14F-4D97-AF65-F5344CB8AC3E}">
        <p14:creationId xmlns:p14="http://schemas.microsoft.com/office/powerpoint/2010/main" val="1313584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0656D-B96B-984C-B93C-839D10F964A2}" type="slidenum">
              <a:rPr lang="en-US" smtClean="0"/>
              <a:t>12</a:t>
            </a:fld>
            <a:endParaRPr lang="en-US"/>
          </a:p>
        </p:txBody>
      </p:sp>
    </p:spTree>
    <p:extLst>
      <p:ext uri="{BB962C8B-B14F-4D97-AF65-F5344CB8AC3E}">
        <p14:creationId xmlns:p14="http://schemas.microsoft.com/office/powerpoint/2010/main" val="131358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AB57A5-F271-4E44-8407-F6C5DE32016B}"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582A0-CAF7-004A-A569-54E394B6363B}" type="slidenum">
              <a:rPr lang="en-US" smtClean="0"/>
              <a:t>‹#›</a:t>
            </a:fld>
            <a:endParaRPr lang="en-US"/>
          </a:p>
        </p:txBody>
      </p:sp>
    </p:spTree>
    <p:extLst>
      <p:ext uri="{BB962C8B-B14F-4D97-AF65-F5344CB8AC3E}">
        <p14:creationId xmlns:p14="http://schemas.microsoft.com/office/powerpoint/2010/main" val="24661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B57A5-F271-4E44-8407-F6C5DE32016B}"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582A0-CAF7-004A-A569-54E394B6363B}" type="slidenum">
              <a:rPr lang="en-US" smtClean="0"/>
              <a:t>‹#›</a:t>
            </a:fld>
            <a:endParaRPr lang="en-US"/>
          </a:p>
        </p:txBody>
      </p:sp>
    </p:spTree>
    <p:extLst>
      <p:ext uri="{BB962C8B-B14F-4D97-AF65-F5344CB8AC3E}">
        <p14:creationId xmlns:p14="http://schemas.microsoft.com/office/powerpoint/2010/main" val="4229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B57A5-F271-4E44-8407-F6C5DE32016B}"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582A0-CAF7-004A-A569-54E394B6363B}" type="slidenum">
              <a:rPr lang="en-US" smtClean="0"/>
              <a:t>‹#›</a:t>
            </a:fld>
            <a:endParaRPr lang="en-US"/>
          </a:p>
        </p:txBody>
      </p:sp>
    </p:spTree>
    <p:extLst>
      <p:ext uri="{BB962C8B-B14F-4D97-AF65-F5344CB8AC3E}">
        <p14:creationId xmlns:p14="http://schemas.microsoft.com/office/powerpoint/2010/main" val="248649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B57A5-F271-4E44-8407-F6C5DE32016B}"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582A0-CAF7-004A-A569-54E394B6363B}" type="slidenum">
              <a:rPr lang="en-US" smtClean="0"/>
              <a:t>‹#›</a:t>
            </a:fld>
            <a:endParaRPr lang="en-US"/>
          </a:p>
        </p:txBody>
      </p:sp>
    </p:spTree>
    <p:extLst>
      <p:ext uri="{BB962C8B-B14F-4D97-AF65-F5344CB8AC3E}">
        <p14:creationId xmlns:p14="http://schemas.microsoft.com/office/powerpoint/2010/main" val="414758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AB57A5-F271-4E44-8407-F6C5DE32016B}"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582A0-CAF7-004A-A569-54E394B6363B}" type="slidenum">
              <a:rPr lang="en-US" smtClean="0"/>
              <a:t>‹#›</a:t>
            </a:fld>
            <a:endParaRPr lang="en-US"/>
          </a:p>
        </p:txBody>
      </p:sp>
    </p:spTree>
    <p:extLst>
      <p:ext uri="{BB962C8B-B14F-4D97-AF65-F5344CB8AC3E}">
        <p14:creationId xmlns:p14="http://schemas.microsoft.com/office/powerpoint/2010/main" val="87384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AB57A5-F271-4E44-8407-F6C5DE32016B}"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582A0-CAF7-004A-A569-54E394B6363B}" type="slidenum">
              <a:rPr lang="en-US" smtClean="0"/>
              <a:t>‹#›</a:t>
            </a:fld>
            <a:endParaRPr lang="en-US"/>
          </a:p>
        </p:txBody>
      </p:sp>
    </p:spTree>
    <p:extLst>
      <p:ext uri="{BB962C8B-B14F-4D97-AF65-F5344CB8AC3E}">
        <p14:creationId xmlns:p14="http://schemas.microsoft.com/office/powerpoint/2010/main" val="165617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AB57A5-F271-4E44-8407-F6C5DE32016B}"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E582A0-CAF7-004A-A569-54E394B6363B}" type="slidenum">
              <a:rPr lang="en-US" smtClean="0"/>
              <a:t>‹#›</a:t>
            </a:fld>
            <a:endParaRPr lang="en-US"/>
          </a:p>
        </p:txBody>
      </p:sp>
    </p:spTree>
    <p:extLst>
      <p:ext uri="{BB962C8B-B14F-4D97-AF65-F5344CB8AC3E}">
        <p14:creationId xmlns:p14="http://schemas.microsoft.com/office/powerpoint/2010/main" val="421314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AB57A5-F271-4E44-8407-F6C5DE32016B}"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582A0-CAF7-004A-A569-54E394B6363B}" type="slidenum">
              <a:rPr lang="en-US" smtClean="0"/>
              <a:t>‹#›</a:t>
            </a:fld>
            <a:endParaRPr lang="en-US"/>
          </a:p>
        </p:txBody>
      </p:sp>
    </p:spTree>
    <p:extLst>
      <p:ext uri="{BB962C8B-B14F-4D97-AF65-F5344CB8AC3E}">
        <p14:creationId xmlns:p14="http://schemas.microsoft.com/office/powerpoint/2010/main" val="185041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B57A5-F271-4E44-8407-F6C5DE32016B}"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E582A0-CAF7-004A-A569-54E394B6363B}" type="slidenum">
              <a:rPr lang="en-US" smtClean="0"/>
              <a:t>‹#›</a:t>
            </a:fld>
            <a:endParaRPr lang="en-US"/>
          </a:p>
        </p:txBody>
      </p:sp>
    </p:spTree>
    <p:extLst>
      <p:ext uri="{BB962C8B-B14F-4D97-AF65-F5344CB8AC3E}">
        <p14:creationId xmlns:p14="http://schemas.microsoft.com/office/powerpoint/2010/main" val="1940833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B57A5-F271-4E44-8407-F6C5DE32016B}"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582A0-CAF7-004A-A569-54E394B6363B}" type="slidenum">
              <a:rPr lang="en-US" smtClean="0"/>
              <a:t>‹#›</a:t>
            </a:fld>
            <a:endParaRPr lang="en-US"/>
          </a:p>
        </p:txBody>
      </p:sp>
    </p:spTree>
    <p:extLst>
      <p:ext uri="{BB962C8B-B14F-4D97-AF65-F5344CB8AC3E}">
        <p14:creationId xmlns:p14="http://schemas.microsoft.com/office/powerpoint/2010/main" val="100688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B57A5-F271-4E44-8407-F6C5DE32016B}"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582A0-CAF7-004A-A569-54E394B6363B}" type="slidenum">
              <a:rPr lang="en-US" smtClean="0"/>
              <a:t>‹#›</a:t>
            </a:fld>
            <a:endParaRPr lang="en-US"/>
          </a:p>
        </p:txBody>
      </p:sp>
    </p:spTree>
    <p:extLst>
      <p:ext uri="{BB962C8B-B14F-4D97-AF65-F5344CB8AC3E}">
        <p14:creationId xmlns:p14="http://schemas.microsoft.com/office/powerpoint/2010/main" val="144020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B57A5-F271-4E44-8407-F6C5DE32016B}" type="datetimeFigureOut">
              <a:rPr lang="en-US" smtClean="0"/>
              <a:t>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582A0-CAF7-004A-A569-54E394B6363B}" type="slidenum">
              <a:rPr lang="en-US" smtClean="0"/>
              <a:t>‹#›</a:t>
            </a:fld>
            <a:endParaRPr lang="en-US"/>
          </a:p>
        </p:txBody>
      </p:sp>
    </p:spTree>
    <p:extLst>
      <p:ext uri="{BB962C8B-B14F-4D97-AF65-F5344CB8AC3E}">
        <p14:creationId xmlns:p14="http://schemas.microsoft.com/office/powerpoint/2010/main" val="2799487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www.fondazioneintercultura.it/jb/webfiles/NOTIZIARIO%2080_versione%20elettronica.pdf" TargetMode="External"/><Relationship Id="rId3" Type="http://schemas.openxmlformats.org/officeDocument/2006/relationships/image" Target="../media/image4.png"/><Relationship Id="rId7" Type="http://schemas.openxmlformats.org/officeDocument/2006/relationships/hyperlink" Target="http://www.fondazioneintercultura.it/jb/webfiles/Intercultura_N76.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www.fondazioneintercultura.it/jb/webfiles/Trimestrale%20Intercultura%20N72%202014.pdf" TargetMode="External"/><Relationship Id="rId5" Type="http://schemas.openxmlformats.org/officeDocument/2006/relationships/hyperlink" Target="http://www.fondazioneintercultura.org/en/Studies-and-researches/Intercultura-Assessment-Protocol/" TargetMode="External"/><Relationship Id="rId10" Type="http://schemas.openxmlformats.org/officeDocument/2006/relationships/hyperlink" Target="https://efil.afs.org/2017/10/12/definitions-of-concepts-linked-to-intercultural-competence/" TargetMode="External"/><Relationship Id="rId4" Type="http://schemas.openxmlformats.org/officeDocument/2006/relationships/hyperlink" Target="https://afs.org/education/education-research/" TargetMode="External"/><Relationship Id="rId9" Type="http://schemas.openxmlformats.org/officeDocument/2006/relationships/hyperlink" Target="https://afs.org/education/the-afs-educational-approach/"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efil.afs.org/" TargetMode="External"/><Relationship Id="rId3" Type="http://schemas.openxmlformats.org/officeDocument/2006/relationships/image" Target="../media/image4.png"/><Relationship Id="rId7" Type="http://schemas.openxmlformats.org/officeDocument/2006/relationships/hyperlink" Target="https://afs.org/archives/timelin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books.google.si/books/about/Where_the_Border_Stands.html?id=dR7jBAAAQBAJ&amp;redir_esc=y" TargetMode="External"/><Relationship Id="rId5" Type="http://schemas.openxmlformats.org/officeDocument/2006/relationships/hyperlink" Target="https://d22dvihj4pfop3.cloudfront.net/wp-content/uploads/sites/81/2017/03/16131218/40_years_of_EFIL.pdf" TargetMode="External"/><Relationship Id="rId4" Type="http://schemas.openxmlformats.org/officeDocument/2006/relationships/hyperlink" Target="mailto:elisa.briga@af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125853" y="-27875"/>
            <a:ext cx="9395705" cy="6913749"/>
          </a:xfrm>
          <a:prstGeom prst="rect">
            <a:avLst/>
          </a:prstGeom>
          <a:gradFill>
            <a:gsLst>
              <a:gs pos="0">
                <a:srgbClr val="00A3DA"/>
              </a:gs>
              <a:gs pos="100000">
                <a:srgbClr val="A6BC34"/>
              </a:gs>
            </a:gsLst>
            <a:lin ang="5400000"/>
          </a:gradFill>
          <a:ln w="12700">
            <a:miter lim="400000"/>
          </a:ln>
        </p:spPr>
        <p:txBody>
          <a:bodyPr lIns="30004" tIns="30004" rIns="30004" bIns="30004" anchor="ctr"/>
          <a:lstStyle/>
          <a:p>
            <a:pPr algn="ctr" defTabSz="270034">
              <a:defRPr>
                <a:latin typeface="+mn-lt"/>
                <a:ea typeface="+mn-ea"/>
                <a:cs typeface="+mn-cs"/>
                <a:sym typeface="Helvetica Light"/>
              </a:defRPr>
            </a:pPr>
            <a:endParaRPr dirty="0">
              <a:latin typeface="Lato" charset="0"/>
              <a:ea typeface="Lato" charset="0"/>
              <a:cs typeface="Lato" charset="0"/>
            </a:endParaRPr>
          </a:p>
        </p:txBody>
      </p:sp>
      <p:sp>
        <p:nvSpPr>
          <p:cNvPr id="186" name="Shape 186"/>
          <p:cNvSpPr/>
          <p:nvPr/>
        </p:nvSpPr>
        <p:spPr>
          <a:xfrm>
            <a:off x="484310" y="355889"/>
            <a:ext cx="6218832" cy="6411442"/>
          </a:xfrm>
          <a:prstGeom prst="rect">
            <a:avLst/>
          </a:prstGeom>
          <a:ln w="12700">
            <a:miter lim="400000"/>
          </a:ln>
          <a:extLst>
            <a:ext uri="{C572A759-6A51-4108-AA02-DFA0A04FC94B}">
              <ma14:wrappingTextBoxFlag xmlns="" xmlns:ma14="http://schemas.microsoft.com/office/mac/drawingml/2011/main" val="1"/>
            </a:ext>
          </a:extLst>
        </p:spPr>
        <p:txBody>
          <a:bodyPr lIns="30004" tIns="30004" rIns="30004" bIns="30004"/>
          <a:lstStyle/>
          <a:p>
            <a:pPr defTabSz="336042">
              <a:defRPr sz="9200" spc="0">
                <a:solidFill>
                  <a:srgbClr val="FFFFFF"/>
                </a:solidFill>
                <a:latin typeface="Lato Semibold"/>
                <a:ea typeface="Lato Semibold"/>
                <a:cs typeface="Lato Semibold"/>
                <a:sym typeface="Lato Semibold"/>
              </a:defRPr>
            </a:pPr>
            <a:endParaRPr lang="en-AU" dirty="0" smtClean="0">
              <a:latin typeface="Lato" charset="0"/>
              <a:ea typeface="Lato" charset="0"/>
              <a:cs typeface="Lato" charset="0"/>
            </a:endParaRPr>
          </a:p>
          <a:p>
            <a:pPr defTabSz="336042">
              <a:defRPr sz="9200" spc="0">
                <a:solidFill>
                  <a:srgbClr val="FFFFFF"/>
                </a:solidFill>
                <a:latin typeface="Lato Semibold"/>
                <a:ea typeface="Lato Semibold"/>
                <a:cs typeface="Lato Semibold"/>
                <a:sym typeface="Lato Semibold"/>
              </a:defRPr>
            </a:pPr>
            <a:endParaRPr lang="en-AU" dirty="0">
              <a:latin typeface="Lato" charset="0"/>
              <a:ea typeface="Lato" charset="0"/>
              <a:cs typeface="Lato" charset="0"/>
            </a:endParaRPr>
          </a:p>
          <a:p>
            <a:pPr defTabSz="336042">
              <a:defRPr sz="9200" spc="0">
                <a:solidFill>
                  <a:srgbClr val="FFFFFF"/>
                </a:solidFill>
                <a:latin typeface="Lato Semibold"/>
                <a:ea typeface="Lato Semibold"/>
                <a:cs typeface="Lato Semibold"/>
                <a:sym typeface="Lato Semibold"/>
              </a:defRPr>
            </a:pPr>
            <a:endParaRPr lang="en-AU" dirty="0" smtClean="0">
              <a:latin typeface="Lato" charset="0"/>
              <a:ea typeface="Lato" charset="0"/>
              <a:cs typeface="Lato" charset="0"/>
            </a:endParaRPr>
          </a:p>
        </p:txBody>
      </p:sp>
      <p:pic>
        <p:nvPicPr>
          <p:cNvPr id="5" name="pasted-image.pdf"/>
          <p:cNvPicPr>
            <a:picLocks noChangeAspect="1"/>
          </p:cNvPicPr>
          <p:nvPr/>
        </p:nvPicPr>
        <p:blipFill>
          <a:blip r:embed="rId2">
            <a:extLst/>
          </a:blip>
          <a:stretch>
            <a:fillRect/>
          </a:stretch>
        </p:blipFill>
        <p:spPr>
          <a:xfrm>
            <a:off x="243839" y="301223"/>
            <a:ext cx="1412517" cy="1102546"/>
          </a:xfrm>
          <a:prstGeom prst="rect">
            <a:avLst/>
          </a:prstGeom>
          <a:ln w="12700">
            <a:miter lim="400000"/>
          </a:ln>
        </p:spPr>
      </p:pic>
      <p:sp>
        <p:nvSpPr>
          <p:cNvPr id="9" name="TextBox 2"/>
          <p:cNvSpPr txBox="1"/>
          <p:nvPr/>
        </p:nvSpPr>
        <p:spPr>
          <a:xfrm>
            <a:off x="588716" y="2059393"/>
            <a:ext cx="8193780" cy="4585871"/>
          </a:xfrm>
          <a:prstGeom prst="rect">
            <a:avLst/>
          </a:prstGeom>
          <a:noFill/>
        </p:spPr>
        <p:txBody>
          <a:bodyPr wrap="square" rtlCol="0">
            <a:spAutoFit/>
          </a:bodyPr>
          <a:lstStyle/>
          <a:p>
            <a:r>
              <a:rPr lang="it-IT" sz="4000" b="1" dirty="0" smtClean="0">
                <a:solidFill>
                  <a:schemeClr val="bg1"/>
                </a:solidFill>
                <a:latin typeface="Lato" charset="0"/>
                <a:ea typeface="Lato" charset="0"/>
                <a:cs typeface="Lato" charset="0"/>
              </a:rPr>
              <a:t>From American Field Service to AFS Intercultural Programs and the development of the European Federation of Intercultural Learning - EFIL</a:t>
            </a:r>
          </a:p>
          <a:p>
            <a:endParaRPr lang="it-IT" sz="4000" b="1" dirty="0" smtClean="0">
              <a:solidFill>
                <a:schemeClr val="bg1"/>
              </a:solidFill>
              <a:latin typeface="Lato" charset="0"/>
              <a:ea typeface="Lato" charset="0"/>
              <a:cs typeface="Lato" charset="0"/>
            </a:endParaRPr>
          </a:p>
          <a:p>
            <a:endParaRPr lang="en-US" sz="2600" dirty="0" smtClean="0">
              <a:solidFill>
                <a:schemeClr val="bg1"/>
              </a:solidFill>
              <a:latin typeface="Lato" charset="0"/>
              <a:ea typeface="Lato" charset="0"/>
              <a:cs typeface="Lato" charset="0"/>
            </a:endParaRPr>
          </a:p>
          <a:p>
            <a:endParaRPr lang="en-US" sz="2600" dirty="0">
              <a:solidFill>
                <a:schemeClr val="bg1"/>
              </a:solidFill>
              <a:latin typeface="Lato" charset="0"/>
              <a:ea typeface="Lato" charset="0"/>
              <a:cs typeface="Lato"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599224" y="4302380"/>
            <a:ext cx="1910506" cy="2331465"/>
          </a:xfrm>
          <a:prstGeom prst="rect">
            <a:avLst/>
          </a:prstGeom>
        </p:spPr>
      </p:pic>
      <p:sp>
        <p:nvSpPr>
          <p:cNvPr id="10" name="Text Box 8"/>
          <p:cNvSpPr txBox="1"/>
          <p:nvPr/>
        </p:nvSpPr>
        <p:spPr>
          <a:xfrm>
            <a:off x="3977639" y="301222"/>
            <a:ext cx="4935133" cy="1102547"/>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US" b="1" dirty="0">
                <a:solidFill>
                  <a:schemeClr val="bg1"/>
                </a:solidFill>
                <a:latin typeface="Lato" charset="0"/>
                <a:ea typeface="Lato" charset="0"/>
                <a:cs typeface="Lato" charset="0"/>
              </a:rPr>
              <a:t>Workshop  History VII Workshop ‘Learning from the History of International Youth </a:t>
            </a:r>
            <a:r>
              <a:rPr lang="en-US" b="1" dirty="0" err="1">
                <a:solidFill>
                  <a:schemeClr val="bg1"/>
                </a:solidFill>
                <a:latin typeface="Lato" charset="0"/>
                <a:ea typeface="Lato" charset="0"/>
                <a:cs typeface="Lato" charset="0"/>
              </a:rPr>
              <a:t>Organisations</a:t>
            </a:r>
            <a:r>
              <a:rPr lang="en-US" b="1" dirty="0">
                <a:solidFill>
                  <a:schemeClr val="bg1"/>
                </a:solidFill>
                <a:latin typeface="Lato" charset="0"/>
                <a:ea typeface="Lato" charset="0"/>
                <a:cs typeface="Lato" charset="0"/>
              </a:rPr>
              <a:t> and Their Impact on Youth Work Practice Today</a:t>
            </a:r>
          </a:p>
          <a:p>
            <a:pPr algn="r"/>
            <a:r>
              <a:rPr lang="en-US" sz="1800" kern="1200" dirty="0" smtClean="0">
                <a:solidFill>
                  <a:srgbClr val="FFFFFF"/>
                </a:solidFill>
                <a:effectLst/>
                <a:latin typeface="Lato Light" charset="0"/>
                <a:ea typeface="Lato Light" charset="0"/>
                <a:cs typeface="Lato Light" charset="0"/>
              </a:rPr>
              <a:t>October 2018</a:t>
            </a:r>
            <a:endParaRPr lang="en-US" sz="1200" dirty="0" smtClean="0">
              <a:effectLst/>
              <a:latin typeface="Lato Light" charset="0"/>
              <a:ea typeface="Lato Light" charset="0"/>
              <a:cs typeface="Lato Light" charset="0"/>
            </a:endParaRPr>
          </a:p>
          <a:p>
            <a:pPr marL="0" marR="0" algn="r">
              <a:lnSpc>
                <a:spcPct val="115000"/>
              </a:lnSpc>
              <a:spcBef>
                <a:spcPts val="0"/>
              </a:spcBef>
              <a:spcAft>
                <a:spcPts val="0"/>
              </a:spcAft>
            </a:pPr>
            <a:r>
              <a:rPr lang="en-US" sz="1200" dirty="0">
                <a:solidFill>
                  <a:srgbClr val="FFFFFF"/>
                </a:solidFill>
                <a:effectLst/>
                <a:latin typeface="Gotham-Book" pitchFamily="50" charset="0"/>
                <a:ea typeface="Arial" panose="020B0604020202020204" pitchFamily="34" charset="0"/>
              </a:rPr>
              <a:t> </a:t>
            </a:r>
            <a:endParaRPr lang="en-US" sz="1100" dirty="0">
              <a:solidFill>
                <a:srgbClr val="000000"/>
              </a:solidFill>
              <a:effectLst/>
              <a:latin typeface="Arial" panose="020B0604020202020204" pitchFamily="34" charset="0"/>
              <a:ea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4" y="242565"/>
            <a:ext cx="1850346" cy="1308112"/>
          </a:xfrm>
          <a:prstGeom prst="rect">
            <a:avLst/>
          </a:prstGeom>
        </p:spPr>
      </p:pic>
    </p:spTree>
    <p:extLst>
      <p:ext uri="{BB962C8B-B14F-4D97-AF65-F5344CB8AC3E}">
        <p14:creationId xmlns:p14="http://schemas.microsoft.com/office/powerpoint/2010/main" val="1862591176"/>
      </p:ext>
    </p:extLst>
  </p:cSld>
  <p:clrMapOvr>
    <a:masterClrMapping/>
  </p:clrMapOvr>
  <mc:AlternateContent xmlns:mc="http://schemas.openxmlformats.org/markup-compatibility/2006" xmlns:p14="http://schemas.microsoft.com/office/powerpoint/2010/main">
    <mc:Choice Requires="p14">
      <p:transition p14:dur="200">
        <p:dissolve/>
      </p:transition>
    </mc:Choice>
    <mc:Fallback xmlns="">
      <p:transition spd="fast">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1051561"/>
          </a:xfrm>
          <a:prstGeom prst="rect">
            <a:avLst/>
          </a:prstGeom>
        </p:spPr>
      </p:pic>
      <p:sp>
        <p:nvSpPr>
          <p:cNvPr id="6" name="Rectangle 5"/>
          <p:cNvSpPr txBox="1">
            <a:spLocks/>
          </p:cNvSpPr>
          <p:nvPr/>
        </p:nvSpPr>
        <p:spPr>
          <a:xfrm>
            <a:off x="427244" y="1788134"/>
            <a:ext cx="7776875" cy="4853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150000"/>
              </a:lnSpc>
              <a:buFontTx/>
              <a:buNone/>
            </a:pPr>
            <a:endParaRPr lang="en-US" altLang="en-US" sz="1800" dirty="0" smtClean="0">
              <a:latin typeface="Lato Regular"/>
              <a:cs typeface="Lato Regular"/>
            </a:endParaRPr>
          </a:p>
          <a:p>
            <a:pPr marL="533400" indent="-533400">
              <a:lnSpc>
                <a:spcPct val="80000"/>
              </a:lnSpc>
              <a:buFontTx/>
              <a:buNone/>
            </a:pPr>
            <a:endParaRPr lang="en-US" altLang="en-US" sz="1800" dirty="0">
              <a:latin typeface="Lato Regular"/>
              <a:cs typeface="Lato Regular"/>
            </a:endParaRPr>
          </a:p>
        </p:txBody>
      </p:sp>
      <p:sp>
        <p:nvSpPr>
          <p:cNvPr id="2" name="TextBox 1"/>
          <p:cNvSpPr txBox="1"/>
          <p:nvPr/>
        </p:nvSpPr>
        <p:spPr>
          <a:xfrm>
            <a:off x="3158001" y="2623712"/>
            <a:ext cx="184666" cy="369332"/>
          </a:xfrm>
          <a:prstGeom prst="rect">
            <a:avLst/>
          </a:prstGeom>
          <a:noFill/>
        </p:spPr>
        <p:txBody>
          <a:bodyPr wrap="none" rtlCol="0">
            <a:spAutoFit/>
          </a:bodyPr>
          <a:lstStyle/>
          <a:p>
            <a:endParaRPr lang="en-US" dirty="0"/>
          </a:p>
        </p:txBody>
      </p:sp>
      <p:sp>
        <p:nvSpPr>
          <p:cNvPr id="5" name="TextBox 4"/>
          <p:cNvSpPr txBox="1"/>
          <p:nvPr/>
        </p:nvSpPr>
        <p:spPr>
          <a:xfrm>
            <a:off x="2556477" y="2907809"/>
            <a:ext cx="184666" cy="369332"/>
          </a:xfrm>
          <a:prstGeom prst="rect">
            <a:avLst/>
          </a:prstGeom>
          <a:noFill/>
        </p:spPr>
        <p:txBody>
          <a:bodyPr wrap="none" rtlCol="0">
            <a:spAutoFit/>
          </a:bodyPr>
          <a:lstStyle/>
          <a:p>
            <a:endParaRPr lang="en-US" dirty="0"/>
          </a:p>
        </p:txBody>
      </p:sp>
      <p:sp>
        <p:nvSpPr>
          <p:cNvPr id="15" name="TextBox 14"/>
          <p:cNvSpPr txBox="1"/>
          <p:nvPr/>
        </p:nvSpPr>
        <p:spPr>
          <a:xfrm>
            <a:off x="53340" y="1051560"/>
            <a:ext cx="9037320" cy="5940088"/>
          </a:xfrm>
          <a:prstGeom prst="rect">
            <a:avLst/>
          </a:prstGeom>
          <a:noFill/>
        </p:spPr>
        <p:txBody>
          <a:bodyPr wrap="square" rtlCol="0">
            <a:spAutoFit/>
          </a:bodyPr>
          <a:lstStyle/>
          <a:p>
            <a:pPr algn="just"/>
            <a:r>
              <a:rPr lang="en-US" sz="2800" dirty="0"/>
              <a:t>80s-90s: EU </a:t>
            </a:r>
            <a:r>
              <a:rPr lang="en-US" sz="2800" dirty="0" smtClean="0"/>
              <a:t>learning mobility </a:t>
            </a:r>
            <a:r>
              <a:rPr lang="en-US" sz="2800" dirty="0" err="1" smtClean="0"/>
              <a:t>programmes</a:t>
            </a:r>
            <a:r>
              <a:rPr lang="en-US" sz="2800" dirty="0" smtClean="0"/>
              <a:t> </a:t>
            </a:r>
            <a:r>
              <a:rPr lang="en-US" sz="2800" dirty="0"/>
              <a:t>develop, the AFS network is </a:t>
            </a:r>
            <a:r>
              <a:rPr lang="en-US" sz="2800" dirty="0" smtClean="0"/>
              <a:t>restructured, AFS </a:t>
            </a:r>
            <a:r>
              <a:rPr lang="en-US" sz="2800" dirty="0" err="1" smtClean="0"/>
              <a:t>organisations</a:t>
            </a:r>
            <a:r>
              <a:rPr lang="en-US" sz="2800" dirty="0" smtClean="0"/>
              <a:t> in the former Eastern block open (Russia, Hungary, Slovakia, Czech Republic, Latvia)</a:t>
            </a:r>
          </a:p>
          <a:p>
            <a:pPr algn="just"/>
            <a:r>
              <a:rPr lang="it-IT" sz="2800" dirty="0" smtClean="0"/>
              <a:t>1993-1994: EFIL in crisis         new statutes</a:t>
            </a:r>
            <a:endParaRPr lang="en-US" sz="2800" dirty="0"/>
          </a:p>
          <a:p>
            <a:pPr algn="just"/>
            <a:r>
              <a:rPr lang="en-US" sz="2800" dirty="0" smtClean="0"/>
              <a:t>2000s: a stable secretariat</a:t>
            </a:r>
            <a:endParaRPr lang="en-US" sz="2800" dirty="0"/>
          </a:p>
          <a:p>
            <a:pPr algn="just"/>
            <a:r>
              <a:rPr lang="en-US" sz="2800" dirty="0"/>
              <a:t>2008: </a:t>
            </a:r>
            <a:endParaRPr lang="en-US" sz="2800" dirty="0" smtClean="0"/>
          </a:p>
          <a:p>
            <a:pPr marL="457200" indent="-457200" algn="just">
              <a:buFont typeface="Arial" panose="020B0604020202020204" pitchFamily="34" charset="0"/>
              <a:buChar char="•"/>
            </a:pPr>
            <a:r>
              <a:rPr lang="en-US" sz="2000" dirty="0" smtClean="0"/>
              <a:t>European </a:t>
            </a:r>
            <a:r>
              <a:rPr lang="en-US" sz="2000" dirty="0"/>
              <a:t>Year of Intercultural </a:t>
            </a:r>
            <a:r>
              <a:rPr lang="en-US" sz="2000" dirty="0" smtClean="0"/>
              <a:t>Dialogue</a:t>
            </a:r>
          </a:p>
          <a:p>
            <a:pPr marL="457200" indent="-457200" algn="just">
              <a:buFont typeface="Arial" panose="020B0604020202020204" pitchFamily="34" charset="0"/>
              <a:buChar char="•"/>
            </a:pPr>
            <a:r>
              <a:rPr lang="en-US" sz="2000" dirty="0" smtClean="0"/>
              <a:t>EU </a:t>
            </a:r>
            <a:r>
              <a:rPr lang="en-US" sz="2000" dirty="0"/>
              <a:t>funded Pilot project ‘Individual Pupil Mobility</a:t>
            </a:r>
            <a:r>
              <a:rPr lang="en-US" sz="2000" dirty="0" smtClean="0"/>
              <a:t>’</a:t>
            </a:r>
          </a:p>
          <a:p>
            <a:pPr marL="457200" indent="-457200" algn="just">
              <a:buFont typeface="Arial" panose="020B0604020202020204" pitchFamily="34" charset="0"/>
              <a:buChar char="•"/>
            </a:pPr>
            <a:r>
              <a:rPr lang="en-US" sz="2000" dirty="0" smtClean="0"/>
              <a:t>Berlin conference ‘Moving Beyond Mobility’   launches the annual Forum on Intercultural Learning and Exchange</a:t>
            </a:r>
          </a:p>
          <a:p>
            <a:pPr marL="457200" indent="-457200" algn="just">
              <a:buFont typeface="Arial" panose="020B0604020202020204" pitchFamily="34" charset="0"/>
              <a:buChar char="•"/>
            </a:pPr>
            <a:r>
              <a:rPr lang="it-IT" sz="2000" dirty="0" smtClean="0"/>
              <a:t>EFIL supports the opening of AFS branches in the Balkans</a:t>
            </a:r>
            <a:endParaRPr lang="en-US" sz="2000" dirty="0"/>
          </a:p>
          <a:p>
            <a:pPr algn="just"/>
            <a:r>
              <a:rPr lang="en-US" sz="2800" dirty="0"/>
              <a:t>2014: Centennial and partnership with UNESCO and OECD</a:t>
            </a:r>
          </a:p>
          <a:p>
            <a:pPr algn="just"/>
            <a:r>
              <a:rPr lang="en-US" sz="2800" dirty="0"/>
              <a:t>2017: Future AFS </a:t>
            </a:r>
            <a:r>
              <a:rPr lang="en-US" sz="2800" dirty="0" smtClean="0"/>
              <a:t>Strategy, </a:t>
            </a:r>
            <a:r>
              <a:rPr lang="en-US" sz="2800" dirty="0"/>
              <a:t>launch of the European Education </a:t>
            </a:r>
            <a:r>
              <a:rPr lang="en-US" sz="2800" dirty="0" smtClean="0"/>
              <a:t>Area</a:t>
            </a:r>
            <a:r>
              <a:rPr lang="it-IT" sz="1100" dirty="0"/>
              <a:t>.</a:t>
            </a:r>
            <a:endParaRPr lang="en-US" sz="2800" dirty="0" smtClean="0"/>
          </a:p>
        </p:txBody>
      </p:sp>
      <p:sp>
        <p:nvSpPr>
          <p:cNvPr id="7" name="Text Box 8"/>
          <p:cNvSpPr txBox="1"/>
          <p:nvPr/>
        </p:nvSpPr>
        <p:spPr>
          <a:xfrm>
            <a:off x="3639733" y="-1"/>
            <a:ext cx="5486400" cy="11430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2000" b="1" dirty="0" smtClean="0">
              <a:solidFill>
                <a:schemeClr val="bg1"/>
              </a:solidFill>
              <a:latin typeface="Lato" charset="0"/>
              <a:ea typeface="Lato" charset="0"/>
              <a:cs typeface="Lato" charset="0"/>
            </a:endParaRPr>
          </a:p>
          <a:p>
            <a:pPr algn="ctr"/>
            <a:r>
              <a:rPr lang="en-US" sz="2400" b="1" dirty="0" smtClean="0">
                <a:solidFill>
                  <a:schemeClr val="bg1"/>
                </a:solidFill>
                <a:latin typeface="Lato" charset="0"/>
                <a:ea typeface="Lato" charset="0"/>
                <a:cs typeface="Lato" charset="0"/>
              </a:rPr>
              <a:t>HISTORY</a:t>
            </a:r>
            <a:endParaRPr lang="en-US" sz="1600" dirty="0" smtClean="0">
              <a:effectLst/>
              <a:latin typeface="Lato Light" charset="0"/>
              <a:ea typeface="Lato Light" charset="0"/>
              <a:cs typeface="Lato Light" charset="0"/>
            </a:endParaRPr>
          </a:p>
          <a:p>
            <a:pPr marL="0" marR="0" algn="r">
              <a:lnSpc>
                <a:spcPct val="115000"/>
              </a:lnSpc>
              <a:spcBef>
                <a:spcPts val="0"/>
              </a:spcBef>
              <a:spcAft>
                <a:spcPts val="0"/>
              </a:spcAft>
            </a:pPr>
            <a:r>
              <a:rPr lang="en-US" sz="1200" dirty="0">
                <a:solidFill>
                  <a:srgbClr val="FFFFFF"/>
                </a:solidFill>
                <a:effectLst/>
                <a:latin typeface="Gotham-Book" pitchFamily="50" charset="0"/>
                <a:ea typeface="Arial" panose="020B0604020202020204" pitchFamily="34" charset="0"/>
              </a:rPr>
              <a:t> </a:t>
            </a:r>
            <a:endParaRPr lang="en-US" sz="1100" dirty="0">
              <a:solidFill>
                <a:srgbClr val="000000"/>
              </a:solidFill>
              <a:effectLst/>
              <a:latin typeface="Arial" panose="020B0604020202020204" pitchFamily="34" charset="0"/>
              <a:ea typeface="Arial" panose="020B0604020202020204" pitchFamily="34" charset="0"/>
            </a:endParaRPr>
          </a:p>
        </p:txBody>
      </p:sp>
      <p:cxnSp>
        <p:nvCxnSpPr>
          <p:cNvPr id="8" name="Straight Arrow Connector 7"/>
          <p:cNvCxnSpPr/>
          <p:nvPr/>
        </p:nvCxnSpPr>
        <p:spPr>
          <a:xfrm>
            <a:off x="3786879" y="3092475"/>
            <a:ext cx="37101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303520" y="4876800"/>
            <a:ext cx="2895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841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1051561"/>
          </a:xfrm>
          <a:prstGeom prst="rect">
            <a:avLst/>
          </a:prstGeom>
        </p:spPr>
      </p:pic>
      <p:sp>
        <p:nvSpPr>
          <p:cNvPr id="6" name="Rectangle 5"/>
          <p:cNvSpPr txBox="1">
            <a:spLocks/>
          </p:cNvSpPr>
          <p:nvPr/>
        </p:nvSpPr>
        <p:spPr>
          <a:xfrm>
            <a:off x="427244" y="1788134"/>
            <a:ext cx="7776875" cy="4853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150000"/>
              </a:lnSpc>
              <a:buFontTx/>
              <a:buNone/>
            </a:pPr>
            <a:endParaRPr lang="en-US" altLang="en-US" sz="1800" dirty="0" smtClean="0">
              <a:latin typeface="Lato Regular"/>
              <a:cs typeface="Lato Regular"/>
            </a:endParaRPr>
          </a:p>
          <a:p>
            <a:pPr marL="533400" indent="-533400">
              <a:lnSpc>
                <a:spcPct val="80000"/>
              </a:lnSpc>
              <a:buFontTx/>
              <a:buNone/>
            </a:pPr>
            <a:endParaRPr lang="en-US" altLang="en-US" sz="1800" dirty="0">
              <a:latin typeface="Lato Regular"/>
              <a:cs typeface="Lato Regular"/>
            </a:endParaRPr>
          </a:p>
        </p:txBody>
      </p:sp>
      <p:sp>
        <p:nvSpPr>
          <p:cNvPr id="2" name="TextBox 1"/>
          <p:cNvSpPr txBox="1"/>
          <p:nvPr/>
        </p:nvSpPr>
        <p:spPr>
          <a:xfrm>
            <a:off x="3158001" y="2623712"/>
            <a:ext cx="184666" cy="369332"/>
          </a:xfrm>
          <a:prstGeom prst="rect">
            <a:avLst/>
          </a:prstGeom>
          <a:noFill/>
        </p:spPr>
        <p:txBody>
          <a:bodyPr wrap="none" rtlCol="0">
            <a:spAutoFit/>
          </a:bodyPr>
          <a:lstStyle/>
          <a:p>
            <a:endParaRPr lang="en-US" dirty="0"/>
          </a:p>
        </p:txBody>
      </p:sp>
      <p:sp>
        <p:nvSpPr>
          <p:cNvPr id="5" name="TextBox 4"/>
          <p:cNvSpPr txBox="1"/>
          <p:nvPr/>
        </p:nvSpPr>
        <p:spPr>
          <a:xfrm>
            <a:off x="2556477" y="2907809"/>
            <a:ext cx="184666" cy="369332"/>
          </a:xfrm>
          <a:prstGeom prst="rect">
            <a:avLst/>
          </a:prstGeom>
          <a:noFill/>
        </p:spPr>
        <p:txBody>
          <a:bodyPr wrap="none" rtlCol="0">
            <a:spAutoFit/>
          </a:bodyPr>
          <a:lstStyle/>
          <a:p>
            <a:endParaRPr lang="en-US" dirty="0"/>
          </a:p>
        </p:txBody>
      </p:sp>
      <p:sp>
        <p:nvSpPr>
          <p:cNvPr id="15" name="TextBox 14"/>
          <p:cNvSpPr txBox="1"/>
          <p:nvPr/>
        </p:nvSpPr>
        <p:spPr>
          <a:xfrm>
            <a:off x="1437005" y="6118233"/>
            <a:ext cx="6865620" cy="523220"/>
          </a:xfrm>
          <a:prstGeom prst="rect">
            <a:avLst/>
          </a:prstGeom>
          <a:noFill/>
        </p:spPr>
        <p:txBody>
          <a:bodyPr wrap="square" rtlCol="0">
            <a:spAutoFit/>
          </a:bodyPr>
          <a:lstStyle/>
          <a:p>
            <a:pPr algn="just"/>
            <a:r>
              <a:rPr lang="en-US" sz="2800" dirty="0" smtClean="0"/>
              <a:t>400.000 families involved as from 1949</a:t>
            </a:r>
          </a:p>
        </p:txBody>
      </p:sp>
      <p:sp>
        <p:nvSpPr>
          <p:cNvPr id="7" name="Text Box 8"/>
          <p:cNvSpPr txBox="1"/>
          <p:nvPr/>
        </p:nvSpPr>
        <p:spPr>
          <a:xfrm>
            <a:off x="3639733" y="-1"/>
            <a:ext cx="5486400" cy="11430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2000" b="1" dirty="0" smtClean="0">
              <a:solidFill>
                <a:schemeClr val="bg1"/>
              </a:solidFill>
              <a:latin typeface="Lato" charset="0"/>
              <a:ea typeface="Lato" charset="0"/>
              <a:cs typeface="Lato" charset="0"/>
            </a:endParaRPr>
          </a:p>
          <a:p>
            <a:pPr algn="ctr"/>
            <a:r>
              <a:rPr lang="en-US" sz="2400" b="1" dirty="0" smtClean="0">
                <a:solidFill>
                  <a:schemeClr val="bg1"/>
                </a:solidFill>
                <a:latin typeface="Lato" charset="0"/>
                <a:ea typeface="Lato" charset="0"/>
                <a:cs typeface="Lato" charset="0"/>
              </a:rPr>
              <a:t>TODAY</a:t>
            </a:r>
            <a:endParaRPr lang="en-US" sz="1600" dirty="0" smtClean="0">
              <a:effectLst/>
              <a:latin typeface="Lato Light" charset="0"/>
              <a:ea typeface="Lato Light" charset="0"/>
              <a:cs typeface="Lato Light" charset="0"/>
            </a:endParaRPr>
          </a:p>
          <a:p>
            <a:pPr marL="0" marR="0" algn="r">
              <a:lnSpc>
                <a:spcPct val="115000"/>
              </a:lnSpc>
              <a:spcBef>
                <a:spcPts val="0"/>
              </a:spcBef>
              <a:spcAft>
                <a:spcPts val="0"/>
              </a:spcAft>
            </a:pPr>
            <a:r>
              <a:rPr lang="en-US" sz="1200" dirty="0">
                <a:solidFill>
                  <a:srgbClr val="FFFFFF"/>
                </a:solidFill>
                <a:effectLst/>
                <a:latin typeface="Gotham-Book" pitchFamily="50" charset="0"/>
                <a:ea typeface="Arial" panose="020B0604020202020204" pitchFamily="34" charset="0"/>
              </a:rPr>
              <a:t> </a:t>
            </a:r>
            <a:endParaRPr lang="en-US" sz="1100" dirty="0">
              <a:solidFill>
                <a:srgbClr val="000000"/>
              </a:solidFill>
              <a:effectLst/>
              <a:latin typeface="Arial" panose="020B0604020202020204" pitchFamily="34" charset="0"/>
              <a:ea typeface="Arial" panose="020B0604020202020204"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75" y="1142999"/>
            <a:ext cx="7461250" cy="492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976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1403771"/>
          </a:xfrm>
          <a:prstGeom prst="rect">
            <a:avLst/>
          </a:prstGeom>
        </p:spPr>
      </p:pic>
      <p:sp>
        <p:nvSpPr>
          <p:cNvPr id="6" name="Rectangle 5"/>
          <p:cNvSpPr txBox="1">
            <a:spLocks/>
          </p:cNvSpPr>
          <p:nvPr/>
        </p:nvSpPr>
        <p:spPr>
          <a:xfrm>
            <a:off x="427244" y="1788134"/>
            <a:ext cx="7776875" cy="4853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150000"/>
              </a:lnSpc>
              <a:buFontTx/>
              <a:buNone/>
            </a:pPr>
            <a:endParaRPr lang="en-US" altLang="en-US" sz="1800" dirty="0" smtClean="0">
              <a:latin typeface="Lato Regular"/>
              <a:cs typeface="Lato Regular"/>
            </a:endParaRPr>
          </a:p>
          <a:p>
            <a:pPr marL="533400" indent="-533400">
              <a:lnSpc>
                <a:spcPct val="80000"/>
              </a:lnSpc>
              <a:buFontTx/>
              <a:buNone/>
            </a:pPr>
            <a:endParaRPr lang="en-US" altLang="en-US" sz="1800" dirty="0">
              <a:latin typeface="Lato Regular"/>
              <a:cs typeface="Lato Regular"/>
            </a:endParaRPr>
          </a:p>
        </p:txBody>
      </p:sp>
      <p:sp>
        <p:nvSpPr>
          <p:cNvPr id="2" name="TextBox 1"/>
          <p:cNvSpPr txBox="1"/>
          <p:nvPr/>
        </p:nvSpPr>
        <p:spPr>
          <a:xfrm>
            <a:off x="3158001" y="2623712"/>
            <a:ext cx="184666" cy="369332"/>
          </a:xfrm>
          <a:prstGeom prst="rect">
            <a:avLst/>
          </a:prstGeom>
          <a:noFill/>
        </p:spPr>
        <p:txBody>
          <a:bodyPr wrap="none" rtlCol="0">
            <a:spAutoFit/>
          </a:bodyPr>
          <a:lstStyle/>
          <a:p>
            <a:endParaRPr lang="en-US" dirty="0"/>
          </a:p>
        </p:txBody>
      </p:sp>
      <p:sp>
        <p:nvSpPr>
          <p:cNvPr id="5" name="TextBox 4"/>
          <p:cNvSpPr txBox="1"/>
          <p:nvPr/>
        </p:nvSpPr>
        <p:spPr>
          <a:xfrm>
            <a:off x="2556477" y="2907809"/>
            <a:ext cx="184666" cy="369332"/>
          </a:xfrm>
          <a:prstGeom prst="rect">
            <a:avLst/>
          </a:prstGeom>
          <a:noFill/>
        </p:spPr>
        <p:txBody>
          <a:bodyPr wrap="none" rtlCol="0">
            <a:spAutoFit/>
          </a:bodyPr>
          <a:lstStyle/>
          <a:p>
            <a:endParaRPr lang="en-US" dirty="0"/>
          </a:p>
        </p:txBody>
      </p:sp>
      <p:sp>
        <p:nvSpPr>
          <p:cNvPr id="15" name="TextBox 14"/>
          <p:cNvSpPr txBox="1"/>
          <p:nvPr/>
        </p:nvSpPr>
        <p:spPr>
          <a:xfrm>
            <a:off x="228600" y="1403770"/>
            <a:ext cx="8684173" cy="6909584"/>
          </a:xfrm>
          <a:prstGeom prst="rect">
            <a:avLst/>
          </a:prstGeom>
          <a:noFill/>
        </p:spPr>
        <p:txBody>
          <a:bodyPr wrap="square" rtlCol="0">
            <a:spAutoFit/>
          </a:bodyPr>
          <a:lstStyle/>
          <a:p>
            <a:pPr algn="just"/>
            <a:endParaRPr lang="it-IT" sz="2800" dirty="0" smtClean="0"/>
          </a:p>
          <a:p>
            <a:pPr algn="just"/>
            <a:endParaRPr lang="it-IT" sz="2800" dirty="0" smtClean="0"/>
          </a:p>
          <a:p>
            <a:pPr algn="just"/>
            <a:endParaRPr lang="it-IT" sz="2800" dirty="0"/>
          </a:p>
          <a:p>
            <a:pPr algn="just"/>
            <a:endParaRPr lang="it-IT" sz="2800" dirty="0" smtClean="0"/>
          </a:p>
          <a:p>
            <a:pPr algn="just"/>
            <a:endParaRPr lang="it-IT" sz="2800" dirty="0" smtClean="0"/>
          </a:p>
          <a:p>
            <a:pPr algn="just"/>
            <a:endParaRPr lang="en-US" sz="2000" i="1" dirty="0" smtClean="0"/>
          </a:p>
          <a:p>
            <a:pPr algn="just"/>
            <a:endParaRPr lang="en-US" sz="2000" i="1" dirty="0"/>
          </a:p>
          <a:p>
            <a:pPr algn="just"/>
            <a:endParaRPr lang="en-US" sz="2000" i="1" dirty="0" smtClean="0"/>
          </a:p>
          <a:p>
            <a:pPr algn="just"/>
            <a:endParaRPr lang="en-US" sz="2000" i="1" dirty="0"/>
          </a:p>
          <a:p>
            <a:pPr algn="just"/>
            <a:r>
              <a:rPr lang="en-US" sz="2000" i="1" dirty="0" smtClean="0"/>
              <a:t>We </a:t>
            </a:r>
            <a:r>
              <a:rPr lang="en-US" sz="2000" i="1" dirty="0"/>
              <a:t>have to take into account the characteristics of society </a:t>
            </a:r>
            <a:r>
              <a:rPr lang="en-US" sz="2000" i="1" dirty="0" err="1"/>
              <a:t>nomaways</a:t>
            </a:r>
            <a:r>
              <a:rPr lang="en-US" sz="2000" i="1" dirty="0"/>
              <a:t> ( liquid modernity) when shaping exchange </a:t>
            </a:r>
            <a:r>
              <a:rPr lang="en-US" sz="2000" i="1" dirty="0" err="1"/>
              <a:t>programmes</a:t>
            </a:r>
            <a:r>
              <a:rPr lang="en-US" sz="2000" i="1" dirty="0"/>
              <a:t> and education projects to offer to young people, families and schools. We must keep the eyes wide open to avoid any kind of rigidity in our educational mission, while aiming at improving the quality of the experience even more.</a:t>
            </a:r>
          </a:p>
          <a:p>
            <a:pPr algn="just"/>
            <a:endParaRPr lang="it-IT" sz="2800" dirty="0"/>
          </a:p>
          <a:p>
            <a:pPr algn="just"/>
            <a:endParaRPr lang="it-IT" sz="2800" dirty="0" smtClean="0"/>
          </a:p>
          <a:p>
            <a:pPr algn="just"/>
            <a:endParaRPr lang="it-IT" sz="2800" dirty="0"/>
          </a:p>
          <a:p>
            <a:pPr algn="just"/>
            <a:endParaRPr lang="it-IT" sz="2800" dirty="0" smtClean="0"/>
          </a:p>
          <a:p>
            <a:pPr algn="just"/>
            <a:endParaRPr lang="it-IT" sz="1100" dirty="0"/>
          </a:p>
        </p:txBody>
      </p:sp>
      <p:sp>
        <p:nvSpPr>
          <p:cNvPr id="7" name="Text Box 8"/>
          <p:cNvSpPr txBox="1"/>
          <p:nvPr/>
        </p:nvSpPr>
        <p:spPr>
          <a:xfrm>
            <a:off x="3426373" y="260770"/>
            <a:ext cx="5486400" cy="11430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2000" b="1" dirty="0" smtClean="0">
              <a:solidFill>
                <a:schemeClr val="bg1"/>
              </a:solidFill>
              <a:latin typeface="Lato" charset="0"/>
              <a:ea typeface="Lato" charset="0"/>
              <a:cs typeface="Lato" charset="0"/>
            </a:endParaRPr>
          </a:p>
          <a:p>
            <a:pPr algn="ctr"/>
            <a:r>
              <a:rPr lang="en-US" sz="2400" b="1" dirty="0" smtClean="0">
                <a:solidFill>
                  <a:schemeClr val="bg1"/>
                </a:solidFill>
                <a:latin typeface="Lato" charset="0"/>
                <a:ea typeface="Lato" charset="0"/>
                <a:cs typeface="Lato" charset="0"/>
              </a:rPr>
              <a:t>THE FUTURE</a:t>
            </a:r>
            <a:endParaRPr lang="en-US" sz="1600" dirty="0" smtClean="0">
              <a:effectLst/>
              <a:latin typeface="Lato Light" charset="0"/>
              <a:ea typeface="Lato Light" charset="0"/>
              <a:cs typeface="Lato Light" charset="0"/>
            </a:endParaRPr>
          </a:p>
          <a:p>
            <a:pPr marL="0" marR="0" algn="r">
              <a:lnSpc>
                <a:spcPct val="115000"/>
              </a:lnSpc>
              <a:spcBef>
                <a:spcPts val="0"/>
              </a:spcBef>
              <a:spcAft>
                <a:spcPts val="0"/>
              </a:spcAft>
            </a:pPr>
            <a:r>
              <a:rPr lang="en-US" sz="1200" dirty="0">
                <a:solidFill>
                  <a:srgbClr val="FFFFFF"/>
                </a:solidFill>
                <a:effectLst/>
                <a:latin typeface="Gotham-Book" pitchFamily="50" charset="0"/>
                <a:ea typeface="Arial" panose="020B0604020202020204" pitchFamily="34" charset="0"/>
              </a:rPr>
              <a:t> </a:t>
            </a:r>
            <a:endParaRPr lang="en-US" sz="1100" dirty="0">
              <a:solidFill>
                <a:srgbClr val="000000"/>
              </a:solidFill>
              <a:effectLst/>
              <a:latin typeface="Arial" panose="020B0604020202020204" pitchFamily="34" charset="0"/>
              <a:ea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418" y="1689338"/>
            <a:ext cx="7391163" cy="28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77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1403771"/>
          </a:xfrm>
          <a:prstGeom prst="rect">
            <a:avLst/>
          </a:prstGeom>
        </p:spPr>
      </p:pic>
      <p:sp>
        <p:nvSpPr>
          <p:cNvPr id="6" name="Rectangle 5"/>
          <p:cNvSpPr txBox="1">
            <a:spLocks/>
          </p:cNvSpPr>
          <p:nvPr/>
        </p:nvSpPr>
        <p:spPr>
          <a:xfrm>
            <a:off x="427244" y="1788134"/>
            <a:ext cx="7776875" cy="4853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150000"/>
              </a:lnSpc>
              <a:buFontTx/>
              <a:buNone/>
            </a:pPr>
            <a:endParaRPr lang="en-US" altLang="en-US" sz="1800" dirty="0" smtClean="0">
              <a:latin typeface="Lato Regular"/>
              <a:cs typeface="Lato Regular"/>
            </a:endParaRPr>
          </a:p>
          <a:p>
            <a:pPr marL="533400" indent="-533400">
              <a:lnSpc>
                <a:spcPct val="80000"/>
              </a:lnSpc>
              <a:buFontTx/>
              <a:buNone/>
            </a:pPr>
            <a:endParaRPr lang="en-US" altLang="en-US" sz="1800" dirty="0">
              <a:latin typeface="Lato Regular"/>
              <a:cs typeface="Lato Regular"/>
            </a:endParaRPr>
          </a:p>
        </p:txBody>
      </p:sp>
      <p:sp>
        <p:nvSpPr>
          <p:cNvPr id="2" name="TextBox 1"/>
          <p:cNvSpPr txBox="1"/>
          <p:nvPr/>
        </p:nvSpPr>
        <p:spPr>
          <a:xfrm>
            <a:off x="3158001" y="2623712"/>
            <a:ext cx="184666" cy="369332"/>
          </a:xfrm>
          <a:prstGeom prst="rect">
            <a:avLst/>
          </a:prstGeom>
          <a:noFill/>
        </p:spPr>
        <p:txBody>
          <a:bodyPr wrap="none" rtlCol="0">
            <a:spAutoFit/>
          </a:bodyPr>
          <a:lstStyle/>
          <a:p>
            <a:endParaRPr lang="en-US" dirty="0"/>
          </a:p>
        </p:txBody>
      </p:sp>
      <p:sp>
        <p:nvSpPr>
          <p:cNvPr id="5" name="TextBox 4"/>
          <p:cNvSpPr txBox="1"/>
          <p:nvPr/>
        </p:nvSpPr>
        <p:spPr>
          <a:xfrm>
            <a:off x="2556477" y="2907809"/>
            <a:ext cx="184666" cy="369332"/>
          </a:xfrm>
          <a:prstGeom prst="rect">
            <a:avLst/>
          </a:prstGeom>
          <a:noFill/>
        </p:spPr>
        <p:txBody>
          <a:bodyPr wrap="none" rtlCol="0">
            <a:spAutoFit/>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97221309"/>
              </p:ext>
            </p:extLst>
          </p:nvPr>
        </p:nvGraphicFramePr>
        <p:xfrm>
          <a:off x="424617" y="1827167"/>
          <a:ext cx="8411956" cy="4554116"/>
        </p:xfrm>
        <a:graphic>
          <a:graphicData uri="http://schemas.openxmlformats.org/drawingml/2006/table">
            <a:tbl>
              <a:tblPr firstRow="1" firstCol="1" bandRow="1">
                <a:tableStyleId>{5C22544A-7EE6-4342-B048-85BDC9FD1C3A}</a:tableStyleId>
              </a:tblPr>
              <a:tblGrid>
                <a:gridCol w="4205978"/>
                <a:gridCol w="4205978"/>
              </a:tblGrid>
              <a:tr h="401883">
                <a:tc>
                  <a:txBody>
                    <a:bodyPr/>
                    <a:lstStyle/>
                    <a:p>
                      <a:pPr marL="0" marR="0">
                        <a:lnSpc>
                          <a:spcPct val="115000"/>
                        </a:lnSpc>
                        <a:spcBef>
                          <a:spcPts val="0"/>
                        </a:spcBef>
                        <a:spcAft>
                          <a:spcPts val="0"/>
                        </a:spcAft>
                      </a:pPr>
                      <a:r>
                        <a:rPr lang="en-US" sz="1800" dirty="0">
                          <a:effectLst/>
                        </a:rPr>
                        <a:t>EXTERNAL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INTERNAL</a:t>
                      </a:r>
                      <a:endParaRPr lang="en-US" sz="1800">
                        <a:effectLst/>
                        <a:latin typeface="Calibri"/>
                        <a:ea typeface="Calibri"/>
                        <a:cs typeface="Times New Roman"/>
                      </a:endParaRPr>
                    </a:p>
                  </a:txBody>
                  <a:tcPr marL="68580" marR="68580" marT="0" marB="0"/>
                </a:tc>
              </a:tr>
              <a:tr h="366617">
                <a:tc>
                  <a:txBody>
                    <a:bodyPr/>
                    <a:lstStyle/>
                    <a:p>
                      <a:pPr marL="0" marR="0">
                        <a:lnSpc>
                          <a:spcPct val="115000"/>
                        </a:lnSpc>
                        <a:spcBef>
                          <a:spcPts val="0"/>
                        </a:spcBef>
                        <a:spcAft>
                          <a:spcPts val="0"/>
                        </a:spcAft>
                      </a:pPr>
                      <a:r>
                        <a:rPr lang="en-US" sz="1800" dirty="0" smtClean="0">
                          <a:effectLst/>
                        </a:rPr>
                        <a:t>WWI</a:t>
                      </a:r>
                      <a:r>
                        <a:rPr lang="en-US" sz="1800" baseline="0" dirty="0" smtClean="0">
                          <a:effectLst/>
                        </a:rPr>
                        <a:t>, the Great Depression, WWII</a:t>
                      </a:r>
                      <a:endParaRPr lang="en-US" sz="1800" dirty="0">
                        <a:effectLst/>
                      </a:endParaRPr>
                    </a:p>
                  </a:txBody>
                  <a:tcPr marL="68580" marR="68580" marT="0" marB="0"/>
                </a:tc>
                <a:tc>
                  <a:txBody>
                    <a:bodyPr/>
                    <a:lstStyle/>
                    <a:p>
                      <a:pPr marL="0" marR="0">
                        <a:lnSpc>
                          <a:spcPct val="115000"/>
                        </a:lnSpc>
                        <a:spcBef>
                          <a:spcPts val="0"/>
                        </a:spcBef>
                        <a:spcAft>
                          <a:spcPts val="0"/>
                        </a:spcAft>
                      </a:pPr>
                      <a:r>
                        <a:rPr lang="it-IT" sz="1800" dirty="0" smtClean="0">
                          <a:effectLst/>
                          <a:latin typeface="Calibri"/>
                          <a:ea typeface="Calibri"/>
                          <a:cs typeface="Times New Roman"/>
                        </a:rPr>
                        <a:t>Returnees and fundraising</a:t>
                      </a:r>
                      <a:endParaRPr lang="en-US" sz="1800" dirty="0">
                        <a:effectLst/>
                        <a:latin typeface="Calibri"/>
                        <a:ea typeface="Calibri"/>
                        <a:cs typeface="Times New Roman"/>
                      </a:endParaRPr>
                    </a:p>
                  </a:txBody>
                  <a:tcPr marL="68580" marR="68580" marT="0" marB="0"/>
                </a:tc>
              </a:tr>
              <a:tr h="746750">
                <a:tc>
                  <a:txBody>
                    <a:bodyPr/>
                    <a:lstStyle/>
                    <a:p>
                      <a:pPr marL="0" marR="0">
                        <a:lnSpc>
                          <a:spcPct val="115000"/>
                        </a:lnSpc>
                        <a:spcBef>
                          <a:spcPts val="0"/>
                        </a:spcBef>
                        <a:spcAft>
                          <a:spcPts val="0"/>
                        </a:spcAft>
                      </a:pPr>
                      <a:r>
                        <a:rPr lang="en-US" sz="1800" dirty="0">
                          <a:effectLst/>
                        </a:rPr>
                        <a:t>Reconstruction in Europe by </a:t>
                      </a:r>
                      <a:r>
                        <a:rPr lang="en-US" sz="1800" dirty="0" smtClean="0">
                          <a:effectLst/>
                        </a:rPr>
                        <a:t>USA  - the</a:t>
                      </a:r>
                      <a:r>
                        <a:rPr lang="en-US" sz="1800" baseline="0" dirty="0" smtClean="0">
                          <a:effectLst/>
                        </a:rPr>
                        <a:t> ideal of American democracy 1948 – 1968</a:t>
                      </a:r>
                      <a:endParaRPr lang="en-US" sz="1800" dirty="0">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dirty="0" smtClean="0">
                          <a:effectLst/>
                        </a:rPr>
                        <a:t>The intuition</a:t>
                      </a:r>
                      <a:r>
                        <a:rPr lang="en-US" sz="1800" baseline="0" dirty="0" smtClean="0">
                          <a:effectLst/>
                        </a:rPr>
                        <a:t> </a:t>
                      </a:r>
                      <a:r>
                        <a:rPr lang="en-US" sz="1800" dirty="0" smtClean="0">
                          <a:effectLst/>
                        </a:rPr>
                        <a:t>of the potential of secondary school exchanges,  families, volunteers, chapters</a:t>
                      </a:r>
                      <a:endParaRPr lang="en-US" sz="1800" dirty="0">
                        <a:effectLst/>
                        <a:latin typeface="Calibri"/>
                        <a:ea typeface="Calibri"/>
                        <a:cs typeface="Times New Roman"/>
                      </a:endParaRPr>
                    </a:p>
                  </a:txBody>
                  <a:tcPr marL="68580" marR="68580" marT="0" marB="0"/>
                </a:tc>
              </a:tr>
              <a:tr h="831375">
                <a:tc>
                  <a:txBody>
                    <a:bodyPr/>
                    <a:lstStyle/>
                    <a:p>
                      <a:pPr marL="0" marR="0">
                        <a:lnSpc>
                          <a:spcPct val="115000"/>
                        </a:lnSpc>
                        <a:spcBef>
                          <a:spcPts val="0"/>
                        </a:spcBef>
                        <a:spcAft>
                          <a:spcPts val="0"/>
                        </a:spcAft>
                      </a:pPr>
                      <a:r>
                        <a:rPr lang="en-US" sz="1800" dirty="0">
                          <a:effectLst/>
                        </a:rPr>
                        <a:t>The financing by the US government of university exchange </a:t>
                      </a:r>
                      <a:r>
                        <a:rPr lang="en-US" sz="1800" dirty="0" err="1" smtClean="0">
                          <a:effectLst/>
                        </a:rPr>
                        <a:t>programmes</a:t>
                      </a:r>
                      <a:r>
                        <a:rPr lang="en-US" sz="1800" dirty="0" smtClean="0">
                          <a:effectLst/>
                        </a:rPr>
                        <a:t> (</a:t>
                      </a:r>
                      <a:r>
                        <a:rPr lang="en-US" sz="1800" dirty="0" err="1" smtClean="0">
                          <a:effectLst/>
                        </a:rPr>
                        <a:t>Fulbrigh</a:t>
                      </a:r>
                      <a:r>
                        <a:rPr lang="en-US" sz="1800" baseline="0" dirty="0" smtClean="0">
                          <a:effectLst/>
                        </a:rPr>
                        <a:t> </a:t>
                      </a:r>
                      <a:r>
                        <a:rPr lang="en-US" sz="1800" baseline="0" dirty="0" err="1" smtClean="0">
                          <a:effectLst/>
                        </a:rPr>
                        <a:t>programme</a:t>
                      </a:r>
                      <a:r>
                        <a:rPr lang="en-US" sz="1800" baseline="0" dirty="0" smtClean="0">
                          <a:effectLst/>
                        </a:rPr>
                        <a:t>)</a:t>
                      </a:r>
                      <a:endParaRPr lang="en-US" sz="1800" dirty="0">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dirty="0">
                          <a:effectLst/>
                        </a:rPr>
                        <a:t> </a:t>
                      </a:r>
                      <a:r>
                        <a:rPr lang="en-US" sz="1800" dirty="0" smtClean="0">
                          <a:effectLst/>
                        </a:rPr>
                        <a:t>The bus trip</a:t>
                      </a:r>
                      <a:endParaRPr lang="en-US" sz="1800" dirty="0" smtClean="0">
                        <a:effectLst/>
                        <a:latin typeface="+mn-lt"/>
                        <a:ea typeface="Calibri"/>
                        <a:cs typeface="Times New Roman"/>
                      </a:endParaRP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r>
              <a:tr h="548712">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dirty="0" smtClean="0">
                          <a:effectLst/>
                        </a:rPr>
                        <a:t>Cold war: AFS had to close down in some countries</a:t>
                      </a:r>
                      <a:endParaRPr lang="en-US" sz="1800" dirty="0" smtClean="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Change of leadership Galatti-Howe</a:t>
                      </a:r>
                      <a:endParaRPr lang="en-US" sz="1800">
                        <a:effectLst/>
                        <a:latin typeface="Calibri"/>
                        <a:ea typeface="Calibri"/>
                        <a:cs typeface="Times New Roman"/>
                      </a:endParaRPr>
                    </a:p>
                  </a:txBody>
                  <a:tcPr marL="68580" marR="68580" marT="0" marB="0"/>
                </a:tc>
              </a:tr>
              <a:tr h="615886">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dirty="0" smtClean="0">
                          <a:effectLst/>
                        </a:rPr>
                        <a:t>Change of image of USA as from 1968</a:t>
                      </a:r>
                      <a:endParaRPr lang="en-US" sz="1800" dirty="0" smtClean="0">
                        <a:effectLst/>
                        <a:latin typeface="+mn-lt"/>
                        <a:ea typeface="Calibri"/>
                        <a:cs typeface="Times New Roman"/>
                      </a:endParaRP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tension/cooperation between</a:t>
                      </a:r>
                      <a:r>
                        <a:rPr lang="en-US" sz="1800" baseline="0" dirty="0" smtClean="0">
                          <a:effectLst/>
                        </a:rPr>
                        <a:t> EFIL and</a:t>
                      </a:r>
                      <a:r>
                        <a:rPr lang="en-US" sz="1800" dirty="0" smtClean="0">
                          <a:effectLst/>
                        </a:rPr>
                        <a:t> AFS Intercultural Programs</a:t>
                      </a:r>
                      <a:endParaRPr lang="en-US" sz="1800" dirty="0">
                        <a:effectLst/>
                        <a:latin typeface="Calibri"/>
                        <a:ea typeface="Calibri"/>
                        <a:cs typeface="Times New Roman"/>
                      </a:endParaRPr>
                    </a:p>
                  </a:txBody>
                  <a:tcPr marL="68580" marR="68580" marT="0" marB="0"/>
                </a:tc>
              </a:tr>
              <a:tr h="384610">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dirty="0" smtClean="0">
                          <a:effectLst/>
                        </a:rPr>
                        <a:t>European construction</a:t>
                      </a: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dirty="0">
                          <a:effectLst/>
                        </a:rPr>
                        <a:t> </a:t>
                      </a:r>
                      <a:r>
                        <a:rPr lang="en-US" sz="1800" dirty="0" smtClean="0">
                          <a:effectLst/>
                        </a:rPr>
                        <a:t>Frequent change of leadership within the network 80s-90s</a:t>
                      </a:r>
                      <a:endParaRPr lang="en-US" sz="1800" dirty="0" smtClean="0">
                        <a:effectLst/>
                        <a:latin typeface="+mn-lt"/>
                        <a:ea typeface="Calibri"/>
                        <a:cs typeface="Times New Roman"/>
                      </a:endParaRPr>
                    </a:p>
                  </a:txBody>
                  <a:tcPr marL="68580" marR="68580" marT="0" marB="0"/>
                </a:tc>
              </a:tr>
            </a:tbl>
          </a:graphicData>
        </a:graphic>
      </p:graphicFrame>
      <p:sp>
        <p:nvSpPr>
          <p:cNvPr id="7" name="Text Box 8"/>
          <p:cNvSpPr txBox="1"/>
          <p:nvPr/>
        </p:nvSpPr>
        <p:spPr>
          <a:xfrm>
            <a:off x="3426373" y="260770"/>
            <a:ext cx="5486400" cy="11430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2000" b="1" dirty="0" smtClean="0">
              <a:solidFill>
                <a:schemeClr val="bg1"/>
              </a:solidFill>
              <a:latin typeface="Lato" charset="0"/>
              <a:ea typeface="Lato" charset="0"/>
              <a:cs typeface="Lato" charset="0"/>
            </a:endParaRPr>
          </a:p>
          <a:p>
            <a:pPr algn="ctr"/>
            <a:r>
              <a:rPr lang="en-US" sz="2400" b="1" dirty="0" smtClean="0">
                <a:solidFill>
                  <a:schemeClr val="bg1"/>
                </a:solidFill>
                <a:latin typeface="Lato" charset="0"/>
                <a:ea typeface="Lato" charset="0"/>
                <a:cs typeface="Lato" charset="0"/>
              </a:rPr>
              <a:t>KEY MOMENTS &amp; INFLUENCES</a:t>
            </a:r>
            <a:endParaRPr lang="en-US" sz="1600" dirty="0" smtClean="0">
              <a:effectLst/>
              <a:latin typeface="Lato Light" charset="0"/>
              <a:ea typeface="Lato Light" charset="0"/>
              <a:cs typeface="Lato Light" charset="0"/>
            </a:endParaRPr>
          </a:p>
          <a:p>
            <a:pPr marL="0" marR="0" algn="r">
              <a:lnSpc>
                <a:spcPct val="115000"/>
              </a:lnSpc>
              <a:spcBef>
                <a:spcPts val="0"/>
              </a:spcBef>
              <a:spcAft>
                <a:spcPts val="0"/>
              </a:spcAft>
            </a:pPr>
            <a:r>
              <a:rPr lang="en-US" sz="1200" dirty="0">
                <a:solidFill>
                  <a:srgbClr val="FFFFFF"/>
                </a:solidFill>
                <a:effectLst/>
                <a:latin typeface="Gotham-Book" pitchFamily="50" charset="0"/>
                <a:ea typeface="Arial" panose="020B0604020202020204" pitchFamily="34" charset="0"/>
              </a:rPr>
              <a:t> </a:t>
            </a:r>
            <a:endParaRPr lang="en-US" sz="11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67347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1403771"/>
          </a:xfrm>
          <a:prstGeom prst="rect">
            <a:avLst/>
          </a:prstGeom>
        </p:spPr>
      </p:pic>
      <p:sp>
        <p:nvSpPr>
          <p:cNvPr id="6" name="Rectangle 5"/>
          <p:cNvSpPr txBox="1">
            <a:spLocks/>
          </p:cNvSpPr>
          <p:nvPr/>
        </p:nvSpPr>
        <p:spPr>
          <a:xfrm>
            <a:off x="427244" y="1788134"/>
            <a:ext cx="7776875" cy="4853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150000"/>
              </a:lnSpc>
              <a:buFontTx/>
              <a:buNone/>
            </a:pPr>
            <a:endParaRPr lang="en-US" altLang="en-US" sz="1800" dirty="0" smtClean="0">
              <a:latin typeface="Lato Regular"/>
              <a:cs typeface="Lato Regular"/>
            </a:endParaRPr>
          </a:p>
          <a:p>
            <a:pPr marL="533400" indent="-533400">
              <a:lnSpc>
                <a:spcPct val="80000"/>
              </a:lnSpc>
              <a:buFontTx/>
              <a:buNone/>
            </a:pPr>
            <a:endParaRPr lang="en-US" altLang="en-US" sz="1800" dirty="0">
              <a:latin typeface="Lato Regular"/>
              <a:cs typeface="Lato Regular"/>
            </a:endParaRPr>
          </a:p>
        </p:txBody>
      </p:sp>
      <p:sp>
        <p:nvSpPr>
          <p:cNvPr id="2" name="TextBox 1"/>
          <p:cNvSpPr txBox="1"/>
          <p:nvPr/>
        </p:nvSpPr>
        <p:spPr>
          <a:xfrm>
            <a:off x="3158001" y="2623712"/>
            <a:ext cx="184666" cy="369332"/>
          </a:xfrm>
          <a:prstGeom prst="rect">
            <a:avLst/>
          </a:prstGeom>
          <a:noFill/>
        </p:spPr>
        <p:txBody>
          <a:bodyPr wrap="none" rtlCol="0">
            <a:spAutoFit/>
          </a:bodyPr>
          <a:lstStyle/>
          <a:p>
            <a:endParaRPr lang="en-US" dirty="0"/>
          </a:p>
        </p:txBody>
      </p:sp>
      <p:sp>
        <p:nvSpPr>
          <p:cNvPr id="5" name="TextBox 4"/>
          <p:cNvSpPr txBox="1"/>
          <p:nvPr/>
        </p:nvSpPr>
        <p:spPr>
          <a:xfrm>
            <a:off x="2556477" y="2907809"/>
            <a:ext cx="184666" cy="369332"/>
          </a:xfrm>
          <a:prstGeom prst="rect">
            <a:avLst/>
          </a:prstGeom>
          <a:noFill/>
        </p:spPr>
        <p:txBody>
          <a:bodyPr wrap="none" rtlCol="0">
            <a:spAutoFit/>
          </a:bodyPr>
          <a:lstStyle/>
          <a:p>
            <a:endParaRPr lang="en-US" dirty="0"/>
          </a:p>
        </p:txBody>
      </p:sp>
      <p:sp>
        <p:nvSpPr>
          <p:cNvPr id="8" name="TextBox 7"/>
          <p:cNvSpPr txBox="1"/>
          <p:nvPr/>
        </p:nvSpPr>
        <p:spPr>
          <a:xfrm>
            <a:off x="152400" y="1403770"/>
            <a:ext cx="8991600" cy="4401205"/>
          </a:xfrm>
          <a:prstGeom prst="rect">
            <a:avLst/>
          </a:prstGeom>
          <a:noFill/>
        </p:spPr>
        <p:txBody>
          <a:bodyPr wrap="square" rtlCol="0">
            <a:spAutoFit/>
          </a:bodyPr>
          <a:lstStyle/>
          <a:p>
            <a:pPr marL="457200" lvl="0" indent="-457200">
              <a:buFont typeface="Arial" panose="020B0604020202020204" pitchFamily="34" charset="0"/>
              <a:buChar char="•"/>
            </a:pPr>
            <a:r>
              <a:rPr lang="en-US" sz="2800" dirty="0" smtClean="0"/>
              <a:t>several </a:t>
            </a:r>
            <a:r>
              <a:rPr lang="en-US" sz="2800" dirty="0"/>
              <a:t>colloquia at the European Youth </a:t>
            </a:r>
            <a:r>
              <a:rPr lang="en-US" sz="2800" dirty="0" err="1" smtClean="0"/>
              <a:t>Centres</a:t>
            </a:r>
            <a:endParaRPr lang="en-US" sz="2800" dirty="0"/>
          </a:p>
          <a:p>
            <a:pPr marL="457200" lvl="0" indent="-457200">
              <a:buFont typeface="Arial" panose="020B0604020202020204" pitchFamily="34" charset="0"/>
              <a:buChar char="•"/>
            </a:pPr>
            <a:r>
              <a:rPr lang="en-US" sz="2800" dirty="0"/>
              <a:t>defining elements of quality of intercultural </a:t>
            </a:r>
            <a:r>
              <a:rPr lang="en-US" sz="2800" dirty="0" smtClean="0"/>
              <a:t>which </a:t>
            </a:r>
            <a:r>
              <a:rPr lang="en-US" sz="2800" dirty="0"/>
              <a:t>influenced European policies and funding </a:t>
            </a:r>
            <a:r>
              <a:rPr lang="en-US" sz="2800" dirty="0" err="1"/>
              <a:t>programmes</a:t>
            </a:r>
            <a:r>
              <a:rPr lang="en-US" sz="2800" dirty="0"/>
              <a:t>. </a:t>
            </a:r>
          </a:p>
          <a:p>
            <a:pPr marL="457200" lvl="0" indent="-457200">
              <a:buFont typeface="Arial" panose="020B0604020202020204" pitchFamily="34" charset="0"/>
              <a:buChar char="•"/>
            </a:pPr>
            <a:r>
              <a:rPr lang="en-US" sz="2800" dirty="0" smtClean="0"/>
              <a:t>joining </a:t>
            </a:r>
            <a:r>
              <a:rPr lang="en-US" sz="2800" dirty="0"/>
              <a:t>the European Coordinating Bureau of IYNGOs (later European Youth Forum</a:t>
            </a:r>
            <a:r>
              <a:rPr lang="en-US" sz="2800" dirty="0" smtClean="0"/>
              <a:t>), and the INGO Conference of the Council of Europe</a:t>
            </a:r>
            <a:endParaRPr lang="en-US" sz="2800" dirty="0"/>
          </a:p>
          <a:p>
            <a:pPr marL="457200" lvl="0" indent="-457200">
              <a:buFont typeface="Arial" panose="020B0604020202020204" pitchFamily="34" charset="0"/>
              <a:buChar char="•"/>
            </a:pPr>
            <a:r>
              <a:rPr lang="en-US" sz="2800" dirty="0" smtClean="0"/>
              <a:t>supporting </a:t>
            </a:r>
            <a:r>
              <a:rPr lang="en-US" sz="2800" dirty="0"/>
              <a:t>the European Commission in developing the first exchange of young workers in 1977 and drafting the guidelines for the </a:t>
            </a:r>
            <a:r>
              <a:rPr lang="en-US" sz="2800" dirty="0" err="1"/>
              <a:t>programme</a:t>
            </a:r>
            <a:r>
              <a:rPr lang="en-US" sz="2800" dirty="0"/>
              <a:t> Leonardo, and the following </a:t>
            </a:r>
            <a:r>
              <a:rPr lang="en-US" sz="2800" dirty="0" err="1"/>
              <a:t>programmes</a:t>
            </a:r>
            <a:r>
              <a:rPr lang="en-US" sz="2800" dirty="0"/>
              <a:t> Erasmus and </a:t>
            </a:r>
            <a:r>
              <a:rPr lang="en-US" sz="2800" dirty="0" smtClean="0"/>
              <a:t>Petra</a:t>
            </a:r>
            <a:r>
              <a:rPr lang="en-US" sz="2800" dirty="0"/>
              <a:t>. </a:t>
            </a:r>
          </a:p>
        </p:txBody>
      </p:sp>
      <p:sp>
        <p:nvSpPr>
          <p:cNvPr id="7" name="Text Box 8"/>
          <p:cNvSpPr txBox="1"/>
          <p:nvPr/>
        </p:nvSpPr>
        <p:spPr>
          <a:xfrm>
            <a:off x="3426373" y="0"/>
            <a:ext cx="5486400" cy="11430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2000" b="1" dirty="0" smtClean="0">
              <a:solidFill>
                <a:schemeClr val="bg1"/>
              </a:solidFill>
              <a:latin typeface="Lato" charset="0"/>
              <a:ea typeface="Lato" charset="0"/>
              <a:cs typeface="Lato" charset="0"/>
            </a:endParaRPr>
          </a:p>
          <a:p>
            <a:pPr algn="ctr"/>
            <a:r>
              <a:rPr lang="en-US" sz="2400" b="1" dirty="0" smtClean="0">
                <a:solidFill>
                  <a:schemeClr val="bg1"/>
                </a:solidFill>
                <a:latin typeface="Lato" charset="0"/>
                <a:ea typeface="Lato" charset="0"/>
                <a:cs typeface="Lato" charset="0"/>
              </a:rPr>
              <a:t>CONTRIBUTION TO </a:t>
            </a:r>
          </a:p>
          <a:p>
            <a:pPr algn="ctr"/>
            <a:r>
              <a:rPr lang="en-US" sz="2400" b="1" dirty="0" smtClean="0">
                <a:solidFill>
                  <a:schemeClr val="bg1"/>
                </a:solidFill>
                <a:latin typeface="Lato" charset="0"/>
                <a:ea typeface="Lato" charset="0"/>
                <a:cs typeface="Lato" charset="0"/>
              </a:rPr>
              <a:t>EUROPEAN YOUTH WORK</a:t>
            </a:r>
            <a:endParaRPr lang="en-US" sz="1600" dirty="0" smtClean="0">
              <a:effectLst/>
              <a:latin typeface="Lato Light" charset="0"/>
              <a:ea typeface="Lato Light" charset="0"/>
              <a:cs typeface="Lato Light" charset="0"/>
            </a:endParaRPr>
          </a:p>
          <a:p>
            <a:pPr marL="0" marR="0" algn="r">
              <a:lnSpc>
                <a:spcPct val="115000"/>
              </a:lnSpc>
              <a:spcBef>
                <a:spcPts val="0"/>
              </a:spcBef>
              <a:spcAft>
                <a:spcPts val="0"/>
              </a:spcAft>
            </a:pPr>
            <a:r>
              <a:rPr lang="en-US" sz="1200" dirty="0">
                <a:solidFill>
                  <a:srgbClr val="FFFFFF"/>
                </a:solidFill>
                <a:effectLst/>
                <a:latin typeface="Gotham-Book" pitchFamily="50" charset="0"/>
                <a:ea typeface="Arial" panose="020B0604020202020204" pitchFamily="34" charset="0"/>
              </a:rPr>
              <a:t> </a:t>
            </a:r>
            <a:endParaRPr lang="en-US" sz="11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274668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1403771"/>
          </a:xfrm>
          <a:prstGeom prst="rect">
            <a:avLst/>
          </a:prstGeom>
        </p:spPr>
      </p:pic>
      <p:sp>
        <p:nvSpPr>
          <p:cNvPr id="6" name="Rectangle 5"/>
          <p:cNvSpPr txBox="1">
            <a:spLocks/>
          </p:cNvSpPr>
          <p:nvPr/>
        </p:nvSpPr>
        <p:spPr>
          <a:xfrm>
            <a:off x="427244" y="1788134"/>
            <a:ext cx="7776875" cy="4853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150000"/>
              </a:lnSpc>
              <a:buFontTx/>
              <a:buNone/>
            </a:pPr>
            <a:endParaRPr lang="en-US" altLang="en-US" sz="1800" dirty="0" smtClean="0">
              <a:latin typeface="Lato Regular"/>
              <a:cs typeface="Lato Regular"/>
            </a:endParaRPr>
          </a:p>
          <a:p>
            <a:pPr marL="533400" indent="-533400">
              <a:lnSpc>
                <a:spcPct val="80000"/>
              </a:lnSpc>
              <a:buFontTx/>
              <a:buNone/>
            </a:pPr>
            <a:endParaRPr lang="en-US" altLang="en-US" sz="1800" dirty="0">
              <a:latin typeface="Lato Regular"/>
              <a:cs typeface="Lato Regular"/>
            </a:endParaRPr>
          </a:p>
        </p:txBody>
      </p:sp>
      <p:sp>
        <p:nvSpPr>
          <p:cNvPr id="2" name="TextBox 1"/>
          <p:cNvSpPr txBox="1"/>
          <p:nvPr/>
        </p:nvSpPr>
        <p:spPr>
          <a:xfrm>
            <a:off x="3158001" y="2623712"/>
            <a:ext cx="184666" cy="369332"/>
          </a:xfrm>
          <a:prstGeom prst="rect">
            <a:avLst/>
          </a:prstGeom>
          <a:noFill/>
        </p:spPr>
        <p:txBody>
          <a:bodyPr wrap="none" rtlCol="0">
            <a:spAutoFit/>
          </a:bodyPr>
          <a:lstStyle/>
          <a:p>
            <a:endParaRPr lang="en-US" dirty="0"/>
          </a:p>
        </p:txBody>
      </p:sp>
      <p:sp>
        <p:nvSpPr>
          <p:cNvPr id="5" name="TextBox 4"/>
          <p:cNvSpPr txBox="1"/>
          <p:nvPr/>
        </p:nvSpPr>
        <p:spPr>
          <a:xfrm>
            <a:off x="2556477" y="2907809"/>
            <a:ext cx="184666" cy="369332"/>
          </a:xfrm>
          <a:prstGeom prst="rect">
            <a:avLst/>
          </a:prstGeom>
          <a:noFill/>
        </p:spPr>
        <p:txBody>
          <a:bodyPr wrap="none" rtlCol="0">
            <a:spAutoFit/>
          </a:bodyPr>
          <a:lstStyle/>
          <a:p>
            <a:endParaRPr lang="en-US" dirty="0"/>
          </a:p>
        </p:txBody>
      </p:sp>
      <p:sp>
        <p:nvSpPr>
          <p:cNvPr id="8" name="TextBox 7"/>
          <p:cNvSpPr txBox="1"/>
          <p:nvPr/>
        </p:nvSpPr>
        <p:spPr>
          <a:xfrm>
            <a:off x="152400" y="1632370"/>
            <a:ext cx="8991600" cy="3970318"/>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t>projects funded by the European Youth Foundation and the EU </a:t>
            </a:r>
            <a:r>
              <a:rPr lang="en-US" sz="2800" dirty="0" err="1"/>
              <a:t>programmes</a:t>
            </a:r>
            <a:r>
              <a:rPr lang="en-US" sz="2800" dirty="0"/>
              <a:t> in the field of youth </a:t>
            </a:r>
            <a:endParaRPr lang="en-US" sz="2800" dirty="0" smtClean="0"/>
          </a:p>
          <a:p>
            <a:pPr marL="457200" lvl="0" indent="-457200">
              <a:buFont typeface="Arial" panose="020B0604020202020204" pitchFamily="34" charset="0"/>
              <a:buChar char="•"/>
            </a:pPr>
            <a:r>
              <a:rPr lang="it-IT" sz="2800" dirty="0" smtClean="0"/>
              <a:t>Pool of trainers and Pool of representatives</a:t>
            </a:r>
            <a:endParaRPr lang="en-US" sz="2800" dirty="0"/>
          </a:p>
          <a:p>
            <a:pPr marL="457200" lvl="0" indent="-457200">
              <a:buFont typeface="Arial" panose="020B0604020202020204" pitchFamily="34" charset="0"/>
              <a:buChar char="•"/>
            </a:pPr>
            <a:r>
              <a:rPr lang="en-US" sz="2800" dirty="0"/>
              <a:t>Advocacy in the field of youth and education (youth </a:t>
            </a:r>
            <a:r>
              <a:rPr lang="en-US" sz="2800" dirty="0" smtClean="0"/>
              <a:t>and school exchange </a:t>
            </a:r>
            <a:r>
              <a:rPr lang="en-US" sz="2800" dirty="0" err="1" smtClean="0"/>
              <a:t>programme</a:t>
            </a:r>
            <a:r>
              <a:rPr lang="en-US" sz="2800" dirty="0"/>
              <a:t>)</a:t>
            </a:r>
          </a:p>
          <a:p>
            <a:pPr marL="457200" lvl="0" indent="-457200">
              <a:buFont typeface="Arial" panose="020B0604020202020204" pitchFamily="34" charset="0"/>
              <a:buChar char="•"/>
            </a:pPr>
            <a:r>
              <a:rPr lang="en-US" sz="2800" dirty="0"/>
              <a:t>key actor in the field of learning mobility in </a:t>
            </a:r>
            <a:r>
              <a:rPr lang="en-US" sz="2800" dirty="0" smtClean="0"/>
              <a:t>Europe, contribution to the European Platform for Learning mobility</a:t>
            </a:r>
            <a:endParaRPr lang="en-US" sz="2800" dirty="0"/>
          </a:p>
          <a:p>
            <a:pPr marL="457200" lvl="0" indent="-457200">
              <a:buFont typeface="Arial" panose="020B0604020202020204" pitchFamily="34" charset="0"/>
              <a:buChar char="•"/>
            </a:pPr>
            <a:r>
              <a:rPr lang="en-US" sz="2800" dirty="0"/>
              <a:t>link between formal and non formal education</a:t>
            </a:r>
          </a:p>
        </p:txBody>
      </p:sp>
      <p:sp>
        <p:nvSpPr>
          <p:cNvPr id="7" name="Text Box 8"/>
          <p:cNvSpPr txBox="1"/>
          <p:nvPr/>
        </p:nvSpPr>
        <p:spPr>
          <a:xfrm>
            <a:off x="3426373" y="0"/>
            <a:ext cx="5486400" cy="11430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2000" b="1" dirty="0" smtClean="0">
              <a:solidFill>
                <a:schemeClr val="bg1"/>
              </a:solidFill>
              <a:latin typeface="Lato" charset="0"/>
              <a:ea typeface="Lato" charset="0"/>
              <a:cs typeface="Lato" charset="0"/>
            </a:endParaRPr>
          </a:p>
          <a:p>
            <a:pPr algn="ctr"/>
            <a:r>
              <a:rPr lang="en-US" sz="2400" b="1" dirty="0" smtClean="0">
                <a:solidFill>
                  <a:schemeClr val="bg1"/>
                </a:solidFill>
                <a:latin typeface="Lato" charset="0"/>
                <a:ea typeface="Lato" charset="0"/>
                <a:cs typeface="Lato" charset="0"/>
              </a:rPr>
              <a:t>CONTRIBUTION TO </a:t>
            </a:r>
          </a:p>
          <a:p>
            <a:pPr algn="ctr"/>
            <a:r>
              <a:rPr lang="en-US" sz="2400" b="1" dirty="0" smtClean="0">
                <a:solidFill>
                  <a:schemeClr val="bg1"/>
                </a:solidFill>
                <a:latin typeface="Lato" charset="0"/>
                <a:ea typeface="Lato" charset="0"/>
                <a:cs typeface="Lato" charset="0"/>
              </a:rPr>
              <a:t>EUROPEAN YOUTH WORK</a:t>
            </a:r>
            <a:endParaRPr lang="en-US" sz="1600" dirty="0" smtClean="0">
              <a:effectLst/>
              <a:latin typeface="Lato Light" charset="0"/>
              <a:ea typeface="Lato Light" charset="0"/>
              <a:cs typeface="Lato Light" charset="0"/>
            </a:endParaRPr>
          </a:p>
          <a:p>
            <a:pPr marL="0" marR="0" algn="r">
              <a:lnSpc>
                <a:spcPct val="115000"/>
              </a:lnSpc>
              <a:spcBef>
                <a:spcPts val="0"/>
              </a:spcBef>
              <a:spcAft>
                <a:spcPts val="0"/>
              </a:spcAft>
            </a:pPr>
            <a:r>
              <a:rPr lang="en-US" sz="1200" dirty="0">
                <a:solidFill>
                  <a:srgbClr val="FFFFFF"/>
                </a:solidFill>
                <a:effectLst/>
                <a:latin typeface="Gotham-Book" pitchFamily="50" charset="0"/>
                <a:ea typeface="Arial" panose="020B0604020202020204" pitchFamily="34" charset="0"/>
              </a:rPr>
              <a:t> </a:t>
            </a:r>
            <a:endParaRPr lang="en-US" sz="11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53148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1403771"/>
          </a:xfrm>
          <a:prstGeom prst="rect">
            <a:avLst/>
          </a:prstGeom>
        </p:spPr>
      </p:pic>
      <p:sp>
        <p:nvSpPr>
          <p:cNvPr id="6" name="Rectangle 5"/>
          <p:cNvSpPr txBox="1">
            <a:spLocks/>
          </p:cNvSpPr>
          <p:nvPr/>
        </p:nvSpPr>
        <p:spPr>
          <a:xfrm>
            <a:off x="427244" y="1788134"/>
            <a:ext cx="7776875" cy="4853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150000"/>
              </a:lnSpc>
              <a:buFontTx/>
              <a:buNone/>
            </a:pPr>
            <a:endParaRPr lang="en-US" altLang="en-US" sz="1800" dirty="0" smtClean="0">
              <a:latin typeface="Lato Regular"/>
              <a:cs typeface="Lato Regular"/>
            </a:endParaRPr>
          </a:p>
          <a:p>
            <a:pPr marL="533400" indent="-533400">
              <a:lnSpc>
                <a:spcPct val="80000"/>
              </a:lnSpc>
              <a:buFontTx/>
              <a:buNone/>
            </a:pPr>
            <a:endParaRPr lang="en-US" altLang="en-US" sz="1800" dirty="0">
              <a:latin typeface="Lato Regular"/>
              <a:cs typeface="Lato Regular"/>
            </a:endParaRPr>
          </a:p>
        </p:txBody>
      </p:sp>
      <p:sp>
        <p:nvSpPr>
          <p:cNvPr id="2" name="TextBox 1"/>
          <p:cNvSpPr txBox="1"/>
          <p:nvPr/>
        </p:nvSpPr>
        <p:spPr>
          <a:xfrm>
            <a:off x="3158001" y="2623712"/>
            <a:ext cx="184666" cy="369332"/>
          </a:xfrm>
          <a:prstGeom prst="rect">
            <a:avLst/>
          </a:prstGeom>
          <a:noFill/>
        </p:spPr>
        <p:txBody>
          <a:bodyPr wrap="none" rtlCol="0">
            <a:spAutoFit/>
          </a:bodyPr>
          <a:lstStyle/>
          <a:p>
            <a:endParaRPr lang="en-US" dirty="0"/>
          </a:p>
        </p:txBody>
      </p:sp>
      <p:sp>
        <p:nvSpPr>
          <p:cNvPr id="5" name="TextBox 4"/>
          <p:cNvSpPr txBox="1"/>
          <p:nvPr/>
        </p:nvSpPr>
        <p:spPr>
          <a:xfrm>
            <a:off x="2556477" y="2907809"/>
            <a:ext cx="184666" cy="369332"/>
          </a:xfrm>
          <a:prstGeom prst="rect">
            <a:avLst/>
          </a:prstGeom>
          <a:noFill/>
        </p:spPr>
        <p:txBody>
          <a:bodyPr wrap="none" rtlCol="0">
            <a:spAutoFit/>
          </a:bodyPr>
          <a:lstStyle/>
          <a:p>
            <a:endParaRPr lang="en-US" dirty="0"/>
          </a:p>
        </p:txBody>
      </p:sp>
      <p:sp>
        <p:nvSpPr>
          <p:cNvPr id="7" name="Text Box 8"/>
          <p:cNvSpPr txBox="1"/>
          <p:nvPr/>
        </p:nvSpPr>
        <p:spPr>
          <a:xfrm>
            <a:off x="3426373" y="0"/>
            <a:ext cx="5486400" cy="11430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2000" b="1" dirty="0" smtClean="0">
              <a:solidFill>
                <a:schemeClr val="bg1"/>
              </a:solidFill>
              <a:latin typeface="Lato" charset="0"/>
              <a:ea typeface="Lato" charset="0"/>
              <a:cs typeface="Lato" charset="0"/>
            </a:endParaRPr>
          </a:p>
          <a:p>
            <a:pPr algn="ctr"/>
            <a:r>
              <a:rPr lang="en-US" sz="2400" b="1" dirty="0" smtClean="0">
                <a:solidFill>
                  <a:schemeClr val="bg1"/>
                </a:solidFill>
                <a:latin typeface="Lato" charset="0"/>
                <a:ea typeface="Lato" charset="0"/>
                <a:cs typeface="Lato" charset="0"/>
              </a:rPr>
              <a:t>RESEARCH and IMPACT</a:t>
            </a:r>
            <a:endParaRPr lang="en-US" sz="1600" dirty="0" smtClean="0">
              <a:effectLst/>
              <a:latin typeface="Lato Light" charset="0"/>
              <a:ea typeface="Lato Light" charset="0"/>
              <a:cs typeface="Lato Light" charset="0"/>
            </a:endParaRPr>
          </a:p>
          <a:p>
            <a:pPr marL="0" marR="0" algn="r">
              <a:lnSpc>
                <a:spcPct val="115000"/>
              </a:lnSpc>
              <a:spcBef>
                <a:spcPts val="0"/>
              </a:spcBef>
              <a:spcAft>
                <a:spcPts val="0"/>
              </a:spcAft>
            </a:pPr>
            <a:r>
              <a:rPr lang="en-US" sz="1200" dirty="0">
                <a:solidFill>
                  <a:srgbClr val="FFFFFF"/>
                </a:solidFill>
                <a:effectLst/>
                <a:latin typeface="Gotham-Book" pitchFamily="50" charset="0"/>
                <a:ea typeface="Arial" panose="020B0604020202020204" pitchFamily="34" charset="0"/>
              </a:rPr>
              <a:t> </a:t>
            </a:r>
            <a:endParaRPr lang="en-US" sz="1100" dirty="0">
              <a:solidFill>
                <a:srgbClr val="000000"/>
              </a:solidFill>
              <a:effectLst/>
              <a:latin typeface="Arial" panose="020B0604020202020204" pitchFamily="34" charset="0"/>
              <a:ea typeface="Arial" panose="020B0604020202020204" pitchFamily="34" charset="0"/>
            </a:endParaRPr>
          </a:p>
        </p:txBody>
      </p:sp>
      <p:sp>
        <p:nvSpPr>
          <p:cNvPr id="9" name="TextBox 8"/>
          <p:cNvSpPr txBox="1"/>
          <p:nvPr/>
        </p:nvSpPr>
        <p:spPr>
          <a:xfrm>
            <a:off x="152400" y="1367860"/>
            <a:ext cx="8991600" cy="5693866"/>
          </a:xfrm>
          <a:prstGeom prst="rect">
            <a:avLst/>
          </a:prstGeom>
          <a:noFill/>
        </p:spPr>
        <p:txBody>
          <a:bodyPr wrap="square" rtlCol="0">
            <a:spAutoFit/>
          </a:bodyPr>
          <a:lstStyle/>
          <a:p>
            <a:pPr marL="457200" lvl="0" indent="-457200">
              <a:buFont typeface="Arial" panose="020B0604020202020204" pitchFamily="34" charset="0"/>
              <a:buChar char="•"/>
            </a:pPr>
            <a:r>
              <a:rPr lang="it-IT" sz="2800" dirty="0"/>
              <a:t>Research: </a:t>
            </a:r>
            <a:r>
              <a:rPr lang="it-IT" sz="2800" dirty="0">
                <a:hlinkClick r:id="rId4"/>
              </a:rPr>
              <a:t>https://afs.org/education/education-research/</a:t>
            </a:r>
            <a:endParaRPr lang="it-IT" sz="2800" dirty="0" smtClean="0"/>
          </a:p>
          <a:p>
            <a:pPr marL="457200" lvl="0" indent="-457200">
              <a:buFont typeface="Arial" panose="020B0604020202020204" pitchFamily="34" charset="0"/>
              <a:buChar char="•"/>
            </a:pPr>
            <a:r>
              <a:rPr lang="it-IT" sz="2800" dirty="0" smtClean="0"/>
              <a:t>Assessment of Intercultural Competence</a:t>
            </a:r>
          </a:p>
          <a:p>
            <a:pPr marL="914400" lvl="1" indent="-457200">
              <a:buFont typeface="Arial" panose="020B0604020202020204" pitchFamily="34" charset="0"/>
              <a:buChar char="•"/>
            </a:pPr>
            <a:r>
              <a:rPr lang="it-IT" sz="2800" dirty="0" smtClean="0">
                <a:hlinkClick r:id="rId5"/>
              </a:rPr>
              <a:t>Intercultura Assessment Protocol</a:t>
            </a:r>
            <a:endParaRPr lang="it-IT" sz="2800" dirty="0" smtClean="0"/>
          </a:p>
          <a:p>
            <a:pPr marL="914400" lvl="1" indent="-457200">
              <a:buFont typeface="Arial" panose="020B0604020202020204" pitchFamily="34" charset="0"/>
              <a:buChar char="•"/>
            </a:pPr>
            <a:r>
              <a:rPr lang="it-IT" sz="2800" dirty="0" smtClean="0"/>
              <a:t>Fora on Intercultural Learning and Exchange</a:t>
            </a:r>
          </a:p>
          <a:p>
            <a:pPr marL="1371600" lvl="2" indent="-457200">
              <a:buFont typeface="Arial" panose="020B0604020202020204" pitchFamily="34" charset="0"/>
              <a:buChar char="•"/>
            </a:pPr>
            <a:r>
              <a:rPr lang="en-US" sz="2000" dirty="0">
                <a:hlinkClick r:id="rId6"/>
              </a:rPr>
              <a:t>Assessing Intercultural Learning in Student and Pupil Exchanges: Exploring Evidence of </a:t>
            </a:r>
            <a:r>
              <a:rPr lang="en-US" sz="2000" dirty="0" smtClean="0">
                <a:hlinkClick r:id="rId6"/>
              </a:rPr>
              <a:t>Success</a:t>
            </a:r>
            <a:endParaRPr lang="en-US" sz="2000" dirty="0" smtClean="0"/>
          </a:p>
          <a:p>
            <a:pPr marL="1371600" lvl="2" indent="-457200">
              <a:buFont typeface="Arial" panose="020B0604020202020204" pitchFamily="34" charset="0"/>
              <a:buChar char="•"/>
            </a:pPr>
            <a:r>
              <a:rPr lang="en-US" sz="2000" dirty="0">
                <a:hlinkClick r:id="rId7"/>
              </a:rPr>
              <a:t>Intercultural learning for adolescents: indicators and measurement of competence acquired through non formal education and informal learning on educational </a:t>
            </a:r>
            <a:r>
              <a:rPr lang="en-US" sz="2000" dirty="0" smtClean="0">
                <a:hlinkClick r:id="rId7"/>
              </a:rPr>
              <a:t>exchanges</a:t>
            </a:r>
            <a:endParaRPr lang="en-US" sz="2000" dirty="0" smtClean="0"/>
          </a:p>
          <a:p>
            <a:pPr marL="1371600" lvl="2" indent="-457200">
              <a:buFont typeface="Arial" panose="020B0604020202020204" pitchFamily="34" charset="0"/>
              <a:buChar char="•"/>
            </a:pPr>
            <a:r>
              <a:rPr lang="en-US" sz="2000" dirty="0">
                <a:hlinkClick r:id="rId8"/>
              </a:rPr>
              <a:t>The school assessment of the intercultural learning of pupils during and after individual exchanges abroad</a:t>
            </a:r>
            <a:endParaRPr lang="it-IT" sz="2000" dirty="0" smtClean="0"/>
          </a:p>
          <a:p>
            <a:pPr marL="457200" lvl="0" indent="-457200">
              <a:buFont typeface="Arial" panose="020B0604020202020204" pitchFamily="34" charset="0"/>
              <a:buChar char="•"/>
            </a:pPr>
            <a:r>
              <a:rPr lang="it-IT" sz="2800" dirty="0" smtClean="0"/>
              <a:t>Definition of Intercultural competence:</a:t>
            </a:r>
          </a:p>
          <a:p>
            <a:pPr marL="914400" lvl="1" indent="-457200">
              <a:buFont typeface="Arial" panose="020B0604020202020204" pitchFamily="34" charset="0"/>
              <a:buChar char="•"/>
            </a:pPr>
            <a:r>
              <a:rPr lang="it-IT" sz="2800" dirty="0" smtClean="0">
                <a:hlinkClick r:id="rId9"/>
              </a:rPr>
              <a:t>AFS Intercultural Programs</a:t>
            </a:r>
            <a:endParaRPr lang="it-IT" sz="2800" dirty="0" smtClean="0"/>
          </a:p>
          <a:p>
            <a:pPr marL="914400" lvl="1" indent="-457200">
              <a:buFont typeface="Arial" panose="020B0604020202020204" pitchFamily="34" charset="0"/>
              <a:buChar char="•"/>
            </a:pPr>
            <a:r>
              <a:rPr lang="it-IT" sz="2800" dirty="0" smtClean="0">
                <a:hlinkClick r:id="rId10"/>
              </a:rPr>
              <a:t>EFIL</a:t>
            </a:r>
            <a:r>
              <a:rPr lang="it-IT" sz="2800" dirty="0" smtClean="0"/>
              <a:t> (adapted for European environment)</a:t>
            </a:r>
          </a:p>
          <a:p>
            <a:pPr lvl="1"/>
            <a:endParaRPr lang="en-US" sz="2800" dirty="0"/>
          </a:p>
        </p:txBody>
      </p:sp>
    </p:spTree>
    <p:extLst>
      <p:ext uri="{BB962C8B-B14F-4D97-AF65-F5344CB8AC3E}">
        <p14:creationId xmlns:p14="http://schemas.microsoft.com/office/powerpoint/2010/main" val="819274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1403771"/>
          </a:xfrm>
          <a:prstGeom prst="rect">
            <a:avLst/>
          </a:prstGeom>
        </p:spPr>
      </p:pic>
      <p:sp>
        <p:nvSpPr>
          <p:cNvPr id="6" name="Rectangle 5"/>
          <p:cNvSpPr txBox="1">
            <a:spLocks/>
          </p:cNvSpPr>
          <p:nvPr/>
        </p:nvSpPr>
        <p:spPr>
          <a:xfrm>
            <a:off x="427244" y="1788134"/>
            <a:ext cx="7776875" cy="4853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150000"/>
              </a:lnSpc>
              <a:buFontTx/>
              <a:buNone/>
            </a:pPr>
            <a:endParaRPr lang="en-US" altLang="en-US" sz="1800" dirty="0" smtClean="0">
              <a:latin typeface="Lato Regular"/>
              <a:cs typeface="Lato Regular"/>
            </a:endParaRPr>
          </a:p>
          <a:p>
            <a:pPr marL="533400" indent="-533400">
              <a:lnSpc>
                <a:spcPct val="80000"/>
              </a:lnSpc>
              <a:buFontTx/>
              <a:buNone/>
            </a:pPr>
            <a:endParaRPr lang="en-US" altLang="en-US" sz="1800" dirty="0">
              <a:latin typeface="Lato Regular"/>
              <a:cs typeface="Lato Regular"/>
            </a:endParaRPr>
          </a:p>
        </p:txBody>
      </p:sp>
      <p:sp>
        <p:nvSpPr>
          <p:cNvPr id="2" name="TextBox 1"/>
          <p:cNvSpPr txBox="1"/>
          <p:nvPr/>
        </p:nvSpPr>
        <p:spPr>
          <a:xfrm>
            <a:off x="3158001" y="2623712"/>
            <a:ext cx="184666" cy="369332"/>
          </a:xfrm>
          <a:prstGeom prst="rect">
            <a:avLst/>
          </a:prstGeom>
          <a:noFill/>
        </p:spPr>
        <p:txBody>
          <a:bodyPr wrap="none" rtlCol="0">
            <a:spAutoFit/>
          </a:bodyPr>
          <a:lstStyle/>
          <a:p>
            <a:endParaRPr lang="en-US" dirty="0"/>
          </a:p>
        </p:txBody>
      </p:sp>
      <p:sp>
        <p:nvSpPr>
          <p:cNvPr id="5" name="TextBox 4"/>
          <p:cNvSpPr txBox="1"/>
          <p:nvPr/>
        </p:nvSpPr>
        <p:spPr>
          <a:xfrm>
            <a:off x="2556477" y="2907809"/>
            <a:ext cx="184666" cy="369332"/>
          </a:xfrm>
          <a:prstGeom prst="rect">
            <a:avLst/>
          </a:prstGeom>
          <a:noFill/>
        </p:spPr>
        <p:txBody>
          <a:bodyPr wrap="none" rtlCol="0">
            <a:spAutoFit/>
          </a:bodyPr>
          <a:lstStyle/>
          <a:p>
            <a:endParaRPr lang="en-US" dirty="0"/>
          </a:p>
        </p:txBody>
      </p:sp>
      <p:sp>
        <p:nvSpPr>
          <p:cNvPr id="15" name="TextBox 14"/>
          <p:cNvSpPr txBox="1"/>
          <p:nvPr/>
        </p:nvSpPr>
        <p:spPr>
          <a:xfrm>
            <a:off x="228600" y="1403770"/>
            <a:ext cx="8702039" cy="5078313"/>
          </a:xfrm>
          <a:prstGeom prst="rect">
            <a:avLst/>
          </a:prstGeom>
          <a:noFill/>
        </p:spPr>
        <p:txBody>
          <a:bodyPr wrap="square" rtlCol="0">
            <a:spAutoFit/>
          </a:bodyPr>
          <a:lstStyle/>
          <a:p>
            <a:pPr algn="ctr"/>
            <a:r>
              <a:rPr lang="en-US" sz="2800" dirty="0" smtClean="0">
                <a:solidFill>
                  <a:srgbClr val="007AC2"/>
                </a:solidFill>
                <a:latin typeface="Lato" charset="0"/>
                <a:ea typeface="Lato" charset="0"/>
                <a:cs typeface="Lato" charset="0"/>
              </a:rPr>
              <a:t>Thank you!</a:t>
            </a:r>
          </a:p>
          <a:p>
            <a:pPr algn="ctr"/>
            <a:r>
              <a:rPr lang="it-IT" sz="2800" dirty="0" smtClean="0">
                <a:solidFill>
                  <a:srgbClr val="007AC2"/>
                </a:solidFill>
                <a:latin typeface="Lato" charset="0"/>
                <a:ea typeface="Lato" charset="0"/>
                <a:cs typeface="Lato" charset="0"/>
                <a:hlinkClick r:id="rId4"/>
              </a:rPr>
              <a:t>elisa.briga@afs.org</a:t>
            </a:r>
            <a:endParaRPr lang="it-IT" sz="2800" dirty="0" smtClean="0">
              <a:solidFill>
                <a:srgbClr val="007AC2"/>
              </a:solidFill>
              <a:latin typeface="Lato" charset="0"/>
              <a:ea typeface="Lato" charset="0"/>
              <a:cs typeface="Lato" charset="0"/>
            </a:endParaRPr>
          </a:p>
          <a:p>
            <a:pPr algn="ctr"/>
            <a:endParaRPr lang="it-IT" sz="2800" dirty="0">
              <a:solidFill>
                <a:srgbClr val="007AC2"/>
              </a:solidFill>
              <a:latin typeface="Lato" charset="0"/>
              <a:ea typeface="Lato" charset="0"/>
              <a:cs typeface="Lato" charset="0"/>
            </a:endParaRPr>
          </a:p>
          <a:p>
            <a:pPr algn="ctr"/>
            <a:r>
              <a:rPr lang="it-IT" sz="2800" b="1" dirty="0" smtClean="0">
                <a:solidFill>
                  <a:srgbClr val="007AC2"/>
                </a:solidFill>
                <a:latin typeface="Lato" charset="0"/>
                <a:ea typeface="Lato" charset="0"/>
                <a:cs typeface="Lato" charset="0"/>
              </a:rPr>
              <a:t>Sources</a:t>
            </a:r>
            <a:r>
              <a:rPr lang="it-IT" sz="2800" dirty="0" smtClean="0">
                <a:solidFill>
                  <a:srgbClr val="007AC2"/>
                </a:solidFill>
                <a:latin typeface="Lato" charset="0"/>
                <a:ea typeface="Lato" charset="0"/>
                <a:cs typeface="Lato" charset="0"/>
              </a:rPr>
              <a:t>:</a:t>
            </a:r>
          </a:p>
          <a:p>
            <a:pPr marL="571500" indent="-571500" algn="ctr">
              <a:buFontTx/>
              <a:buChar char="-"/>
            </a:pPr>
            <a:r>
              <a:rPr lang="it-IT" sz="2400" dirty="0" smtClean="0">
                <a:solidFill>
                  <a:srgbClr val="007AC2"/>
                </a:solidFill>
                <a:latin typeface="Lato" charset="0"/>
                <a:ea typeface="Lato" charset="0"/>
                <a:cs typeface="Lato" charset="0"/>
                <a:hlinkClick r:id="rId5"/>
              </a:rPr>
              <a:t>40 years of EFIL </a:t>
            </a:r>
            <a:r>
              <a:rPr lang="it-IT" sz="2400" dirty="0" smtClean="0">
                <a:solidFill>
                  <a:srgbClr val="007AC2"/>
                </a:solidFill>
                <a:latin typeface="Lato" charset="0"/>
                <a:ea typeface="Lato" charset="0"/>
                <a:cs typeface="Lato" charset="0"/>
              </a:rPr>
              <a:t>(2011)</a:t>
            </a:r>
          </a:p>
          <a:p>
            <a:pPr marL="571500" indent="-571500" algn="ctr">
              <a:buFontTx/>
              <a:buChar char="-"/>
            </a:pPr>
            <a:r>
              <a:rPr lang="it-IT" sz="2400" dirty="0" smtClean="0">
                <a:solidFill>
                  <a:srgbClr val="007AC2"/>
                </a:solidFill>
                <a:latin typeface="Lato" charset="0"/>
                <a:ea typeface="Lato" charset="0"/>
                <a:cs typeface="Lato" charset="0"/>
                <a:hlinkClick r:id="rId6"/>
              </a:rPr>
              <a:t>Where the border stands</a:t>
            </a:r>
            <a:r>
              <a:rPr lang="it-IT" sz="2400" dirty="0" smtClean="0">
                <a:solidFill>
                  <a:srgbClr val="007AC2"/>
                </a:solidFill>
                <a:latin typeface="Lato" charset="0"/>
                <a:ea typeface="Lato" charset="0"/>
                <a:cs typeface="Lato" charset="0"/>
              </a:rPr>
              <a:t>, Chinzari and Ruffino (2014)</a:t>
            </a:r>
          </a:p>
          <a:p>
            <a:pPr marL="571500" indent="-571500" algn="ctr">
              <a:buFontTx/>
              <a:buChar char="-"/>
            </a:pPr>
            <a:r>
              <a:rPr lang="it-IT" sz="2400" dirty="0">
                <a:solidFill>
                  <a:srgbClr val="007AC2"/>
                </a:solidFill>
                <a:latin typeface="Lato" charset="0"/>
                <a:ea typeface="Lato" charset="0"/>
                <a:cs typeface="Lato" charset="0"/>
                <a:hlinkClick r:id="rId7"/>
              </a:rPr>
              <a:t>https://afs.org/archives/timeline</a:t>
            </a:r>
            <a:r>
              <a:rPr lang="it-IT" sz="2400" dirty="0" smtClean="0">
                <a:solidFill>
                  <a:srgbClr val="007AC2"/>
                </a:solidFill>
                <a:latin typeface="Lato" charset="0"/>
                <a:ea typeface="Lato" charset="0"/>
                <a:cs typeface="Lato" charset="0"/>
                <a:hlinkClick r:id="rId7"/>
              </a:rPr>
              <a:t>/</a:t>
            </a:r>
            <a:endParaRPr lang="it-IT" sz="2400" dirty="0" smtClean="0">
              <a:solidFill>
                <a:srgbClr val="007AC2"/>
              </a:solidFill>
              <a:latin typeface="Lato" charset="0"/>
              <a:ea typeface="Lato" charset="0"/>
              <a:cs typeface="Lato" charset="0"/>
            </a:endParaRPr>
          </a:p>
          <a:p>
            <a:pPr marL="571500" indent="-571500" algn="ctr">
              <a:buFontTx/>
              <a:buChar char="-"/>
            </a:pPr>
            <a:endParaRPr lang="it-IT" sz="2800" dirty="0">
              <a:solidFill>
                <a:srgbClr val="007AC2"/>
              </a:solidFill>
              <a:latin typeface="Lato" charset="0"/>
              <a:ea typeface="Lato" charset="0"/>
              <a:cs typeface="Lato" charset="0"/>
            </a:endParaRPr>
          </a:p>
          <a:p>
            <a:pPr algn="ctr"/>
            <a:r>
              <a:rPr lang="it-IT" sz="2800" b="1" dirty="0" smtClean="0">
                <a:solidFill>
                  <a:srgbClr val="007AC2"/>
                </a:solidFill>
                <a:latin typeface="Lato" charset="0"/>
                <a:ea typeface="Lato" charset="0"/>
                <a:cs typeface="Lato" charset="0"/>
              </a:rPr>
              <a:t>More info</a:t>
            </a:r>
            <a:r>
              <a:rPr lang="it-IT" sz="2800" dirty="0" smtClean="0">
                <a:solidFill>
                  <a:srgbClr val="007AC2"/>
                </a:solidFill>
                <a:latin typeface="Lato" charset="0"/>
                <a:ea typeface="Lato" charset="0"/>
                <a:cs typeface="Lato" charset="0"/>
              </a:rPr>
              <a:t>:</a:t>
            </a:r>
          </a:p>
          <a:p>
            <a:pPr marL="571500" indent="-571500" algn="ctr">
              <a:buFontTx/>
              <a:buChar char="-"/>
            </a:pPr>
            <a:r>
              <a:rPr lang="it-IT" sz="2800" dirty="0" smtClean="0">
                <a:solidFill>
                  <a:srgbClr val="007AC2"/>
                </a:solidFill>
                <a:latin typeface="Lato" charset="0"/>
                <a:ea typeface="Lato" charset="0"/>
                <a:cs typeface="Lato" charset="0"/>
                <a:hlinkClick r:id="rId8"/>
              </a:rPr>
              <a:t>www.efil.afs.org</a:t>
            </a:r>
            <a:endParaRPr lang="it-IT" sz="2800" dirty="0" smtClean="0">
              <a:solidFill>
                <a:srgbClr val="007AC2"/>
              </a:solidFill>
              <a:latin typeface="Lato" charset="0"/>
              <a:ea typeface="Lato" charset="0"/>
              <a:cs typeface="Lato" charset="0"/>
            </a:endParaRPr>
          </a:p>
          <a:p>
            <a:pPr marL="571500" indent="-571500" algn="ctr">
              <a:buFontTx/>
              <a:buChar char="-"/>
            </a:pPr>
            <a:r>
              <a:rPr lang="it-IT" sz="2800" dirty="0" smtClean="0">
                <a:solidFill>
                  <a:srgbClr val="007AC2"/>
                </a:solidFill>
                <a:latin typeface="Lato" charset="0"/>
                <a:ea typeface="Lato" charset="0"/>
                <a:cs typeface="Lato" charset="0"/>
              </a:rPr>
              <a:t>www.afs.org</a:t>
            </a:r>
          </a:p>
          <a:p>
            <a:pPr marL="571500" indent="-571500" algn="ctr">
              <a:buFontTx/>
              <a:buChar char="-"/>
            </a:pPr>
            <a:endParaRPr lang="en-US" sz="2800" dirty="0" smtClean="0">
              <a:solidFill>
                <a:srgbClr val="007AC2"/>
              </a:solidFill>
              <a:latin typeface="Lato" charset="0"/>
              <a:ea typeface="Lato" charset="0"/>
              <a:cs typeface="Lato" charset="0"/>
            </a:endParaRPr>
          </a:p>
        </p:txBody>
      </p:sp>
    </p:spTree>
    <p:extLst>
      <p:ext uri="{BB962C8B-B14F-4D97-AF65-F5344CB8AC3E}">
        <p14:creationId xmlns:p14="http://schemas.microsoft.com/office/powerpoint/2010/main" val="1661150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1403771"/>
          </a:xfrm>
          <a:prstGeom prst="rect">
            <a:avLst/>
          </a:prstGeom>
        </p:spPr>
      </p:pic>
      <p:sp>
        <p:nvSpPr>
          <p:cNvPr id="6" name="Rectangle 5"/>
          <p:cNvSpPr txBox="1">
            <a:spLocks/>
          </p:cNvSpPr>
          <p:nvPr/>
        </p:nvSpPr>
        <p:spPr>
          <a:xfrm>
            <a:off x="427244" y="1788134"/>
            <a:ext cx="7776875" cy="4853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150000"/>
              </a:lnSpc>
              <a:buFontTx/>
              <a:buNone/>
            </a:pPr>
            <a:endParaRPr lang="en-US" altLang="en-US" sz="1800" dirty="0" smtClean="0">
              <a:latin typeface="Lato Regular"/>
              <a:cs typeface="Lato Regular"/>
            </a:endParaRPr>
          </a:p>
          <a:p>
            <a:pPr marL="533400" indent="-533400">
              <a:lnSpc>
                <a:spcPct val="80000"/>
              </a:lnSpc>
              <a:buFontTx/>
              <a:buNone/>
            </a:pPr>
            <a:endParaRPr lang="en-US" altLang="en-US" sz="1800" dirty="0">
              <a:latin typeface="Lato Regular"/>
              <a:cs typeface="Lato Regular"/>
            </a:endParaRPr>
          </a:p>
        </p:txBody>
      </p:sp>
      <p:sp>
        <p:nvSpPr>
          <p:cNvPr id="2" name="TextBox 1"/>
          <p:cNvSpPr txBox="1"/>
          <p:nvPr/>
        </p:nvSpPr>
        <p:spPr>
          <a:xfrm>
            <a:off x="3158001" y="2623712"/>
            <a:ext cx="184666" cy="369332"/>
          </a:xfrm>
          <a:prstGeom prst="rect">
            <a:avLst/>
          </a:prstGeom>
          <a:noFill/>
        </p:spPr>
        <p:txBody>
          <a:bodyPr wrap="none" rtlCol="0">
            <a:spAutoFit/>
          </a:bodyPr>
          <a:lstStyle/>
          <a:p>
            <a:endParaRPr lang="en-US" dirty="0"/>
          </a:p>
        </p:txBody>
      </p:sp>
      <p:sp>
        <p:nvSpPr>
          <p:cNvPr id="5" name="TextBox 4"/>
          <p:cNvSpPr txBox="1"/>
          <p:nvPr/>
        </p:nvSpPr>
        <p:spPr>
          <a:xfrm>
            <a:off x="2556477" y="2907809"/>
            <a:ext cx="184666" cy="369332"/>
          </a:xfrm>
          <a:prstGeom prst="rect">
            <a:avLst/>
          </a:prstGeom>
          <a:noFill/>
        </p:spPr>
        <p:txBody>
          <a:bodyPr wrap="none" rtlCol="0">
            <a:spAutoFit/>
          </a:bodyPr>
          <a:lstStyle/>
          <a:p>
            <a:endParaRPr lang="en-US" dirty="0"/>
          </a:p>
        </p:txBody>
      </p:sp>
      <p:sp>
        <p:nvSpPr>
          <p:cNvPr id="15" name="TextBox 14"/>
          <p:cNvSpPr txBox="1"/>
          <p:nvPr/>
        </p:nvSpPr>
        <p:spPr>
          <a:xfrm>
            <a:off x="427244" y="1664541"/>
            <a:ext cx="8177891" cy="4832092"/>
          </a:xfrm>
          <a:prstGeom prst="rect">
            <a:avLst/>
          </a:prstGeom>
          <a:noFill/>
        </p:spPr>
        <p:txBody>
          <a:bodyPr wrap="square" rtlCol="0">
            <a:spAutoFit/>
          </a:bodyPr>
          <a:lstStyle/>
          <a:p>
            <a:r>
              <a:rPr lang="en-US" sz="2800" dirty="0" smtClean="0">
                <a:solidFill>
                  <a:srgbClr val="007AC2"/>
                </a:solidFill>
                <a:latin typeface="Lato" charset="0"/>
                <a:ea typeface="Lato" charset="0"/>
                <a:cs typeface="Lato" charset="0"/>
              </a:rPr>
              <a:t>AGENDA</a:t>
            </a:r>
          </a:p>
          <a:p>
            <a:endParaRPr lang="en-US" sz="2800" dirty="0">
              <a:latin typeface="Lato" charset="0"/>
              <a:ea typeface="Lato" charset="0"/>
              <a:cs typeface="Lato" charset="0"/>
            </a:endParaRPr>
          </a:p>
          <a:p>
            <a:pPr marL="342900" lvl="0" indent="-342900">
              <a:buFont typeface="Arial" panose="020B0604020202020204" pitchFamily="34" charset="0"/>
              <a:buChar char="•"/>
            </a:pPr>
            <a:r>
              <a:rPr lang="en-US" sz="2800" dirty="0" smtClean="0">
                <a:latin typeface="Lato" charset="0"/>
                <a:ea typeface="Lato" charset="0"/>
                <a:cs typeface="Lato" charset="0"/>
              </a:rPr>
              <a:t>History</a:t>
            </a:r>
          </a:p>
          <a:p>
            <a:pPr marL="342900" lvl="0" indent="-342900">
              <a:buFont typeface="Arial" panose="020B0604020202020204" pitchFamily="34" charset="0"/>
              <a:buChar char="•"/>
            </a:pPr>
            <a:endParaRPr lang="it-IT" sz="2800" dirty="0">
              <a:latin typeface="Lato" charset="0"/>
              <a:ea typeface="Lato" charset="0"/>
              <a:cs typeface="Lato" charset="0"/>
            </a:endParaRPr>
          </a:p>
          <a:p>
            <a:pPr marL="342900" lvl="0" indent="-342900">
              <a:buFont typeface="Arial" panose="020B0604020202020204" pitchFamily="34" charset="0"/>
              <a:buChar char="•"/>
            </a:pPr>
            <a:r>
              <a:rPr lang="it-IT" sz="2800" dirty="0" smtClean="0">
                <a:latin typeface="Lato" charset="0"/>
                <a:ea typeface="Lato" charset="0"/>
                <a:cs typeface="Lato" charset="0"/>
              </a:rPr>
              <a:t>What we do </a:t>
            </a:r>
          </a:p>
          <a:p>
            <a:pPr lvl="0"/>
            <a:endParaRPr lang="en-US" sz="2800" dirty="0" smtClean="0">
              <a:latin typeface="Lato" charset="0"/>
              <a:ea typeface="Lato" charset="0"/>
              <a:cs typeface="Lato" charset="0"/>
            </a:endParaRPr>
          </a:p>
          <a:p>
            <a:pPr marL="342900" lvl="0" indent="-342900">
              <a:buFont typeface="Arial" panose="020B0604020202020204" pitchFamily="34" charset="0"/>
              <a:buChar char="•"/>
            </a:pPr>
            <a:r>
              <a:rPr lang="it-IT" sz="2800" dirty="0" smtClean="0">
                <a:latin typeface="Lato" charset="0"/>
                <a:ea typeface="Lato" charset="0"/>
                <a:cs typeface="Lato" charset="0"/>
              </a:rPr>
              <a:t>The future</a:t>
            </a:r>
            <a:endParaRPr lang="en-US" sz="2800" dirty="0" smtClean="0">
              <a:latin typeface="Lato" charset="0"/>
              <a:ea typeface="Lato" charset="0"/>
              <a:cs typeface="Lato" charset="0"/>
            </a:endParaRPr>
          </a:p>
          <a:p>
            <a:pPr marL="342900" lvl="0" indent="-342900">
              <a:buFont typeface="Arial" panose="020B0604020202020204" pitchFamily="34" charset="0"/>
              <a:buChar char="•"/>
            </a:pPr>
            <a:endParaRPr lang="en-US" sz="2800" dirty="0">
              <a:latin typeface="Lato" charset="0"/>
              <a:ea typeface="Lato" charset="0"/>
              <a:cs typeface="Lato" charset="0"/>
            </a:endParaRPr>
          </a:p>
          <a:p>
            <a:pPr marL="342900" lvl="0" indent="-342900">
              <a:buFont typeface="Arial" panose="020B0604020202020204" pitchFamily="34" charset="0"/>
              <a:buChar char="•"/>
            </a:pPr>
            <a:r>
              <a:rPr lang="it-IT" sz="2800" dirty="0" smtClean="0">
                <a:latin typeface="Lato" charset="0"/>
                <a:ea typeface="Lato" charset="0"/>
                <a:cs typeface="Lato" charset="0"/>
              </a:rPr>
              <a:t>Key moments and influences</a:t>
            </a:r>
            <a:endParaRPr lang="en-US" sz="2800" dirty="0" smtClean="0">
              <a:latin typeface="Lato" charset="0"/>
              <a:ea typeface="Lato" charset="0"/>
              <a:cs typeface="Lato" charset="0"/>
            </a:endParaRPr>
          </a:p>
          <a:p>
            <a:pPr marL="342900" lvl="0" indent="-342900">
              <a:buFont typeface="Arial" panose="020B0604020202020204" pitchFamily="34" charset="0"/>
              <a:buChar char="•"/>
            </a:pPr>
            <a:endParaRPr lang="en-US" sz="2800" dirty="0">
              <a:latin typeface="Lato" charset="0"/>
              <a:ea typeface="Lato" charset="0"/>
              <a:cs typeface="Lato" charset="0"/>
            </a:endParaRPr>
          </a:p>
          <a:p>
            <a:pPr marL="342900" lvl="0" indent="-342900">
              <a:buFont typeface="Arial" panose="020B0604020202020204" pitchFamily="34" charset="0"/>
              <a:buChar char="•"/>
            </a:pPr>
            <a:r>
              <a:rPr lang="en-US" sz="2800" dirty="0" smtClean="0">
                <a:latin typeface="Lato" charset="0"/>
                <a:ea typeface="Lato" charset="0"/>
                <a:cs typeface="Lato" charset="0"/>
              </a:rPr>
              <a:t>Contribution to European youth work</a:t>
            </a:r>
            <a:endParaRPr lang="en-US" sz="2800" dirty="0">
              <a:latin typeface="Lato" charset="0"/>
              <a:ea typeface="Lato" charset="0"/>
              <a:cs typeface="Lato" charset="0"/>
            </a:endParaRPr>
          </a:p>
        </p:txBody>
      </p:sp>
    </p:spTree>
    <p:extLst>
      <p:ext uri="{BB962C8B-B14F-4D97-AF65-F5344CB8AC3E}">
        <p14:creationId xmlns:p14="http://schemas.microsoft.com/office/powerpoint/2010/main" val="3520963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1403771"/>
          </a:xfrm>
          <a:prstGeom prst="rect">
            <a:avLst/>
          </a:prstGeom>
        </p:spPr>
      </p:pic>
      <p:sp>
        <p:nvSpPr>
          <p:cNvPr id="6" name="Rectangle 5"/>
          <p:cNvSpPr txBox="1">
            <a:spLocks/>
          </p:cNvSpPr>
          <p:nvPr/>
        </p:nvSpPr>
        <p:spPr>
          <a:xfrm>
            <a:off x="427244" y="1788134"/>
            <a:ext cx="7776875" cy="4853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150000"/>
              </a:lnSpc>
              <a:buFontTx/>
              <a:buNone/>
            </a:pPr>
            <a:endParaRPr lang="en-US" altLang="en-US" sz="1800" dirty="0" smtClean="0">
              <a:latin typeface="Lato Regular"/>
              <a:cs typeface="Lato Regular"/>
            </a:endParaRPr>
          </a:p>
          <a:p>
            <a:pPr marL="533400" indent="-533400">
              <a:lnSpc>
                <a:spcPct val="80000"/>
              </a:lnSpc>
              <a:buFontTx/>
              <a:buNone/>
            </a:pPr>
            <a:endParaRPr lang="en-US" altLang="en-US" sz="1800" dirty="0">
              <a:latin typeface="Lato Regular"/>
              <a:cs typeface="Lato Regular"/>
            </a:endParaRPr>
          </a:p>
        </p:txBody>
      </p:sp>
      <p:sp>
        <p:nvSpPr>
          <p:cNvPr id="2" name="TextBox 1"/>
          <p:cNvSpPr txBox="1"/>
          <p:nvPr/>
        </p:nvSpPr>
        <p:spPr>
          <a:xfrm>
            <a:off x="3158001" y="2623712"/>
            <a:ext cx="184666" cy="369332"/>
          </a:xfrm>
          <a:prstGeom prst="rect">
            <a:avLst/>
          </a:prstGeom>
          <a:noFill/>
        </p:spPr>
        <p:txBody>
          <a:bodyPr wrap="none" rtlCol="0">
            <a:spAutoFit/>
          </a:bodyPr>
          <a:lstStyle/>
          <a:p>
            <a:endParaRPr lang="en-US" dirty="0"/>
          </a:p>
        </p:txBody>
      </p:sp>
      <p:sp>
        <p:nvSpPr>
          <p:cNvPr id="5" name="TextBox 4"/>
          <p:cNvSpPr txBox="1"/>
          <p:nvPr/>
        </p:nvSpPr>
        <p:spPr>
          <a:xfrm>
            <a:off x="2556477" y="2907809"/>
            <a:ext cx="184666" cy="369332"/>
          </a:xfrm>
          <a:prstGeom prst="rect">
            <a:avLst/>
          </a:prstGeom>
          <a:noFill/>
        </p:spPr>
        <p:txBody>
          <a:bodyPr wrap="none" rtlCol="0">
            <a:spAutoFit/>
          </a:bodyPr>
          <a:lstStyle/>
          <a:p>
            <a:endParaRPr lang="en-US" dirty="0"/>
          </a:p>
        </p:txBody>
      </p:sp>
      <p:sp>
        <p:nvSpPr>
          <p:cNvPr id="15" name="TextBox 14"/>
          <p:cNvSpPr txBox="1"/>
          <p:nvPr/>
        </p:nvSpPr>
        <p:spPr>
          <a:xfrm>
            <a:off x="427244" y="1664541"/>
            <a:ext cx="8177891" cy="5262979"/>
          </a:xfrm>
          <a:prstGeom prst="rect">
            <a:avLst/>
          </a:prstGeom>
          <a:noFill/>
        </p:spPr>
        <p:txBody>
          <a:bodyPr wrap="square" rtlCol="0">
            <a:spAutoFit/>
          </a:bodyPr>
          <a:lstStyle/>
          <a:p>
            <a:pPr algn="just"/>
            <a:r>
              <a:rPr lang="en-US" sz="2800" dirty="0"/>
              <a:t>1915:  the American Ambulance Field Service, a volunteer ambulance corps created by </a:t>
            </a:r>
            <a:r>
              <a:rPr lang="en-US" sz="2800" b="1" dirty="0"/>
              <a:t>A. Piatt Andrew</a:t>
            </a:r>
            <a:r>
              <a:rPr lang="en-US" sz="2800" dirty="0"/>
              <a:t>, to treat wounded soldiers returning from the war front in France</a:t>
            </a:r>
            <a:r>
              <a:rPr lang="en-US" sz="2800" dirty="0" smtClean="0"/>
              <a:t>. The 2569 transported 600.000 wounded.</a:t>
            </a:r>
          </a:p>
          <a:p>
            <a:pPr algn="just"/>
            <a:endParaRPr lang="en-US" sz="2800" dirty="0"/>
          </a:p>
          <a:p>
            <a:pPr algn="just"/>
            <a:r>
              <a:rPr lang="en-US" sz="2800" dirty="0"/>
              <a:t>1920: the AFS Association was established to coordinate reunions among former ambulance drivers and to administer a university student exchange  </a:t>
            </a:r>
            <a:r>
              <a:rPr lang="en-US" sz="2800" dirty="0" err="1"/>
              <a:t>programme</a:t>
            </a:r>
            <a:r>
              <a:rPr lang="en-US" sz="2800" dirty="0"/>
              <a:t> between US and </a:t>
            </a:r>
            <a:r>
              <a:rPr lang="en-US" sz="2800" dirty="0" smtClean="0"/>
              <a:t>France (45 in total).</a:t>
            </a:r>
          </a:p>
          <a:p>
            <a:pPr algn="just"/>
            <a:endParaRPr lang="en-US" sz="2800" dirty="0"/>
          </a:p>
        </p:txBody>
      </p:sp>
      <p:sp>
        <p:nvSpPr>
          <p:cNvPr id="7" name="Text Box 8"/>
          <p:cNvSpPr txBox="1"/>
          <p:nvPr/>
        </p:nvSpPr>
        <p:spPr>
          <a:xfrm>
            <a:off x="3426373" y="260770"/>
            <a:ext cx="5486400" cy="11430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2000" b="1" dirty="0" smtClean="0">
              <a:solidFill>
                <a:schemeClr val="bg1"/>
              </a:solidFill>
              <a:latin typeface="Lato" charset="0"/>
              <a:ea typeface="Lato" charset="0"/>
              <a:cs typeface="Lato" charset="0"/>
            </a:endParaRPr>
          </a:p>
          <a:p>
            <a:pPr algn="ctr"/>
            <a:r>
              <a:rPr lang="en-US" sz="2400" b="1" dirty="0" smtClean="0">
                <a:solidFill>
                  <a:schemeClr val="bg1"/>
                </a:solidFill>
                <a:latin typeface="Lato" charset="0"/>
                <a:ea typeface="Lato" charset="0"/>
                <a:cs typeface="Lato" charset="0"/>
              </a:rPr>
              <a:t>HISTORY</a:t>
            </a:r>
            <a:endParaRPr lang="en-US" sz="1600" dirty="0" smtClean="0">
              <a:effectLst/>
              <a:latin typeface="Lato Light" charset="0"/>
              <a:ea typeface="Lato Light" charset="0"/>
              <a:cs typeface="Lato Light" charset="0"/>
            </a:endParaRPr>
          </a:p>
          <a:p>
            <a:pPr marL="0" marR="0" algn="r">
              <a:lnSpc>
                <a:spcPct val="115000"/>
              </a:lnSpc>
              <a:spcBef>
                <a:spcPts val="0"/>
              </a:spcBef>
              <a:spcAft>
                <a:spcPts val="0"/>
              </a:spcAft>
            </a:pPr>
            <a:r>
              <a:rPr lang="en-US" sz="1200" dirty="0">
                <a:solidFill>
                  <a:srgbClr val="FFFFFF"/>
                </a:solidFill>
                <a:effectLst/>
                <a:latin typeface="Gotham-Book" pitchFamily="50" charset="0"/>
                <a:ea typeface="Arial" panose="020B0604020202020204" pitchFamily="34" charset="0"/>
              </a:rPr>
              <a:t> </a:t>
            </a:r>
            <a:endParaRPr lang="en-US" sz="11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45522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bram Piatt Andrew e Stephen Galatti al 21, circa 1916-1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34" y="259079"/>
            <a:ext cx="7982585" cy="598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1403771"/>
          </a:xfrm>
          <a:prstGeom prst="rect">
            <a:avLst/>
          </a:prstGeom>
        </p:spPr>
      </p:pic>
      <p:sp>
        <p:nvSpPr>
          <p:cNvPr id="6" name="Rectangle 5"/>
          <p:cNvSpPr txBox="1">
            <a:spLocks/>
          </p:cNvSpPr>
          <p:nvPr/>
        </p:nvSpPr>
        <p:spPr>
          <a:xfrm>
            <a:off x="427244" y="1788134"/>
            <a:ext cx="7776875" cy="4853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150000"/>
              </a:lnSpc>
              <a:buFontTx/>
              <a:buNone/>
            </a:pPr>
            <a:endParaRPr lang="en-US" altLang="en-US" sz="1800" dirty="0" smtClean="0">
              <a:latin typeface="Lato Regular"/>
              <a:cs typeface="Lato Regular"/>
            </a:endParaRPr>
          </a:p>
          <a:p>
            <a:pPr marL="533400" indent="-533400">
              <a:lnSpc>
                <a:spcPct val="80000"/>
              </a:lnSpc>
              <a:buFontTx/>
              <a:buNone/>
            </a:pPr>
            <a:endParaRPr lang="en-US" altLang="en-US" sz="1800" dirty="0">
              <a:latin typeface="Lato Regular"/>
              <a:cs typeface="Lato Regular"/>
            </a:endParaRPr>
          </a:p>
        </p:txBody>
      </p:sp>
      <p:sp>
        <p:nvSpPr>
          <p:cNvPr id="2" name="TextBox 1"/>
          <p:cNvSpPr txBox="1"/>
          <p:nvPr/>
        </p:nvSpPr>
        <p:spPr>
          <a:xfrm>
            <a:off x="3158001" y="2623712"/>
            <a:ext cx="184666" cy="369332"/>
          </a:xfrm>
          <a:prstGeom prst="rect">
            <a:avLst/>
          </a:prstGeom>
          <a:noFill/>
        </p:spPr>
        <p:txBody>
          <a:bodyPr wrap="none" rtlCol="0">
            <a:spAutoFit/>
          </a:bodyPr>
          <a:lstStyle/>
          <a:p>
            <a:endParaRPr lang="en-US" dirty="0"/>
          </a:p>
        </p:txBody>
      </p:sp>
      <p:sp>
        <p:nvSpPr>
          <p:cNvPr id="5" name="TextBox 4"/>
          <p:cNvSpPr txBox="1"/>
          <p:nvPr/>
        </p:nvSpPr>
        <p:spPr>
          <a:xfrm>
            <a:off x="2556477" y="2907809"/>
            <a:ext cx="184666" cy="369332"/>
          </a:xfrm>
          <a:prstGeom prst="rect">
            <a:avLst/>
          </a:prstGeom>
          <a:noFill/>
        </p:spPr>
        <p:txBody>
          <a:bodyPr wrap="none" rtlCol="0">
            <a:spAutoFit/>
          </a:bodyPr>
          <a:lstStyle/>
          <a:p>
            <a:endParaRPr lang="en-US" dirty="0"/>
          </a:p>
        </p:txBody>
      </p:sp>
      <p:sp>
        <p:nvSpPr>
          <p:cNvPr id="15" name="TextBox 14"/>
          <p:cNvSpPr txBox="1"/>
          <p:nvPr/>
        </p:nvSpPr>
        <p:spPr>
          <a:xfrm>
            <a:off x="427244" y="1403770"/>
            <a:ext cx="8177891" cy="5386090"/>
          </a:xfrm>
          <a:prstGeom prst="rect">
            <a:avLst/>
          </a:prstGeom>
          <a:noFill/>
        </p:spPr>
        <p:txBody>
          <a:bodyPr wrap="square" rtlCol="0">
            <a:spAutoFit/>
          </a:bodyPr>
          <a:lstStyle/>
          <a:p>
            <a:r>
              <a:rPr lang="en-US" sz="2800" dirty="0" smtClean="0"/>
              <a:t>1941: </a:t>
            </a:r>
            <a:r>
              <a:rPr lang="en-US" sz="2800" dirty="0"/>
              <a:t>AFS reactivated </a:t>
            </a:r>
            <a:r>
              <a:rPr lang="en-US" sz="2800" dirty="0" smtClean="0"/>
              <a:t>by </a:t>
            </a:r>
            <a:r>
              <a:rPr lang="en-US" sz="2800" b="1" dirty="0" smtClean="0"/>
              <a:t>Stephen </a:t>
            </a:r>
            <a:r>
              <a:rPr lang="en-US" sz="2800" b="1" dirty="0" err="1"/>
              <a:t>Galatti</a:t>
            </a:r>
            <a:r>
              <a:rPr lang="en-US" sz="2800" dirty="0"/>
              <a:t>. </a:t>
            </a:r>
            <a:r>
              <a:rPr lang="en-US" sz="2800" dirty="0" smtClean="0"/>
              <a:t>AFS </a:t>
            </a:r>
            <a:r>
              <a:rPr lang="en-US" sz="2800" dirty="0"/>
              <a:t>officially aligned with the British military and Free French forces and the ambulance drivers served alongside the Allies troops </a:t>
            </a:r>
            <a:r>
              <a:rPr lang="en-US" sz="2800" b="1" dirty="0"/>
              <a:t>all over the world</a:t>
            </a:r>
            <a:r>
              <a:rPr lang="en-US" sz="2800" dirty="0"/>
              <a:t>. 2.196 ambulance drivers carried more than 700.000 wounded ‘no matter what uniforms they were wearing</a:t>
            </a:r>
            <a:r>
              <a:rPr lang="en-US" sz="2800" dirty="0" smtClean="0"/>
              <a:t>’.</a:t>
            </a:r>
          </a:p>
          <a:p>
            <a:endParaRPr lang="en-US" sz="1200" dirty="0"/>
          </a:p>
          <a:p>
            <a:r>
              <a:rPr lang="en-US" sz="2800" dirty="0"/>
              <a:t>1946: the university exchange </a:t>
            </a:r>
            <a:r>
              <a:rPr lang="en-US" sz="2800" dirty="0" err="1"/>
              <a:t>programme</a:t>
            </a:r>
            <a:r>
              <a:rPr lang="en-US" sz="2800" dirty="0"/>
              <a:t> is </a:t>
            </a:r>
            <a:r>
              <a:rPr lang="en-US" sz="2800" dirty="0" smtClean="0"/>
              <a:t>revived with students from all over the world (222 until 1953)</a:t>
            </a:r>
          </a:p>
          <a:p>
            <a:endParaRPr lang="en-US" sz="2400" dirty="0"/>
          </a:p>
          <a:p>
            <a:r>
              <a:rPr lang="en-US" sz="2800" dirty="0"/>
              <a:t>1947: the start of the secondary school </a:t>
            </a:r>
            <a:r>
              <a:rPr lang="en-US" sz="2800" dirty="0" err="1"/>
              <a:t>programme</a:t>
            </a:r>
            <a:r>
              <a:rPr lang="en-US" sz="2800" dirty="0"/>
              <a:t> – first in boarding </a:t>
            </a:r>
            <a:r>
              <a:rPr lang="en-US" sz="2800" dirty="0" smtClean="0"/>
              <a:t>schools, then in families. </a:t>
            </a:r>
            <a:r>
              <a:rPr lang="en-US" sz="2800" i="1" dirty="0" smtClean="0"/>
              <a:t>A life-changing experience, turning places into people</a:t>
            </a:r>
            <a:r>
              <a:rPr lang="en-US" sz="2800" dirty="0" smtClean="0"/>
              <a:t>.</a:t>
            </a:r>
            <a:endParaRPr lang="en-US" sz="2800" dirty="0">
              <a:latin typeface="Lato" charset="0"/>
              <a:ea typeface="Lato" charset="0"/>
              <a:cs typeface="Lato" charset="0"/>
            </a:endParaRPr>
          </a:p>
        </p:txBody>
      </p:sp>
      <p:sp>
        <p:nvSpPr>
          <p:cNvPr id="7" name="Text Box 8"/>
          <p:cNvSpPr txBox="1"/>
          <p:nvPr/>
        </p:nvSpPr>
        <p:spPr>
          <a:xfrm>
            <a:off x="3426373" y="260770"/>
            <a:ext cx="5486400" cy="11430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2000" b="1" dirty="0" smtClean="0">
              <a:solidFill>
                <a:schemeClr val="bg1"/>
              </a:solidFill>
              <a:latin typeface="Lato" charset="0"/>
              <a:ea typeface="Lato" charset="0"/>
              <a:cs typeface="Lato" charset="0"/>
            </a:endParaRPr>
          </a:p>
          <a:p>
            <a:pPr algn="ctr"/>
            <a:r>
              <a:rPr lang="en-US" sz="2400" b="1" dirty="0" smtClean="0">
                <a:solidFill>
                  <a:schemeClr val="bg1"/>
                </a:solidFill>
                <a:latin typeface="Lato" charset="0"/>
                <a:ea typeface="Lato" charset="0"/>
                <a:cs typeface="Lato" charset="0"/>
              </a:rPr>
              <a:t>HISTORY</a:t>
            </a:r>
            <a:endParaRPr lang="en-US" sz="1600" dirty="0" smtClean="0">
              <a:effectLst/>
              <a:latin typeface="Lato Light" charset="0"/>
              <a:ea typeface="Lato Light" charset="0"/>
              <a:cs typeface="Lato Light" charset="0"/>
            </a:endParaRPr>
          </a:p>
          <a:p>
            <a:pPr marL="0" marR="0" algn="r">
              <a:lnSpc>
                <a:spcPct val="115000"/>
              </a:lnSpc>
              <a:spcBef>
                <a:spcPts val="0"/>
              </a:spcBef>
              <a:spcAft>
                <a:spcPts val="0"/>
              </a:spcAft>
            </a:pPr>
            <a:r>
              <a:rPr lang="en-US" sz="1200" dirty="0">
                <a:solidFill>
                  <a:srgbClr val="FFFFFF"/>
                </a:solidFill>
                <a:effectLst/>
                <a:latin typeface="Gotham-Book" pitchFamily="50" charset="0"/>
                <a:ea typeface="Arial" panose="020B0604020202020204" pitchFamily="34" charset="0"/>
              </a:rPr>
              <a:t> </a:t>
            </a:r>
            <a:endParaRPr lang="en-US" sz="11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75678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1403771"/>
          </a:xfrm>
          <a:prstGeom prst="rect">
            <a:avLst/>
          </a:prstGeom>
        </p:spPr>
      </p:pic>
      <p:sp>
        <p:nvSpPr>
          <p:cNvPr id="6" name="Rectangle 5"/>
          <p:cNvSpPr txBox="1">
            <a:spLocks/>
          </p:cNvSpPr>
          <p:nvPr/>
        </p:nvSpPr>
        <p:spPr>
          <a:xfrm>
            <a:off x="427244" y="1788134"/>
            <a:ext cx="7776875" cy="4853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150000"/>
              </a:lnSpc>
              <a:buFontTx/>
              <a:buNone/>
            </a:pPr>
            <a:endParaRPr lang="en-US" altLang="en-US" sz="1800" dirty="0" smtClean="0">
              <a:latin typeface="Lato Regular"/>
              <a:cs typeface="Lato Regular"/>
            </a:endParaRPr>
          </a:p>
          <a:p>
            <a:pPr marL="533400" indent="-533400">
              <a:lnSpc>
                <a:spcPct val="80000"/>
              </a:lnSpc>
              <a:buFontTx/>
              <a:buNone/>
            </a:pPr>
            <a:endParaRPr lang="en-US" altLang="en-US" sz="1800" dirty="0">
              <a:latin typeface="Lato Regular"/>
              <a:cs typeface="Lato Regular"/>
            </a:endParaRPr>
          </a:p>
        </p:txBody>
      </p:sp>
      <p:sp>
        <p:nvSpPr>
          <p:cNvPr id="2" name="TextBox 1"/>
          <p:cNvSpPr txBox="1"/>
          <p:nvPr/>
        </p:nvSpPr>
        <p:spPr>
          <a:xfrm>
            <a:off x="3158001" y="2623712"/>
            <a:ext cx="184666" cy="369332"/>
          </a:xfrm>
          <a:prstGeom prst="rect">
            <a:avLst/>
          </a:prstGeom>
          <a:noFill/>
        </p:spPr>
        <p:txBody>
          <a:bodyPr wrap="none" rtlCol="0">
            <a:spAutoFit/>
          </a:bodyPr>
          <a:lstStyle/>
          <a:p>
            <a:endParaRPr lang="en-US" dirty="0"/>
          </a:p>
        </p:txBody>
      </p:sp>
      <p:sp>
        <p:nvSpPr>
          <p:cNvPr id="5" name="TextBox 4"/>
          <p:cNvSpPr txBox="1"/>
          <p:nvPr/>
        </p:nvSpPr>
        <p:spPr>
          <a:xfrm>
            <a:off x="2556477" y="2907809"/>
            <a:ext cx="184666" cy="369332"/>
          </a:xfrm>
          <a:prstGeom prst="rect">
            <a:avLst/>
          </a:prstGeom>
          <a:noFill/>
        </p:spPr>
        <p:txBody>
          <a:bodyPr wrap="none" rtlCol="0">
            <a:spAutoFit/>
          </a:bodyPr>
          <a:lstStyle/>
          <a:p>
            <a:endParaRPr lang="en-US" dirty="0"/>
          </a:p>
        </p:txBody>
      </p:sp>
      <p:sp>
        <p:nvSpPr>
          <p:cNvPr id="15" name="TextBox 14"/>
          <p:cNvSpPr txBox="1"/>
          <p:nvPr/>
        </p:nvSpPr>
        <p:spPr>
          <a:xfrm>
            <a:off x="0" y="1403770"/>
            <a:ext cx="9250680" cy="5262979"/>
          </a:xfrm>
          <a:prstGeom prst="rect">
            <a:avLst/>
          </a:prstGeom>
          <a:noFill/>
        </p:spPr>
        <p:txBody>
          <a:bodyPr wrap="square" rtlCol="0">
            <a:spAutoFit/>
          </a:bodyPr>
          <a:lstStyle/>
          <a:p>
            <a:r>
              <a:rPr lang="en-US" sz="2800" dirty="0" smtClean="0"/>
              <a:t>1949-51: secondary school exchange </a:t>
            </a:r>
            <a:r>
              <a:rPr lang="en-US" sz="2800" dirty="0" err="1"/>
              <a:t>programme</a:t>
            </a:r>
            <a:r>
              <a:rPr lang="en-US" sz="2800" dirty="0"/>
              <a:t> </a:t>
            </a:r>
            <a:r>
              <a:rPr lang="en-US" sz="2800" dirty="0" smtClean="0"/>
              <a:t>of the American State Department with Germany to ‘live democracy’</a:t>
            </a:r>
            <a:endParaRPr lang="en-US" sz="2800" dirty="0"/>
          </a:p>
          <a:p>
            <a:r>
              <a:rPr lang="en-US" sz="2800" dirty="0" smtClean="0"/>
              <a:t>1951: US </a:t>
            </a:r>
            <a:r>
              <a:rPr lang="en-US" sz="2800" dirty="0"/>
              <a:t>youth goes </a:t>
            </a:r>
            <a:r>
              <a:rPr lang="en-US" sz="2800" dirty="0" smtClean="0"/>
              <a:t>abroad! 24 to France, and 54 in Germany (summer </a:t>
            </a:r>
            <a:r>
              <a:rPr lang="en-US" sz="2800" dirty="0" err="1" smtClean="0"/>
              <a:t>programme</a:t>
            </a:r>
            <a:r>
              <a:rPr lang="en-US" sz="2800" dirty="0" smtClean="0"/>
              <a:t>)</a:t>
            </a:r>
          </a:p>
          <a:p>
            <a:r>
              <a:rPr lang="it-IT" sz="2800" dirty="0" smtClean="0"/>
              <a:t>1950-1967: the boom</a:t>
            </a:r>
            <a:endParaRPr lang="en-US" sz="2800" dirty="0"/>
          </a:p>
          <a:p>
            <a:r>
              <a:rPr lang="en-US" sz="2800" dirty="0"/>
              <a:t>1964:</a:t>
            </a:r>
          </a:p>
          <a:p>
            <a:pPr marL="457200" lvl="0" indent="-457200">
              <a:buFont typeface="Arial" panose="020B0604020202020204" pitchFamily="34" charset="0"/>
              <a:buChar char="•"/>
            </a:pPr>
            <a:r>
              <a:rPr lang="en-US" sz="2800" dirty="0" smtClean="0"/>
              <a:t>Stephen </a:t>
            </a:r>
            <a:r>
              <a:rPr lang="en-US" sz="2800" dirty="0" err="1"/>
              <a:t>Galatti</a:t>
            </a:r>
            <a:r>
              <a:rPr lang="en-US" sz="2800" dirty="0"/>
              <a:t> dies – new leadership of </a:t>
            </a:r>
            <a:r>
              <a:rPr lang="en-US" sz="2800" b="1" dirty="0"/>
              <a:t>Arthur Howe</a:t>
            </a:r>
            <a:endParaRPr lang="en-US" sz="2800" dirty="0"/>
          </a:p>
          <a:p>
            <a:pPr marL="457200" lvl="0" indent="-457200">
              <a:buFont typeface="Arial" panose="020B0604020202020204" pitchFamily="34" charset="0"/>
              <a:buChar char="•"/>
            </a:pPr>
            <a:r>
              <a:rPr lang="en-US" sz="2800" dirty="0"/>
              <a:t> 50</a:t>
            </a:r>
            <a:r>
              <a:rPr lang="en-US" sz="2800" baseline="30000" dirty="0"/>
              <a:t>th</a:t>
            </a:r>
            <a:r>
              <a:rPr lang="en-US" sz="2800" dirty="0"/>
              <a:t> anniversary, informal meeting of European AFS </a:t>
            </a:r>
            <a:r>
              <a:rPr lang="en-US" sz="2800" dirty="0" err="1"/>
              <a:t>organisations</a:t>
            </a:r>
            <a:r>
              <a:rPr lang="en-US" sz="2800" dirty="0"/>
              <a:t> in Torino </a:t>
            </a:r>
            <a:r>
              <a:rPr lang="en-US" sz="2800" dirty="0" err="1"/>
              <a:t>organised</a:t>
            </a:r>
            <a:r>
              <a:rPr lang="en-US" sz="2800" dirty="0"/>
              <a:t> by </a:t>
            </a:r>
            <a:r>
              <a:rPr lang="en-US" sz="2800" b="1" dirty="0"/>
              <a:t>Roberto </a:t>
            </a:r>
            <a:r>
              <a:rPr lang="en-US" sz="2800" b="1" dirty="0" err="1"/>
              <a:t>Ruffino</a:t>
            </a:r>
            <a:r>
              <a:rPr lang="en-US" sz="2800" dirty="0" smtClean="0"/>
              <a:t>.</a:t>
            </a:r>
          </a:p>
          <a:p>
            <a:pPr lvl="0"/>
            <a:r>
              <a:rPr lang="it-IT" sz="2800" dirty="0" smtClean="0"/>
              <a:t>1967: AFS opens a office for European coordination in Brussels</a:t>
            </a:r>
            <a:endParaRPr lang="en-US" sz="2800" dirty="0"/>
          </a:p>
          <a:p>
            <a:r>
              <a:rPr lang="en-US" sz="2800" dirty="0"/>
              <a:t>1970: multilateral </a:t>
            </a:r>
            <a:r>
              <a:rPr lang="en-US" sz="2800" dirty="0" smtClean="0"/>
              <a:t>exchanges – a network of partners</a:t>
            </a:r>
            <a:endParaRPr lang="en-US" sz="2800" dirty="0"/>
          </a:p>
          <a:p>
            <a:r>
              <a:rPr lang="en-US" sz="2800" dirty="0"/>
              <a:t>1971: </a:t>
            </a:r>
            <a:r>
              <a:rPr lang="en-US" sz="2800" dirty="0" smtClean="0"/>
              <a:t>AFS Europe </a:t>
            </a:r>
            <a:r>
              <a:rPr lang="en-US" sz="2800" dirty="0"/>
              <a:t>was </a:t>
            </a:r>
            <a:r>
              <a:rPr lang="en-US" sz="2800" dirty="0" smtClean="0"/>
              <a:t>born (EFIL as from 1975)</a:t>
            </a:r>
            <a:endParaRPr lang="en-US" sz="2800" dirty="0"/>
          </a:p>
        </p:txBody>
      </p:sp>
      <p:sp>
        <p:nvSpPr>
          <p:cNvPr id="7" name="Text Box 8"/>
          <p:cNvSpPr txBox="1"/>
          <p:nvPr/>
        </p:nvSpPr>
        <p:spPr>
          <a:xfrm>
            <a:off x="3426373" y="260770"/>
            <a:ext cx="5486400" cy="11430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2000" b="1" dirty="0" smtClean="0">
              <a:solidFill>
                <a:schemeClr val="bg1"/>
              </a:solidFill>
              <a:latin typeface="Lato" charset="0"/>
              <a:ea typeface="Lato" charset="0"/>
              <a:cs typeface="Lato" charset="0"/>
            </a:endParaRPr>
          </a:p>
          <a:p>
            <a:pPr algn="ctr"/>
            <a:r>
              <a:rPr lang="en-US" sz="2400" b="1" dirty="0" smtClean="0">
                <a:solidFill>
                  <a:schemeClr val="bg1"/>
                </a:solidFill>
                <a:latin typeface="Lato" charset="0"/>
                <a:ea typeface="Lato" charset="0"/>
                <a:cs typeface="Lato" charset="0"/>
              </a:rPr>
              <a:t>HISTORY</a:t>
            </a:r>
            <a:endParaRPr lang="en-US" sz="1600" dirty="0" smtClean="0">
              <a:effectLst/>
              <a:latin typeface="Lato Light" charset="0"/>
              <a:ea typeface="Lato Light" charset="0"/>
              <a:cs typeface="Lato Light" charset="0"/>
            </a:endParaRPr>
          </a:p>
          <a:p>
            <a:pPr marL="0" marR="0" algn="r">
              <a:lnSpc>
                <a:spcPct val="115000"/>
              </a:lnSpc>
              <a:spcBef>
                <a:spcPts val="0"/>
              </a:spcBef>
              <a:spcAft>
                <a:spcPts val="0"/>
              </a:spcAft>
            </a:pPr>
            <a:r>
              <a:rPr lang="en-US" sz="1200" dirty="0">
                <a:solidFill>
                  <a:srgbClr val="FFFFFF"/>
                </a:solidFill>
                <a:effectLst/>
                <a:latin typeface="Gotham-Book" pitchFamily="50" charset="0"/>
                <a:ea typeface="Arial" panose="020B0604020202020204" pitchFamily="34" charset="0"/>
              </a:rPr>
              <a:t> </a:t>
            </a:r>
            <a:endParaRPr lang="en-US" sz="11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74690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state 1954. Foto di gruppo dei partecipanti al Bus Tr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14" y="472438"/>
            <a:ext cx="7982585" cy="598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2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1403771"/>
          </a:xfrm>
          <a:prstGeom prst="rect">
            <a:avLst/>
          </a:prstGeom>
        </p:spPr>
      </p:pic>
      <p:sp>
        <p:nvSpPr>
          <p:cNvPr id="6" name="Rectangle 5"/>
          <p:cNvSpPr txBox="1">
            <a:spLocks/>
          </p:cNvSpPr>
          <p:nvPr/>
        </p:nvSpPr>
        <p:spPr>
          <a:xfrm>
            <a:off x="427244" y="1788134"/>
            <a:ext cx="7776875" cy="4853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150000"/>
              </a:lnSpc>
              <a:buFontTx/>
              <a:buNone/>
            </a:pPr>
            <a:endParaRPr lang="en-US" altLang="en-US" sz="1800" dirty="0" smtClean="0">
              <a:latin typeface="Lato Regular"/>
              <a:cs typeface="Lato Regular"/>
            </a:endParaRPr>
          </a:p>
          <a:p>
            <a:pPr marL="533400" indent="-533400">
              <a:lnSpc>
                <a:spcPct val="80000"/>
              </a:lnSpc>
              <a:buFontTx/>
              <a:buNone/>
            </a:pPr>
            <a:endParaRPr lang="en-US" altLang="en-US" sz="1800" dirty="0">
              <a:latin typeface="Lato Regular"/>
              <a:cs typeface="Lato Regular"/>
            </a:endParaRPr>
          </a:p>
        </p:txBody>
      </p:sp>
      <p:sp>
        <p:nvSpPr>
          <p:cNvPr id="2" name="TextBox 1"/>
          <p:cNvSpPr txBox="1"/>
          <p:nvPr/>
        </p:nvSpPr>
        <p:spPr>
          <a:xfrm>
            <a:off x="3158001" y="2623712"/>
            <a:ext cx="184666" cy="369332"/>
          </a:xfrm>
          <a:prstGeom prst="rect">
            <a:avLst/>
          </a:prstGeom>
          <a:noFill/>
        </p:spPr>
        <p:txBody>
          <a:bodyPr wrap="none" rtlCol="0">
            <a:spAutoFit/>
          </a:bodyPr>
          <a:lstStyle/>
          <a:p>
            <a:endParaRPr lang="en-US" dirty="0"/>
          </a:p>
        </p:txBody>
      </p:sp>
      <p:sp>
        <p:nvSpPr>
          <p:cNvPr id="5" name="TextBox 4"/>
          <p:cNvSpPr txBox="1"/>
          <p:nvPr/>
        </p:nvSpPr>
        <p:spPr>
          <a:xfrm>
            <a:off x="2556477" y="2907809"/>
            <a:ext cx="184666" cy="369332"/>
          </a:xfrm>
          <a:prstGeom prst="rect">
            <a:avLst/>
          </a:prstGeom>
          <a:noFill/>
        </p:spPr>
        <p:txBody>
          <a:bodyPr wrap="none" rtlCol="0">
            <a:spAutoFit/>
          </a:bodyPr>
          <a:lstStyle/>
          <a:p>
            <a:endParaRPr lang="en-US" dirty="0"/>
          </a:p>
        </p:txBody>
      </p:sp>
      <p:sp>
        <p:nvSpPr>
          <p:cNvPr id="15" name="TextBox 14"/>
          <p:cNvSpPr txBox="1"/>
          <p:nvPr/>
        </p:nvSpPr>
        <p:spPr>
          <a:xfrm>
            <a:off x="53340" y="1403770"/>
            <a:ext cx="9037320" cy="5940088"/>
          </a:xfrm>
          <a:prstGeom prst="rect">
            <a:avLst/>
          </a:prstGeom>
          <a:noFill/>
        </p:spPr>
        <p:txBody>
          <a:bodyPr wrap="square" rtlCol="0">
            <a:spAutoFit/>
          </a:bodyPr>
          <a:lstStyle/>
          <a:p>
            <a:pPr algn="just"/>
            <a:r>
              <a:rPr lang="it-IT" sz="2800" dirty="0" smtClean="0"/>
              <a:t>AFS Mission</a:t>
            </a:r>
          </a:p>
          <a:p>
            <a:pPr algn="just"/>
            <a:r>
              <a:rPr lang="en-US" sz="2400" i="1" dirty="0" smtClean="0"/>
              <a:t>Empower </a:t>
            </a:r>
            <a:r>
              <a:rPr lang="en-US" sz="2400" i="1" dirty="0"/>
              <a:t>people of all ages and all backgrounds with the intercultural knowledge, skills and understanding required to take action and make a positive difference at home and around the world.</a:t>
            </a:r>
            <a:endParaRPr lang="it-IT" sz="2400" i="1" dirty="0" smtClean="0"/>
          </a:p>
          <a:p>
            <a:pPr algn="just"/>
            <a:endParaRPr lang="it-IT" sz="2800" dirty="0" smtClean="0"/>
          </a:p>
          <a:p>
            <a:pPr algn="just"/>
            <a:r>
              <a:rPr lang="it-IT" sz="2800" dirty="0" smtClean="0"/>
              <a:t>Immersive long-term (3-10 months) intercultural exchange 15-18 year old pupils, host-family and host-school based, supported by non formal education experiential activities before, during and after. </a:t>
            </a:r>
          </a:p>
          <a:p>
            <a:pPr algn="just"/>
            <a:r>
              <a:rPr lang="it-IT" sz="2800" dirty="0" smtClean="0"/>
              <a:t>18+ programmes (SENTIO)</a:t>
            </a:r>
          </a:p>
          <a:p>
            <a:pPr algn="just"/>
            <a:r>
              <a:rPr lang="it-IT" sz="2800" dirty="0" smtClean="0"/>
              <a:t>Teacher exchanges, short programmes...</a:t>
            </a:r>
          </a:p>
          <a:p>
            <a:pPr algn="just"/>
            <a:r>
              <a:rPr lang="it-IT" sz="2800" dirty="0" smtClean="0"/>
              <a:t>              Learning Journeys for participants, host families, volunteers, schools</a:t>
            </a:r>
          </a:p>
          <a:p>
            <a:pPr algn="just"/>
            <a:endParaRPr lang="it-IT" sz="2800" dirty="0"/>
          </a:p>
        </p:txBody>
      </p:sp>
      <p:sp>
        <p:nvSpPr>
          <p:cNvPr id="7" name="Text Box 8"/>
          <p:cNvSpPr txBox="1"/>
          <p:nvPr/>
        </p:nvSpPr>
        <p:spPr>
          <a:xfrm>
            <a:off x="3426373" y="260770"/>
            <a:ext cx="5486400" cy="11430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2000" b="1" dirty="0" smtClean="0">
              <a:solidFill>
                <a:schemeClr val="bg1"/>
              </a:solidFill>
              <a:latin typeface="Lato" charset="0"/>
              <a:ea typeface="Lato" charset="0"/>
              <a:cs typeface="Lato" charset="0"/>
            </a:endParaRPr>
          </a:p>
          <a:p>
            <a:pPr algn="ctr"/>
            <a:r>
              <a:rPr lang="en-US" sz="2400" b="1" dirty="0" smtClean="0">
                <a:solidFill>
                  <a:schemeClr val="bg1"/>
                </a:solidFill>
                <a:latin typeface="Lato" charset="0"/>
                <a:ea typeface="Lato" charset="0"/>
                <a:cs typeface="Lato" charset="0"/>
              </a:rPr>
              <a:t>WHAT DO WE DO</a:t>
            </a:r>
            <a:endParaRPr lang="en-US" sz="1600" dirty="0" smtClean="0">
              <a:effectLst/>
              <a:latin typeface="Lato Light" charset="0"/>
              <a:ea typeface="Lato Light" charset="0"/>
              <a:cs typeface="Lato Light" charset="0"/>
            </a:endParaRPr>
          </a:p>
          <a:p>
            <a:pPr marL="0" marR="0" algn="r">
              <a:lnSpc>
                <a:spcPct val="115000"/>
              </a:lnSpc>
              <a:spcBef>
                <a:spcPts val="0"/>
              </a:spcBef>
              <a:spcAft>
                <a:spcPts val="0"/>
              </a:spcAft>
            </a:pPr>
            <a:r>
              <a:rPr lang="en-US" sz="1200" dirty="0">
                <a:solidFill>
                  <a:srgbClr val="FFFFFF"/>
                </a:solidFill>
                <a:effectLst/>
                <a:latin typeface="Gotham-Book" pitchFamily="50" charset="0"/>
                <a:ea typeface="Arial" panose="020B0604020202020204" pitchFamily="34" charset="0"/>
              </a:rPr>
              <a:t> </a:t>
            </a:r>
            <a:endParaRPr lang="en-US" sz="1100" dirty="0">
              <a:solidFill>
                <a:srgbClr val="000000"/>
              </a:solidFill>
              <a:effectLst/>
              <a:latin typeface="Arial" panose="020B0604020202020204" pitchFamily="34" charset="0"/>
              <a:ea typeface="Arial" panose="020B0604020202020204" pitchFamily="34" charset="0"/>
            </a:endParaRPr>
          </a:p>
        </p:txBody>
      </p:sp>
      <p:cxnSp>
        <p:nvCxnSpPr>
          <p:cNvPr id="9" name="Straight Arrow Connector 8"/>
          <p:cNvCxnSpPr/>
          <p:nvPr/>
        </p:nvCxnSpPr>
        <p:spPr>
          <a:xfrm>
            <a:off x="243840" y="6159870"/>
            <a:ext cx="6553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2385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1403771"/>
          </a:xfrm>
          <a:prstGeom prst="rect">
            <a:avLst/>
          </a:prstGeom>
        </p:spPr>
      </p:pic>
      <p:sp>
        <p:nvSpPr>
          <p:cNvPr id="6" name="Rectangle 5"/>
          <p:cNvSpPr txBox="1">
            <a:spLocks/>
          </p:cNvSpPr>
          <p:nvPr/>
        </p:nvSpPr>
        <p:spPr>
          <a:xfrm>
            <a:off x="427244" y="1788134"/>
            <a:ext cx="7776875" cy="4853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150000"/>
              </a:lnSpc>
              <a:buFontTx/>
              <a:buNone/>
            </a:pPr>
            <a:endParaRPr lang="en-US" altLang="en-US" sz="1800" dirty="0" smtClean="0">
              <a:latin typeface="Lato Regular"/>
              <a:cs typeface="Lato Regular"/>
            </a:endParaRPr>
          </a:p>
          <a:p>
            <a:pPr marL="533400" indent="-533400">
              <a:lnSpc>
                <a:spcPct val="80000"/>
              </a:lnSpc>
              <a:buFontTx/>
              <a:buNone/>
            </a:pPr>
            <a:endParaRPr lang="en-US" altLang="en-US" sz="1800" dirty="0">
              <a:latin typeface="Lato Regular"/>
              <a:cs typeface="Lato Regular"/>
            </a:endParaRPr>
          </a:p>
        </p:txBody>
      </p:sp>
      <p:sp>
        <p:nvSpPr>
          <p:cNvPr id="2" name="TextBox 1"/>
          <p:cNvSpPr txBox="1"/>
          <p:nvPr/>
        </p:nvSpPr>
        <p:spPr>
          <a:xfrm>
            <a:off x="3158001" y="2623712"/>
            <a:ext cx="184666" cy="369332"/>
          </a:xfrm>
          <a:prstGeom prst="rect">
            <a:avLst/>
          </a:prstGeom>
          <a:noFill/>
        </p:spPr>
        <p:txBody>
          <a:bodyPr wrap="none" rtlCol="0">
            <a:spAutoFit/>
          </a:bodyPr>
          <a:lstStyle/>
          <a:p>
            <a:endParaRPr lang="en-US" dirty="0"/>
          </a:p>
        </p:txBody>
      </p:sp>
      <p:sp>
        <p:nvSpPr>
          <p:cNvPr id="5" name="TextBox 4"/>
          <p:cNvSpPr txBox="1"/>
          <p:nvPr/>
        </p:nvSpPr>
        <p:spPr>
          <a:xfrm>
            <a:off x="2556477" y="2907809"/>
            <a:ext cx="184666" cy="369332"/>
          </a:xfrm>
          <a:prstGeom prst="rect">
            <a:avLst/>
          </a:prstGeom>
          <a:noFill/>
        </p:spPr>
        <p:txBody>
          <a:bodyPr wrap="none" rtlCol="0">
            <a:spAutoFit/>
          </a:bodyPr>
          <a:lstStyle/>
          <a:p>
            <a:endParaRPr lang="en-US" dirty="0"/>
          </a:p>
        </p:txBody>
      </p:sp>
      <p:sp>
        <p:nvSpPr>
          <p:cNvPr id="15" name="TextBox 14"/>
          <p:cNvSpPr txBox="1"/>
          <p:nvPr/>
        </p:nvSpPr>
        <p:spPr>
          <a:xfrm>
            <a:off x="53340" y="1403770"/>
            <a:ext cx="9037320" cy="2677656"/>
          </a:xfrm>
          <a:prstGeom prst="rect">
            <a:avLst/>
          </a:prstGeom>
          <a:noFill/>
        </p:spPr>
        <p:txBody>
          <a:bodyPr wrap="square" rtlCol="0">
            <a:spAutoFit/>
          </a:bodyPr>
          <a:lstStyle/>
          <a:p>
            <a:pPr algn="just"/>
            <a:endParaRPr lang="it-IT" sz="2800" dirty="0"/>
          </a:p>
          <a:p>
            <a:pPr algn="just"/>
            <a:r>
              <a:rPr lang="it-IT" sz="2800" dirty="0" smtClean="0"/>
              <a:t>EFIL supports its 30 members in pursuing the AFS mission</a:t>
            </a:r>
          </a:p>
          <a:p>
            <a:pPr marL="457200" indent="-457200" algn="just">
              <a:buFontTx/>
              <a:buChar char="-"/>
            </a:pPr>
            <a:r>
              <a:rPr lang="it-IT" sz="2800" dirty="0" smtClean="0"/>
              <a:t>Advocacy</a:t>
            </a:r>
          </a:p>
          <a:p>
            <a:pPr marL="457200" indent="-457200" algn="just">
              <a:buFontTx/>
              <a:buChar char="-"/>
            </a:pPr>
            <a:r>
              <a:rPr lang="it-IT" sz="2800" dirty="0" smtClean="0"/>
              <a:t>Training</a:t>
            </a:r>
          </a:p>
          <a:p>
            <a:pPr marL="457200" indent="-457200" algn="just">
              <a:buFontTx/>
              <a:buChar char="-"/>
            </a:pPr>
            <a:r>
              <a:rPr lang="it-IT" sz="2800" dirty="0" smtClean="0"/>
              <a:t>Innovative Programmes and Projects</a:t>
            </a:r>
          </a:p>
          <a:p>
            <a:pPr marL="457200" indent="-457200" algn="just">
              <a:buFontTx/>
              <a:buChar char="-"/>
            </a:pPr>
            <a:r>
              <a:rPr lang="it-IT" sz="2800" dirty="0" smtClean="0"/>
              <a:t>Member Support</a:t>
            </a:r>
            <a:endParaRPr lang="en-US" sz="2800" dirty="0" smtClean="0"/>
          </a:p>
        </p:txBody>
      </p:sp>
      <p:sp>
        <p:nvSpPr>
          <p:cNvPr id="7" name="Text Box 8"/>
          <p:cNvSpPr txBox="1"/>
          <p:nvPr/>
        </p:nvSpPr>
        <p:spPr>
          <a:xfrm>
            <a:off x="3426373" y="260770"/>
            <a:ext cx="5486400" cy="11430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2000" b="1" dirty="0" smtClean="0">
              <a:solidFill>
                <a:schemeClr val="bg1"/>
              </a:solidFill>
              <a:latin typeface="Lato" charset="0"/>
              <a:ea typeface="Lato" charset="0"/>
              <a:cs typeface="Lato" charset="0"/>
            </a:endParaRPr>
          </a:p>
          <a:p>
            <a:pPr algn="ctr"/>
            <a:r>
              <a:rPr lang="en-US" sz="2400" b="1" dirty="0" smtClean="0">
                <a:solidFill>
                  <a:schemeClr val="bg1"/>
                </a:solidFill>
                <a:latin typeface="Lato" charset="0"/>
                <a:ea typeface="Lato" charset="0"/>
                <a:cs typeface="Lato" charset="0"/>
              </a:rPr>
              <a:t>WHAT DO WE DO</a:t>
            </a:r>
            <a:endParaRPr lang="en-US" sz="1600" dirty="0" smtClean="0">
              <a:effectLst/>
              <a:latin typeface="Lato Light" charset="0"/>
              <a:ea typeface="Lato Light" charset="0"/>
              <a:cs typeface="Lato Light" charset="0"/>
            </a:endParaRPr>
          </a:p>
          <a:p>
            <a:pPr marL="0" marR="0" algn="r">
              <a:lnSpc>
                <a:spcPct val="115000"/>
              </a:lnSpc>
              <a:spcBef>
                <a:spcPts val="0"/>
              </a:spcBef>
              <a:spcAft>
                <a:spcPts val="0"/>
              </a:spcAft>
            </a:pPr>
            <a:r>
              <a:rPr lang="en-US" sz="1200" dirty="0">
                <a:solidFill>
                  <a:srgbClr val="FFFFFF"/>
                </a:solidFill>
                <a:effectLst/>
                <a:latin typeface="Gotham-Book" pitchFamily="50" charset="0"/>
                <a:ea typeface="Arial" panose="020B0604020202020204" pitchFamily="34" charset="0"/>
              </a:rPr>
              <a:t> </a:t>
            </a:r>
            <a:endParaRPr lang="en-US" sz="11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663762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4202</TotalTime>
  <Words>911</Words>
  <Application>Microsoft Office PowerPoint</Application>
  <PresentationFormat>On-screen Show (4:3)</PresentationFormat>
  <Paragraphs>167</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Vitkova</dc:creator>
  <cp:lastModifiedBy>Elisa Briga</cp:lastModifiedBy>
  <cp:revision>97</cp:revision>
  <dcterms:created xsi:type="dcterms:W3CDTF">2016-06-16T08:17:03Z</dcterms:created>
  <dcterms:modified xsi:type="dcterms:W3CDTF">2018-10-05T13:29:41Z</dcterms:modified>
</cp:coreProperties>
</file>