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309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6" autoAdjust="0"/>
  </p:normalViewPr>
  <p:slideViewPr>
    <p:cSldViewPr snapToGrid="0">
      <p:cViewPr>
        <p:scale>
          <a:sx n="66" d="100"/>
          <a:sy n="66" d="100"/>
        </p:scale>
        <p:origin x="258" y="432"/>
      </p:cViewPr>
      <p:guideLst/>
    </p:cSldViewPr>
  </p:slideViewPr>
  <p:outlineViewPr>
    <p:cViewPr>
      <p:scale>
        <a:sx n="33" d="100"/>
        <a:sy n="33" d="100"/>
      </p:scale>
      <p:origin x="0" y="-5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85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71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5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5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876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4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9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3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8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1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91CDCE3-C2D2-4F51-814A-46CAA6A0610F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FE74F07-37AF-4356-9500-BDD6CEBEB80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36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lilithavdalyan@gmail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3210" y="2215183"/>
            <a:ext cx="9144000" cy="2255218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>
            <a:normAutofit fontScale="90000"/>
          </a:bodyPr>
          <a:lstStyle/>
          <a:p>
            <a:r>
              <a:rPr lang="en-US" sz="2400" b="1" dirty="0"/>
              <a:t>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Monitoring and </a:t>
            </a:r>
            <a:r>
              <a:rPr lang="en-US" sz="2400" b="1" dirty="0" smtClean="0"/>
              <a:t>Evaluation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2013-2017 Strategy </a:t>
            </a:r>
            <a:r>
              <a:rPr lang="en-US" sz="2400" b="1" dirty="0"/>
              <a:t>of State Youth Policy of the </a:t>
            </a:r>
            <a:r>
              <a:rPr lang="en-US" sz="2400" b="1" dirty="0" smtClean="0"/>
              <a:t>Republic of Armenia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Methodological Aspects and Some Results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1697" y="5006898"/>
            <a:ext cx="9144000" cy="1343722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Youth Studies Institute</a:t>
            </a:r>
          </a:p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Kishinev, 2018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 descr="https://scontent-a-fra.xx.fbcdn.net/hphotos-frc1/l/t1.0-9/10155405_239479039577071_5669163760905086329_n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039" y="468351"/>
            <a:ext cx="5779374" cy="18164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527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­Projects Allocation: </a:t>
            </a:r>
            <a:endParaRPr lang="hy-AM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22% of the programs implemented within four years has been aimed at the Lori region,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22% has been aimed at Yerevan,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20% at the Shirak region.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Relatively fewer applications have been implemented in the rest of the communities. </a:t>
            </a:r>
            <a:endParaRPr lang="en-US" dirty="0"/>
          </a:p>
          <a:p>
            <a:pPr lvl="1"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Besides the cooperation with Ministry of Sport and Youth Affairs and Youth Events Holding Center </a:t>
            </a:r>
            <a:r>
              <a:rPr lang="en-US" dirty="0" smtClean="0"/>
              <a:t>the grant holder NGOs in the framework of the project have had additional </a:t>
            </a:r>
            <a:r>
              <a:rPr lang="en-US" dirty="0"/>
              <a:t>cooperation with other </a:t>
            </a:r>
            <a:r>
              <a:rPr lang="en-US" dirty="0" smtClean="0"/>
              <a:t>parties: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Other state body: 47</a:t>
            </a:r>
            <a:r>
              <a:rPr lang="en-US" dirty="0" smtClean="0"/>
              <a:t>%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Other NGO: 48</a:t>
            </a:r>
            <a:r>
              <a:rPr lang="en-US" dirty="0" smtClean="0"/>
              <a:t>%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Private Organization: 20</a:t>
            </a:r>
            <a:r>
              <a:rPr lang="en-US" dirty="0" smtClean="0"/>
              <a:t>%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International organizations: 16</a:t>
            </a:r>
            <a:r>
              <a:rPr lang="en-US" dirty="0" smtClean="0"/>
              <a:t>%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Not registered groups: 6%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Monitoring of grant holder projects that have been realized </a:t>
            </a:r>
            <a:r>
              <a:rPr lang="en-US" sz="2000" dirty="0" err="1" smtClean="0"/>
              <a:t>wthin</a:t>
            </a:r>
            <a:r>
              <a:rPr lang="en-US" sz="2000" dirty="0" smtClean="0"/>
              <a:t> the Online Grant  System.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4743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List of recommendations aimed at improving the structure of the strategy and the selected programs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­A database of the programs implemented in the 2014-2017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­Methodologies and tools for project evaluation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Youth needs analysis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­Policy briefs.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All available at  www.ystudies.am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74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attention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53" r="1665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Reporter: Lilit Avdalyan, Analyst at Youth Studies Institute</a:t>
            </a:r>
          </a:p>
          <a:p>
            <a:r>
              <a:rPr lang="en-US" dirty="0" smtClean="0"/>
              <a:t>Email address:  </a:t>
            </a:r>
            <a:r>
              <a:rPr lang="en-US" smtClean="0"/>
              <a:t>lilithavdalyan@gmail.com</a:t>
            </a:r>
            <a:r>
              <a:rPr lang="en-US" smtClean="0">
                <a:hlinkClick r:id="rId3"/>
              </a:rPr>
              <a:t>lilithavdalyan@gmail.com</a:t>
            </a:r>
            <a:endParaRPr lang="en-US" dirty="0" smtClean="0"/>
          </a:p>
          <a:p>
            <a:r>
              <a:rPr lang="en-US" dirty="0" smtClean="0"/>
              <a:t>www.ystudies.am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78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REPORT STRUCTURE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1st Component</a:t>
            </a:r>
            <a:r>
              <a:rPr lang="hy-AM" dirty="0" smtClean="0"/>
              <a:t> 1</a:t>
            </a:r>
            <a:endParaRPr lang="hy-AM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Evaluation </a:t>
            </a:r>
            <a:r>
              <a:rPr lang="en-US" dirty="0"/>
              <a:t>on Strategy of Youth State Policy for 2013-2017 Design  and Youth </a:t>
            </a:r>
            <a:r>
              <a:rPr lang="en-US" dirty="0" smtClean="0"/>
              <a:t>Temporary </a:t>
            </a:r>
            <a:r>
              <a:rPr lang="en-US" dirty="0"/>
              <a:t>Needs</a:t>
            </a:r>
            <a:endParaRPr lang="hy-AM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2nd Component</a:t>
            </a:r>
            <a:endParaRPr lang="hy-AM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Monitoring on Implementation and Effectiveness of Action Plan of the Strategy of Youth State Policy for 2013-2017</a:t>
            </a:r>
          </a:p>
          <a:p>
            <a:r>
              <a:rPr lang="en-US" dirty="0" smtClean="0"/>
              <a:t>Evaluation Methodology Development for Strategy Projects and Approbation on Five Projects of Different Types</a:t>
            </a:r>
            <a:endParaRPr lang="hy-AM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85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Our approach: Making Evaluation process participator as much as possible: </a:t>
            </a:r>
            <a:r>
              <a:rPr lang="hy-AM" dirty="0"/>
              <a:t/>
            </a:r>
            <a:br>
              <a:rPr lang="hy-AM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029" y="354149"/>
            <a:ext cx="6492240" cy="6191794"/>
          </a:xfrm>
        </p:spPr>
        <p:txBody>
          <a:bodyPr>
            <a:noAutofit/>
          </a:bodyPr>
          <a:lstStyle/>
          <a:p>
            <a:r>
              <a:rPr lang="en-US" sz="2200" dirty="0" smtClean="0"/>
              <a:t>Methods: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b="1" dirty="0"/>
              <a:t>Document </a:t>
            </a:r>
            <a:r>
              <a:rPr lang="en-US" sz="2200" b="1" dirty="0" smtClean="0"/>
              <a:t>Analysis:</a:t>
            </a:r>
            <a:r>
              <a:rPr lang="en-US" sz="2200" dirty="0" smtClean="0"/>
              <a:t> researches </a:t>
            </a:r>
            <a:r>
              <a:rPr lang="en-US" sz="2200" dirty="0"/>
              <a:t>and analyses conducted in the youth field in </a:t>
            </a:r>
            <a:r>
              <a:rPr lang="en-US" sz="2200" dirty="0" smtClean="0"/>
              <a:t>2013-2016 in Armenia,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b="1" dirty="0" smtClean="0"/>
              <a:t>Interviews</a:t>
            </a:r>
            <a:r>
              <a:rPr lang="en-US" sz="2200" dirty="0"/>
              <a:t>: 10 expert interviews were conducted to evaluate the needs, 13 interviews were conducted with key informants</a:t>
            </a:r>
            <a:r>
              <a:rPr lang="en-US" sz="2200" dirty="0" smtClean="0"/>
              <a:t>, 10 </a:t>
            </a:r>
            <a:r>
              <a:rPr lang="en-US" sz="2200" dirty="0"/>
              <a:t>of which were conducted in regions and the </a:t>
            </a:r>
            <a:r>
              <a:rPr lang="en-US" sz="2200" dirty="0" smtClean="0"/>
              <a:t>other </a:t>
            </a:r>
            <a:r>
              <a:rPr lang="en-US" sz="2200" dirty="0"/>
              <a:t>3 in </a:t>
            </a:r>
            <a:r>
              <a:rPr lang="en-US" sz="2200" dirty="0" smtClean="0"/>
              <a:t>Yerevan (Capital of RA)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b="1" dirty="0"/>
              <a:t>Group Discussions: </a:t>
            </a:r>
            <a:r>
              <a:rPr lang="en-US" sz="2200" dirty="0"/>
              <a:t>14 focus-group discussions were conducted, 10 of which were conducted in regions and the other 4 in Yerevan</a:t>
            </a:r>
            <a:r>
              <a:rPr lang="en-US" sz="2200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A projects </a:t>
            </a:r>
            <a:r>
              <a:rPr lang="en-US" sz="2200" b="1" dirty="0" smtClean="0"/>
              <a:t>database</a:t>
            </a:r>
            <a:r>
              <a:rPr lang="en-US" sz="2200" dirty="0" smtClean="0"/>
              <a:t> was created for all the projects realized in the framework of grant projects realization component of the State Youth Strategy. A </a:t>
            </a:r>
            <a:r>
              <a:rPr lang="en-US" sz="2200" b="1" dirty="0" smtClean="0"/>
              <a:t>statistical analysis </a:t>
            </a:r>
            <a:r>
              <a:rPr lang="en-US" sz="2200" dirty="0" smtClean="0"/>
              <a:t>has </a:t>
            </a:r>
            <a:r>
              <a:rPr lang="en-US" sz="2200" dirty="0" err="1" smtClean="0"/>
              <a:t>beenmade</a:t>
            </a:r>
            <a:r>
              <a:rPr lang="en-US" sz="2200" dirty="0" smtClean="0"/>
              <a:t> on this base.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The documents presenting events realized in accordance with the Events’ </a:t>
            </a:r>
            <a:r>
              <a:rPr lang="en-US" sz="2200" dirty="0" err="1" smtClean="0"/>
              <a:t>programme</a:t>
            </a:r>
            <a:r>
              <a:rPr lang="en-US" sz="2200" dirty="0" smtClean="0"/>
              <a:t> of State Youth Strategy have been  analyzed as well.</a:t>
            </a:r>
            <a:endParaRPr lang="en-US" sz="2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 group of young specialists, </a:t>
            </a:r>
            <a:br>
              <a:rPr lang="en-US" sz="2000" dirty="0"/>
            </a:br>
            <a:r>
              <a:rPr lang="en-US" sz="2000" dirty="0"/>
              <a:t>Regional coordinators of Youth Studies Institute</a:t>
            </a:r>
          </a:p>
        </p:txBody>
      </p:sp>
    </p:spTree>
    <p:extLst>
      <p:ext uri="{BB962C8B-B14F-4D97-AF65-F5344CB8AC3E}">
        <p14:creationId xmlns:p14="http://schemas.microsoft.com/office/powerpoint/2010/main" val="120823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Structure Analysis.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sz="2200" dirty="0"/>
              <a:t>­The link and difference between the Concept of State Youth Policy and Strategy are not clearly </a:t>
            </a:r>
            <a:r>
              <a:rPr lang="en-US" sz="2200" dirty="0" smtClean="0"/>
              <a:t>stated,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sz="2200" dirty="0" smtClean="0"/>
              <a:t>­Only a </a:t>
            </a:r>
            <a:r>
              <a:rPr lang="en-US" sz="2200" dirty="0"/>
              <a:t>few activities are included in the text </a:t>
            </a:r>
            <a:r>
              <a:rPr lang="en-US" sz="2200" dirty="0" smtClean="0"/>
              <a:t>of Strategy and </a:t>
            </a:r>
            <a:r>
              <a:rPr lang="en-US" sz="2200" dirty="0"/>
              <a:t>the major part of the activities becomes known only in Action Plan</a:t>
            </a:r>
            <a:r>
              <a:rPr lang="en-US" sz="2200" dirty="0" smtClean="0"/>
              <a:t>. The cause-effect relationships are not identified.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sz="2200" dirty="0" smtClean="0"/>
              <a:t>Strategy had no M&amp;E defined and there were no measuring criteria and indicators specified.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sz="2200" dirty="0" smtClean="0"/>
              <a:t>The events and Actions were not separately introduced in the Events’ </a:t>
            </a:r>
            <a:r>
              <a:rPr lang="en-US" sz="2200" dirty="0" err="1" smtClean="0"/>
              <a:t>Programme</a:t>
            </a:r>
            <a:r>
              <a:rPr lang="en-US" sz="2200" dirty="0" smtClean="0"/>
              <a:t>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200" dirty="0" smtClean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200" dirty="0" smtClean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  <a:p>
            <a:pPr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Some Findings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995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Strategy Structure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It is suggested to include a number of other sections into the Strategy which will contribute to the more </a:t>
            </a:r>
            <a:r>
              <a:rPr lang="en-US" sz="2200" dirty="0" smtClean="0"/>
              <a:t>effective implementation </a:t>
            </a:r>
            <a:r>
              <a:rPr lang="en-US" sz="2200" dirty="0"/>
              <a:t>of the Strategy: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­Implementing </a:t>
            </a:r>
            <a:r>
              <a:rPr lang="en-US" sz="2200" dirty="0"/>
              <a:t>Parties and Participation Mechanisms,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­</a:t>
            </a:r>
            <a:r>
              <a:rPr lang="en-US" sz="2200" dirty="0"/>
              <a:t>Funding Mechanisms,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­</a:t>
            </a:r>
            <a:r>
              <a:rPr lang="en-US" sz="2200" dirty="0"/>
              <a:t>Monitoring and Evaluation Plan,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­</a:t>
            </a:r>
            <a:r>
              <a:rPr lang="en-US" sz="2200" dirty="0"/>
              <a:t>Outreach and Communication Plan.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Suggestions for Further Sections</a:t>
            </a:r>
          </a:p>
        </p:txBody>
      </p:sp>
    </p:spTree>
    <p:extLst>
      <p:ext uri="{BB962C8B-B14F-4D97-AF65-F5344CB8AC3E}">
        <p14:creationId xmlns:p14="http://schemas.microsoft.com/office/powerpoint/2010/main" val="418753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Youth Needs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Promoting Participation </a:t>
            </a:r>
            <a:r>
              <a:rPr lang="en-US" dirty="0" smtClean="0"/>
              <a:t>Processes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Participation in Political and Civic Life, in the Process of </a:t>
            </a:r>
            <a:r>
              <a:rPr lang="en-US" dirty="0" smtClean="0"/>
              <a:t>Decision-Making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Promoting Volunteer </a:t>
            </a:r>
            <a:r>
              <a:rPr lang="en-US" dirty="0" smtClean="0"/>
              <a:t>Work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Attaching Importance and Evaluating the Youth </a:t>
            </a:r>
            <a:r>
              <a:rPr lang="en-US" dirty="0" smtClean="0"/>
              <a:t>Voice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Self-Expression and Self-Organization of the </a:t>
            </a:r>
            <a:r>
              <a:rPr lang="en-US" dirty="0" smtClean="0"/>
              <a:t>Youth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Involvement and Participation of Vulnerable </a:t>
            </a:r>
            <a:r>
              <a:rPr lang="en-US" dirty="0" smtClean="0"/>
              <a:t>Groups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CSO </a:t>
            </a:r>
            <a:r>
              <a:rPr lang="en-US" dirty="0" smtClean="0"/>
              <a:t>Development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Education and Employment, Social-Economic </a:t>
            </a:r>
            <a:r>
              <a:rPr lang="en-US" dirty="0" smtClean="0"/>
              <a:t>Issues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Education Quality and </a:t>
            </a:r>
            <a:r>
              <a:rPr lang="en-US" dirty="0" smtClean="0"/>
              <a:t>Accessibility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Education - Labor Market </a:t>
            </a:r>
            <a:r>
              <a:rPr lang="en-US" dirty="0" smtClean="0"/>
              <a:t>Connection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Employment</a:t>
            </a:r>
            <a:r>
              <a:rPr lang="en-US" dirty="0" smtClean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Social-Economic </a:t>
            </a:r>
            <a:r>
              <a:rPr lang="en-US" dirty="0" smtClean="0"/>
              <a:t>Issues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Health and Healthy </a:t>
            </a:r>
            <a:r>
              <a:rPr lang="en-US" dirty="0" smtClean="0"/>
              <a:t>Lifestyle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The Healthy Lifestyle </a:t>
            </a:r>
            <a:r>
              <a:rPr lang="en-US" dirty="0" smtClean="0"/>
              <a:t>Culture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Sport </a:t>
            </a:r>
            <a:r>
              <a:rPr lang="en-US" dirty="0" smtClean="0"/>
              <a:t>Infrastructures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Healthcare System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Spiritual </a:t>
            </a:r>
            <a:r>
              <a:rPr lang="en-US" dirty="0"/>
              <a:t>and cultural </a:t>
            </a:r>
            <a:r>
              <a:rPr lang="en-US" dirty="0" smtClean="0"/>
              <a:t>values</a:t>
            </a:r>
            <a:endParaRPr lang="hy-AM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Cultural institutions and </a:t>
            </a:r>
            <a:r>
              <a:rPr lang="en-US" dirty="0" smtClean="0"/>
              <a:t>events</a:t>
            </a:r>
            <a:endParaRPr lang="hy-AM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Leisure </a:t>
            </a:r>
            <a:r>
              <a:rPr lang="en-US" dirty="0" smtClean="0"/>
              <a:t>management</a:t>
            </a:r>
            <a:endParaRPr lang="hy-AM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Value </a:t>
            </a:r>
            <a:r>
              <a:rPr lang="en-US" dirty="0" smtClean="0"/>
              <a:t>system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main ones mentioned among stakeholders or raised by Youth during the focus-group discussions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0926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Youth Needs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Non-formal education</a:t>
            </a:r>
            <a:endParaRPr lang="hy-AM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Youth </a:t>
            </a:r>
            <a:r>
              <a:rPr lang="en-US" dirty="0" smtClean="0"/>
              <a:t>mobility</a:t>
            </a:r>
            <a:endParaRPr lang="hy-AM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Support to young </a:t>
            </a:r>
            <a:r>
              <a:rPr lang="en-US" dirty="0" smtClean="0"/>
              <a:t>families</a:t>
            </a:r>
            <a:endParaRPr lang="hy-AM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Youth </a:t>
            </a:r>
            <a:r>
              <a:rPr lang="en-US" dirty="0" smtClean="0"/>
              <a:t>worker institute development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Use of information </a:t>
            </a:r>
            <a:r>
              <a:rPr lang="en-US" dirty="0" smtClean="0"/>
              <a:t>technologies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Center of idea </a:t>
            </a:r>
            <a:r>
              <a:rPr lang="en-US" dirty="0" smtClean="0"/>
              <a:t>implementation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Inclusion of vulnerable groups and </a:t>
            </a:r>
            <a:r>
              <a:rPr lang="en-US" dirty="0" smtClean="0"/>
              <a:t>non-discrimination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Mapping of key </a:t>
            </a:r>
            <a:r>
              <a:rPr lang="en-US" dirty="0" smtClean="0"/>
              <a:t>institutions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main ones mentioned among stakeholders or raised by Youth during the focus-group discussions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423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Directions for Improvement of the Strategy Development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Awareness </a:t>
            </a:r>
            <a:r>
              <a:rPr lang="en-US" dirty="0"/>
              <a:t>and </a:t>
            </a:r>
            <a:r>
              <a:rPr lang="en-US" dirty="0" smtClean="0"/>
              <a:t>inclusion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­Development </a:t>
            </a:r>
            <a:r>
              <a:rPr lang="en-US" dirty="0" smtClean="0"/>
              <a:t>process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­Applicability and </a:t>
            </a:r>
            <a:r>
              <a:rPr lang="en-US" dirty="0" smtClean="0"/>
              <a:t>localization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­Measurability and </a:t>
            </a:r>
            <a:r>
              <a:rPr lang="en-US" dirty="0" smtClean="0"/>
              <a:t>monitoring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Cooperation and </a:t>
            </a:r>
            <a:r>
              <a:rPr lang="en-US" dirty="0" smtClean="0"/>
              <a:t>coordination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85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183 programs have been implemented during four </a:t>
            </a:r>
            <a:r>
              <a:rPr lang="en-US" dirty="0" smtClean="0"/>
              <a:t>years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­The 29% of the programs (53 programs) are in line with more than one priorities at the same </a:t>
            </a:r>
            <a:r>
              <a:rPr lang="en-US" dirty="0" smtClean="0"/>
              <a:t>time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According to the 2013-2017 implemented programs, it appears that the strategy priorities have gained the following importance</a:t>
            </a:r>
            <a:r>
              <a:rPr lang="en-US" dirty="0" smtClean="0"/>
              <a:t>:</a:t>
            </a:r>
            <a:endParaRPr lang="hy-AM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Priority </a:t>
            </a:r>
            <a:r>
              <a:rPr lang="en-US" dirty="0"/>
              <a:t>1: 55%, </a:t>
            </a:r>
            <a:endParaRPr lang="hy-AM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Priority </a:t>
            </a:r>
            <a:r>
              <a:rPr lang="en-US" dirty="0"/>
              <a:t>4: 26%, </a:t>
            </a:r>
            <a:endParaRPr lang="hy-AM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Priority </a:t>
            </a:r>
            <a:r>
              <a:rPr lang="en-US" dirty="0"/>
              <a:t>3: 17%, </a:t>
            </a:r>
            <a:endParaRPr lang="hy-AM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Priority </a:t>
            </a:r>
            <a:r>
              <a:rPr lang="en-US" dirty="0"/>
              <a:t>2: 13</a:t>
            </a:r>
            <a:r>
              <a:rPr lang="en-US" dirty="0" smtClean="0"/>
              <a:t>%</a:t>
            </a:r>
            <a:r>
              <a:rPr lang="hy-AM" dirty="0" smtClean="0"/>
              <a:t>,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Priority </a:t>
            </a:r>
            <a:r>
              <a:rPr lang="en-US" dirty="0"/>
              <a:t>5: 12</a:t>
            </a:r>
            <a:r>
              <a:rPr lang="en-US" dirty="0" smtClean="0"/>
              <a:t>%.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­Within 4 years around 19.000 young people have participated in the observed programs in different </a:t>
            </a:r>
            <a:r>
              <a:rPr lang="en-US" dirty="0" smtClean="0"/>
              <a:t>ways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­In more than 66% cases of the program reports (99 reports), the format of the program is marked as “non-formal education.”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­The 69% of the monitored programs has noted that an evaluation of participants’ satisfaction has been implemented at the end of the </a:t>
            </a:r>
            <a:r>
              <a:rPr lang="en-US" dirty="0" smtClean="0"/>
              <a:t>program.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Monitoring of grant holder projects that have been realized </a:t>
            </a:r>
            <a:r>
              <a:rPr lang="en-US" sz="2000" dirty="0" err="1" smtClean="0"/>
              <a:t>wthin</a:t>
            </a:r>
            <a:r>
              <a:rPr lang="en-US" sz="2000" dirty="0" smtClean="0"/>
              <a:t> the Online Grant  System.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357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Custom 1">
      <a:majorFont>
        <a:latin typeface="sylfaen"/>
        <a:ea typeface=""/>
        <a:cs typeface=""/>
      </a:majorFont>
      <a:minorFont>
        <a:latin typeface="sylfaen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887</Words>
  <Application>Microsoft Office PowerPoint</Application>
  <PresentationFormat>Widescreen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sylfaen</vt:lpstr>
      <vt:lpstr>Wingdings</vt:lpstr>
      <vt:lpstr>Retrospect</vt:lpstr>
      <vt:lpstr>     Monitoring and Evaluation 2013-2017 Strategy of State Youth Policy of the Republic of Armenia Methodological Aspects and Some Results </vt:lpstr>
      <vt:lpstr>REPORT STRUCTURE</vt:lpstr>
      <vt:lpstr>Our approach: Making Evaluation process participator as much as possible:  </vt:lpstr>
      <vt:lpstr>Strategy Structure Analysis. </vt:lpstr>
      <vt:lpstr>Strategy Structure Analysis</vt:lpstr>
      <vt:lpstr>Youth Needs Analysis</vt:lpstr>
      <vt:lpstr>Youth Needs Analysis</vt:lpstr>
      <vt:lpstr>Directions for Improvement of the Strategy Development Process</vt:lpstr>
      <vt:lpstr>Main findings</vt:lpstr>
      <vt:lpstr>Main findings</vt:lpstr>
      <vt:lpstr>Evaluation deliverables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ՀՀ երիտասարդական պետական քաղաքա­կանու­թյան 2013-2017 թվականների ռազմավարության մոնիթորինգի և գնահատման ՀԱՇՎԵՏՎՈՒԹՅՈՒՆ</dc:title>
  <dc:creator>Lilit Avdalyan</dc:creator>
  <cp:lastModifiedBy>Lilit Avdalyan</cp:lastModifiedBy>
  <cp:revision>106</cp:revision>
  <dcterms:created xsi:type="dcterms:W3CDTF">2017-05-03T10:09:10Z</dcterms:created>
  <dcterms:modified xsi:type="dcterms:W3CDTF">2018-09-17T09:52:52Z</dcterms:modified>
</cp:coreProperties>
</file>