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7" r:id="rId5"/>
    <p:sldId id="259" r:id="rId6"/>
    <p:sldId id="258" r:id="rId7"/>
    <p:sldId id="260" r:id="rId8"/>
    <p:sldId id="262" r:id="rId9"/>
    <p:sldId id="263" r:id="rId10"/>
    <p:sldId id="261" r:id="rId11"/>
  </p:sldIdLst>
  <p:sldSz cx="12192000" cy="6858000"/>
  <p:notesSz cx="6797675" cy="9928225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6" autoAdjust="0"/>
    <p:restoredTop sz="94660"/>
  </p:normalViewPr>
  <p:slideViewPr>
    <p:cSldViewPr snapToGrid="0">
      <p:cViewPr>
        <p:scale>
          <a:sx n="75" d="100"/>
          <a:sy n="75" d="100"/>
        </p:scale>
        <p:origin x="-168" y="24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76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8DE69225-22B4-4531-AC26-918394E9AE3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BB49768-B1D6-4847-B34C-FEF20600554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1879A-F689-4764-9BED-698AC143AC8E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03DB2D7-F9C4-42FB-8952-7D4AA7AFF59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8CE87E6-CF6B-47B8-8F85-F3D6CC1BF10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90F7F3-90EB-4CE4-A008-B9BD11ED37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015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5B3A3-56AA-4274-A959-5596C3A281A8}" type="datetimeFigureOut">
              <a:rPr lang="nb-NO" smtClean="0"/>
              <a:t>18.09.2018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9F2583-61A8-417A-A5D5-F76910D02A2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49443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e 7">
            <a:extLst>
              <a:ext uri="{FF2B5EF4-FFF2-40B4-BE49-F238E27FC236}">
                <a16:creationId xmlns:a16="http://schemas.microsoft.com/office/drawing/2014/main" xmlns="" id="{5DFC390B-3E7B-4B40-9FBF-F48201196F7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443728" cy="6858000"/>
          </a:xfrm>
          <a:prstGeom prst="rect">
            <a:avLst/>
          </a:prstGeom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xmlns="" id="{1D995976-8DC1-4555-8167-7073823CCB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0765" y="1235475"/>
            <a:ext cx="5258436" cy="1846659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xmlns="" id="{736484B8-5D06-445C-BD84-C5FD0A2A238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120764" y="3528220"/>
            <a:ext cx="5258428" cy="738664"/>
          </a:xfrm>
        </p:spPr>
        <p:txBody>
          <a:bodyPr>
            <a:normAutofit/>
          </a:bodyPr>
          <a:lstStyle>
            <a:lvl1pPr marL="0" indent="0" algn="l"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Subtitle / Presenter name</a:t>
            </a:r>
          </a:p>
        </p:txBody>
      </p:sp>
      <p:sp>
        <p:nvSpPr>
          <p:cNvPr id="17" name="Plassholder for dato 16">
            <a:extLst>
              <a:ext uri="{FF2B5EF4-FFF2-40B4-BE49-F238E27FC236}">
                <a16:creationId xmlns:a16="http://schemas.microsoft.com/office/drawing/2014/main" xmlns="" id="{AEAA9278-EE73-4A64-A7BA-067865015E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0" y="6272545"/>
            <a:ext cx="1211580" cy="276999"/>
          </a:xfrm>
        </p:spPr>
        <p:txBody>
          <a:bodyPr wrap="square">
            <a:spAutoFit/>
          </a:bodyPr>
          <a:lstStyle>
            <a:lvl1pPr>
              <a:defRPr sz="1800"/>
            </a:lvl1pPr>
          </a:lstStyle>
          <a:p>
            <a:fld id="{D23A9213-820D-44C4-B274-28BD806A78F5}" type="datetime1">
              <a:rPr lang="nb-NO" smtClean="0"/>
              <a:t>18.09.2018</a:t>
            </a:fld>
            <a:endParaRPr lang="nb-NO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EE154692-193E-4F6C-B67A-E202075419B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8082" y="5698764"/>
            <a:ext cx="4298776" cy="64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612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tatside (grøn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xmlns="" id="{5380E9C0-5A44-4486-923B-4E711EA2FCFE}"/>
              </a:ext>
            </a:extLst>
          </p:cNvPr>
          <p:cNvSpPr/>
          <p:nvPr userDrawn="1"/>
        </p:nvSpPr>
        <p:spPr>
          <a:xfrm>
            <a:off x="275771" y="957942"/>
            <a:ext cx="11640458" cy="552547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pic>
        <p:nvPicPr>
          <p:cNvPr id="13" name="Picture 4" descr="Bilderesultat for quotation mark png">
            <a:extLst>
              <a:ext uri="{FF2B5EF4-FFF2-40B4-BE49-F238E27FC236}">
                <a16:creationId xmlns:a16="http://schemas.microsoft.com/office/drawing/2014/main" xmlns="" id="{03BDF3BF-791C-40C2-A233-EA7E2AB6DD0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0439053" y="1524124"/>
            <a:ext cx="829845" cy="764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xmlns="" id="{D5BA9F40-4EC1-4731-A562-8AA7EEF1AE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4108" y="1922820"/>
            <a:ext cx="10463784" cy="2954655"/>
          </a:xfrm>
        </p:spPr>
        <p:txBody>
          <a:bodyPr anchor="ctr" anchorCtr="1">
            <a:normAutofit/>
          </a:bodyPr>
          <a:lstStyle>
            <a:lvl1pPr algn="ctr">
              <a:defRPr lang="nb-NO" sz="4000" dirty="0"/>
            </a:lvl1pPr>
          </a:lstStyle>
          <a:p>
            <a:r>
              <a:rPr lang="nb-NO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nb-NO" dirty="0"/>
              <a:t>Quote</a:t>
            </a:r>
            <a:r>
              <a:rPr lang="nb-NO" dirty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endParaRPr lang="nb-NO" dirty="0"/>
          </a:p>
        </p:txBody>
      </p:sp>
      <p:sp>
        <p:nvSpPr>
          <p:cNvPr id="9" name="Plassholder for dato 8">
            <a:extLst>
              <a:ext uri="{FF2B5EF4-FFF2-40B4-BE49-F238E27FC236}">
                <a16:creationId xmlns:a16="http://schemas.microsoft.com/office/drawing/2014/main" xmlns="" id="{B232C7B6-D9F8-4B61-97DF-48612EA60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B85E3-0FF2-41E3-A7BB-4EDEAA035EE4}" type="datetime1">
              <a:rPr lang="nb-NO" smtClean="0"/>
              <a:t>18.09.2018</a:t>
            </a:fld>
            <a:endParaRPr lang="nb-NO"/>
          </a:p>
        </p:txBody>
      </p:sp>
      <p:sp>
        <p:nvSpPr>
          <p:cNvPr id="10" name="Plassholder for bunntekst 9">
            <a:extLst>
              <a:ext uri="{FF2B5EF4-FFF2-40B4-BE49-F238E27FC236}">
                <a16:creationId xmlns:a16="http://schemas.microsoft.com/office/drawing/2014/main" xmlns="" id="{129E0172-EBFC-4EAD-94D8-5A59F9471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Presentation Title</a:t>
            </a:r>
            <a:endParaRPr lang="nb-NO" dirty="0"/>
          </a:p>
        </p:txBody>
      </p:sp>
      <p:sp>
        <p:nvSpPr>
          <p:cNvPr id="11" name="Plassholder for lysbildenummer 10">
            <a:extLst>
              <a:ext uri="{FF2B5EF4-FFF2-40B4-BE49-F238E27FC236}">
                <a16:creationId xmlns:a16="http://schemas.microsoft.com/office/drawing/2014/main" xmlns="" id="{2E93A983-FBF8-470D-ACD8-9FC527BF9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xmlns="" id="{CC66E5A8-F060-43C0-85D4-ADF7CDE668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4109" y="5276171"/>
            <a:ext cx="10463783" cy="623887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xmlns="" id="{46ECE0DC-DB9D-4EB5-BEF1-17123C2E290D}"/>
              </a:ext>
            </a:extLst>
          </p:cNvPr>
          <p:cNvSpPr txBox="1"/>
          <p:nvPr userDrawn="1"/>
        </p:nvSpPr>
        <p:spPr>
          <a:xfrm>
            <a:off x="4699819" y="167517"/>
            <a:ext cx="1946787" cy="1171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41196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og bilde (høy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ssholder for tekst 2">
            <a:extLst>
              <a:ext uri="{FF2B5EF4-FFF2-40B4-BE49-F238E27FC236}">
                <a16:creationId xmlns:a16="http://schemas.microsoft.com/office/drawing/2014/main" xmlns="" id="{BDF56B18-C0C8-4A05-805B-C91E5B28AD7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64106" y="1956619"/>
            <a:ext cx="5644849" cy="3805551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13" name="Plassholder for bilde 7">
            <a:extLst>
              <a:ext uri="{FF2B5EF4-FFF2-40B4-BE49-F238E27FC236}">
                <a16:creationId xmlns:a16="http://schemas.microsoft.com/office/drawing/2014/main" xmlns="" id="{6F389596-D1B8-48DB-B40E-0C4288631A8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882580" y="1956619"/>
            <a:ext cx="4445311" cy="3805551"/>
          </a:xfrm>
          <a:solidFill>
            <a:schemeClr val="bg1">
              <a:lumMod val="75000"/>
            </a:schemeClr>
          </a:solidFill>
        </p:spPr>
        <p:txBody>
          <a:bodyPr tIns="180000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xmlns="" id="{4FC5F22B-561B-489D-8330-63380CC48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B5A2-EC94-4771-B564-3E3D4BF541AF}" type="datetime1">
              <a:rPr lang="nb-NO" smtClean="0"/>
              <a:t>18.09.2018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xmlns="" id="{9B976B9A-87B2-4F30-A7D5-84E3E78C4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Presentation Title</a:t>
            </a:r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xmlns="" id="{AD9CAD1D-7AEB-48A4-BF2D-2EEB34A0C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t>‹#›</a:t>
            </a:fld>
            <a:endParaRPr lang="nb-NO"/>
          </a:p>
        </p:txBody>
      </p:sp>
      <p:sp>
        <p:nvSpPr>
          <p:cNvPr id="10" name="Tittel 9">
            <a:extLst>
              <a:ext uri="{FF2B5EF4-FFF2-40B4-BE49-F238E27FC236}">
                <a16:creationId xmlns:a16="http://schemas.microsoft.com/office/drawing/2014/main" xmlns="" id="{FCAD0A85-D3E6-4054-8485-581C18C91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107" y="569531"/>
            <a:ext cx="10463783" cy="1052596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12" name="Tittel 1">
            <a:extLst>
              <a:ext uri="{FF2B5EF4-FFF2-40B4-BE49-F238E27FC236}">
                <a16:creationId xmlns:a16="http://schemas.microsoft.com/office/drawing/2014/main" xmlns="" id="{7594C2F5-CC97-4537-A36D-6C971236B09B}"/>
              </a:ext>
            </a:extLst>
          </p:cNvPr>
          <p:cNvSpPr txBox="1">
            <a:spLocks/>
          </p:cNvSpPr>
          <p:nvPr userDrawn="1"/>
        </p:nvSpPr>
        <p:spPr>
          <a:xfrm>
            <a:off x="-2235200" y="331195"/>
            <a:ext cx="2064657" cy="233943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buNone/>
              <a:defRPr sz="40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600" b="1" dirty="0">
                <a:latin typeface="+mn-lt"/>
              </a:rPr>
              <a:t>For å endre utsnitt i bildeplassholderen kan du </a:t>
            </a:r>
            <a:r>
              <a:rPr lang="nb-NO" sz="1600" b="1" dirty="0" err="1">
                <a:latin typeface="+mn-lt"/>
              </a:rPr>
              <a:t>høyreklikke</a:t>
            </a:r>
            <a:r>
              <a:rPr lang="nb-NO" sz="1600" b="1" dirty="0">
                <a:latin typeface="+mn-lt"/>
              </a:rPr>
              <a:t> på bildet etter at det er satt inn og velge «Beskjær».</a:t>
            </a:r>
          </a:p>
        </p:txBody>
      </p:sp>
    </p:spTree>
    <p:extLst>
      <p:ext uri="{BB962C8B-B14F-4D97-AF65-F5344CB8AC3E}">
        <p14:creationId xmlns:p14="http://schemas.microsoft.com/office/powerpoint/2010/main" val="4229785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tabell/graf (høy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ssholder for innhold 5">
            <a:extLst>
              <a:ext uri="{FF2B5EF4-FFF2-40B4-BE49-F238E27FC236}">
                <a16:creationId xmlns:a16="http://schemas.microsoft.com/office/drawing/2014/main" xmlns="" id="{2A997653-2816-416F-9852-4FA2780EC3D7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901065" y="1956619"/>
            <a:ext cx="5607889" cy="380555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 dirty="0"/>
              <a:t> 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xmlns="" id="{4FC5F22B-561B-489D-8330-63380CC48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1E76-A28A-4857-83CE-54AAEAA28356}" type="datetime1">
              <a:rPr lang="nb-NO" smtClean="0"/>
              <a:t>18.09.2018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xmlns="" id="{9B976B9A-87B2-4F30-A7D5-84E3E78C4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Presentation Title</a:t>
            </a:r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xmlns="" id="{AD9CAD1D-7AEB-48A4-BF2D-2EEB34A0C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t>‹#›</a:t>
            </a:fld>
            <a:endParaRPr lang="nb-NO"/>
          </a:p>
        </p:txBody>
      </p:sp>
      <p:sp>
        <p:nvSpPr>
          <p:cNvPr id="12" name="Plassholder for tekst 2">
            <a:extLst>
              <a:ext uri="{FF2B5EF4-FFF2-40B4-BE49-F238E27FC236}">
                <a16:creationId xmlns:a16="http://schemas.microsoft.com/office/drawing/2014/main" xmlns="" id="{C83581B4-FDEE-4B56-9809-81EDA683E69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882582" y="1956619"/>
            <a:ext cx="4445310" cy="3805551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xmlns="" id="{C881C793-6917-4814-A73A-7174079C6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108" y="569531"/>
            <a:ext cx="10463784" cy="1052596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719338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ssholder for bilde 7">
            <a:extLst>
              <a:ext uri="{FF2B5EF4-FFF2-40B4-BE49-F238E27FC236}">
                <a16:creationId xmlns:a16="http://schemas.microsoft.com/office/drawing/2014/main" xmlns="" id="{0BCBC816-F638-4BD1-A69A-222553C658B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32453" y="1095829"/>
            <a:ext cx="3995439" cy="5141069"/>
          </a:xfrm>
          <a:solidFill>
            <a:schemeClr val="bg1">
              <a:lumMod val="75000"/>
            </a:schemeClr>
          </a:solidFill>
        </p:spPr>
        <p:txBody>
          <a:bodyPr tIns="180000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2" name="Plassholder for dato 1">
            <a:extLst>
              <a:ext uri="{FF2B5EF4-FFF2-40B4-BE49-F238E27FC236}">
                <a16:creationId xmlns:a16="http://schemas.microsoft.com/office/drawing/2014/main" xmlns="" id="{86BB4A9E-1D2F-43F8-87CF-670AB038C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33B27-4C38-4725-9AC2-223198FF618C}" type="datetime1">
              <a:rPr lang="nb-NO" smtClean="0"/>
              <a:t>18.09.2018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xmlns="" id="{EBB7BA1F-5A8D-4A00-BDC3-F7E1CE209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nb-NO"/>
              <a:t>Presentation Title</a:t>
            </a:r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xmlns="" id="{96E734C9-890B-4149-802B-6ADB2B749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t>‹#›</a:t>
            </a:fld>
            <a:endParaRPr lang="nb-NO"/>
          </a:p>
        </p:txBody>
      </p:sp>
      <p:sp>
        <p:nvSpPr>
          <p:cNvPr id="11" name="Plassholder for bilde 7">
            <a:extLst>
              <a:ext uri="{FF2B5EF4-FFF2-40B4-BE49-F238E27FC236}">
                <a16:creationId xmlns:a16="http://schemas.microsoft.com/office/drawing/2014/main" xmlns="" id="{8A1B8B95-4B40-483C-8075-5F4DA2EA848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64107" y="1095829"/>
            <a:ext cx="6149169" cy="5141069"/>
          </a:xfrm>
          <a:solidFill>
            <a:schemeClr val="bg1">
              <a:lumMod val="75000"/>
            </a:schemeClr>
          </a:solidFill>
        </p:spPr>
        <p:txBody>
          <a:bodyPr tIns="180000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7" name="Tittel 1">
            <a:extLst>
              <a:ext uri="{FF2B5EF4-FFF2-40B4-BE49-F238E27FC236}">
                <a16:creationId xmlns:a16="http://schemas.microsoft.com/office/drawing/2014/main" xmlns="" id="{ACBBED51-3F69-4F11-B52D-0F4B532BF3A8}"/>
              </a:ext>
            </a:extLst>
          </p:cNvPr>
          <p:cNvSpPr txBox="1">
            <a:spLocks/>
          </p:cNvSpPr>
          <p:nvPr userDrawn="1"/>
        </p:nvSpPr>
        <p:spPr>
          <a:xfrm>
            <a:off x="-2235200" y="331195"/>
            <a:ext cx="2064657" cy="233943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buNone/>
              <a:defRPr sz="40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600" b="1" dirty="0">
                <a:latin typeface="+mn-lt"/>
              </a:rPr>
              <a:t>For å endre utsnitt i bildeplassholderen kan du </a:t>
            </a:r>
            <a:r>
              <a:rPr lang="nb-NO" sz="1600" b="1" dirty="0" err="1">
                <a:latin typeface="+mn-lt"/>
              </a:rPr>
              <a:t>høyreklikke</a:t>
            </a:r>
            <a:r>
              <a:rPr lang="nb-NO" sz="1600" b="1" dirty="0">
                <a:latin typeface="+mn-lt"/>
              </a:rPr>
              <a:t> på bildet etter at det er satt inn og velge «Beskjær».</a:t>
            </a:r>
          </a:p>
        </p:txBody>
      </p:sp>
    </p:spTree>
    <p:extLst>
      <p:ext uri="{BB962C8B-B14F-4D97-AF65-F5344CB8AC3E}">
        <p14:creationId xmlns:p14="http://schemas.microsoft.com/office/powerpoint/2010/main" val="2456381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tt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xmlns="" id="{86BB4A9E-1D2F-43F8-87CF-670AB038C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99701-69D8-4A14-9AFE-9FEDA79EF274}" type="datetime1">
              <a:rPr lang="nb-NO" smtClean="0"/>
              <a:t>18.09.2018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xmlns="" id="{EBB7BA1F-5A8D-4A00-BDC3-F7E1CE209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Presentation Title</a:t>
            </a:r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xmlns="" id="{96E734C9-890B-4149-802B-6ADB2B749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t>‹#›</a:t>
            </a:fld>
            <a:endParaRPr lang="nb-NO"/>
          </a:p>
        </p:txBody>
      </p:sp>
      <p:sp>
        <p:nvSpPr>
          <p:cNvPr id="6" name="Plassholder for bilde 7">
            <a:extLst>
              <a:ext uri="{FF2B5EF4-FFF2-40B4-BE49-F238E27FC236}">
                <a16:creationId xmlns:a16="http://schemas.microsoft.com/office/drawing/2014/main" xmlns="" id="{E96225AC-2339-4269-B4D6-802F0014A4C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4108" y="715993"/>
            <a:ext cx="10463785" cy="5520906"/>
          </a:xfrm>
          <a:solidFill>
            <a:schemeClr val="bg1">
              <a:lumMod val="75000"/>
            </a:schemeClr>
          </a:solidFill>
        </p:spPr>
        <p:txBody>
          <a:bodyPr tIns="180000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7" name="Tittel 1">
            <a:extLst>
              <a:ext uri="{FF2B5EF4-FFF2-40B4-BE49-F238E27FC236}">
                <a16:creationId xmlns:a16="http://schemas.microsoft.com/office/drawing/2014/main" xmlns="" id="{56B5981F-C5CD-4449-B299-6D27536ABEA7}"/>
              </a:ext>
            </a:extLst>
          </p:cNvPr>
          <p:cNvSpPr txBox="1">
            <a:spLocks/>
          </p:cNvSpPr>
          <p:nvPr userDrawn="1"/>
        </p:nvSpPr>
        <p:spPr>
          <a:xfrm>
            <a:off x="-2235200" y="331195"/>
            <a:ext cx="2064657" cy="233943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buNone/>
              <a:defRPr sz="40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600" b="1" dirty="0">
                <a:latin typeface="+mn-lt"/>
              </a:rPr>
              <a:t>For å endre utsnitt i bildeplassholderen kan du </a:t>
            </a:r>
            <a:r>
              <a:rPr lang="nb-NO" sz="1600" b="1" dirty="0" err="1">
                <a:latin typeface="+mn-lt"/>
              </a:rPr>
              <a:t>høyreklikke</a:t>
            </a:r>
            <a:r>
              <a:rPr lang="nb-NO" sz="1600" b="1" dirty="0">
                <a:latin typeface="+mn-lt"/>
              </a:rPr>
              <a:t> på bildet etter at det er satt inn og velge «Beskjær».</a:t>
            </a:r>
          </a:p>
        </p:txBody>
      </p:sp>
    </p:spTree>
    <p:extLst>
      <p:ext uri="{BB962C8B-B14F-4D97-AF65-F5344CB8AC3E}">
        <p14:creationId xmlns:p14="http://schemas.microsoft.com/office/powerpoint/2010/main" val="20259824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dato 2">
            <a:extLst>
              <a:ext uri="{FF2B5EF4-FFF2-40B4-BE49-F238E27FC236}">
                <a16:creationId xmlns:a16="http://schemas.microsoft.com/office/drawing/2014/main" xmlns="" id="{48C01A9D-ABCE-4C71-80EA-10CB24A60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DDC4E-10E2-41B1-8410-F643926E4523}" type="datetime1">
              <a:rPr lang="nb-NO" smtClean="0"/>
              <a:t>18.09.2018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xmlns="" id="{C0697C09-DA3F-49E2-AFE2-17C81B58D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Presentation Title</a:t>
            </a:r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xmlns="" id="{5C1DF212-B43C-4E27-8A32-30A911DB7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t>‹#›</a:t>
            </a:fld>
            <a:endParaRPr lang="nb-NO"/>
          </a:p>
        </p:txBody>
      </p:sp>
      <p:sp>
        <p:nvSpPr>
          <p:cNvPr id="6" name="Tittel 5">
            <a:extLst>
              <a:ext uri="{FF2B5EF4-FFF2-40B4-BE49-F238E27FC236}">
                <a16:creationId xmlns:a16="http://schemas.microsoft.com/office/drawing/2014/main" xmlns="" id="{180A75A8-7C10-4B2C-9953-D7864D9E7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47892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xmlns="" id="{86BB4A9E-1D2F-43F8-87CF-670AB038C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50E05-3A9A-491D-9763-B3B8DE6D556A}" type="datetime1">
              <a:rPr lang="nb-NO" smtClean="0"/>
              <a:t>18.09.2018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xmlns="" id="{EBB7BA1F-5A8D-4A00-BDC3-F7E1CE209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Presentation Title</a:t>
            </a:r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xmlns="" id="{96E734C9-890B-4149-802B-6ADB2B749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72871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ontakt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xmlns="" id="{BB5DA3DB-FF70-4CEA-8CF2-3B0E2E49BCD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" name="Plassholder for dato 8">
            <a:extLst>
              <a:ext uri="{FF2B5EF4-FFF2-40B4-BE49-F238E27FC236}">
                <a16:creationId xmlns:a16="http://schemas.microsoft.com/office/drawing/2014/main" xmlns="" id="{B232C7B6-D9F8-4B61-97DF-48612EA60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20D6C-52DC-448F-9C14-C3EC36CE7778}" type="datetime1">
              <a:rPr lang="nb-NO" smtClean="0"/>
              <a:t>18.09.2018</a:t>
            </a:fld>
            <a:endParaRPr lang="nb-NO"/>
          </a:p>
        </p:txBody>
      </p:sp>
      <p:sp>
        <p:nvSpPr>
          <p:cNvPr id="10" name="Plassholder for bunntekst 9">
            <a:extLst>
              <a:ext uri="{FF2B5EF4-FFF2-40B4-BE49-F238E27FC236}">
                <a16:creationId xmlns:a16="http://schemas.microsoft.com/office/drawing/2014/main" xmlns="" id="{129E0172-EBFC-4EAD-94D8-5A59F9471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Presentation Title</a:t>
            </a:r>
            <a:endParaRPr lang="nb-NO" dirty="0"/>
          </a:p>
        </p:txBody>
      </p:sp>
      <p:sp>
        <p:nvSpPr>
          <p:cNvPr id="11" name="Plassholder for lysbildenummer 10">
            <a:extLst>
              <a:ext uri="{FF2B5EF4-FFF2-40B4-BE49-F238E27FC236}">
                <a16:creationId xmlns:a16="http://schemas.microsoft.com/office/drawing/2014/main" xmlns="" id="{2E93A983-FBF8-470D-ACD8-9FC527BF9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xmlns="" id="{0191679D-1E07-4BD9-A48F-9AD5B5A363D4}"/>
              </a:ext>
            </a:extLst>
          </p:cNvPr>
          <p:cNvSpPr txBox="1"/>
          <p:nvPr userDrawn="1"/>
        </p:nvSpPr>
        <p:spPr>
          <a:xfrm>
            <a:off x="504064" y="1908659"/>
            <a:ext cx="5591936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nb-NO" sz="3200" b="1" dirty="0">
                <a:solidFill>
                  <a:schemeClr val="dk2"/>
                </a:solidFill>
              </a:rPr>
              <a:t>Contact information</a:t>
            </a:r>
          </a:p>
        </p:txBody>
      </p:sp>
      <p:sp>
        <p:nvSpPr>
          <p:cNvPr id="13" name="Plassholder for tekst 12">
            <a:extLst>
              <a:ext uri="{FF2B5EF4-FFF2-40B4-BE49-F238E27FC236}">
                <a16:creationId xmlns:a16="http://schemas.microsoft.com/office/drawing/2014/main" xmlns="" id="{B459BD94-C578-443F-A2D1-76801A4ADF7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1191" y="2398055"/>
            <a:ext cx="5594809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nb-NO" dirty="0"/>
              <a:t>Name</a:t>
            </a:r>
          </a:p>
        </p:txBody>
      </p:sp>
      <p:sp>
        <p:nvSpPr>
          <p:cNvPr id="14" name="Plassholder for tekst 12">
            <a:extLst>
              <a:ext uri="{FF2B5EF4-FFF2-40B4-BE49-F238E27FC236}">
                <a16:creationId xmlns:a16="http://schemas.microsoft.com/office/drawing/2014/main" xmlns="" id="{B93B0BA4-7BFD-4A1D-A0A2-F34E607303F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01190" y="2704309"/>
            <a:ext cx="5594809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nb-NO" dirty="0"/>
              <a:t>Tel / Email</a:t>
            </a:r>
          </a:p>
        </p:txBody>
      </p:sp>
      <p:sp>
        <p:nvSpPr>
          <p:cNvPr id="15" name="TekstSylinder 14">
            <a:extLst>
              <a:ext uri="{FF2B5EF4-FFF2-40B4-BE49-F238E27FC236}">
                <a16:creationId xmlns:a16="http://schemas.microsoft.com/office/drawing/2014/main" xmlns="" id="{CE1C347E-0371-4952-8773-14BEE0056E78}"/>
              </a:ext>
            </a:extLst>
          </p:cNvPr>
          <p:cNvSpPr txBox="1"/>
          <p:nvPr userDrawn="1"/>
        </p:nvSpPr>
        <p:spPr>
          <a:xfrm>
            <a:off x="504063" y="3319101"/>
            <a:ext cx="5591936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nb-NO" sz="3200" b="1" dirty="0">
                <a:solidFill>
                  <a:schemeClr val="dk2"/>
                </a:solidFill>
              </a:rPr>
              <a:t>More information</a:t>
            </a:r>
          </a:p>
        </p:txBody>
      </p:sp>
      <p:sp>
        <p:nvSpPr>
          <p:cNvPr id="16" name="Plassholder for tekst 12">
            <a:extLst>
              <a:ext uri="{FF2B5EF4-FFF2-40B4-BE49-F238E27FC236}">
                <a16:creationId xmlns:a16="http://schemas.microsoft.com/office/drawing/2014/main" xmlns="" id="{51288EF3-989E-4C73-A412-BFDE260BFBC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01190" y="3808497"/>
            <a:ext cx="5594809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DE101D8B-3020-484C-85E4-065524CE042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8081" y="5698764"/>
            <a:ext cx="4309855" cy="64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248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med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e 13">
            <a:extLst>
              <a:ext uri="{FF2B5EF4-FFF2-40B4-BE49-F238E27FC236}">
                <a16:creationId xmlns:a16="http://schemas.microsoft.com/office/drawing/2014/main" xmlns="" id="{16C6A15A-F378-40E9-A114-5AA829B37D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284000" cy="6858000"/>
          </a:xfrm>
          <a:prstGeom prst="rect">
            <a:avLst/>
          </a:prstGeom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xmlns="" id="{1D995976-8DC1-4555-8167-7073823CCB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4715" y="1235475"/>
            <a:ext cx="5654486" cy="1846659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xmlns="" id="{736484B8-5D06-445C-BD84-C5FD0A2A238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724715" y="3528220"/>
            <a:ext cx="5654477" cy="738664"/>
          </a:xfrm>
        </p:spPr>
        <p:txBody>
          <a:bodyPr>
            <a:normAutofit/>
          </a:bodyPr>
          <a:lstStyle>
            <a:lvl1pPr marL="0" indent="0" algn="l"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Subtitle / Presenter name</a:t>
            </a:r>
          </a:p>
        </p:txBody>
      </p:sp>
      <p:sp>
        <p:nvSpPr>
          <p:cNvPr id="19" name="Plassholder for bilde 18">
            <a:extLst>
              <a:ext uri="{FF2B5EF4-FFF2-40B4-BE49-F238E27FC236}">
                <a16:creationId xmlns:a16="http://schemas.microsoft.com/office/drawing/2014/main" xmlns="" id="{8EA40D06-D6EA-4C6D-9B36-D7D695E0AD9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" y="3006375"/>
            <a:ext cx="4270374" cy="2833547"/>
          </a:xfrm>
          <a:custGeom>
            <a:avLst/>
            <a:gdLst>
              <a:gd name="connsiteX0" fmla="*/ 0 w 4284535"/>
              <a:gd name="connsiteY0" fmla="*/ 0 h 2833547"/>
              <a:gd name="connsiteX1" fmla="*/ 4284535 w 4284535"/>
              <a:gd name="connsiteY1" fmla="*/ 1126800 h 2833547"/>
              <a:gd name="connsiteX2" fmla="*/ 4284535 w 4284535"/>
              <a:gd name="connsiteY2" fmla="*/ 2833547 h 2833547"/>
              <a:gd name="connsiteX3" fmla="*/ 0 w 4284535"/>
              <a:gd name="connsiteY3" fmla="*/ 1706748 h 2833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84535" h="2833547">
                <a:moveTo>
                  <a:pt x="0" y="0"/>
                </a:moveTo>
                <a:lnTo>
                  <a:pt x="4284535" y="1126800"/>
                </a:lnTo>
                <a:lnTo>
                  <a:pt x="4284535" y="2833547"/>
                </a:lnTo>
                <a:lnTo>
                  <a:pt x="0" y="1706748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txBody>
          <a:bodyPr wrap="square" tIns="180000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8" name="Plassholder for dato 16">
            <a:extLst>
              <a:ext uri="{FF2B5EF4-FFF2-40B4-BE49-F238E27FC236}">
                <a16:creationId xmlns:a16="http://schemas.microsoft.com/office/drawing/2014/main" xmlns="" id="{B8B1C97E-D357-46A6-B7AD-2B302C8B04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24715" y="6272545"/>
            <a:ext cx="1384745" cy="276999"/>
          </a:xfrm>
        </p:spPr>
        <p:txBody>
          <a:bodyPr wrap="square">
            <a:spAutoFit/>
          </a:bodyPr>
          <a:lstStyle>
            <a:lvl1pPr>
              <a:defRPr sz="1800"/>
            </a:lvl1pPr>
          </a:lstStyle>
          <a:p>
            <a:fld id="{A0EDE7BD-5487-46C4-B629-5CF1E3303675}" type="datetime1">
              <a:rPr lang="nb-NO" smtClean="0"/>
              <a:t>18.09.2018</a:t>
            </a:fld>
            <a:endParaRPr lang="nb-NO" dirty="0"/>
          </a:p>
        </p:txBody>
      </p:sp>
      <p:sp>
        <p:nvSpPr>
          <p:cNvPr id="10" name="Tittel 1">
            <a:extLst>
              <a:ext uri="{FF2B5EF4-FFF2-40B4-BE49-F238E27FC236}">
                <a16:creationId xmlns:a16="http://schemas.microsoft.com/office/drawing/2014/main" xmlns="" id="{82356B52-4FF4-48FC-AEB3-B5674A05AF90}"/>
              </a:ext>
            </a:extLst>
          </p:cNvPr>
          <p:cNvSpPr txBox="1">
            <a:spLocks/>
          </p:cNvSpPr>
          <p:nvPr userDrawn="1"/>
        </p:nvSpPr>
        <p:spPr>
          <a:xfrm>
            <a:off x="-2235200" y="331195"/>
            <a:ext cx="2064657" cy="233943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buNone/>
              <a:defRPr sz="40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600" b="1" dirty="0">
                <a:latin typeface="+mn-lt"/>
              </a:rPr>
              <a:t>For å endre utsnitt i bildeplassholderen kan du </a:t>
            </a:r>
            <a:r>
              <a:rPr lang="nb-NO" sz="1600" b="1" dirty="0" err="1">
                <a:latin typeface="+mn-lt"/>
              </a:rPr>
              <a:t>høyreklikke</a:t>
            </a:r>
            <a:r>
              <a:rPr lang="nb-NO" sz="1600" b="1" dirty="0">
                <a:latin typeface="+mn-lt"/>
              </a:rPr>
              <a:t> på bildet etter at det er satt inn og velge «Beskjær».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27CF92B2-F18E-46F7-99E0-11247630113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8082" y="5698764"/>
            <a:ext cx="4298776" cy="64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970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med bilde 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e 13">
            <a:extLst>
              <a:ext uri="{FF2B5EF4-FFF2-40B4-BE49-F238E27FC236}">
                <a16:creationId xmlns:a16="http://schemas.microsoft.com/office/drawing/2014/main" xmlns="" id="{16C6A15A-F378-40E9-A114-5AA829B37D9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782"/>
          <a:stretch/>
        </p:blipFill>
        <p:spPr>
          <a:xfrm>
            <a:off x="0" y="0"/>
            <a:ext cx="4284000" cy="4266884"/>
          </a:xfrm>
          <a:prstGeom prst="rect">
            <a:avLst/>
          </a:prstGeom>
        </p:spPr>
      </p:pic>
      <p:sp>
        <p:nvSpPr>
          <p:cNvPr id="9" name="Picture Placeholder 11">
            <a:extLst>
              <a:ext uri="{FF2B5EF4-FFF2-40B4-BE49-F238E27FC236}">
                <a16:creationId xmlns:a16="http://schemas.microsoft.com/office/drawing/2014/main" xmlns="" id="{8B2DABE7-0E97-4765-8BAE-B357CF66F30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" y="3006375"/>
            <a:ext cx="4270374" cy="3851625"/>
          </a:xfrm>
          <a:custGeom>
            <a:avLst/>
            <a:gdLst>
              <a:gd name="connsiteX0" fmla="*/ 0 w 4270374"/>
              <a:gd name="connsiteY0" fmla="*/ 0 h 3851625"/>
              <a:gd name="connsiteX1" fmla="*/ 4270374 w 4270374"/>
              <a:gd name="connsiteY1" fmla="*/ 1126800 h 3851625"/>
              <a:gd name="connsiteX2" fmla="*/ 4270374 w 4270374"/>
              <a:gd name="connsiteY2" fmla="*/ 2811762 h 3851625"/>
              <a:gd name="connsiteX3" fmla="*/ 4270374 w 4270374"/>
              <a:gd name="connsiteY3" fmla="*/ 2833547 h 3851625"/>
              <a:gd name="connsiteX4" fmla="*/ 4270374 w 4270374"/>
              <a:gd name="connsiteY4" fmla="*/ 3851625 h 3851625"/>
              <a:gd name="connsiteX5" fmla="*/ 1742999 w 4270374"/>
              <a:gd name="connsiteY5" fmla="*/ 3851625 h 3851625"/>
              <a:gd name="connsiteX6" fmla="*/ 0 w 4270374"/>
              <a:gd name="connsiteY6" fmla="*/ 3391710 h 3851625"/>
              <a:gd name="connsiteX7" fmla="*/ 0 w 4270374"/>
              <a:gd name="connsiteY7" fmla="*/ 1706748 h 3851625"/>
              <a:gd name="connsiteX8" fmla="*/ 0 w 4270374"/>
              <a:gd name="connsiteY8" fmla="*/ 1684962 h 385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70374" h="3851625">
                <a:moveTo>
                  <a:pt x="0" y="0"/>
                </a:moveTo>
                <a:lnTo>
                  <a:pt x="4270374" y="1126800"/>
                </a:lnTo>
                <a:lnTo>
                  <a:pt x="4270374" y="2811762"/>
                </a:lnTo>
                <a:lnTo>
                  <a:pt x="4270374" y="2833547"/>
                </a:lnTo>
                <a:lnTo>
                  <a:pt x="4270374" y="3851625"/>
                </a:lnTo>
                <a:lnTo>
                  <a:pt x="1742999" y="3851625"/>
                </a:lnTo>
                <a:lnTo>
                  <a:pt x="0" y="3391710"/>
                </a:lnTo>
                <a:lnTo>
                  <a:pt x="0" y="1706748"/>
                </a:lnTo>
                <a:lnTo>
                  <a:pt x="0" y="1684962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txBody>
          <a:bodyPr wrap="square" tIns="180000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xmlns="" id="{1D995976-8DC1-4555-8167-7073823CCB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4715" y="1235475"/>
            <a:ext cx="5654486" cy="1846659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xmlns="" id="{736484B8-5D06-445C-BD84-C5FD0A2A238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724715" y="3528220"/>
            <a:ext cx="5654477" cy="738664"/>
          </a:xfrm>
        </p:spPr>
        <p:txBody>
          <a:bodyPr>
            <a:normAutofit/>
          </a:bodyPr>
          <a:lstStyle>
            <a:lvl1pPr marL="0" indent="0" algn="l"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Subtitle / Presenter name</a:t>
            </a:r>
          </a:p>
        </p:txBody>
      </p:sp>
      <p:sp>
        <p:nvSpPr>
          <p:cNvPr id="8" name="Plassholder for dato 16">
            <a:extLst>
              <a:ext uri="{FF2B5EF4-FFF2-40B4-BE49-F238E27FC236}">
                <a16:creationId xmlns:a16="http://schemas.microsoft.com/office/drawing/2014/main" xmlns="" id="{B8B1C97E-D357-46A6-B7AD-2B302C8B04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24715" y="6272545"/>
            <a:ext cx="1386173" cy="276999"/>
          </a:xfrm>
        </p:spPr>
        <p:txBody>
          <a:bodyPr wrap="square">
            <a:spAutoFit/>
          </a:bodyPr>
          <a:lstStyle>
            <a:lvl1pPr>
              <a:defRPr sz="1800"/>
            </a:lvl1pPr>
          </a:lstStyle>
          <a:p>
            <a:fld id="{E5CFB613-429A-425F-B711-76C877359F81}" type="datetime1">
              <a:rPr lang="nb-NO" smtClean="0"/>
              <a:t>18.09.2018</a:t>
            </a:fld>
            <a:endParaRPr lang="nb-NO" dirty="0"/>
          </a:p>
        </p:txBody>
      </p:sp>
      <p:sp>
        <p:nvSpPr>
          <p:cNvPr id="10" name="Tittel 1">
            <a:extLst>
              <a:ext uri="{FF2B5EF4-FFF2-40B4-BE49-F238E27FC236}">
                <a16:creationId xmlns:a16="http://schemas.microsoft.com/office/drawing/2014/main" xmlns="" id="{E1E848D3-2890-4F3F-9DDC-6953925607F7}"/>
              </a:ext>
            </a:extLst>
          </p:cNvPr>
          <p:cNvSpPr txBox="1">
            <a:spLocks/>
          </p:cNvSpPr>
          <p:nvPr userDrawn="1"/>
        </p:nvSpPr>
        <p:spPr>
          <a:xfrm>
            <a:off x="-2235200" y="331195"/>
            <a:ext cx="2064657" cy="233943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buNone/>
              <a:defRPr sz="40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600" b="1" dirty="0">
                <a:latin typeface="+mn-lt"/>
              </a:rPr>
              <a:t>For å endre utsnitt i bildeplassholderen kan du </a:t>
            </a:r>
            <a:r>
              <a:rPr lang="nb-NO" sz="1600" b="1" dirty="0" err="1">
                <a:latin typeface="+mn-lt"/>
              </a:rPr>
              <a:t>høyreklikke</a:t>
            </a:r>
            <a:r>
              <a:rPr lang="nb-NO" sz="1600" b="1" dirty="0">
                <a:latin typeface="+mn-lt"/>
              </a:rPr>
              <a:t> på bildet etter at det er satt inn og velge «Beskjær».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C196E259-3AF5-420E-AEF6-D7384A1B02D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8082" y="5698764"/>
            <a:ext cx="4298776" cy="64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912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(grøn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xmlns="" id="{BB5DA3DB-FF70-4CEA-8CF2-3B0E2E49BCD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xmlns="" id="{D5BA9F40-4EC1-4731-A562-8AA7EEF1A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108" y="2505671"/>
            <a:ext cx="10463784" cy="1846659"/>
          </a:xfrm>
        </p:spPr>
        <p:txBody>
          <a:bodyPr anchor="ctr" anchorCtr="1">
            <a:normAutofit/>
          </a:bodyPr>
          <a:lstStyle>
            <a:lvl1pPr algn="ctr">
              <a:defRPr sz="6000"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9" name="Plassholder for dato 8">
            <a:extLst>
              <a:ext uri="{FF2B5EF4-FFF2-40B4-BE49-F238E27FC236}">
                <a16:creationId xmlns:a16="http://schemas.microsoft.com/office/drawing/2014/main" xmlns="" id="{B232C7B6-D9F8-4B61-97DF-48612EA60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58B1F-D6D4-4042-9463-7A67A557A901}" type="datetime1">
              <a:rPr lang="nb-NO" smtClean="0"/>
              <a:t>18.09.2018</a:t>
            </a:fld>
            <a:endParaRPr lang="nb-NO"/>
          </a:p>
        </p:txBody>
      </p:sp>
      <p:sp>
        <p:nvSpPr>
          <p:cNvPr id="10" name="Plassholder for bunntekst 9">
            <a:extLst>
              <a:ext uri="{FF2B5EF4-FFF2-40B4-BE49-F238E27FC236}">
                <a16:creationId xmlns:a16="http://schemas.microsoft.com/office/drawing/2014/main" xmlns="" id="{129E0172-EBFC-4EAD-94D8-5A59F9471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Presentation Title</a:t>
            </a:r>
            <a:endParaRPr lang="nb-NO" dirty="0"/>
          </a:p>
        </p:txBody>
      </p:sp>
      <p:sp>
        <p:nvSpPr>
          <p:cNvPr id="11" name="Plassholder for lysbildenummer 10">
            <a:extLst>
              <a:ext uri="{FF2B5EF4-FFF2-40B4-BE49-F238E27FC236}">
                <a16:creationId xmlns:a16="http://schemas.microsoft.com/office/drawing/2014/main" xmlns="" id="{2E93A983-FBF8-470D-ACD8-9FC527BF9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31017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xmlns="" id="{47E0BE78-B74D-4B7F-962A-E57611EC1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108" y="1966452"/>
            <a:ext cx="6906098" cy="3795719"/>
          </a:xfrm>
        </p:spPr>
        <p:txBody>
          <a:bodyPr/>
          <a:lstStyle>
            <a:lvl1pPr>
              <a:lnSpc>
                <a:spcPct val="100000"/>
              </a:lnSpc>
              <a:spcBef>
                <a:spcPts val="120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xmlns="" id="{BDD2E9DA-1709-4F09-82C7-5C0D6BE3D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0A7BE-4275-43D6-860B-2A1D457BB06C}" type="datetime1">
              <a:rPr lang="nb-NO" smtClean="0"/>
              <a:t>18.09.2018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xmlns="" id="{03D99CDA-2F22-4D7A-88DA-0CC1C790F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Presentation Title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xmlns="" id="{49D4A5AF-AF2A-43ED-91B1-0B2BA8AC8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t>‹#›</a:t>
            </a:fld>
            <a:endParaRPr lang="nb-NO"/>
          </a:p>
        </p:txBody>
      </p:sp>
      <p:sp>
        <p:nvSpPr>
          <p:cNvPr id="8" name="Tittel 7">
            <a:extLst>
              <a:ext uri="{FF2B5EF4-FFF2-40B4-BE49-F238E27FC236}">
                <a16:creationId xmlns:a16="http://schemas.microsoft.com/office/drawing/2014/main" xmlns="" id="{081FF9D8-C584-47D4-BA50-9AA308D40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18391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xmlns="" id="{8D3B1A36-0F0E-481E-A154-AEEC07C55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108" y="569531"/>
            <a:ext cx="10463784" cy="1052596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xmlns="" id="{AE92AE38-8CAB-4844-AF33-D7D0CB094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8EC29-B96F-49DC-849E-A56704F238B5}" type="datetime1">
              <a:rPr lang="nb-NO" smtClean="0"/>
              <a:t>18.09.2018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xmlns="" id="{DA3B093B-D6C5-4FDE-B866-F784DE077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Presentation Title</a:t>
            </a:r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xmlns="" id="{879120CF-1D4F-4209-A4D8-22A6D7573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t>‹#›</a:t>
            </a:fld>
            <a:endParaRPr lang="nb-NO"/>
          </a:p>
        </p:txBody>
      </p:sp>
      <p:sp>
        <p:nvSpPr>
          <p:cNvPr id="13" name="Plassholder for innhold 2">
            <a:extLst>
              <a:ext uri="{FF2B5EF4-FFF2-40B4-BE49-F238E27FC236}">
                <a16:creationId xmlns:a16="http://schemas.microsoft.com/office/drawing/2014/main" xmlns="" id="{690147EF-0EA3-4FDB-B9CA-36577ED4B65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64108" y="1966452"/>
            <a:ext cx="5040629" cy="3795719"/>
          </a:xfrm>
        </p:spPr>
        <p:txBody>
          <a:bodyPr/>
          <a:lstStyle>
            <a:lvl1pPr>
              <a:lnSpc>
                <a:spcPct val="100000"/>
              </a:lnSpc>
              <a:spcBef>
                <a:spcPts val="120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14" name="Plassholder for innhold 2">
            <a:extLst>
              <a:ext uri="{FF2B5EF4-FFF2-40B4-BE49-F238E27FC236}">
                <a16:creationId xmlns:a16="http://schemas.microsoft.com/office/drawing/2014/main" xmlns="" id="{233A48A5-4ACF-4DE0-B37D-537E4B0EA3FC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287263" y="1966452"/>
            <a:ext cx="5040629" cy="3795719"/>
          </a:xfrm>
        </p:spPr>
        <p:txBody>
          <a:bodyPr/>
          <a:lstStyle>
            <a:lvl1pPr>
              <a:lnSpc>
                <a:spcPct val="100000"/>
              </a:lnSpc>
              <a:spcBef>
                <a:spcPts val="120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61039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xmlns="" id="{8D3B1A36-0F0E-481E-A154-AEEC07C55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108" y="569531"/>
            <a:ext cx="10463784" cy="1052596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xmlns="" id="{AE92AE38-8CAB-4844-AF33-D7D0CB094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A8A0-EDD2-4956-94D0-56D2462877F9}" type="datetime1">
              <a:rPr lang="nb-NO" smtClean="0"/>
              <a:t>18.09.2018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xmlns="" id="{DA3B093B-D6C5-4FDE-B866-F784DE077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Presentation Title</a:t>
            </a:r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xmlns="" id="{879120CF-1D4F-4209-A4D8-22A6D7573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t>‹#›</a:t>
            </a:fld>
            <a:endParaRPr lang="nb-NO"/>
          </a:p>
        </p:txBody>
      </p:sp>
      <p:sp>
        <p:nvSpPr>
          <p:cNvPr id="14" name="Plassholder for innhold 2">
            <a:extLst>
              <a:ext uri="{FF2B5EF4-FFF2-40B4-BE49-F238E27FC236}">
                <a16:creationId xmlns:a16="http://schemas.microsoft.com/office/drawing/2014/main" xmlns="" id="{770EB2C9-947F-4330-B178-9FD8BBD252B3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64109" y="1966452"/>
            <a:ext cx="3312414" cy="3795719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8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15" name="Plassholder for innhold 2">
            <a:extLst>
              <a:ext uri="{FF2B5EF4-FFF2-40B4-BE49-F238E27FC236}">
                <a16:creationId xmlns:a16="http://schemas.microsoft.com/office/drawing/2014/main" xmlns="" id="{3CDEF495-6FEC-4C77-9B9B-C2916C4F702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15477" y="1966452"/>
            <a:ext cx="3312415" cy="3795719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8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16" name="Plassholder for innhold 2">
            <a:extLst>
              <a:ext uri="{FF2B5EF4-FFF2-40B4-BE49-F238E27FC236}">
                <a16:creationId xmlns:a16="http://schemas.microsoft.com/office/drawing/2014/main" xmlns="" id="{E91174AE-615D-436D-9ED0-A47C80C7340A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439793" y="1966452"/>
            <a:ext cx="3312414" cy="3795719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8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22929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xmlns="" id="{8D3B1A36-0F0E-481E-A154-AEEC07C55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108" y="569531"/>
            <a:ext cx="10531386" cy="1052596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xmlns="" id="{AE92AE38-8CAB-4844-AF33-D7D0CB094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1DFC-4FBA-46B7-A496-24B614DF2CA2}" type="datetime1">
              <a:rPr lang="nb-NO" smtClean="0"/>
              <a:t>18.09.2018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xmlns="" id="{DA3B093B-D6C5-4FDE-B866-F784DE077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Presentation Title</a:t>
            </a:r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xmlns="" id="{879120CF-1D4F-4209-A4D8-22A6D7573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t>‹#›</a:t>
            </a:fld>
            <a:endParaRPr lang="nb-NO"/>
          </a:p>
        </p:txBody>
      </p:sp>
      <p:sp>
        <p:nvSpPr>
          <p:cNvPr id="16" name="Plassholder for innhold 2">
            <a:extLst>
              <a:ext uri="{FF2B5EF4-FFF2-40B4-BE49-F238E27FC236}">
                <a16:creationId xmlns:a16="http://schemas.microsoft.com/office/drawing/2014/main" xmlns="" id="{94A5B35D-2758-4E3E-B237-B325C7435F0C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64109" y="1966452"/>
            <a:ext cx="2370909" cy="3795719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8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17" name="Plassholder for innhold 2">
            <a:extLst>
              <a:ext uri="{FF2B5EF4-FFF2-40B4-BE49-F238E27FC236}">
                <a16:creationId xmlns:a16="http://schemas.microsoft.com/office/drawing/2014/main" xmlns="" id="{44025B41-6561-415C-9A20-8688EC70A268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8956981" y="1966452"/>
            <a:ext cx="2370910" cy="3795719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8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18" name="Plassholder for innhold 2">
            <a:extLst>
              <a:ext uri="{FF2B5EF4-FFF2-40B4-BE49-F238E27FC236}">
                <a16:creationId xmlns:a16="http://schemas.microsoft.com/office/drawing/2014/main" xmlns="" id="{737E6355-653D-4626-B7AF-1983E00104C1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3561734" y="1966452"/>
            <a:ext cx="2370909" cy="3795719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8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19" name="Plassholder for innhold 2">
            <a:extLst>
              <a:ext uri="{FF2B5EF4-FFF2-40B4-BE49-F238E27FC236}">
                <a16:creationId xmlns:a16="http://schemas.microsoft.com/office/drawing/2014/main" xmlns="" id="{B9515DC9-E05C-497B-81C9-9D5C29E2E0E8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259359" y="1966452"/>
            <a:ext cx="2370909" cy="3795719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8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88206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sitatbo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xmlns="" id="{DA6C6DF2-CA12-4E3F-8CA0-6F8BCA24958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87262" y="1956620"/>
            <a:ext cx="5040630" cy="3805551"/>
          </a:xfrm>
          <a:solidFill>
            <a:schemeClr val="accent1"/>
          </a:solidFill>
        </p:spPr>
        <p:txBody>
          <a:bodyPr lIns="180000" tIns="180000" rIns="180000" bIns="180000" anchor="ctr"/>
          <a:lstStyle>
            <a:lvl1pPr marL="0" indent="0" algn="ctr">
              <a:buNone/>
              <a:defRPr b="1" i="0">
                <a:solidFill>
                  <a:schemeClr val="tx2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nb-NO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nb-NO" dirty="0"/>
              <a:t>Quote</a:t>
            </a:r>
            <a:r>
              <a:rPr lang="nb-NO" dirty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endParaRPr lang="nb-NO" dirty="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xmlns="" id="{8D3B1A36-0F0E-481E-A154-AEEC07C55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108" y="569531"/>
            <a:ext cx="10463784" cy="1052596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xmlns="" id="{AE92AE38-8CAB-4844-AF33-D7D0CB094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02DCE-5526-4009-A6D2-80C4B11D43C6}" type="datetime1">
              <a:rPr lang="nb-NO" smtClean="0"/>
              <a:t>18.09.2018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xmlns="" id="{DA3B093B-D6C5-4FDE-B866-F784DE077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Presentation Title</a:t>
            </a:r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xmlns="" id="{879120CF-1D4F-4209-A4D8-22A6D7573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t>‹#›</a:t>
            </a:fld>
            <a:endParaRPr lang="nb-NO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xmlns="" id="{7F88CF1F-E29F-4916-AE22-EF6A56959F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 rot="10800000">
            <a:off x="10608819" y="2275001"/>
            <a:ext cx="422788" cy="3896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rgbClr val="000000"/>
                </a:solidFill>
              </a:defRPr>
            </a:lvl1pPr>
            <a:lvl2pPr>
              <a:defRPr sz="100">
                <a:solidFill>
                  <a:srgbClr val="000000"/>
                </a:solidFill>
              </a:defRPr>
            </a:lvl2pPr>
            <a:lvl3pPr>
              <a:defRPr sz="100">
                <a:solidFill>
                  <a:srgbClr val="000000"/>
                </a:solidFill>
              </a:defRPr>
            </a:lvl3pPr>
            <a:lvl4pPr>
              <a:defRPr sz="100">
                <a:solidFill>
                  <a:srgbClr val="000000"/>
                </a:solidFill>
              </a:defRPr>
            </a:lvl4pPr>
            <a:lvl5pPr>
              <a:defRPr sz="100">
                <a:solidFill>
                  <a:srgbClr val="000000"/>
                </a:solidFill>
              </a:defRPr>
            </a:lvl5pPr>
          </a:lstStyle>
          <a:p>
            <a:pPr lvl="0"/>
            <a:r>
              <a:rPr lang="nb-NO"/>
              <a:t> </a:t>
            </a:r>
          </a:p>
        </p:txBody>
      </p:sp>
      <p:sp>
        <p:nvSpPr>
          <p:cNvPr id="10" name="Plassholder for innhold 2">
            <a:extLst>
              <a:ext uri="{FF2B5EF4-FFF2-40B4-BE49-F238E27FC236}">
                <a16:creationId xmlns:a16="http://schemas.microsoft.com/office/drawing/2014/main" xmlns="" id="{16A88CB7-1D6F-4A76-B6DB-6BD9CA321121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64109" y="1966452"/>
            <a:ext cx="5040628" cy="3795719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8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28578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FE267DA5-36CD-4CF1-B093-C0A179B1EB32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6241" y="6232379"/>
            <a:ext cx="1661695" cy="251040"/>
          </a:xfrm>
          <a:prstGeom prst="rect">
            <a:avLst/>
          </a:prstGeom>
        </p:spPr>
      </p:pic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xmlns="" id="{F18F55A1-2788-43EB-93D4-6CA30951E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108" y="569531"/>
            <a:ext cx="6906098" cy="1052596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xmlns="" id="{ED1B710B-CF37-4F14-80D8-CC57FEE5D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4108" y="1966452"/>
            <a:ext cx="6906098" cy="379571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/>
              <a:t>Rediger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xmlns="" id="{39DDD969-0A65-4C0E-ADEB-68220519C7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04064" y="167517"/>
            <a:ext cx="1402079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tx2"/>
                </a:solidFill>
              </a:defRPr>
            </a:lvl1pPr>
          </a:lstStyle>
          <a:p>
            <a:fld id="{05C96240-68E5-45B7-A89A-D85D9C187830}" type="datetime1">
              <a:rPr lang="nb-NO" smtClean="0"/>
              <a:t>18.09.2018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xmlns="" id="{52AE00EB-2CDD-43C9-9EB7-AF9FF8DDB1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93720" y="167517"/>
            <a:ext cx="6004560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tx2"/>
                </a:solidFill>
              </a:defRPr>
            </a:lvl1pPr>
          </a:lstStyle>
          <a:p>
            <a:r>
              <a:rPr lang="nb-NO"/>
              <a:t>Presentation Title</a:t>
            </a:r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xmlns="" id="{58CBCF91-8ED7-40C6-ABD1-0C405DB8B1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5857" y="167517"/>
            <a:ext cx="1402079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tx2"/>
                </a:solidFill>
              </a:defRPr>
            </a:lvl1pPr>
          </a:lstStyle>
          <a:p>
            <a:fld id="{74DC5C6B-5FF5-4C51-B1C4-3E46E479ECBD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13162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76" r:id="rId3"/>
    <p:sldLayoutId id="2147483651" r:id="rId4"/>
    <p:sldLayoutId id="2147483650" r:id="rId5"/>
    <p:sldLayoutId id="2147483652" r:id="rId6"/>
    <p:sldLayoutId id="2147483669" r:id="rId7"/>
    <p:sldLayoutId id="2147483670" r:id="rId8"/>
    <p:sldLayoutId id="2147483660" r:id="rId9"/>
    <p:sldLayoutId id="2147483665" r:id="rId10"/>
    <p:sldLayoutId id="2147483653" r:id="rId11"/>
    <p:sldLayoutId id="2147483675" r:id="rId12"/>
    <p:sldLayoutId id="2147483657" r:id="rId13"/>
    <p:sldLayoutId id="2147483656" r:id="rId14"/>
    <p:sldLayoutId id="2147483654" r:id="rId15"/>
    <p:sldLayoutId id="2147483655" r:id="rId16"/>
    <p:sldLayoutId id="2147483671" r:id="rId1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tx2"/>
        </a:buClr>
        <a:buFont typeface="Arial" panose="020B0604020202020204" pitchFamily="34" charset="0"/>
        <a:buChar char="&gt;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720000" indent="-216000" algn="l" defTabSz="914400" rtl="0" eaLnBrk="1" latinLnBrk="0" hangingPunct="1">
        <a:lnSpc>
          <a:spcPct val="100000"/>
        </a:lnSpc>
        <a:spcBef>
          <a:spcPts val="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1080000" indent="-216000" algn="l" defTabSz="914400" rtl="0" eaLnBrk="1" latinLnBrk="0" hangingPunct="1">
        <a:lnSpc>
          <a:spcPct val="100000"/>
        </a:lnSpc>
        <a:spcBef>
          <a:spcPts val="0"/>
        </a:spcBef>
        <a:buClr>
          <a:schemeClr val="tx2"/>
        </a:buClr>
        <a:buFont typeface="Arial" panose="020B0604020202020204" pitchFamily="34" charset="0"/>
        <a:buChar char="-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440000" indent="-216000" algn="l" defTabSz="914400" rtl="0" eaLnBrk="1" latinLnBrk="0" hangingPunct="1">
        <a:lnSpc>
          <a:spcPct val="100000"/>
        </a:lnSpc>
        <a:spcBef>
          <a:spcPts val="0"/>
        </a:spcBef>
        <a:buClr>
          <a:schemeClr val="tx2"/>
        </a:buClr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800000" indent="-216000" algn="l" defTabSz="914400" rtl="0" eaLnBrk="1" latinLnBrk="0" hangingPunct="1">
        <a:lnSpc>
          <a:spcPct val="100000"/>
        </a:lnSpc>
        <a:spcBef>
          <a:spcPts val="0"/>
        </a:spcBef>
        <a:buClr>
          <a:schemeClr val="tx2"/>
        </a:buClr>
        <a:buFont typeface="Arial" panose="020B0604020202020204" pitchFamily="34" charset="0"/>
        <a:buChar char="-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uv.su.se/english/" TargetMode="External"/><Relationship Id="rId3" Type="http://schemas.openxmlformats.org/officeDocument/2006/relationships/hyperlink" Target="https://www.youthresearch.fi/" TargetMode="External"/><Relationship Id="rId7" Type="http://schemas.openxmlformats.org/officeDocument/2006/relationships/hyperlink" Target="https://www.hioa.no/eng/About-HiOA/Centre-for-Welfare-and-Labour-Research/NOVA/Youth" TargetMode="External"/><Relationship Id="rId2" Type="http://schemas.openxmlformats.org/officeDocument/2006/relationships/hyperlink" Target="https://www.cefu.dk/service/english.aspx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xamk.fi/tutkimus-ja-kehitystoiminta/juvenia-nuorisoalan-tutkimus-kehittamiskeskus/" TargetMode="External"/><Relationship Id="rId5" Type="http://schemas.openxmlformats.org/officeDocument/2006/relationships/hyperlink" Target="https://www.utu.fi/en/sites/cyri/Pages/home.aspx" TargetMode="External"/><Relationship Id="rId4" Type="http://schemas.openxmlformats.org/officeDocument/2006/relationships/hyperlink" Target="https://www.abo.fi/en/study-subject/youth-research-minor-subject/" TargetMode="External"/><Relationship Id="rId9" Type="http://schemas.openxmlformats.org/officeDocument/2006/relationships/hyperlink" Target="https://uf.gu.se/english/education+/thirdcycle-studies/research_programmes/child-and-youth-studies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journals.hioa.no/index.php/ungdomsforskning/" TargetMode="External"/><Relationship Id="rId2" Type="http://schemas.openxmlformats.org/officeDocument/2006/relationships/hyperlink" Target="http://www.ungdata.no/English" TargetMode="Externa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youthwiki@bufdir.no" TargetMode="External"/><Relationship Id="rId2" Type="http://schemas.openxmlformats.org/officeDocument/2006/relationships/hyperlink" Target="mailto:orjan.bergan@bufdir.no" TargetMode="External"/><Relationship Id="rId1" Type="http://schemas.openxmlformats.org/officeDocument/2006/relationships/slideLayout" Target="../slideLayouts/slideLayout17.xml"/><Relationship Id="rId4" Type="http://schemas.openxmlformats.org/officeDocument/2006/relationships/hyperlink" Target="https://bufdir.no/en/English_start_pag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Youth Research in </a:t>
            </a:r>
            <a:r>
              <a:rPr lang="nb-NO" dirty="0" err="1" smtClean="0"/>
              <a:t>the</a:t>
            </a:r>
            <a:r>
              <a:rPr lang="nb-NO" dirty="0" smtClean="0"/>
              <a:t> Nordic Region 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Ørjan BERGAN</a:t>
            </a:r>
          </a:p>
          <a:p>
            <a:r>
              <a:rPr lang="nb-NO" dirty="0" smtClean="0"/>
              <a:t>National </a:t>
            </a:r>
            <a:r>
              <a:rPr lang="nb-NO" dirty="0" err="1" smtClean="0"/>
              <a:t>Correspondent</a:t>
            </a:r>
            <a:r>
              <a:rPr lang="nb-NO" dirty="0" smtClean="0"/>
              <a:t> EKCYP NORWAY </a:t>
            </a:r>
            <a:endParaRPr lang="nb-NO" dirty="0"/>
          </a:p>
        </p:txBody>
      </p:sp>
      <p:sp>
        <p:nvSpPr>
          <p:cNvPr id="4" name="Plassholder for bilde 3"/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3705837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ilderesultat for the nordic reg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3468" y="-136526"/>
            <a:ext cx="4409032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500" dirty="0" smtClean="0"/>
              <a:t>The Nordic Region </a:t>
            </a:r>
            <a:endParaRPr lang="nb-NO" sz="4500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Presentation Title</a:t>
            </a:r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t>2</a:t>
            </a:fld>
            <a:endParaRPr lang="nb-NO"/>
          </a:p>
        </p:txBody>
      </p:sp>
      <p:sp>
        <p:nvSpPr>
          <p:cNvPr id="5" name="Plassholder for innhold 4"/>
          <p:cNvSpPr>
            <a:spLocks noGrp="1"/>
          </p:cNvSpPr>
          <p:nvPr>
            <p:ph idx="16"/>
          </p:nvPr>
        </p:nvSpPr>
        <p:spPr>
          <a:xfrm>
            <a:off x="826009" y="3757153"/>
            <a:ext cx="2120391" cy="2580148"/>
          </a:xfrm>
        </p:spPr>
        <p:txBody>
          <a:bodyPr/>
          <a:lstStyle/>
          <a:p>
            <a:pPr marL="0" indent="0">
              <a:buNone/>
            </a:pPr>
            <a:r>
              <a:rPr lang="nb-NO" b="1" dirty="0" smtClean="0"/>
              <a:t>DENMARK </a:t>
            </a:r>
          </a:p>
          <a:p>
            <a:r>
              <a:rPr lang="nb-NO" dirty="0" err="1" smtClean="0"/>
              <a:t>Population</a:t>
            </a:r>
            <a:r>
              <a:rPr lang="nb-NO" dirty="0"/>
              <a:t>: </a:t>
            </a:r>
            <a:endParaRPr lang="nb-NO" dirty="0" smtClean="0"/>
          </a:p>
          <a:p>
            <a:r>
              <a:rPr lang="nb-NO" dirty="0" smtClean="0"/>
              <a:t>5 789 957</a:t>
            </a:r>
          </a:p>
          <a:p>
            <a:r>
              <a:rPr lang="nb-NO" dirty="0" err="1" smtClean="0"/>
              <a:t>Political</a:t>
            </a:r>
            <a:r>
              <a:rPr lang="nb-NO" dirty="0" smtClean="0"/>
              <a:t> system: </a:t>
            </a:r>
          </a:p>
          <a:p>
            <a:r>
              <a:rPr lang="nb-NO" dirty="0" err="1"/>
              <a:t>Unitary</a:t>
            </a:r>
            <a:r>
              <a:rPr lang="nb-NO" dirty="0"/>
              <a:t> </a:t>
            </a:r>
            <a:r>
              <a:rPr lang="nb-NO" dirty="0" err="1" smtClean="0"/>
              <a:t>parliamentary</a:t>
            </a:r>
            <a:r>
              <a:rPr lang="nb-NO" dirty="0" smtClean="0"/>
              <a:t> </a:t>
            </a:r>
            <a:r>
              <a:rPr lang="nb-NO" dirty="0" err="1" smtClean="0"/>
              <a:t>constitutional</a:t>
            </a:r>
            <a:r>
              <a:rPr lang="nb-NO" dirty="0" smtClean="0"/>
              <a:t> </a:t>
            </a:r>
            <a:r>
              <a:rPr lang="nb-NO" dirty="0" err="1"/>
              <a:t>monarchy</a:t>
            </a:r>
            <a:endParaRPr lang="nb-NO" dirty="0" smtClean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  <p:sp>
        <p:nvSpPr>
          <p:cNvPr id="10" name="Plassholder for innhold 4"/>
          <p:cNvSpPr>
            <a:spLocks noGrp="1"/>
          </p:cNvSpPr>
          <p:nvPr>
            <p:ph idx="16"/>
          </p:nvPr>
        </p:nvSpPr>
        <p:spPr>
          <a:xfrm>
            <a:off x="3188209" y="3769853"/>
            <a:ext cx="2120391" cy="2173748"/>
          </a:xfrm>
        </p:spPr>
        <p:txBody>
          <a:bodyPr/>
          <a:lstStyle/>
          <a:p>
            <a:pPr marL="0" indent="0">
              <a:buNone/>
            </a:pPr>
            <a:r>
              <a:rPr lang="nb-NO" b="1" dirty="0" smtClean="0"/>
              <a:t>ICELAND </a:t>
            </a:r>
          </a:p>
          <a:p>
            <a:r>
              <a:rPr lang="nb-NO" dirty="0" err="1" smtClean="0"/>
              <a:t>Population</a:t>
            </a:r>
            <a:r>
              <a:rPr lang="nb-NO" dirty="0" smtClean="0"/>
              <a:t>: </a:t>
            </a:r>
          </a:p>
          <a:p>
            <a:r>
              <a:rPr lang="nb-NO" dirty="0" smtClean="0"/>
              <a:t>350 710</a:t>
            </a:r>
          </a:p>
          <a:p>
            <a:r>
              <a:rPr lang="nb-NO" dirty="0" err="1" smtClean="0"/>
              <a:t>Political</a:t>
            </a:r>
            <a:r>
              <a:rPr lang="nb-NO" dirty="0" smtClean="0"/>
              <a:t> system: </a:t>
            </a:r>
          </a:p>
          <a:p>
            <a:r>
              <a:rPr lang="nb-NO" dirty="0" err="1"/>
              <a:t>Unitary</a:t>
            </a:r>
            <a:r>
              <a:rPr lang="nb-NO" dirty="0"/>
              <a:t> </a:t>
            </a:r>
            <a:r>
              <a:rPr lang="nb-NO" dirty="0" err="1"/>
              <a:t>parliamentary</a:t>
            </a:r>
            <a:r>
              <a:rPr lang="nb-NO" dirty="0"/>
              <a:t> </a:t>
            </a:r>
            <a:r>
              <a:rPr lang="nb-NO" dirty="0" err="1"/>
              <a:t>republic</a:t>
            </a:r>
            <a:endParaRPr lang="nb-NO" dirty="0" smtClean="0"/>
          </a:p>
          <a:p>
            <a:endParaRPr lang="nb-NO" dirty="0" smtClean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  <p:sp>
        <p:nvSpPr>
          <p:cNvPr id="11" name="Plassholder for innhold 4"/>
          <p:cNvSpPr>
            <a:spLocks noGrp="1"/>
          </p:cNvSpPr>
          <p:nvPr>
            <p:ph idx="16"/>
          </p:nvPr>
        </p:nvSpPr>
        <p:spPr>
          <a:xfrm>
            <a:off x="5436109" y="3744453"/>
            <a:ext cx="2120391" cy="2300748"/>
          </a:xfrm>
        </p:spPr>
        <p:txBody>
          <a:bodyPr/>
          <a:lstStyle/>
          <a:p>
            <a:pPr marL="0" indent="0">
              <a:buNone/>
            </a:pPr>
            <a:r>
              <a:rPr lang="nb-NO" b="1" dirty="0" smtClean="0"/>
              <a:t>FINLAND</a:t>
            </a:r>
          </a:p>
          <a:p>
            <a:r>
              <a:rPr lang="nb-NO" dirty="0" err="1" smtClean="0"/>
              <a:t>Population</a:t>
            </a:r>
            <a:r>
              <a:rPr lang="nb-NO" dirty="0" smtClean="0"/>
              <a:t>: </a:t>
            </a:r>
          </a:p>
          <a:p>
            <a:r>
              <a:rPr lang="nb-NO" dirty="0" smtClean="0"/>
              <a:t>5 517 887</a:t>
            </a:r>
          </a:p>
          <a:p>
            <a:r>
              <a:rPr lang="nb-NO" dirty="0" err="1" smtClean="0"/>
              <a:t>Political</a:t>
            </a:r>
            <a:r>
              <a:rPr lang="nb-NO" dirty="0" smtClean="0"/>
              <a:t> system: </a:t>
            </a:r>
          </a:p>
          <a:p>
            <a:r>
              <a:rPr lang="nb-NO" dirty="0" err="1"/>
              <a:t>Unitary</a:t>
            </a:r>
            <a:r>
              <a:rPr lang="nb-NO" dirty="0"/>
              <a:t> </a:t>
            </a:r>
            <a:r>
              <a:rPr lang="nb-NO" dirty="0" err="1"/>
              <a:t>parliamentary</a:t>
            </a:r>
            <a:r>
              <a:rPr lang="nb-NO" dirty="0"/>
              <a:t> </a:t>
            </a:r>
            <a:r>
              <a:rPr lang="nb-NO" dirty="0" err="1"/>
              <a:t>republic</a:t>
            </a:r>
            <a:endParaRPr lang="nb-NO" dirty="0"/>
          </a:p>
          <a:p>
            <a:endParaRPr lang="nb-NO" dirty="0" smtClean="0"/>
          </a:p>
          <a:p>
            <a:endParaRPr lang="nb-NO" dirty="0"/>
          </a:p>
          <a:p>
            <a:endParaRPr lang="nb-NO" dirty="0"/>
          </a:p>
          <a:p>
            <a:endParaRPr lang="nb-NO" dirty="0" smtClean="0"/>
          </a:p>
          <a:p>
            <a:endParaRPr lang="nb-NO" dirty="0"/>
          </a:p>
          <a:p>
            <a:endParaRPr lang="nb-NO" dirty="0" smtClean="0"/>
          </a:p>
          <a:p>
            <a:endParaRPr lang="nb-NO" dirty="0"/>
          </a:p>
        </p:txBody>
      </p:sp>
      <p:sp>
        <p:nvSpPr>
          <p:cNvPr id="12" name="Plassholder for innhold 4"/>
          <p:cNvSpPr>
            <a:spLocks noGrp="1"/>
          </p:cNvSpPr>
          <p:nvPr>
            <p:ph idx="16"/>
          </p:nvPr>
        </p:nvSpPr>
        <p:spPr>
          <a:xfrm>
            <a:off x="7620509" y="3693653"/>
            <a:ext cx="2120391" cy="2440448"/>
          </a:xfrm>
        </p:spPr>
        <p:txBody>
          <a:bodyPr/>
          <a:lstStyle/>
          <a:p>
            <a:pPr marL="0" indent="0">
              <a:buNone/>
            </a:pPr>
            <a:r>
              <a:rPr lang="nb-NO" b="1" dirty="0" smtClean="0"/>
              <a:t>NORWAY </a:t>
            </a:r>
          </a:p>
          <a:p>
            <a:r>
              <a:rPr lang="nb-NO" dirty="0" err="1" smtClean="0"/>
              <a:t>Population</a:t>
            </a:r>
            <a:r>
              <a:rPr lang="nb-NO" dirty="0" smtClean="0"/>
              <a:t>: </a:t>
            </a:r>
          </a:p>
          <a:p>
            <a:r>
              <a:rPr lang="nb-NO" dirty="0" smtClean="0"/>
              <a:t>5 312 343</a:t>
            </a:r>
          </a:p>
          <a:p>
            <a:r>
              <a:rPr lang="nb-NO" dirty="0" err="1" smtClean="0"/>
              <a:t>Political</a:t>
            </a:r>
            <a:r>
              <a:rPr lang="nb-NO" dirty="0" smtClean="0"/>
              <a:t> system: </a:t>
            </a:r>
          </a:p>
          <a:p>
            <a:r>
              <a:rPr lang="nb-NO" dirty="0" err="1"/>
              <a:t>Unitary</a:t>
            </a:r>
            <a:r>
              <a:rPr lang="nb-NO" dirty="0"/>
              <a:t> </a:t>
            </a:r>
            <a:r>
              <a:rPr lang="nb-NO" dirty="0" err="1"/>
              <a:t>parliamentary</a:t>
            </a:r>
            <a:r>
              <a:rPr lang="nb-NO" dirty="0"/>
              <a:t> </a:t>
            </a:r>
            <a:r>
              <a:rPr lang="nb-NO" dirty="0" err="1"/>
              <a:t>constitutional</a:t>
            </a:r>
            <a:r>
              <a:rPr lang="nb-NO" dirty="0"/>
              <a:t> </a:t>
            </a:r>
            <a:r>
              <a:rPr lang="nb-NO" dirty="0" err="1"/>
              <a:t>monarchy</a:t>
            </a:r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  <p:sp>
        <p:nvSpPr>
          <p:cNvPr id="13" name="Plassholder for innhold 4"/>
          <p:cNvSpPr>
            <a:spLocks noGrp="1"/>
          </p:cNvSpPr>
          <p:nvPr>
            <p:ph idx="16"/>
          </p:nvPr>
        </p:nvSpPr>
        <p:spPr>
          <a:xfrm>
            <a:off x="9703309" y="3642853"/>
            <a:ext cx="2120391" cy="2478548"/>
          </a:xfrm>
        </p:spPr>
        <p:txBody>
          <a:bodyPr/>
          <a:lstStyle/>
          <a:p>
            <a:pPr marL="0" indent="0">
              <a:buNone/>
            </a:pPr>
            <a:r>
              <a:rPr lang="nb-NO" b="1" dirty="0" smtClean="0"/>
              <a:t>SWEDEN</a:t>
            </a:r>
          </a:p>
          <a:p>
            <a:r>
              <a:rPr lang="nb-NO" dirty="0" err="1" smtClean="0"/>
              <a:t>Population</a:t>
            </a:r>
            <a:r>
              <a:rPr lang="nb-NO" dirty="0" smtClean="0"/>
              <a:t>: </a:t>
            </a:r>
          </a:p>
          <a:p>
            <a:r>
              <a:rPr lang="nb-NO" dirty="0" smtClean="0"/>
              <a:t>10 182 291</a:t>
            </a:r>
          </a:p>
          <a:p>
            <a:r>
              <a:rPr lang="nb-NO" dirty="0" err="1" smtClean="0"/>
              <a:t>Political</a:t>
            </a:r>
            <a:r>
              <a:rPr lang="nb-NO" dirty="0" smtClean="0"/>
              <a:t> system: </a:t>
            </a:r>
          </a:p>
          <a:p>
            <a:r>
              <a:rPr lang="nb-NO" dirty="0" err="1"/>
              <a:t>Unitary</a:t>
            </a:r>
            <a:r>
              <a:rPr lang="nb-NO" dirty="0"/>
              <a:t> </a:t>
            </a:r>
            <a:r>
              <a:rPr lang="nb-NO" dirty="0" err="1"/>
              <a:t>parliamentary</a:t>
            </a:r>
            <a:r>
              <a:rPr lang="nb-NO" dirty="0"/>
              <a:t> </a:t>
            </a:r>
            <a:r>
              <a:rPr lang="nb-NO" dirty="0" err="1"/>
              <a:t>constitutional</a:t>
            </a:r>
            <a:r>
              <a:rPr lang="nb-NO" dirty="0"/>
              <a:t> </a:t>
            </a:r>
            <a:r>
              <a:rPr lang="nb-NO" dirty="0" err="1"/>
              <a:t>monarchy</a:t>
            </a:r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66323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upload.wikimedia.org/wikipedia/commons/2/2e/Nordiske-fla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1922391"/>
            <a:ext cx="3898900" cy="3043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lassholder for innhold 1"/>
          <p:cNvSpPr>
            <a:spLocks noGrp="1"/>
          </p:cNvSpPr>
          <p:nvPr>
            <p:ph idx="1"/>
          </p:nvPr>
        </p:nvSpPr>
        <p:spPr>
          <a:xfrm>
            <a:off x="864108" y="1966452"/>
            <a:ext cx="6906098" cy="4104148"/>
          </a:xfrm>
        </p:spPr>
        <p:txBody>
          <a:bodyPr/>
          <a:lstStyle/>
          <a:p>
            <a:r>
              <a:rPr lang="en-US" sz="1400" dirty="0"/>
              <a:t>R</a:t>
            </a:r>
            <a:r>
              <a:rPr lang="en-US" sz="1400" dirty="0" smtClean="0"/>
              <a:t>efers to the economic and social policies common to the Nordic countries. </a:t>
            </a:r>
          </a:p>
          <a:p>
            <a:r>
              <a:rPr lang="en-US" sz="1400" dirty="0" smtClean="0"/>
              <a:t>Also known as the social democratic model with a  “universalist “ welfare state, facilitating economic security and opportunity within the framework of capitalism </a:t>
            </a:r>
          </a:p>
          <a:p>
            <a:r>
              <a:rPr lang="en-US" sz="1400" dirty="0" smtClean="0"/>
              <a:t>Elaborate social safety net – free public services e.g. education, healthcare, pension plans </a:t>
            </a:r>
          </a:p>
          <a:p>
            <a:r>
              <a:rPr lang="en-US" sz="1400" dirty="0" smtClean="0"/>
              <a:t>Low levels of corruption – high levels of trust </a:t>
            </a:r>
          </a:p>
          <a:p>
            <a:r>
              <a:rPr lang="en-US" sz="1400" dirty="0" smtClean="0"/>
              <a:t>Elaborate regulation - </a:t>
            </a:r>
            <a:r>
              <a:rPr lang="en-US" sz="1400" dirty="0"/>
              <a:t>f</a:t>
            </a:r>
            <a:r>
              <a:rPr lang="en-US" sz="1400" dirty="0" smtClean="0"/>
              <a:t>ree </a:t>
            </a:r>
            <a:r>
              <a:rPr lang="en-US" sz="1400" dirty="0"/>
              <a:t>trade combined with collective risk sharing </a:t>
            </a:r>
            <a:endParaRPr lang="en-US" sz="1400" dirty="0" smtClean="0"/>
          </a:p>
          <a:p>
            <a:r>
              <a:rPr lang="en-US" sz="1400" dirty="0" smtClean="0"/>
              <a:t>Corporative management – high level of labor and employer organization involvement in policy making </a:t>
            </a:r>
          </a:p>
          <a:p>
            <a:r>
              <a:rPr lang="en-US" sz="1400" dirty="0" smtClean="0"/>
              <a:t>High public expenditure and high tax burden </a:t>
            </a:r>
          </a:p>
          <a:p>
            <a:endParaRPr lang="en-US" sz="1400" dirty="0"/>
          </a:p>
          <a:p>
            <a:r>
              <a:rPr lang="en-US" sz="1400" dirty="0" smtClean="0"/>
              <a:t>Centralized/</a:t>
            </a:r>
            <a:r>
              <a:rPr lang="en-US" sz="1400" dirty="0" err="1" smtClean="0"/>
              <a:t>unitarian</a:t>
            </a:r>
            <a:r>
              <a:rPr lang="en-US" sz="1400" dirty="0" smtClean="0"/>
              <a:t> state with high municipal autonomy in the implementation of policy. 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dirty="0" smtClean="0"/>
          </a:p>
          <a:p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Presentation Title</a:t>
            </a:r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t>3</a:t>
            </a:fld>
            <a:endParaRPr lang="nb-NO"/>
          </a:p>
        </p:txBody>
      </p:sp>
      <p:sp>
        <p:nvSpPr>
          <p:cNvPr id="5" name="Tit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The Nordic Model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38153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>
          <a:xfrm>
            <a:off x="864108" y="1966453"/>
            <a:ext cx="6906098" cy="1830847"/>
          </a:xfrm>
        </p:spPr>
        <p:txBody>
          <a:bodyPr/>
          <a:lstStyle/>
          <a:p>
            <a:r>
              <a:rPr lang="nb-NO" dirty="0" smtClean="0"/>
              <a:t>Even </a:t>
            </a:r>
            <a:r>
              <a:rPr lang="nb-NO" dirty="0" err="1" smtClean="0"/>
              <a:t>if</a:t>
            </a:r>
            <a:r>
              <a:rPr lang="nb-NO" dirty="0" smtClean="0"/>
              <a:t> </a:t>
            </a:r>
            <a:r>
              <a:rPr lang="nb-NO" dirty="0" err="1" smtClean="0"/>
              <a:t>some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Nordic </a:t>
            </a:r>
            <a:r>
              <a:rPr lang="nb-NO" dirty="0" err="1" smtClean="0"/>
              <a:t>countries</a:t>
            </a:r>
            <a:r>
              <a:rPr lang="nb-NO" dirty="0" smtClean="0"/>
              <a:t> have </a:t>
            </a:r>
            <a:r>
              <a:rPr lang="nb-NO" dirty="0" err="1" smtClean="0"/>
              <a:t>designated</a:t>
            </a:r>
            <a:r>
              <a:rPr lang="nb-NO" dirty="0" smtClean="0"/>
              <a:t> </a:t>
            </a:r>
            <a:r>
              <a:rPr lang="nb-NO" dirty="0" err="1" smtClean="0"/>
              <a:t>youth</a:t>
            </a:r>
            <a:r>
              <a:rPr lang="nb-NO" dirty="0" smtClean="0"/>
              <a:t> </a:t>
            </a:r>
            <a:r>
              <a:rPr lang="nb-NO" dirty="0" err="1" smtClean="0"/>
              <a:t>laws</a:t>
            </a:r>
            <a:r>
              <a:rPr lang="nb-NO" dirty="0" smtClean="0"/>
              <a:t>, policy </a:t>
            </a:r>
            <a:r>
              <a:rPr lang="nb-NO" dirty="0" err="1" smtClean="0"/>
              <a:t>making</a:t>
            </a:r>
            <a:r>
              <a:rPr lang="nb-NO" dirty="0" smtClean="0"/>
              <a:t> is </a:t>
            </a:r>
            <a:r>
              <a:rPr lang="nb-NO" dirty="0" err="1" smtClean="0"/>
              <a:t>mostly</a:t>
            </a:r>
            <a:r>
              <a:rPr lang="nb-NO" dirty="0" smtClean="0"/>
              <a:t> </a:t>
            </a:r>
            <a:r>
              <a:rPr lang="nb-NO" dirty="0" err="1" smtClean="0"/>
              <a:t>divided</a:t>
            </a:r>
            <a:r>
              <a:rPr lang="nb-NO" dirty="0" smtClean="0"/>
              <a:t> by </a:t>
            </a:r>
            <a:r>
              <a:rPr lang="nb-NO" dirty="0" err="1" smtClean="0"/>
              <a:t>sectors</a:t>
            </a:r>
            <a:r>
              <a:rPr lang="nb-NO" dirty="0" smtClean="0"/>
              <a:t>, not age </a:t>
            </a:r>
            <a:r>
              <a:rPr lang="nb-NO" dirty="0" err="1" smtClean="0"/>
              <a:t>groups</a:t>
            </a:r>
            <a:endParaRPr lang="nb-NO" dirty="0" smtClean="0"/>
          </a:p>
          <a:p>
            <a:pPr lvl="1"/>
            <a:r>
              <a:rPr lang="nb-NO" dirty="0" err="1" smtClean="0"/>
              <a:t>Education</a:t>
            </a:r>
            <a:r>
              <a:rPr lang="nb-NO" dirty="0" smtClean="0"/>
              <a:t> </a:t>
            </a:r>
          </a:p>
          <a:p>
            <a:pPr lvl="1"/>
            <a:r>
              <a:rPr lang="nb-NO" dirty="0" smtClean="0"/>
              <a:t>Health </a:t>
            </a:r>
          </a:p>
          <a:p>
            <a:pPr lvl="1"/>
            <a:r>
              <a:rPr lang="nb-NO" dirty="0" err="1" smtClean="0"/>
              <a:t>Culture</a:t>
            </a:r>
            <a:r>
              <a:rPr lang="nb-NO" dirty="0" smtClean="0"/>
              <a:t>, sports and </a:t>
            </a:r>
            <a:r>
              <a:rPr lang="nb-NO" dirty="0" err="1" smtClean="0"/>
              <a:t>volunteering</a:t>
            </a:r>
            <a:r>
              <a:rPr lang="nb-NO" dirty="0" smtClean="0"/>
              <a:t> </a:t>
            </a:r>
          </a:p>
          <a:p>
            <a:pPr lvl="1"/>
            <a:r>
              <a:rPr lang="nb-NO" dirty="0" err="1" smtClean="0"/>
              <a:t>Employment</a:t>
            </a:r>
            <a:r>
              <a:rPr lang="nb-NO" dirty="0" smtClean="0"/>
              <a:t> and </a:t>
            </a:r>
            <a:r>
              <a:rPr lang="nb-NO" dirty="0" err="1" smtClean="0"/>
              <a:t>social</a:t>
            </a:r>
            <a:r>
              <a:rPr lang="nb-NO" dirty="0" smtClean="0"/>
              <a:t> </a:t>
            </a:r>
            <a:r>
              <a:rPr lang="nb-NO" dirty="0" err="1" smtClean="0"/>
              <a:t>welfare</a:t>
            </a:r>
            <a:r>
              <a:rPr lang="nb-NO" dirty="0" smtClean="0"/>
              <a:t>/services </a:t>
            </a:r>
          </a:p>
          <a:p>
            <a:pPr marL="504000" lvl="1" indent="0">
              <a:buNone/>
            </a:pPr>
            <a:endParaRPr lang="nb-NO" dirty="0" smtClean="0"/>
          </a:p>
          <a:p>
            <a:pPr lvl="1"/>
            <a:endParaRPr lang="nb-NO" dirty="0" smtClean="0"/>
          </a:p>
          <a:p>
            <a:pPr marL="504000" lvl="1" indent="0">
              <a:buNone/>
            </a:pPr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Presentation Title</a:t>
            </a:r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t>4</a:t>
            </a:fld>
            <a:endParaRPr lang="nb-NO"/>
          </a:p>
        </p:txBody>
      </p:sp>
      <p:sp>
        <p:nvSpPr>
          <p:cNvPr id="5" name="Tittel 4"/>
          <p:cNvSpPr>
            <a:spLocks noGrp="1"/>
          </p:cNvSpPr>
          <p:nvPr>
            <p:ph type="title"/>
          </p:nvPr>
        </p:nvSpPr>
        <p:spPr>
          <a:xfrm>
            <a:off x="864108" y="569531"/>
            <a:ext cx="7936992" cy="1052596"/>
          </a:xfrm>
        </p:spPr>
        <p:txBody>
          <a:bodyPr/>
          <a:lstStyle/>
          <a:p>
            <a:r>
              <a:rPr lang="nb-NO" dirty="0" smtClean="0"/>
              <a:t>Youth Research in </a:t>
            </a:r>
            <a:r>
              <a:rPr lang="nb-NO" dirty="0" err="1" smtClean="0"/>
              <a:t>the</a:t>
            </a:r>
            <a:r>
              <a:rPr lang="nb-NO" dirty="0" smtClean="0"/>
              <a:t> Nordic Region </a:t>
            </a:r>
            <a:endParaRPr lang="nb-NO" dirty="0"/>
          </a:p>
        </p:txBody>
      </p:sp>
      <p:sp>
        <p:nvSpPr>
          <p:cNvPr id="6" name="Plassholder for innhold 1"/>
          <p:cNvSpPr txBox="1">
            <a:spLocks/>
          </p:cNvSpPr>
          <p:nvPr/>
        </p:nvSpPr>
        <p:spPr>
          <a:xfrm>
            <a:off x="1016508" y="4227053"/>
            <a:ext cx="6906098" cy="191974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tx2"/>
              </a:buClr>
              <a:buFont typeface="Arial" panose="020B0604020202020204" pitchFamily="34" charset="0"/>
              <a:buChar char="&gt;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20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080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440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00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sz="1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dirty="0" smtClean="0"/>
              <a:t>Youth </a:t>
            </a:r>
            <a:r>
              <a:rPr lang="nb-NO" dirty="0" err="1" smtClean="0"/>
              <a:t>research</a:t>
            </a:r>
            <a:r>
              <a:rPr lang="nb-NO" dirty="0" smtClean="0"/>
              <a:t> is </a:t>
            </a:r>
            <a:r>
              <a:rPr lang="nb-NO" dirty="0" err="1" smtClean="0"/>
              <a:t>often</a:t>
            </a:r>
            <a:r>
              <a:rPr lang="nb-NO" dirty="0" smtClean="0"/>
              <a:t> </a:t>
            </a:r>
            <a:r>
              <a:rPr lang="nb-NO" dirty="0" err="1" smtClean="0"/>
              <a:t>found</a:t>
            </a:r>
            <a:r>
              <a:rPr lang="nb-NO" dirty="0" smtClean="0"/>
              <a:t> </a:t>
            </a:r>
            <a:r>
              <a:rPr lang="nb-NO" dirty="0" err="1" smtClean="0"/>
              <a:t>within</a:t>
            </a:r>
            <a:r>
              <a:rPr lang="nb-NO" dirty="0" smtClean="0"/>
              <a:t> </a:t>
            </a:r>
            <a:r>
              <a:rPr lang="nb-NO" dirty="0" err="1" smtClean="0"/>
              <a:t>sector</a:t>
            </a:r>
            <a:r>
              <a:rPr lang="nb-NO" dirty="0" smtClean="0"/>
              <a:t> </a:t>
            </a:r>
            <a:r>
              <a:rPr lang="nb-NO" dirty="0" err="1" smtClean="0"/>
              <a:t>divisons</a:t>
            </a:r>
            <a:r>
              <a:rPr lang="nb-NO" dirty="0" smtClean="0"/>
              <a:t> – </a:t>
            </a:r>
            <a:r>
              <a:rPr lang="nb-NO" dirty="0" err="1" smtClean="0"/>
              <a:t>which</a:t>
            </a:r>
            <a:r>
              <a:rPr lang="nb-NO" dirty="0" smtClean="0"/>
              <a:t> </a:t>
            </a:r>
            <a:r>
              <a:rPr lang="nb-NO" dirty="0" err="1" smtClean="0"/>
              <a:t>are</a:t>
            </a:r>
            <a:r>
              <a:rPr lang="nb-NO" dirty="0" smtClean="0"/>
              <a:t> </a:t>
            </a:r>
            <a:r>
              <a:rPr lang="nb-NO" dirty="0" err="1" smtClean="0"/>
              <a:t>supported</a:t>
            </a:r>
            <a:r>
              <a:rPr lang="nb-NO" dirty="0" smtClean="0"/>
              <a:t> by </a:t>
            </a:r>
            <a:r>
              <a:rPr lang="nb-NO" dirty="0" err="1" smtClean="0"/>
              <a:t>their</a:t>
            </a:r>
            <a:r>
              <a:rPr lang="nb-NO" dirty="0" smtClean="0"/>
              <a:t> </a:t>
            </a:r>
            <a:r>
              <a:rPr lang="nb-NO" dirty="0" err="1" smtClean="0"/>
              <a:t>respective</a:t>
            </a:r>
            <a:r>
              <a:rPr lang="nb-NO" dirty="0" smtClean="0"/>
              <a:t> </a:t>
            </a:r>
            <a:r>
              <a:rPr lang="nb-NO" dirty="0" err="1" smtClean="0"/>
              <a:t>ministries</a:t>
            </a:r>
            <a:r>
              <a:rPr lang="nb-NO" dirty="0" smtClean="0"/>
              <a:t> and </a:t>
            </a:r>
            <a:r>
              <a:rPr lang="nb-NO" dirty="0" err="1" smtClean="0"/>
              <a:t>benefactors</a:t>
            </a:r>
            <a:endParaRPr lang="nb-NO" dirty="0" smtClean="0"/>
          </a:p>
          <a:p>
            <a:r>
              <a:rPr lang="nb-NO" dirty="0" err="1" smtClean="0"/>
              <a:t>Corporate</a:t>
            </a:r>
            <a:r>
              <a:rPr lang="nb-NO" dirty="0" smtClean="0"/>
              <a:t> management – </a:t>
            </a:r>
            <a:r>
              <a:rPr lang="nb-NO" dirty="0" err="1" smtClean="0"/>
              <a:t>clusters</a:t>
            </a:r>
            <a:r>
              <a:rPr lang="nb-NO" dirty="0" smtClean="0"/>
              <a:t> and </a:t>
            </a:r>
            <a:r>
              <a:rPr lang="nb-NO" dirty="0" err="1" smtClean="0"/>
              <a:t>cooperation</a:t>
            </a:r>
            <a:r>
              <a:rPr lang="nb-NO" dirty="0" smtClean="0"/>
              <a:t> </a:t>
            </a:r>
            <a:r>
              <a:rPr lang="nb-NO" dirty="0" err="1" smtClean="0"/>
              <a:t>through</a:t>
            </a:r>
            <a:r>
              <a:rPr lang="nb-NO" dirty="0" smtClean="0"/>
              <a:t> formal and </a:t>
            </a:r>
            <a:r>
              <a:rPr lang="nb-NO" dirty="0" err="1" smtClean="0"/>
              <a:t>informal</a:t>
            </a:r>
            <a:r>
              <a:rPr lang="nb-NO" dirty="0" smtClean="0"/>
              <a:t> </a:t>
            </a:r>
            <a:r>
              <a:rPr lang="nb-NO" dirty="0" err="1" smtClean="0"/>
              <a:t>networks</a:t>
            </a:r>
            <a:r>
              <a:rPr lang="nb-NO" dirty="0" smtClean="0"/>
              <a:t> and </a:t>
            </a:r>
            <a:r>
              <a:rPr lang="nb-NO" dirty="0" err="1" smtClean="0"/>
              <a:t>platforms</a:t>
            </a:r>
            <a:r>
              <a:rPr lang="nb-NO" dirty="0" smtClean="0"/>
              <a:t> </a:t>
            </a:r>
          </a:p>
          <a:p>
            <a:r>
              <a:rPr lang="nb-NO" dirty="0" smtClean="0"/>
              <a:t>All Nordic </a:t>
            </a:r>
            <a:r>
              <a:rPr lang="nb-NO" dirty="0" err="1"/>
              <a:t>c</a:t>
            </a:r>
            <a:r>
              <a:rPr lang="nb-NO" dirty="0" err="1" smtClean="0"/>
              <a:t>ountries</a:t>
            </a:r>
            <a:r>
              <a:rPr lang="nb-NO" dirty="0" smtClean="0"/>
              <a:t> have </a:t>
            </a:r>
            <a:r>
              <a:rPr lang="nb-NO" dirty="0" err="1" smtClean="0"/>
              <a:t>youth</a:t>
            </a:r>
            <a:r>
              <a:rPr lang="nb-NO" dirty="0" smtClean="0"/>
              <a:t> </a:t>
            </a:r>
            <a:r>
              <a:rPr lang="nb-NO" dirty="0" err="1" smtClean="0"/>
              <a:t>specific</a:t>
            </a:r>
            <a:r>
              <a:rPr lang="nb-NO" dirty="0" smtClean="0"/>
              <a:t> </a:t>
            </a:r>
            <a:r>
              <a:rPr lang="nb-NO" dirty="0" err="1" smtClean="0"/>
              <a:t>research</a:t>
            </a:r>
            <a:r>
              <a:rPr lang="nb-NO" dirty="0" smtClean="0"/>
              <a:t> </a:t>
            </a:r>
            <a:r>
              <a:rPr lang="nb-NO" dirty="0" err="1" smtClean="0"/>
              <a:t>centres</a:t>
            </a:r>
            <a:endParaRPr lang="nb-NO" dirty="0"/>
          </a:p>
          <a:p>
            <a:endParaRPr lang="nb-NO" dirty="0" smtClean="0"/>
          </a:p>
          <a:p>
            <a:pPr marL="504000" lvl="1" indent="0">
              <a:buFont typeface="Arial" panose="020B0604020202020204" pitchFamily="34" charset="0"/>
              <a:buNone/>
            </a:pPr>
            <a:endParaRPr lang="nb-NO" dirty="0" smtClean="0"/>
          </a:p>
          <a:p>
            <a:pPr lvl="1"/>
            <a:endParaRPr lang="nb-NO" dirty="0" smtClean="0"/>
          </a:p>
          <a:p>
            <a:pPr marL="504000" lvl="1" indent="0">
              <a:buFont typeface="Arial" panose="020B0604020202020204" pitchFamily="34" charset="0"/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32035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>
          <a:xfrm>
            <a:off x="864108" y="1966452"/>
            <a:ext cx="10718292" cy="4294648"/>
          </a:xfrm>
        </p:spPr>
        <p:txBody>
          <a:bodyPr>
            <a:normAutofit fontScale="85000" lnSpcReduction="20000"/>
          </a:bodyPr>
          <a:lstStyle/>
          <a:p>
            <a:r>
              <a:rPr lang="nb-NO" dirty="0" smtClean="0"/>
              <a:t>DENMARK</a:t>
            </a:r>
          </a:p>
          <a:p>
            <a:pPr lvl="1"/>
            <a:r>
              <a:rPr lang="nb-NO" dirty="0" smtClean="0"/>
              <a:t>The Danish Centre </a:t>
            </a:r>
            <a:r>
              <a:rPr lang="nb-NO" dirty="0"/>
              <a:t>for Youth </a:t>
            </a:r>
            <a:r>
              <a:rPr lang="nb-NO" dirty="0" smtClean="0"/>
              <a:t>Research –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University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Aalborg. </a:t>
            </a:r>
          </a:p>
          <a:p>
            <a:pPr marL="504000" lvl="1" indent="0">
              <a:buNone/>
            </a:pPr>
            <a:r>
              <a:rPr lang="nb-NO" dirty="0">
                <a:hlinkClick r:id="rId2"/>
              </a:rPr>
              <a:t>https://</a:t>
            </a:r>
            <a:r>
              <a:rPr lang="nb-NO" dirty="0" smtClean="0">
                <a:hlinkClick r:id="rId2"/>
              </a:rPr>
              <a:t>www.cefu.dk/service/english.aspx</a:t>
            </a:r>
            <a:r>
              <a:rPr lang="nb-NO" dirty="0" smtClean="0"/>
              <a:t> </a:t>
            </a:r>
            <a:endParaRPr lang="nb-NO" dirty="0"/>
          </a:p>
          <a:p>
            <a:pPr lvl="1"/>
            <a:endParaRPr lang="nb-NO" dirty="0"/>
          </a:p>
          <a:p>
            <a:r>
              <a:rPr lang="nb-NO" dirty="0" smtClean="0"/>
              <a:t>ICELAND </a:t>
            </a:r>
          </a:p>
          <a:p>
            <a:pPr lvl="1"/>
            <a:r>
              <a:rPr lang="nb-NO" dirty="0" smtClean="0"/>
              <a:t>No </a:t>
            </a:r>
            <a:r>
              <a:rPr lang="nb-NO" dirty="0" err="1" smtClean="0"/>
              <a:t>specific</a:t>
            </a:r>
            <a:r>
              <a:rPr lang="nb-NO" dirty="0" smtClean="0"/>
              <a:t> </a:t>
            </a:r>
            <a:r>
              <a:rPr lang="nb-NO" dirty="0" err="1" smtClean="0"/>
              <a:t>youth</a:t>
            </a:r>
            <a:r>
              <a:rPr lang="nb-NO" dirty="0" smtClean="0"/>
              <a:t> </a:t>
            </a:r>
            <a:r>
              <a:rPr lang="nb-NO" dirty="0" err="1" smtClean="0"/>
              <a:t>research</a:t>
            </a:r>
            <a:r>
              <a:rPr lang="nb-NO" dirty="0" smtClean="0"/>
              <a:t> </a:t>
            </a:r>
            <a:r>
              <a:rPr lang="nb-NO" dirty="0" err="1" smtClean="0"/>
              <a:t>division</a:t>
            </a:r>
            <a:r>
              <a:rPr lang="nb-NO" dirty="0" smtClean="0"/>
              <a:t> or </a:t>
            </a:r>
            <a:r>
              <a:rPr lang="nb-NO" dirty="0" err="1" smtClean="0"/>
              <a:t>institute</a:t>
            </a:r>
            <a:r>
              <a:rPr lang="nb-NO" dirty="0" smtClean="0"/>
              <a:t>? </a:t>
            </a:r>
            <a:endParaRPr lang="nb-NO" dirty="0"/>
          </a:p>
          <a:p>
            <a:r>
              <a:rPr lang="nb-NO" dirty="0" smtClean="0"/>
              <a:t>FINLAND </a:t>
            </a:r>
          </a:p>
          <a:p>
            <a:pPr lvl="1"/>
            <a:r>
              <a:rPr lang="nb-NO" dirty="0" smtClean="0"/>
              <a:t>Finnish Youth Research </a:t>
            </a:r>
            <a:r>
              <a:rPr lang="nb-NO" dirty="0" err="1" smtClean="0"/>
              <a:t>Society</a:t>
            </a:r>
            <a:r>
              <a:rPr lang="nb-NO" dirty="0" smtClean="0"/>
              <a:t> and Youth </a:t>
            </a:r>
            <a:r>
              <a:rPr lang="nb-NO" dirty="0"/>
              <a:t>Research Network. </a:t>
            </a:r>
            <a:r>
              <a:rPr lang="nb-NO" dirty="0">
                <a:hlinkClick r:id="rId3"/>
              </a:rPr>
              <a:t>https://www.youthresearch.fi</a:t>
            </a:r>
            <a:r>
              <a:rPr lang="nb-NO" dirty="0" smtClean="0">
                <a:hlinkClick r:id="rId3"/>
              </a:rPr>
              <a:t>/</a:t>
            </a:r>
            <a:r>
              <a:rPr lang="nb-NO" dirty="0" smtClean="0"/>
              <a:t>  </a:t>
            </a:r>
          </a:p>
          <a:p>
            <a:pPr lvl="1"/>
            <a:r>
              <a:rPr lang="nb-NO" dirty="0" smtClean="0"/>
              <a:t>Åbo Akademi </a:t>
            </a:r>
            <a:r>
              <a:rPr lang="nb-NO" dirty="0" err="1" smtClean="0"/>
              <a:t>University</a:t>
            </a:r>
            <a:r>
              <a:rPr lang="nb-NO" dirty="0"/>
              <a:t> - </a:t>
            </a:r>
            <a:r>
              <a:rPr lang="nb-NO" dirty="0">
                <a:hlinkClick r:id="rId4"/>
              </a:rPr>
              <a:t>https://www.abo.fi/en/study-subject/youth-research-minor-subject</a:t>
            </a:r>
            <a:r>
              <a:rPr lang="nb-NO" dirty="0" smtClean="0">
                <a:hlinkClick r:id="rId4"/>
              </a:rPr>
              <a:t>/</a:t>
            </a:r>
            <a:r>
              <a:rPr lang="nb-NO" dirty="0" smtClean="0"/>
              <a:t>  </a:t>
            </a:r>
          </a:p>
          <a:p>
            <a:pPr lvl="1"/>
            <a:r>
              <a:rPr lang="en-US" dirty="0"/>
              <a:t>Child and Youth Research Institute (</a:t>
            </a:r>
            <a:r>
              <a:rPr lang="en-US" dirty="0" err="1"/>
              <a:t>Cyri</a:t>
            </a:r>
            <a:r>
              <a:rPr lang="en-US" dirty="0"/>
              <a:t>) – University of Turku. </a:t>
            </a:r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www.utu.fi/en/sites/cyri/Pages/home.aspx</a:t>
            </a:r>
            <a:r>
              <a:rPr lang="en-US" dirty="0" smtClean="0"/>
              <a:t> </a:t>
            </a:r>
            <a:endParaRPr lang="en-US" dirty="0" smtClean="0"/>
          </a:p>
          <a:p>
            <a:pPr lvl="1"/>
            <a:r>
              <a:rPr lang="en-US" dirty="0" err="1"/>
              <a:t>Juventa</a:t>
            </a:r>
            <a:r>
              <a:rPr lang="en-US" dirty="0"/>
              <a:t> (part of XAMK in </a:t>
            </a:r>
            <a:r>
              <a:rPr lang="en-US" dirty="0" err="1"/>
              <a:t>Mikkeli</a:t>
            </a:r>
            <a:r>
              <a:rPr lang="en-US" dirty="0"/>
              <a:t> ) </a:t>
            </a:r>
            <a:r>
              <a:rPr lang="en-US" dirty="0">
                <a:hlinkClick r:id="rId6"/>
              </a:rPr>
              <a:t>https://www.xamk.fi/tutkimus-ja-kehitystoiminta/juvenia-nuorisoalan-tutkimus-kehittamiskeskus/</a:t>
            </a:r>
            <a:endParaRPr lang="nb-NO" dirty="0" smtClean="0"/>
          </a:p>
          <a:p>
            <a:r>
              <a:rPr lang="nb-NO" dirty="0" smtClean="0"/>
              <a:t>NORWAY </a:t>
            </a:r>
          </a:p>
          <a:p>
            <a:pPr lvl="1"/>
            <a:r>
              <a:rPr lang="en-US" dirty="0"/>
              <a:t>Oslo </a:t>
            </a:r>
            <a:r>
              <a:rPr lang="en-US" dirty="0" smtClean="0"/>
              <a:t>Met – and NOVA: Centre </a:t>
            </a:r>
            <a:r>
              <a:rPr lang="en-US" dirty="0"/>
              <a:t>for Welfare and </a:t>
            </a:r>
            <a:r>
              <a:rPr lang="en-US" dirty="0" err="1"/>
              <a:t>Labour</a:t>
            </a:r>
            <a:r>
              <a:rPr lang="en-US" dirty="0"/>
              <a:t> Research </a:t>
            </a:r>
            <a:r>
              <a:rPr lang="en-US" dirty="0" smtClean="0"/>
              <a:t>and Norwegian </a:t>
            </a:r>
            <a:r>
              <a:rPr lang="en-US" dirty="0"/>
              <a:t>Social Research </a:t>
            </a:r>
            <a:r>
              <a:rPr lang="en-US" dirty="0" smtClean="0"/>
              <a:t>Division of Youth Research. </a:t>
            </a:r>
            <a:r>
              <a:rPr lang="en-US" dirty="0"/>
              <a:t>NOVA </a:t>
            </a:r>
            <a:r>
              <a:rPr lang="en-US" dirty="0" smtClean="0"/>
              <a:t>also organizes </a:t>
            </a:r>
            <a:r>
              <a:rPr lang="en-US" dirty="0"/>
              <a:t>a Network of Youth Researchers. Research on youth, youth culture and </a:t>
            </a:r>
            <a:r>
              <a:rPr lang="en-US" dirty="0" smtClean="0"/>
              <a:t>school. </a:t>
            </a:r>
          </a:p>
          <a:p>
            <a:pPr marL="504000" lvl="1" indent="0">
              <a:buNone/>
            </a:pPr>
            <a:r>
              <a:rPr lang="en-US" dirty="0" smtClean="0">
                <a:hlinkClick r:id="rId7"/>
              </a:rPr>
              <a:t>https</a:t>
            </a:r>
            <a:r>
              <a:rPr lang="en-US" dirty="0">
                <a:hlinkClick r:id="rId7"/>
              </a:rPr>
              <a:t>://</a:t>
            </a:r>
            <a:r>
              <a:rPr lang="en-US" dirty="0" smtClean="0">
                <a:hlinkClick r:id="rId7"/>
              </a:rPr>
              <a:t>www.hioa.no/eng/About-HiOA/Centre-for-Welfare-and-Labour-Research/NOVA/Youth</a:t>
            </a:r>
            <a:r>
              <a:rPr lang="en-US" dirty="0" smtClean="0"/>
              <a:t> </a:t>
            </a:r>
            <a:endParaRPr lang="nb-NO" dirty="0" smtClean="0"/>
          </a:p>
          <a:p>
            <a:r>
              <a:rPr lang="nb-NO" dirty="0" smtClean="0"/>
              <a:t>SWEDEN</a:t>
            </a:r>
          </a:p>
          <a:p>
            <a:pPr lvl="1"/>
            <a:r>
              <a:rPr lang="nb-NO" dirty="0" smtClean="0"/>
              <a:t>The Department </a:t>
            </a:r>
            <a:r>
              <a:rPr lang="nb-NO" dirty="0" err="1" smtClean="0"/>
              <a:t>of</a:t>
            </a:r>
            <a:r>
              <a:rPr lang="nb-NO" dirty="0" smtClean="0"/>
              <a:t> Child and Youth Studies – Stockholm </a:t>
            </a:r>
            <a:r>
              <a:rPr lang="nb-NO" dirty="0" err="1" smtClean="0"/>
              <a:t>University</a:t>
            </a:r>
            <a:r>
              <a:rPr lang="nb-NO" dirty="0"/>
              <a:t>. </a:t>
            </a:r>
            <a:r>
              <a:rPr lang="nb-NO" dirty="0">
                <a:hlinkClick r:id="rId8"/>
              </a:rPr>
              <a:t>https://www.buv.su.se/english</a:t>
            </a:r>
            <a:r>
              <a:rPr lang="nb-NO" dirty="0" smtClean="0">
                <a:hlinkClick r:id="rId8"/>
              </a:rPr>
              <a:t>/</a:t>
            </a:r>
            <a:r>
              <a:rPr lang="nb-NO" dirty="0" smtClean="0"/>
              <a:t> </a:t>
            </a:r>
          </a:p>
          <a:p>
            <a:pPr lvl="1"/>
            <a:r>
              <a:rPr lang="nb-NO" dirty="0"/>
              <a:t>The Department </a:t>
            </a:r>
            <a:r>
              <a:rPr lang="nb-NO" dirty="0" err="1"/>
              <a:t>of</a:t>
            </a:r>
            <a:r>
              <a:rPr lang="nb-NO" dirty="0"/>
              <a:t> Child and Youth Studies</a:t>
            </a:r>
            <a:r>
              <a:rPr lang="nb-NO" dirty="0" smtClean="0"/>
              <a:t>– </a:t>
            </a:r>
            <a:r>
              <a:rPr lang="nb-NO" dirty="0" err="1" smtClean="0"/>
              <a:t>University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Gothenburg</a:t>
            </a:r>
            <a:r>
              <a:rPr lang="nb-NO" dirty="0"/>
              <a:t>. </a:t>
            </a:r>
            <a:r>
              <a:rPr lang="nb-NO" dirty="0">
                <a:hlinkClick r:id="rId9"/>
              </a:rPr>
              <a:t>https://uf.gu.se/english/education+/</a:t>
            </a:r>
            <a:r>
              <a:rPr lang="nb-NO" dirty="0" smtClean="0">
                <a:hlinkClick r:id="rId9"/>
              </a:rPr>
              <a:t>thirdcycle-studies/research_programmes/child-and-youth-studies</a:t>
            </a:r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Presentation Title</a:t>
            </a:r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t>5</a:t>
            </a:fld>
            <a:endParaRPr lang="nb-NO"/>
          </a:p>
        </p:txBody>
      </p:sp>
      <p:sp>
        <p:nvSpPr>
          <p:cNvPr id="5" name="Tittel 4"/>
          <p:cNvSpPr>
            <a:spLocks noGrp="1"/>
          </p:cNvSpPr>
          <p:nvPr>
            <p:ph type="title"/>
          </p:nvPr>
        </p:nvSpPr>
        <p:spPr>
          <a:xfrm>
            <a:off x="864108" y="569531"/>
            <a:ext cx="8927592" cy="1052596"/>
          </a:xfrm>
        </p:spPr>
        <p:txBody>
          <a:bodyPr/>
          <a:lstStyle/>
          <a:p>
            <a:r>
              <a:rPr lang="nb-NO" dirty="0"/>
              <a:t>Youth Research in </a:t>
            </a:r>
            <a:r>
              <a:rPr lang="nb-NO" dirty="0" err="1"/>
              <a:t>the</a:t>
            </a:r>
            <a:r>
              <a:rPr lang="nb-NO" dirty="0"/>
              <a:t> Nordic </a:t>
            </a:r>
            <a:r>
              <a:rPr lang="nb-NO" dirty="0" smtClean="0"/>
              <a:t>Region – </a:t>
            </a:r>
            <a:r>
              <a:rPr lang="nb-NO" dirty="0" err="1" smtClean="0"/>
              <a:t>cont</a:t>
            </a:r>
            <a:r>
              <a:rPr lang="nb-NO" dirty="0" smtClean="0"/>
              <a:t>.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44628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>
          <a:xfrm>
            <a:off x="737108" y="1775952"/>
            <a:ext cx="6906098" cy="4650248"/>
          </a:xfrm>
        </p:spPr>
        <p:txBody>
          <a:bodyPr>
            <a:normAutofit/>
          </a:bodyPr>
          <a:lstStyle/>
          <a:p>
            <a:pPr marL="360000" lvl="1" indent="-360000">
              <a:spcBef>
                <a:spcPts val="1200"/>
              </a:spcBef>
              <a:buFont typeface="Arial" panose="020B0604020202020204" pitchFamily="34" charset="0"/>
              <a:buChar char="&gt;"/>
            </a:pPr>
            <a:r>
              <a:rPr lang="en-US" dirty="0"/>
              <a:t>Oslo Met – and NOVA: Centre for Welfare and </a:t>
            </a:r>
            <a:r>
              <a:rPr lang="en-US" dirty="0" err="1"/>
              <a:t>Labour</a:t>
            </a:r>
            <a:r>
              <a:rPr lang="en-US" dirty="0"/>
              <a:t> Research and Norwegian Social Research Division of Youth Research. </a:t>
            </a:r>
            <a:r>
              <a:rPr lang="en-US" dirty="0" smtClean="0"/>
              <a:t> </a:t>
            </a:r>
          </a:p>
          <a:p>
            <a:pPr marL="360000" lvl="1" indent="-360000">
              <a:spcBef>
                <a:spcPts val="1200"/>
              </a:spcBef>
              <a:buFont typeface="Arial" panose="020B0604020202020204" pitchFamily="34" charset="0"/>
              <a:buChar char="&gt;"/>
            </a:pPr>
            <a:r>
              <a:rPr lang="en-US" dirty="0" smtClean="0"/>
              <a:t>Research </a:t>
            </a:r>
            <a:r>
              <a:rPr lang="en-US" dirty="0"/>
              <a:t>on youth, youth culture and school. </a:t>
            </a:r>
            <a:endParaRPr lang="en-US" dirty="0" smtClean="0"/>
          </a:p>
          <a:p>
            <a:pPr marL="360000" lvl="1" indent="-360000">
              <a:spcBef>
                <a:spcPts val="1200"/>
              </a:spcBef>
              <a:buFont typeface="Arial" panose="020B0604020202020204" pitchFamily="34" charset="0"/>
              <a:buChar char="&gt;"/>
            </a:pPr>
            <a:r>
              <a:rPr lang="en-US" dirty="0" smtClean="0"/>
              <a:t>Funding through: </a:t>
            </a:r>
            <a:endParaRPr lang="en-US" dirty="0" smtClean="0"/>
          </a:p>
          <a:p>
            <a:pPr marL="720000" lvl="2" indent="-360000">
              <a:spcBef>
                <a:spcPts val="1200"/>
              </a:spcBef>
              <a:buFont typeface="Arial" panose="020B0604020202020204" pitchFamily="34" charset="0"/>
              <a:buChar char="&gt;"/>
            </a:pPr>
            <a:r>
              <a:rPr lang="en-US" dirty="0" smtClean="0"/>
              <a:t>Applied science and research  contracts from ministries/executive agencies with a prescribed form of research questions and reporting </a:t>
            </a:r>
          </a:p>
          <a:p>
            <a:pPr marL="720000" lvl="2" indent="-360000">
              <a:spcBef>
                <a:spcPts val="1200"/>
              </a:spcBef>
              <a:buFont typeface="Arial" panose="020B0604020202020204" pitchFamily="34" charset="0"/>
              <a:buChar char="&gt;"/>
            </a:pPr>
            <a:r>
              <a:rPr lang="en-US" dirty="0" smtClean="0"/>
              <a:t>Government/ministries general funding + </a:t>
            </a:r>
            <a:r>
              <a:rPr lang="en-US" dirty="0" smtClean="0"/>
              <a:t>National </a:t>
            </a:r>
            <a:r>
              <a:rPr lang="en-US" dirty="0"/>
              <a:t>Research </a:t>
            </a:r>
            <a:r>
              <a:rPr lang="en-US" dirty="0" smtClean="0"/>
              <a:t>Councils</a:t>
            </a:r>
          </a:p>
          <a:p>
            <a:pPr marL="720000" lvl="2" indent="-360000">
              <a:spcBef>
                <a:spcPts val="1200"/>
              </a:spcBef>
              <a:buFont typeface="Arial" panose="020B0604020202020204" pitchFamily="34" charset="0"/>
              <a:buChar char="&gt;"/>
            </a:pPr>
            <a:r>
              <a:rPr lang="en-US" dirty="0"/>
              <a:t>EU - Horizon 2020</a:t>
            </a:r>
          </a:p>
          <a:p>
            <a:pPr marL="360000" lvl="2" indent="0">
              <a:spcBef>
                <a:spcPts val="1200"/>
              </a:spcBef>
              <a:buNone/>
            </a:pPr>
            <a:r>
              <a:rPr lang="en-US" dirty="0" smtClean="0"/>
              <a:t>NOVA </a:t>
            </a:r>
            <a:r>
              <a:rPr lang="en-US" dirty="0" smtClean="0"/>
              <a:t>reports having a significant impact on policy making in Norway, especially within the policy sectors of health and education (+ culture). </a:t>
            </a:r>
          </a:p>
          <a:p>
            <a:pPr marL="360000" lvl="2" indent="0">
              <a:spcBef>
                <a:spcPts val="1200"/>
              </a:spcBef>
              <a:buNone/>
            </a:pPr>
            <a:r>
              <a:rPr lang="en-US" dirty="0" smtClean="0"/>
              <a:t>See also: </a:t>
            </a:r>
          </a:p>
          <a:p>
            <a:pPr marL="720000" lvl="2" indent="-360000">
              <a:spcBef>
                <a:spcPts val="1200"/>
              </a:spcBef>
              <a:buFont typeface="Arial" panose="020B0604020202020204" pitchFamily="34" charset="0"/>
              <a:buChar char="&gt;"/>
            </a:pP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www.ungdata.no/English</a:t>
            </a:r>
            <a:r>
              <a:rPr lang="en-US" dirty="0" smtClean="0"/>
              <a:t> (survey lower and upper secondary school students)</a:t>
            </a:r>
          </a:p>
          <a:p>
            <a:pPr marL="720000" lvl="2" indent="-360000">
              <a:spcBef>
                <a:spcPts val="1200"/>
              </a:spcBef>
              <a:buFont typeface="Arial" panose="020B0604020202020204" pitchFamily="34" charset="0"/>
              <a:buChar char="&gt;"/>
            </a:pPr>
            <a:r>
              <a:rPr lang="en-US" dirty="0">
                <a:hlinkClick r:id="rId3"/>
              </a:rPr>
              <a:t>https://journals.hioa.no/index.php/ungdomsforskning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 (as of 2019 with a </a:t>
            </a:r>
            <a:r>
              <a:rPr lang="en-US" dirty="0"/>
              <a:t>N</a:t>
            </a:r>
            <a:r>
              <a:rPr lang="en-US" dirty="0" smtClean="0"/>
              <a:t>ordic scope – will also be available in English) </a:t>
            </a:r>
          </a:p>
          <a:p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Presentation Title</a:t>
            </a:r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t>6</a:t>
            </a:fld>
            <a:endParaRPr lang="nb-NO"/>
          </a:p>
        </p:txBody>
      </p:sp>
      <p:sp>
        <p:nvSpPr>
          <p:cNvPr id="5" name="Tit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Example</a:t>
            </a:r>
            <a:r>
              <a:rPr lang="nb-NO" dirty="0" smtClean="0"/>
              <a:t>: Norway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00802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bunn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Presentation Title</a:t>
            </a:r>
            <a:endParaRPr lang="nb-NO" dirty="0"/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C5C6B-5FF5-4C51-B1C4-3E46E479ECBD}" type="slidenum">
              <a:rPr lang="nb-NO" smtClean="0"/>
              <a:pPr/>
              <a:t>7</a:t>
            </a:fld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quarter" idx="13"/>
          </p:nvPr>
        </p:nvSpPr>
        <p:spPr>
          <a:xfrm>
            <a:off x="4323891" y="2004355"/>
            <a:ext cx="5594809" cy="615553"/>
          </a:xfrm>
        </p:spPr>
        <p:txBody>
          <a:bodyPr/>
          <a:lstStyle/>
          <a:p>
            <a:r>
              <a:rPr lang="nb-NO" dirty="0" err="1" smtClean="0"/>
              <a:t>Oerjan</a:t>
            </a:r>
            <a:r>
              <a:rPr lang="nb-NO" dirty="0" smtClean="0"/>
              <a:t> BERGAN – National </a:t>
            </a:r>
            <a:r>
              <a:rPr lang="nb-NO" dirty="0" err="1" smtClean="0"/>
              <a:t>Correspondant</a:t>
            </a:r>
            <a:r>
              <a:rPr lang="nb-NO" dirty="0" smtClean="0"/>
              <a:t> for EKCYP and Youth Wiki NORWAY </a:t>
            </a:r>
            <a:endParaRPr lang="nb-NO" dirty="0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14"/>
          </p:nvPr>
        </p:nvSpPr>
        <p:spPr>
          <a:xfrm>
            <a:off x="4349290" y="2755109"/>
            <a:ext cx="7614110" cy="1538883"/>
          </a:xfrm>
        </p:spPr>
        <p:txBody>
          <a:bodyPr/>
          <a:lstStyle/>
          <a:p>
            <a:r>
              <a:rPr lang="nb-NO" dirty="0" smtClean="0"/>
              <a:t>0047 466 15 958  </a:t>
            </a:r>
          </a:p>
          <a:p>
            <a:r>
              <a:rPr lang="nb-NO" dirty="0" smtClean="0">
                <a:hlinkClick r:id="rId2"/>
              </a:rPr>
              <a:t>orjan.bergan@bufdir.no</a:t>
            </a:r>
            <a:r>
              <a:rPr lang="nb-NO" dirty="0" smtClean="0"/>
              <a:t>  &amp; </a:t>
            </a:r>
            <a:r>
              <a:rPr lang="nb-NO" dirty="0" smtClean="0">
                <a:hlinkClick r:id="rId3"/>
              </a:rPr>
              <a:t>youthwiki@bufdir.no</a:t>
            </a:r>
            <a:endParaRPr lang="nb-NO" dirty="0" smtClean="0"/>
          </a:p>
          <a:p>
            <a:endParaRPr lang="nb-NO" dirty="0"/>
          </a:p>
          <a:p>
            <a:endParaRPr lang="nb-NO" dirty="0" smtClean="0"/>
          </a:p>
          <a:p>
            <a:r>
              <a:rPr lang="nb-NO" dirty="0">
                <a:hlinkClick r:id="rId4"/>
              </a:rPr>
              <a:t>https://bufdir.no/en/English_start_page</a:t>
            </a:r>
            <a:r>
              <a:rPr lang="nb-NO" dirty="0" smtClean="0">
                <a:hlinkClick r:id="rId4"/>
              </a:rPr>
              <a:t>/</a:t>
            </a:r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6" name="Plassholder for tekst 5"/>
          <p:cNvSpPr>
            <a:spLocks noGrp="1"/>
          </p:cNvSpPr>
          <p:nvPr>
            <p:ph type="body" sz="quarter" idx="15"/>
          </p:nvPr>
        </p:nvSpPr>
        <p:spPr>
          <a:xfrm>
            <a:off x="6139990" y="2982997"/>
            <a:ext cx="5594809" cy="307777"/>
          </a:xfrm>
        </p:spPr>
        <p:txBody>
          <a:bodyPr/>
          <a:lstStyle/>
          <a:p>
            <a:r>
              <a:rPr lang="nb-NO" dirty="0" smtClean="0"/>
              <a:t>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08824849"/>
      </p:ext>
    </p:extLst>
  </p:cSld>
  <p:clrMapOvr>
    <a:masterClrMapping/>
  </p:clrMapOvr>
</p:sld>
</file>

<file path=ppt/theme/theme1.xml><?xml version="1.0" encoding="utf-8"?>
<a:theme xmlns:a="http://schemas.openxmlformats.org/drawingml/2006/main" name="Bufdir_PPT_youthresearch">
  <a:themeElements>
    <a:clrScheme name="Office">
      <a:dk1>
        <a:sysClr val="windowText" lastClr="000000"/>
      </a:dk1>
      <a:lt1>
        <a:sysClr val="window" lastClr="FFFFFF"/>
      </a:lt1>
      <a:dk2>
        <a:srgbClr val="403E40"/>
      </a:dk2>
      <a:lt2>
        <a:srgbClr val="B6CFBF"/>
      </a:lt2>
      <a:accent1>
        <a:srgbClr val="B6CFBF"/>
      </a:accent1>
      <a:accent2>
        <a:srgbClr val="403E40"/>
      </a:accent2>
      <a:accent3>
        <a:srgbClr val="A9A487"/>
      </a:accent3>
      <a:accent4>
        <a:srgbClr val="E1D169"/>
      </a:accent4>
      <a:accent5>
        <a:srgbClr val="EEB4A4"/>
      </a:accent5>
      <a:accent6>
        <a:srgbClr val="63A4BF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ufdir_PPT_engelsk.potx" id="{82130B84-D7B2-4983-B7FC-A29239426315}" vid="{74A23C2B-ECDC-459D-B1C5-5782EE9A46D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q0r xmlns="71447df4-366a-4d24-aec0-a556d5bf9645" xsi:nil="true"/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AFBD10C8B18F04EB18E50C755ACECA5" ma:contentTypeVersion="9" ma:contentTypeDescription="Opprett et nytt dokument." ma:contentTypeScope="" ma:versionID="c0310e371c9bb609571f3ac7796e292e">
  <xsd:schema xmlns:xsd="http://www.w3.org/2001/XMLSchema" xmlns:xs="http://www.w3.org/2001/XMLSchema" xmlns:p="http://schemas.microsoft.com/office/2006/metadata/properties" xmlns:ns1="http://schemas.microsoft.com/sharepoint/v3" xmlns:ns2="71447df4-366a-4d24-aec0-a556d5bf9645" xmlns:ns3="fc9dee0a-27b1-49c7-877e-c75933068ed0" targetNamespace="http://schemas.microsoft.com/office/2006/metadata/properties" ma:root="true" ma:fieldsID="89a85b695436916a99ab46756920ead9" ns1:_="" ns2:_="" ns3:_="">
    <xsd:import namespace="http://schemas.microsoft.com/sharepoint/v3"/>
    <xsd:import namespace="71447df4-366a-4d24-aec0-a556d5bf9645"/>
    <xsd:import namespace="fc9dee0a-27b1-49c7-877e-c75933068ed0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lq0r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6" nillable="true" ma:displayName="Planlagt startdato" ma:description="Planlagt startdato er en områdekolonne som opprettes av publiseringsfunksjonen. Den brukes til å angi dato og klokkeslett for når denne siden vises for første gang for besøkende på området." ma:hidden="true" ma:internalName="PublishingStartDate">
      <xsd:simpleType>
        <xsd:restriction base="dms:Unknown"/>
      </xsd:simpleType>
    </xsd:element>
    <xsd:element name="PublishingExpirationDate" ma:index="7" nillable="true" ma:displayName="Planlagt utløpsdato" ma:description="Planlagt sluttdato er en områdekolonne som opprettes av publiseringsfunksjonen. Den brukes til å angi dato og klokkeslett for når denne siden ikke lenger vises for besøkende på området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447df4-366a-4d24-aec0-a556d5bf9645" elementFormDefault="qualified">
    <xsd:import namespace="http://schemas.microsoft.com/office/2006/documentManagement/types"/>
    <xsd:import namespace="http://schemas.microsoft.com/office/infopath/2007/PartnerControls"/>
    <xsd:element name="lq0r" ma:index="8" nillable="true" ma:displayName="Tekst" ma:internalName="lq0r" ma:readOnly="false">
      <xsd:simpleType>
        <xsd:restriction base="dms:Text"/>
      </xsd:simple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MediaServiceAutoTags" ma:internalName="MediaServiceAutoTags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9dee0a-27b1-49c7-877e-c75933068ed0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Innholdstype"/>
        <xsd:element ref="dc:title" minOccurs="0" maxOccurs="1" ma:index="3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E52359-A3DF-4350-B0EB-CB8E9997C606}">
  <ds:schemaRefs>
    <ds:schemaRef ds:uri="fc9dee0a-27b1-49c7-877e-c75933068ed0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elements/1.1/"/>
    <ds:schemaRef ds:uri="71447df4-366a-4d24-aec0-a556d5bf9645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sharepoint/v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6514D7E-49AB-4895-867C-1BC5BCFEAC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9B6C872-B2DF-466A-BEBD-E8078B215F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447df4-366a-4d24-aec0-a556d5bf9645"/>
    <ds:schemaRef ds:uri="fc9dee0a-27b1-49c7-877e-c75933068e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Bufdir_PPT_youthresearch</Template>
  <TotalTime>36</TotalTime>
  <Words>556</Words>
  <Application>Microsoft Office PowerPoint</Application>
  <PresentationFormat>Egendefinert</PresentationFormat>
  <Paragraphs>113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8" baseType="lpstr">
      <vt:lpstr>Bufdir_PPT_youthresearch</vt:lpstr>
      <vt:lpstr>Youth Research in the Nordic Region </vt:lpstr>
      <vt:lpstr>The Nordic Region </vt:lpstr>
      <vt:lpstr>The Nordic Model </vt:lpstr>
      <vt:lpstr>Youth Research in the Nordic Region </vt:lpstr>
      <vt:lpstr>Youth Research in the Nordic Region – cont. </vt:lpstr>
      <vt:lpstr>Example: Norway </vt:lpstr>
      <vt:lpstr>PowerPoint-presentasjon</vt:lpstr>
    </vt:vector>
  </TitlesOfParts>
  <Company>Barne, Ungdoms og familiedirektoratet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Youth Research in the Nordic Region</dc:title>
  <dc:creator>Ørjan Bergan</dc:creator>
  <cp:lastModifiedBy>Ørjan Bergan</cp:lastModifiedBy>
  <cp:revision>4</cp:revision>
  <cp:lastPrinted>2018-09-17T07:25:08Z</cp:lastPrinted>
  <dcterms:created xsi:type="dcterms:W3CDTF">2018-09-17T06:55:28Z</dcterms:created>
  <dcterms:modified xsi:type="dcterms:W3CDTF">2018-09-18T15:26:51Z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0x0101003AFBD10C8B18F04EB18E50C755ACECA5</vt:lpwstr>
  </property>
</Properties>
</file>