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9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728" autoAdjust="0"/>
  </p:normalViewPr>
  <p:slideViewPr>
    <p:cSldViewPr snapToGrid="0" snapToObjects="1">
      <p:cViewPr varScale="1">
        <p:scale>
          <a:sx n="98" d="100"/>
          <a:sy n="98" d="100"/>
        </p:scale>
        <p:origin x="-83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19/09/18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46446" y="2862077"/>
            <a:ext cx="5740354" cy="870955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Youth research in SEE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b="1" dirty="0" smtClean="0"/>
              <a:t>Marko </a:t>
            </a:r>
            <a:r>
              <a:rPr lang="en-US" b="1" dirty="0" err="1" smtClean="0"/>
              <a:t>Kovacic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sz="1800" dirty="0" smtClean="0"/>
              <a:t>Institute for Social Research</a:t>
            </a:r>
            <a:br>
              <a:rPr lang="en-US" sz="1800" dirty="0" smtClean="0"/>
            </a:br>
            <a:r>
              <a:rPr lang="en-US" sz="1800" dirty="0" smtClean="0"/>
              <a:t>EKYP &amp; Youth Wiki national correspondent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78209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SEE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09" b="21509"/>
          <a:stretch>
            <a:fillRect/>
          </a:stretch>
        </p:blipFill>
        <p:spPr>
          <a:xfrm>
            <a:off x="901172" y="1470542"/>
            <a:ext cx="7313613" cy="4056062"/>
          </a:xfrm>
        </p:spPr>
      </p:pic>
      <p:sp>
        <p:nvSpPr>
          <p:cNvPr id="8" name="TextBox 7"/>
          <p:cNvSpPr txBox="1"/>
          <p:nvPr/>
        </p:nvSpPr>
        <p:spPr>
          <a:xfrm>
            <a:off x="901172" y="5212543"/>
            <a:ext cx="743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Albania</a:t>
            </a:r>
            <a:r>
              <a:rPr lang="en-US" sz="2000" dirty="0"/>
              <a:t>, Bosnia and Herzegovina, </a:t>
            </a:r>
            <a:r>
              <a:rPr lang="en-US" sz="2000" dirty="0" smtClean="0"/>
              <a:t>Croatia, Kosovo, Macedonia</a:t>
            </a:r>
            <a:r>
              <a:rPr lang="en-US" sz="2000" dirty="0"/>
              <a:t>, Montenegro, </a:t>
            </a:r>
            <a:r>
              <a:rPr lang="en-US" sz="2000" dirty="0" smtClean="0"/>
              <a:t>Serbia </a:t>
            </a:r>
            <a:r>
              <a:rPr lang="en-US" sz="2000" dirty="0"/>
              <a:t>and </a:t>
            </a:r>
            <a:r>
              <a:rPr lang="en-US" sz="2000" dirty="0" smtClean="0"/>
              <a:t>Slovenia </a:t>
            </a:r>
            <a:r>
              <a:rPr lang="en-US" dirty="0" smtClean="0"/>
              <a:t>(Hahn)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47701" y="529192"/>
            <a:ext cx="6574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Southeast Europe (“the Region”)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855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84555" y="622256"/>
            <a:ext cx="3200400" cy="584035"/>
          </a:xfrm>
        </p:spPr>
        <p:txBody>
          <a:bodyPr/>
          <a:lstStyle/>
          <a:p>
            <a:r>
              <a:rPr lang="en-US" dirty="0" smtClean="0"/>
              <a:t>Similarities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05566" y="1622738"/>
            <a:ext cx="3566160" cy="46364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Former socialist countries</a:t>
            </a:r>
          </a:p>
          <a:p>
            <a:r>
              <a:rPr lang="en-US" dirty="0"/>
              <a:t>EU oriented</a:t>
            </a:r>
          </a:p>
          <a:p>
            <a:r>
              <a:rPr lang="en-US" dirty="0" err="1"/>
              <a:t>CoE</a:t>
            </a:r>
            <a:r>
              <a:rPr lang="en-US" dirty="0"/>
              <a:t> </a:t>
            </a:r>
            <a:r>
              <a:rPr lang="en-US" dirty="0" smtClean="0"/>
              <a:t>countries</a:t>
            </a:r>
          </a:p>
          <a:p>
            <a:r>
              <a:rPr lang="en-US" dirty="0" smtClean="0"/>
              <a:t>Ethnic tensions</a:t>
            </a:r>
          </a:p>
          <a:p>
            <a:r>
              <a:rPr lang="en-US" dirty="0" smtClean="0"/>
              <a:t>Turbulent history</a:t>
            </a:r>
          </a:p>
          <a:p>
            <a:r>
              <a:rPr lang="en-US" dirty="0" smtClean="0"/>
              <a:t>Strong state universities and research institutes</a:t>
            </a:r>
          </a:p>
          <a:p>
            <a:r>
              <a:rPr lang="en-US" dirty="0" smtClean="0"/>
              <a:t>State driven R&amp;D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930247" y="634883"/>
            <a:ext cx="3200400" cy="584035"/>
          </a:xfrm>
        </p:spPr>
        <p:txBody>
          <a:bodyPr/>
          <a:lstStyle/>
          <a:p>
            <a:r>
              <a:rPr lang="en-US" dirty="0" smtClean="0"/>
              <a:t>Differences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5044959" y="1614530"/>
            <a:ext cx="3566160" cy="46364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EU membership; quality of democracy</a:t>
            </a:r>
          </a:p>
          <a:p>
            <a:r>
              <a:rPr lang="en-US" dirty="0" smtClean="0"/>
              <a:t>Different democratization patterns</a:t>
            </a:r>
          </a:p>
          <a:p>
            <a:r>
              <a:rPr lang="en-US" dirty="0" smtClean="0"/>
              <a:t>GDP per capita </a:t>
            </a:r>
            <a:r>
              <a:rPr lang="en-US" sz="1600" dirty="0" smtClean="0"/>
              <a:t>(Slovenia-34036 </a:t>
            </a:r>
            <a:r>
              <a:rPr lang="en-US" sz="1600" dirty="0" err="1" smtClean="0"/>
              <a:t>vs</a:t>
            </a:r>
            <a:r>
              <a:rPr lang="en-US" sz="1600" dirty="0" smtClean="0"/>
              <a:t> B&amp;H 11404) </a:t>
            </a:r>
          </a:p>
          <a:p>
            <a:r>
              <a:rPr lang="en-US" dirty="0" smtClean="0"/>
              <a:t>R&amp;D investments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4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4196"/>
            <a:ext cx="7313613" cy="868362"/>
          </a:xfrm>
        </p:spPr>
        <p:txBody>
          <a:bodyPr/>
          <a:lstStyle/>
          <a:p>
            <a:r>
              <a:rPr lang="en-US" dirty="0" err="1" smtClean="0"/>
              <a:t>Scientometric</a:t>
            </a:r>
            <a:r>
              <a:rPr lang="en-US" dirty="0" smtClean="0"/>
              <a:t> overview of the SEE countries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1503766"/>
              </p:ext>
            </p:extLst>
          </p:nvPr>
        </p:nvGraphicFramePr>
        <p:xfrm>
          <a:off x="522958" y="1735138"/>
          <a:ext cx="8193024" cy="3905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0432"/>
                <a:gridCol w="1170432"/>
                <a:gridCol w="1170432"/>
                <a:gridCol w="1170432"/>
                <a:gridCol w="1170432"/>
                <a:gridCol w="1170432"/>
                <a:gridCol w="1170432"/>
              </a:tblGrid>
              <a:tr h="7685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C0504D"/>
                          </a:solidFill>
                          <a:effectLst/>
                          <a:latin typeface="Arial"/>
                        </a:rPr>
                        <a:t>Country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C0504D"/>
                          </a:solidFill>
                          <a:effectLst/>
                          <a:latin typeface="Arial"/>
                        </a:rPr>
                        <a:t>Documents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C0504D"/>
                          </a:solidFill>
                          <a:effectLst/>
                          <a:latin typeface="Arial"/>
                        </a:rPr>
                        <a:t>Citable documents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C0504D"/>
                          </a:solidFill>
                          <a:effectLst/>
                          <a:latin typeface="Arial"/>
                        </a:rPr>
                        <a:t>Citations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C0504D"/>
                          </a:solidFill>
                          <a:effectLst/>
                          <a:latin typeface="Arial"/>
                        </a:rPr>
                        <a:t>Self-citations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C0504D"/>
                          </a:solidFill>
                          <a:effectLst/>
                          <a:latin typeface="Arial"/>
                        </a:rPr>
                        <a:t>Citations per document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C0504D"/>
                          </a:solidFill>
                          <a:effectLst/>
                          <a:latin typeface="Arial"/>
                        </a:rPr>
                        <a:t>H index</a:t>
                      </a:r>
                    </a:p>
                  </a:txBody>
                  <a:tcPr marL="12700" marR="12700" marT="12700" marB="0" anchor="ctr"/>
                </a:tc>
              </a:tr>
              <a:tr h="4366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/>
                        </a:rPr>
                        <a:t>Serbia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7630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7047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3525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868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effectLst/>
                          <a:latin typeface="Arial"/>
                        </a:rPr>
                        <a:t>0,46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172</a:t>
                      </a:r>
                    </a:p>
                  </a:txBody>
                  <a:tcPr marL="12700" marR="12700" marT="12700" marB="0" anchor="ctr"/>
                </a:tc>
              </a:tr>
              <a:tr h="4366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/>
                        </a:rPr>
                        <a:t>Croatia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6678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effectLst/>
                          <a:latin typeface="Arial"/>
                        </a:rPr>
                        <a:t>6197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effectLst/>
                          <a:latin typeface="Arial"/>
                        </a:rPr>
                        <a:t>3222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effectLst/>
                          <a:latin typeface="Arial"/>
                        </a:rPr>
                        <a:t>777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effectLst/>
                          <a:latin typeface="Arial"/>
                        </a:rPr>
                        <a:t>0,48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236</a:t>
                      </a:r>
                    </a:p>
                  </a:txBody>
                  <a:tcPr marL="12700" marR="12700" marT="12700" marB="0" anchor="ctr"/>
                </a:tc>
              </a:tr>
              <a:tr h="4366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/>
                        </a:rPr>
                        <a:t>Slovenia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0" i="0" u="none" strike="noStrike">
                          <a:effectLst/>
                          <a:latin typeface="Arial"/>
                        </a:rPr>
                        <a:t>6102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5627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effectLst/>
                          <a:latin typeface="Arial"/>
                        </a:rPr>
                        <a:t>3396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710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effectLst/>
                          <a:latin typeface="Arial"/>
                        </a:rPr>
                        <a:t>0,56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255</a:t>
                      </a:r>
                    </a:p>
                  </a:txBody>
                  <a:tcPr marL="12700" marR="12700" marT="12700" marB="0" anchor="ctr"/>
                </a:tc>
              </a:tr>
              <a:tr h="4366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/>
                        </a:rPr>
                        <a:t>Lithuania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3571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3348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effectLst/>
                          <a:latin typeface="Arial"/>
                        </a:rPr>
                        <a:t>2103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/>
                        </a:rPr>
                        <a:t>453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effectLst/>
                          <a:latin typeface="Arial"/>
                        </a:rPr>
                        <a:t>0,59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0" i="0" u="none" strike="noStrike">
                          <a:effectLst/>
                          <a:latin typeface="Arial"/>
                        </a:rPr>
                        <a:t>179</a:t>
                      </a:r>
                    </a:p>
                  </a:txBody>
                  <a:tcPr marL="12700" marR="12700" marT="12700" marB="0" anchor="ctr"/>
                </a:tc>
              </a:tr>
              <a:tr h="5173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/>
                        </a:rPr>
                        <a:t>Bosnia and Herzegovina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1130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1052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462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62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effectLst/>
                          <a:latin typeface="Arial"/>
                        </a:rPr>
                        <a:t>0,41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0" i="0" u="none" strike="noStrike">
                          <a:effectLst/>
                          <a:latin typeface="Arial"/>
                        </a:rPr>
                        <a:t>79</a:t>
                      </a:r>
                    </a:p>
                  </a:txBody>
                  <a:tcPr marL="12700" marR="12700" marT="12700" marB="0" anchor="ctr"/>
                </a:tc>
              </a:tr>
              <a:tr h="4366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/>
                        </a:rPr>
                        <a:t>Macedonia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effectLst/>
                          <a:latin typeface="Arial"/>
                        </a:rPr>
                        <a:t>944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400" b="0" i="0" u="none" strike="noStrike">
                          <a:effectLst/>
                          <a:latin typeface="Arial"/>
                        </a:rPr>
                        <a:t>872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400" b="0" i="0" u="none" strike="noStrike">
                          <a:effectLst/>
                          <a:latin typeface="Arial"/>
                        </a:rPr>
                        <a:t>366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/>
                        </a:rPr>
                        <a:t>64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effectLst/>
                          <a:latin typeface="Arial"/>
                        </a:rPr>
                        <a:t>0,39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effectLst/>
                          <a:latin typeface="Arial"/>
                        </a:rPr>
                        <a:t>97</a:t>
                      </a:r>
                    </a:p>
                  </a:txBody>
                  <a:tcPr marL="12700" marR="12700" marT="12700" marB="0" anchor="ctr"/>
                </a:tc>
              </a:tr>
              <a:tr h="4366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/>
                        </a:rPr>
                        <a:t>Montenegro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effectLst/>
                          <a:latin typeface="Arial"/>
                        </a:rPr>
                        <a:t>493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/>
                        </a:rPr>
                        <a:t>446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/>
                        </a:rPr>
                        <a:t>190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effectLst/>
                          <a:latin typeface="Arial"/>
                        </a:rPr>
                        <a:t>65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0" i="0" u="none" strike="noStrike">
                          <a:effectLst/>
                          <a:latin typeface="Arial"/>
                        </a:rPr>
                        <a:t>0,39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effectLst/>
                          <a:latin typeface="Arial"/>
                        </a:rPr>
                        <a:t>45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25185" y="5914753"/>
            <a:ext cx="77705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Source: https://</a:t>
            </a:r>
            <a:r>
              <a:rPr lang="en-US" sz="1600" dirty="0" err="1"/>
              <a:t>www.scimagojr.com</a:t>
            </a:r>
            <a:r>
              <a:rPr lang="en-US" sz="1600" dirty="0"/>
              <a:t>/</a:t>
            </a:r>
            <a:r>
              <a:rPr lang="en-US" sz="1600" dirty="0" err="1"/>
              <a:t>countryrank.php?year</a:t>
            </a:r>
            <a:r>
              <a:rPr lang="en-US" sz="1600" dirty="0"/>
              <a:t>=2017&amp;region=Eastern%20Europe</a:t>
            </a:r>
          </a:p>
        </p:txBody>
      </p:sp>
    </p:spTree>
    <p:extLst>
      <p:ext uri="{BB962C8B-B14F-4D97-AF65-F5344CB8AC3E}">
        <p14:creationId xmlns:p14="http://schemas.microsoft.com/office/powerpoint/2010/main" val="754132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Youth research in SEE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More than 50 years of tradition (educational </a:t>
            </a:r>
            <a:r>
              <a:rPr lang="en-US" dirty="0" err="1" smtClean="0"/>
              <a:t>vs</a:t>
            </a:r>
            <a:r>
              <a:rPr lang="en-US" dirty="0" smtClean="0"/>
              <a:t> youth)</a:t>
            </a:r>
          </a:p>
          <a:p>
            <a:pPr lvl="1"/>
            <a:r>
              <a:rPr lang="en-US" dirty="0" smtClean="0"/>
              <a:t>Youth research centers in Zagreb and Belgrade, Student center in Zagreb (60’s)</a:t>
            </a:r>
          </a:p>
          <a:p>
            <a:pPr lvl="1"/>
            <a:r>
              <a:rPr lang="en-US" dirty="0"/>
              <a:t>Caparisons possible; generational &amp; across </a:t>
            </a:r>
            <a:r>
              <a:rPr lang="en-US" dirty="0" smtClean="0"/>
              <a:t>countries</a:t>
            </a:r>
          </a:p>
          <a:p>
            <a:r>
              <a:rPr lang="en-US" dirty="0" smtClean="0"/>
              <a:t>Topics: youth values, behaviors, attitudes, recently policy oriented </a:t>
            </a:r>
          </a:p>
          <a:p>
            <a:r>
              <a:rPr lang="en-US" dirty="0" smtClean="0"/>
              <a:t>Academic (mostly empirical) vs. civil society</a:t>
            </a:r>
          </a:p>
          <a:p>
            <a:r>
              <a:rPr lang="en-US" dirty="0" smtClean="0"/>
              <a:t>Funding schemes:</a:t>
            </a:r>
          </a:p>
          <a:p>
            <a:pPr lvl="1"/>
            <a:r>
              <a:rPr lang="en-US" dirty="0" smtClean="0"/>
              <a:t>State funded (top-down vs. bottom-up)</a:t>
            </a:r>
          </a:p>
          <a:p>
            <a:pPr lvl="1"/>
            <a:r>
              <a:rPr lang="en-US" dirty="0" smtClean="0"/>
              <a:t>EU funding</a:t>
            </a:r>
          </a:p>
          <a:p>
            <a:pPr lvl="1"/>
            <a:r>
              <a:rPr lang="en-US" dirty="0" smtClean="0"/>
              <a:t>International donors</a:t>
            </a:r>
          </a:p>
          <a:p>
            <a:pPr lvl="1"/>
            <a:r>
              <a:rPr lang="en-US" dirty="0" smtClean="0"/>
              <a:t>Foundations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481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Youth research in </a:t>
            </a:r>
            <a:r>
              <a:rPr lang="en-US" dirty="0" smtClean="0"/>
              <a:t>SEE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720" y="1735138"/>
            <a:ext cx="8358378" cy="475241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Evidence-based approach in youth policy formulation</a:t>
            </a:r>
          </a:p>
          <a:p>
            <a:r>
              <a:rPr lang="en-US" smtClean="0"/>
              <a:t>(Good practice) </a:t>
            </a:r>
            <a:r>
              <a:rPr lang="en-US" dirty="0" smtClean="0"/>
              <a:t>examples: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SERBIA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youth research platform, quality research by civil society;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SLOVENIA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cooperation btw. </a:t>
            </a:r>
            <a:r>
              <a:rPr lang="en-US" dirty="0"/>
              <a:t>t</a:t>
            </a:r>
            <a:r>
              <a:rPr lang="en-US" dirty="0" smtClean="0"/>
              <a:t>he government and the academic community;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B&amp;H </a:t>
            </a:r>
            <a:r>
              <a:rPr lang="mr-IN" dirty="0" smtClean="0"/>
              <a:t>–</a:t>
            </a:r>
            <a:r>
              <a:rPr lang="en-US" dirty="0" smtClean="0"/>
              <a:t> youth as a national/federal/</a:t>
            </a:r>
            <a:r>
              <a:rPr lang="en-US" dirty="0" err="1" smtClean="0"/>
              <a:t>entitative</a:t>
            </a:r>
            <a:r>
              <a:rPr lang="en-US" dirty="0" smtClean="0"/>
              <a:t> priority, international donors, civil society/independent researchers based research;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MONTENEGRO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civil society-international donors cooperation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MACEDONIA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evidence based approach, youth institute/unit in </a:t>
            </a:r>
            <a:r>
              <a:rPr lang="en-US" dirty="0" err="1" smtClean="0"/>
              <a:t>spe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CROATIA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lots of empirical (quantitative) data, an academic institution oriented on youth research</a:t>
            </a:r>
          </a:p>
          <a:p>
            <a:r>
              <a:rPr lang="en-US" dirty="0" smtClean="0"/>
              <a:t>Regional cooperation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331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FES youth studies SEE 2012 &amp; 2018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35137"/>
            <a:ext cx="7313613" cy="4569157"/>
          </a:xfrm>
        </p:spPr>
        <p:txBody>
          <a:bodyPr>
            <a:normAutofit/>
          </a:bodyPr>
          <a:lstStyle/>
          <a:p>
            <a:r>
              <a:rPr lang="en-US" dirty="0"/>
              <a:t>Germany’s Shell Youth Studies as a </a:t>
            </a:r>
            <a:r>
              <a:rPr lang="en-US" dirty="0" smtClean="0"/>
              <a:t>template</a:t>
            </a:r>
          </a:p>
          <a:p>
            <a:r>
              <a:rPr lang="en-US" b="1" dirty="0" smtClean="0"/>
              <a:t>2012</a:t>
            </a:r>
            <a:r>
              <a:rPr lang="en-US" dirty="0" smtClean="0"/>
              <a:t>: Slovenia</a:t>
            </a:r>
            <a:r>
              <a:rPr lang="en-US" dirty="0"/>
              <a:t>, Croatia, </a:t>
            </a:r>
            <a:r>
              <a:rPr lang="en-US" dirty="0" smtClean="0"/>
              <a:t>Bosnia and </a:t>
            </a:r>
            <a:r>
              <a:rPr lang="en-US" dirty="0"/>
              <a:t>Herzegovina, Albania, Kosovo, Macedonia, Bulgaria and </a:t>
            </a:r>
            <a:r>
              <a:rPr lang="en-US" dirty="0" smtClean="0"/>
              <a:t>Romania</a:t>
            </a:r>
          </a:p>
          <a:p>
            <a:r>
              <a:rPr lang="en-US" b="1" dirty="0" smtClean="0"/>
              <a:t>2018</a:t>
            </a:r>
            <a:r>
              <a:rPr lang="en-US" dirty="0" smtClean="0"/>
              <a:t>: Albania </a:t>
            </a:r>
            <a:r>
              <a:rPr lang="en-US" sz="2000" dirty="0" smtClean="0"/>
              <a:t>(N-1200)</a:t>
            </a:r>
            <a:r>
              <a:rPr lang="en-US" dirty="0" smtClean="0"/>
              <a:t>, B&amp;H </a:t>
            </a:r>
            <a:r>
              <a:rPr lang="en-US" sz="2000" dirty="0" smtClean="0"/>
              <a:t>(N-1000)</a:t>
            </a:r>
            <a:r>
              <a:rPr lang="en-US" dirty="0" smtClean="0"/>
              <a:t>, Bulgaria </a:t>
            </a:r>
            <a:r>
              <a:rPr lang="en-US" sz="2000" dirty="0" smtClean="0"/>
              <a:t>(N-1016)</a:t>
            </a:r>
            <a:r>
              <a:rPr lang="en-US" dirty="0" smtClean="0"/>
              <a:t>, Croatia </a:t>
            </a:r>
            <a:r>
              <a:rPr lang="en-US" sz="2000" dirty="0" smtClean="0"/>
              <a:t>(N-1500)</a:t>
            </a:r>
            <a:r>
              <a:rPr lang="en-US" dirty="0" smtClean="0"/>
              <a:t>, Kosovo </a:t>
            </a:r>
            <a:r>
              <a:rPr lang="en-US" sz="2000" dirty="0" smtClean="0"/>
              <a:t>(N-1200)</a:t>
            </a:r>
            <a:r>
              <a:rPr lang="en-US" dirty="0" smtClean="0"/>
              <a:t>, Macedonia </a:t>
            </a:r>
            <a:r>
              <a:rPr lang="en-US" sz="2000" dirty="0" smtClean="0"/>
              <a:t>(1038)</a:t>
            </a:r>
            <a:r>
              <a:rPr lang="en-US" dirty="0" smtClean="0"/>
              <a:t>, Montenegro </a:t>
            </a:r>
            <a:r>
              <a:rPr lang="en-US" sz="2000" dirty="0" smtClean="0"/>
              <a:t>(711)</a:t>
            </a:r>
            <a:r>
              <a:rPr lang="en-US" dirty="0" smtClean="0"/>
              <a:t>, Romania </a:t>
            </a:r>
            <a:r>
              <a:rPr lang="en-US" sz="2000" dirty="0" smtClean="0"/>
              <a:t>(N-1048)</a:t>
            </a:r>
            <a:r>
              <a:rPr lang="en-US" dirty="0" smtClean="0"/>
              <a:t>, Serbia </a:t>
            </a:r>
            <a:r>
              <a:rPr lang="en-US" sz="2000" dirty="0" smtClean="0"/>
              <a:t>(N-1170)</a:t>
            </a:r>
            <a:r>
              <a:rPr lang="en-US" dirty="0" smtClean="0"/>
              <a:t>, Slovenia </a:t>
            </a:r>
            <a:r>
              <a:rPr lang="en-US" sz="2000" dirty="0" smtClean="0"/>
              <a:t>(1015)</a:t>
            </a:r>
          </a:p>
          <a:p>
            <a:r>
              <a:rPr lang="en-US" b="1" dirty="0" smtClean="0"/>
              <a:t>Topics</a:t>
            </a:r>
            <a:r>
              <a:rPr lang="en-US" dirty="0"/>
              <a:t>: l</a:t>
            </a:r>
            <a:r>
              <a:rPr lang="en-US" dirty="0" smtClean="0"/>
              <a:t>eisure </a:t>
            </a:r>
            <a:r>
              <a:rPr lang="en-US" dirty="0"/>
              <a:t>time and </a:t>
            </a:r>
            <a:r>
              <a:rPr lang="en-US" dirty="0" smtClean="0"/>
              <a:t>lifestyle, family, mobility, education, employment, values, politics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902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II: evidence-based youth studies program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31674"/>
            <a:ext cx="7313613" cy="40560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Croatia-Slovenia</a:t>
            </a:r>
          </a:p>
          <a:p>
            <a:r>
              <a:rPr lang="en-US" dirty="0" smtClean="0"/>
              <a:t>LLP</a:t>
            </a:r>
          </a:p>
          <a:p>
            <a:r>
              <a:rPr lang="en-US" dirty="0" smtClean="0"/>
              <a:t>Research on youth work in both countries: </a:t>
            </a:r>
            <a:br>
              <a:rPr lang="en-US" dirty="0" smtClean="0"/>
            </a:br>
            <a:r>
              <a:rPr lang="en-US" dirty="0" smtClean="0"/>
              <a:t>(1) youth workers, (2) employers</a:t>
            </a:r>
          </a:p>
          <a:p>
            <a:pPr lvl="1"/>
            <a:r>
              <a:rPr lang="en-US" dirty="0" smtClean="0"/>
              <a:t>Quantitative + qualitative</a:t>
            </a:r>
          </a:p>
          <a:p>
            <a:r>
              <a:rPr lang="en-US" dirty="0" smtClean="0"/>
              <a:t>Curricula development: master and LLP</a:t>
            </a:r>
          </a:p>
          <a:p>
            <a:r>
              <a:rPr lang="en-US" dirty="0" smtClean="0"/>
              <a:t>Competence models in both countries</a:t>
            </a:r>
          </a:p>
          <a:p>
            <a:r>
              <a:rPr lang="en-US" dirty="0" smtClean="0"/>
              <a:t>Guidelines for mentorship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332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586523" cy="868362"/>
          </a:xfrm>
        </p:spPr>
        <p:txBody>
          <a:bodyPr/>
          <a:lstStyle/>
          <a:p>
            <a:r>
              <a:rPr lang="en-US" dirty="0" smtClean="0"/>
              <a:t>Example III: You SEE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90633"/>
            <a:ext cx="7313613" cy="4056062"/>
          </a:xfrm>
        </p:spPr>
        <p:txBody>
          <a:bodyPr/>
          <a:lstStyle/>
          <a:p>
            <a:r>
              <a:rPr lang="en-US" dirty="0" smtClean="0"/>
              <a:t>Promoting youth employment and social cohesion</a:t>
            </a:r>
          </a:p>
          <a:p>
            <a:r>
              <a:rPr lang="en-US" dirty="0" smtClean="0"/>
              <a:t>Albania, B&amp;H, Kosovo, Montenegro, Macedonia, Serbia, Turkey</a:t>
            </a:r>
          </a:p>
          <a:p>
            <a:r>
              <a:rPr lang="en-US" dirty="0" smtClean="0"/>
              <a:t>Evidence-based; thematic national reports on youth (un)employment, cross-national report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0312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119</TotalTime>
  <Words>549</Words>
  <Application>Microsoft Macintosh PowerPoint</Application>
  <PresentationFormat>On-screen Show (4:3)</PresentationFormat>
  <Paragraphs>115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Inkwell</vt:lpstr>
      <vt:lpstr>Youth research in SEE</vt:lpstr>
      <vt:lpstr>PowerPoint Presentation</vt:lpstr>
      <vt:lpstr>PowerPoint Presentation</vt:lpstr>
      <vt:lpstr>Scientometric overview of the SEE countries</vt:lpstr>
      <vt:lpstr>Youth research in SEE</vt:lpstr>
      <vt:lpstr>Youth research in SEE II</vt:lpstr>
      <vt:lpstr>Example 1: FES youth studies SEE 2012 &amp; 2018</vt:lpstr>
      <vt:lpstr>Example II: evidence-based youth studies program </vt:lpstr>
      <vt:lpstr>Example III: You SEE platform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Youth research in SEE</dc:title>
  <dc:creator>Marko A.L.</dc:creator>
  <cp:lastModifiedBy>Marko A.L.</cp:lastModifiedBy>
  <cp:revision>13</cp:revision>
  <dcterms:created xsi:type="dcterms:W3CDTF">2018-09-19T02:53:47Z</dcterms:created>
  <dcterms:modified xsi:type="dcterms:W3CDTF">2018-09-19T08:33:19Z</dcterms:modified>
</cp:coreProperties>
</file>