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260" r:id="rId4"/>
    <p:sldId id="261" r:id="rId5"/>
    <p:sldId id="278" r:id="rId6"/>
    <p:sldId id="277" r:id="rId7"/>
    <p:sldId id="279" r:id="rId8"/>
    <p:sldId id="27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C8AF4AD-3134-4AFE-BB72-5126A91B92FC}" type="datetimeFigureOut">
              <a:rPr lang="en-US"/>
              <a:pPr>
                <a:defRPr/>
              </a:pPr>
              <a:t>9/20/2018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C8319DE-63FF-4DCC-B35F-F63B91B52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DEBD2-4991-4CAD-9DC7-EB78123B62A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FEC4-743D-4353-AEC5-4E98867FDCD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13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2A448-FE6A-4B42-8782-86198340BD6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59A4C-0356-43D2-9C14-1023F9E47DA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80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B409F-0B43-4AEA-8827-3FCD38AB9A39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B6D9A-CBEA-4D9D-B90B-235CA23D0C4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5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888DE-51FC-4232-BA14-4EF63A37FF6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DBC3-47D3-4A13-BFEE-EDB4BB730AA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2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288B56-1DF9-4CD2-8528-04F88AEB01EB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C62D65-1770-48C7-B21D-139AB4F19800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597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91D57D-661C-43E9-8E0B-5B02F4085689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B0867E-E449-4B96-A1D7-E3AE9A167ED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08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822B14-4B42-4CA2-8581-97FA2A307B2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CBB2A0-302F-4E4B-9956-BAD9B07B44B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168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45AF55-CF55-44DA-865A-51430BCCDC59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E1E5A5-268E-4BF2-BD07-92DC614184C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80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96CC7-4671-4D6C-A39B-108AE6301E9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F010-F14E-48C3-973D-50116357B60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1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62C396-8D7E-407A-B30F-DFA8ECE1885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872D04-E41C-4E30-937A-7E8EA0B693D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298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34A53BD-3D1E-45B4-A131-850D4353B392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7C8EDAF-469E-42EC-B4F4-4B4436EA3AB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658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7E98B2D-022B-4AF4-8A1A-3BAD5AEE73F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9/20/2018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B08F016-2E71-4468-B82F-6329C62D631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2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5105400"/>
            <a:ext cx="7772400" cy="1296362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chemeClr val="hlink"/>
                </a:solidFill>
              </a:rPr>
              <a:t/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685800"/>
            <a:ext cx="8208912" cy="6127576"/>
          </a:xfrm>
        </p:spPr>
        <p:txBody>
          <a:bodyPr>
            <a:normAutofit fontScale="77500" lnSpcReduction="20000"/>
          </a:bodyPr>
          <a:lstStyle/>
          <a:p>
            <a:pPr marR="0" algn="ctr" eaLnBrk="1" hangingPunct="1">
              <a:lnSpc>
                <a:spcPct val="70000"/>
              </a:lnSpc>
              <a:defRPr/>
            </a:pPr>
            <a:endParaRPr lang="en-US" sz="600" b="1" dirty="0" smtClean="0">
              <a:latin typeface="Arial Black" pitchFamily="34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600" b="1" dirty="0" smtClean="0">
              <a:latin typeface="Arial Black" pitchFamily="34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600" b="1" dirty="0" smtClean="0">
              <a:latin typeface="Arial Black" pitchFamily="34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2100" b="1" dirty="0" smtClean="0">
              <a:latin typeface="Aharoni" pitchFamily="2" charset="-79"/>
              <a:cs typeface="Aharoni" pitchFamily="2" charset="-79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70000"/>
              </a:lnSpc>
              <a:defRPr/>
            </a:pP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170000"/>
              </a:lnSpc>
              <a:defRPr/>
            </a:pPr>
            <a:r>
              <a:rPr lang="ro-RO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M&amp;E </a:t>
            </a:r>
            <a:endParaRPr lang="ro-RO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170000"/>
              </a:lnSpc>
              <a:defRPr/>
            </a:pPr>
            <a:r>
              <a:rPr lang="ro-RO" sz="3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National </a:t>
            </a:r>
            <a:r>
              <a:rPr lang="ro-RO" sz="3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Strategy </a:t>
            </a:r>
            <a:r>
              <a:rPr lang="ru-RU" sz="3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3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Youth </a:t>
            </a:r>
            <a:r>
              <a:rPr lang="ro-RO" sz="3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Sector Development 2020</a:t>
            </a:r>
            <a:endParaRPr lang="en-US" sz="33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eaLnBrk="1" hangingPunct="1">
              <a:lnSpc>
                <a:spcPct val="70000"/>
              </a:lnSpc>
              <a:defRPr/>
            </a:pPr>
            <a:endParaRPr lang="en-US" sz="1300" b="1" dirty="0" smtClean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70000"/>
              </a:lnSpc>
              <a:defRPr/>
            </a:pPr>
            <a:endParaRPr lang="en-US" sz="1700" b="1" dirty="0" smtClean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120000"/>
              </a:lnSpc>
              <a:defRPr/>
            </a:pPr>
            <a:endParaRPr lang="en-US" sz="1900" b="1" dirty="0" smtClean="0">
              <a:solidFill>
                <a:schemeClr val="tx1"/>
              </a:solidFill>
            </a:endParaRPr>
          </a:p>
          <a:p>
            <a:pPr marR="0" algn="l" eaLnBrk="1" hangingPunct="1">
              <a:lnSpc>
                <a:spcPct val="120000"/>
              </a:lnSpc>
              <a:defRPr/>
            </a:pPr>
            <a:endParaRPr lang="en-US" sz="19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US" sz="22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sz="2100" b="1" dirty="0" err="1" smtClean="0">
                <a:solidFill>
                  <a:schemeClr val="tx1"/>
                </a:solidFill>
                <a:latin typeface="Times New Roman" pitchFamily="18" charset="0"/>
              </a:rPr>
              <a:t>Donea</a:t>
            </a:r>
            <a:r>
              <a:rPr lang="en-US" sz="2100" b="1" dirty="0" smtClean="0">
                <a:solidFill>
                  <a:schemeClr val="tx1"/>
                </a:solidFill>
                <a:latin typeface="Times New Roman" pitchFamily="18" charset="0"/>
              </a:rPr>
              <a:t> Ion</a:t>
            </a:r>
            <a:endParaRPr lang="ro-RO" sz="21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l"/>
            <a:r>
              <a:rPr lang="en-US" sz="21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Ministry </a:t>
            </a:r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of Education, Culture and Research </a:t>
            </a:r>
          </a:p>
          <a:p>
            <a:pPr algn="l"/>
            <a:r>
              <a:rPr lang="en-US" sz="2100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of the Republic of Moldova</a:t>
            </a:r>
          </a:p>
          <a:p>
            <a:pPr algn="ctr"/>
            <a:r>
              <a:rPr lang="en-US" sz="21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September</a:t>
            </a:r>
            <a:r>
              <a:rPr lang="en-US" sz="21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 20</a:t>
            </a:r>
          </a:p>
          <a:p>
            <a:pPr algn="ctr"/>
            <a:r>
              <a:rPr lang="ro-RO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 </a:t>
            </a:r>
            <a:r>
              <a:rPr lang="en-US" sz="2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ro-RO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ișinău</a:t>
            </a:r>
            <a:endParaRPr lang="en-GB" sz="2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900" dirty="0">
              <a:solidFill>
                <a:srgbClr val="002060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marR="0" algn="l" eaLnBrk="1" hangingPunct="1">
              <a:lnSpc>
                <a:spcPct val="120000"/>
              </a:lnSpc>
              <a:defRPr/>
            </a:pPr>
            <a:endParaRPr lang="en-US" sz="22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4339" name="Picture 7"/>
          <p:cNvPicPr>
            <a:picLocks noChangeAspect="1" noChangeArrowheads="1"/>
          </p:cNvPicPr>
          <p:nvPr/>
        </p:nvPicPr>
        <p:blipFill>
          <a:blip r:embed="rId2">
            <a:lum bright="2000"/>
          </a:blip>
          <a:srcRect/>
          <a:stretch>
            <a:fillRect/>
          </a:stretch>
        </p:blipFill>
        <p:spPr bwMode="auto">
          <a:xfrm>
            <a:off x="457200" y="152400"/>
            <a:ext cx="1234480" cy="12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352" y="533400"/>
            <a:ext cx="1184573" cy="735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70173"/>
            <a:ext cx="1942257" cy="1700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8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716280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en-US" altLang="en-US" sz="3200" b="1" dirty="0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Report on the evaluation</a:t>
            </a:r>
            <a:r>
              <a:rPr lang="ru-RU" altLang="en-US" sz="3200" b="1" dirty="0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3200" b="1" dirty="0" err="1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altLang="en-US" sz="3200" b="1" dirty="0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ru-RU" altLang="en-US" sz="3200" b="1" dirty="0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en-US" sz="3200" b="1" dirty="0" err="1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ational</a:t>
            </a:r>
            <a:r>
              <a:rPr lang="en-US" altLang="en-US" sz="3200" b="1" dirty="0" smtClean="0">
                <a:solidFill>
                  <a:srgbClr val="5360D9"/>
                </a:solidFill>
                <a:latin typeface="Times New Roman" pitchFamily="18" charset="0"/>
                <a:cs typeface="Times New Roman" pitchFamily="18" charset="0"/>
              </a:rPr>
              <a:t> Youth Strategy 2009–2013*</a:t>
            </a:r>
          </a:p>
          <a:p>
            <a:pPr algn="just" eaLnBrk="1" hangingPunct="1"/>
            <a:endParaRPr lang="en-US" altLang="en-US" sz="2400" b="1" dirty="0" smtClean="0">
              <a:solidFill>
                <a:srgbClr val="5360D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Overall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recom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endation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2400"/>
              </a:spcAft>
              <a:buFont typeface="Wingdings" pitchFamily="2" charset="2"/>
              <a:buChar char="n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Improve RBM and monitoring system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2400"/>
              </a:spcAft>
              <a:buFont typeface="Wingdings" pitchFamily="2" charset="2"/>
              <a:buChar char="n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Improve coordination mechanism in the youth sector </a:t>
            </a:r>
          </a:p>
          <a:p>
            <a:pPr algn="just" eaLnBrk="1" hangingPunct="1">
              <a:spcBef>
                <a:spcPct val="0"/>
              </a:spcBef>
              <a:spcAft>
                <a:spcPts val="2400"/>
              </a:spcAft>
              <a:buFont typeface="Wingdings" pitchFamily="2" charset="2"/>
              <a:buChar char="n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Improve national system for collecting data on youth for evidence-based policies (align it to the EU dashboard on youth)</a:t>
            </a:r>
          </a:p>
          <a:p>
            <a:pPr algn="just" eaLnBrk="1" hangingPunct="1">
              <a:spcBef>
                <a:spcPct val="0"/>
              </a:spcBef>
              <a:spcAft>
                <a:spcPts val="2400"/>
              </a:spcAft>
              <a:buFont typeface="Wingdings" pitchFamily="2" charset="2"/>
              <a:buChar char="n"/>
            </a:pPr>
            <a:r>
              <a:rPr lang="en-US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*The report was developed at the request of the Ministry of Youth</a:t>
            </a:r>
            <a:r>
              <a:rPr lang="ru-RU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and Sports of the Republic of Moldova with the assistance of</a:t>
            </a:r>
            <a:r>
              <a:rPr lang="ru-RU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UNFPA, and the financial support </a:t>
            </a:r>
            <a:r>
              <a:rPr lang="ru-RU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NDESA</a:t>
            </a:r>
            <a:r>
              <a:rPr lang="en-US" altLang="en-US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0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/>
          </p:cNvSpPr>
          <p:nvPr>
            <p:ph type="ctrTitle" idx="4294967295"/>
          </p:nvPr>
        </p:nvSpPr>
        <p:spPr bwMode="auto">
          <a:xfrm>
            <a:off x="685800" y="620688"/>
            <a:ext cx="7772400" cy="59851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lvl="0" algn="ctr"/>
            <a:r>
              <a:rPr lang="ro-RO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>National Strategy </a:t>
            </a:r>
            <a:r>
              <a:rPr lang="ru-RU" sz="3200" dirty="0" err="1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>Youth Sector Development </a:t>
            </a:r>
            <a:r>
              <a:rPr lang="ro-RO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>2020</a:t>
            </a:r>
            <a:r>
              <a:rPr lang="en-US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483BF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G.D. nr.1006 from 10.12.2014</a:t>
            </a:r>
            <a:r>
              <a:rPr lang="x-none" sz="28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 smtClean="0">
              <a:solidFill>
                <a:srgbClr val="483BF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5029200"/>
          </a:xfrm>
        </p:spPr>
        <p:txBody>
          <a:bodyPr>
            <a:normAutofit/>
          </a:bodyPr>
          <a:lstStyle/>
          <a:p>
            <a:pPr marL="109538" indent="0" algn="just" eaLnBrk="1" hangingPunct="1">
              <a:buFont typeface="Wingdings 3" pitchFamily="18" charset="2"/>
              <a:buNone/>
            </a:pPr>
            <a:r>
              <a:rPr lang="en-US" sz="2400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VISION -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developing, enhancing and recognizing youth sector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 a stakeholder in the country development process, which will ensure the socio-economic integration of youth.</a:t>
            </a:r>
          </a:p>
          <a:p>
            <a:pPr marL="109538" indent="0" algn="ctr" eaLnBrk="1" hangingPunct="1">
              <a:buFont typeface="Wingdings 3" pitchFamily="18" charset="2"/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538" indent="0" algn="ctr" eaLnBrk="1" hangingPunct="1">
              <a:buFont typeface="Wingdings 3" pitchFamily="18" charset="2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priorities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09538" indent="0" eaLnBrk="1" hangingPunct="1">
              <a:spcBef>
                <a:spcPct val="0"/>
              </a:spcBef>
              <a:spcAft>
                <a:spcPts val="1800"/>
              </a:spcAft>
              <a:buFont typeface="Lucida Sans Unicode" pitchFamily="34" charset="0"/>
              <a:buChar char="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Youth participation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09538" indent="0" eaLnBrk="1" hangingPunct="1">
              <a:spcBef>
                <a:spcPct val="0"/>
              </a:spcBef>
              <a:spcAft>
                <a:spcPts val="1800"/>
              </a:spcAft>
              <a:buFont typeface="Lucida Sans Unicode" pitchFamily="34" charset="0"/>
              <a:buChar char="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Services for youth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09538" indent="0" eaLnBrk="1" hangingPunct="1">
              <a:spcBef>
                <a:spcPct val="0"/>
              </a:spcBef>
              <a:spcAft>
                <a:spcPts val="1800"/>
              </a:spcAft>
              <a:buFont typeface="Lucida Sans Unicode" pitchFamily="34" charset="0"/>
              <a:buChar char="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Economic opportunities for youth</a:t>
            </a:r>
          </a:p>
          <a:p>
            <a:pPr marL="109538" indent="0" eaLnBrk="1" hangingPunct="1">
              <a:spcBef>
                <a:spcPct val="0"/>
              </a:spcBef>
              <a:spcAft>
                <a:spcPts val="1800"/>
              </a:spcAft>
              <a:buFont typeface="Lucida Sans Unicode" pitchFamily="34" charset="0"/>
              <a:buChar char=""/>
            </a:pPr>
            <a:r>
              <a:rPr lang="ro-RO" sz="2400" u="sng" dirty="0" smtClean="0">
                <a:latin typeface="Times New Roman" pitchFamily="18" charset="0"/>
                <a:cs typeface="Times New Roman" pitchFamily="18" charset="0"/>
              </a:rPr>
              <a:t>Strenghtening the youth sector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09538" indent="0" algn="ctr" eaLnBrk="1" hangingPunct="1">
              <a:spcBef>
                <a:spcPct val="0"/>
              </a:spcBef>
              <a:spcAft>
                <a:spcPts val="1800"/>
              </a:spcAft>
              <a:buFont typeface="Wingdings 3" pitchFamily="18" charset="2"/>
              <a:buNone/>
            </a:pPr>
            <a:r>
              <a:rPr lang="ro-RO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Results and targets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ro-RO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established for each priority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538" indent="0" algn="ctr" eaLnBrk="1" hangingPunct="1">
              <a:spcBef>
                <a:spcPct val="0"/>
              </a:spcBef>
              <a:spcAft>
                <a:spcPts val="1800"/>
              </a:spcAft>
              <a:buFont typeface="Lucida Sans Unicode" pitchFamily="34" charset="0"/>
              <a:buNone/>
            </a:pPr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715000"/>
          </a:xfrm>
        </p:spPr>
        <p:txBody>
          <a:bodyPr/>
          <a:lstStyle/>
          <a:p>
            <a:pPr algn="just" eaLnBrk="1" hangingPunct="1"/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former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Ministry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of Youth and Sport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created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a Refference Group - with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monitoring role in the Strategy implementation process, exercising periodical evaluation of the implementation, fostering advocacy and dialogue with the responsible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actors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in the Strategy implementation process.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The refference group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consists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of central public institutions and civil society representatives.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During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the Strategy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implimentation will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developed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an intermediate independent evaluation for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assessing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the objectives set for 2017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2018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years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esults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 the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implimentation will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issued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 a bases of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a final, independent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of the youth sector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as well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the achieved results on each strategic priority and of the Strategy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 a whole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3550" y="381000"/>
            <a:ext cx="8229600" cy="91440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STRATEGY IMPLIMENTATION, MONITORING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ro-RO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68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Strategy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presented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annually 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National consultant to support youth policy development and monitoring process of the implementation of the National Strategy for Youth Sector Development 2020 of the Republic of Moldova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60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STRATEGY IMPLIMENTATION, MONITORING AND EVALUATION</a:t>
            </a:r>
            <a:endParaRPr lang="ru-RU" sz="2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9256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864096"/>
          </a:xfrm>
        </p:spPr>
        <p:txBody>
          <a:bodyPr>
            <a:noAutofit/>
          </a:bodyPr>
          <a:lstStyle/>
          <a:p>
            <a:pPr marR="0" algn="ctr" eaLnBrk="1" hangingPunct="1">
              <a:defRPr/>
            </a:pPr>
            <a:r>
              <a:rPr lang="ro-RO" sz="240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M&amp;E </a:t>
            </a:r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National Strategy </a:t>
            </a:r>
            <a:r>
              <a:rPr lang="ru-RU" sz="2400" dirty="0" err="1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Youth Sector Development 2020</a:t>
            </a:r>
            <a:r>
              <a:rPr lang="en-US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94" y="1556792"/>
            <a:ext cx="8496944" cy="457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91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Challenges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process of evaluation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monitoring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 with UNICEF Moldova,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launched a call and selected an  organization to perform 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Mid-term review of the implementation of the National Strategy for Youth Sector Development 2020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M&amp;E </a:t>
            </a:r>
            <a:b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National Strategy </a:t>
            </a:r>
            <a:r>
              <a:rPr lang="ru-RU" sz="2400" dirty="0" err="1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Youth Sector Development 2020</a:t>
            </a:r>
            <a:r>
              <a:rPr lang="en-US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18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000" b="1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o-RO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o-RO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o-RO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o-RO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320</Words>
  <Application>Microsoft Office PowerPoint</Application>
  <PresentationFormat>Экран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Concourse</vt:lpstr>
      <vt:lpstr> </vt:lpstr>
      <vt:lpstr>Презентация PowerPoint</vt:lpstr>
      <vt:lpstr>National Strategy for Youth Sector Development 2020 G.D. nr.1006 from 10.12.2014 </vt:lpstr>
      <vt:lpstr>STRATEGY IMPLIMENTATION, MONITORING  AND EVALUATION</vt:lpstr>
      <vt:lpstr>STRATEGY IMPLIMENTATION, MONITORING AND EVALUATION</vt:lpstr>
      <vt:lpstr>M&amp;E  National Strategy for Youth Sector Development 2020  </vt:lpstr>
      <vt:lpstr>M&amp;E  National Strategy for Youth Sector Development 2020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Admin</cp:lastModifiedBy>
  <cp:revision>12</cp:revision>
  <dcterms:created xsi:type="dcterms:W3CDTF">2018-09-19T14:53:37Z</dcterms:created>
  <dcterms:modified xsi:type="dcterms:W3CDTF">2018-09-20T05:57:36Z</dcterms:modified>
</cp:coreProperties>
</file>