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6" r:id="rId3"/>
    <p:sldId id="260" r:id="rId4"/>
    <p:sldId id="261" r:id="rId5"/>
    <p:sldId id="278" r:id="rId6"/>
    <p:sldId id="277" r:id="rId7"/>
    <p:sldId id="279" r:id="rId8"/>
    <p:sldId id="27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0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CC8AF4AD-3134-4AFE-BB72-5126A91B92FC}" type="datetimeFigureOut">
              <a:rPr lang="en-US"/>
              <a:pPr>
                <a:defRPr/>
              </a:pPr>
              <a:t>9/20/2018</a:t>
            </a:fld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C8319DE-63FF-4DCC-B35F-F63B91B522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614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DEBD2-4991-4CAD-9DC7-EB78123B62AF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9/20/2018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72FEC4-743D-4353-AEC5-4E98867FDCDA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133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2A448-FE6A-4B42-8782-86198340BD6C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9/20/2018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59A4C-0356-43D2-9C14-1023F9E47DA9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801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1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B409F-0B43-4AEA-8827-3FCD38AB9A39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9/20/2018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B6D9A-CBEA-4D9D-B90B-235CA23D0C4F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54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888DE-51FC-4232-BA14-4EF63A37FF60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9/20/2018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5DBC3-47D3-4A13-BFEE-EDB4BB730AA7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824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Chevron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6288B56-1DF9-4CD2-8528-04F88AEB01EB}" type="datetimeFigureOut">
              <a:rPr lang="en-US">
                <a:solidFill>
                  <a:prstClr val="white"/>
                </a:solidFill>
              </a:rPr>
              <a:pPr>
                <a:defRPr/>
              </a:pPr>
              <a:t>9/20/2018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3C62D65-1770-48C7-B21D-139AB4F19800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5977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891D57D-661C-43E9-8E0B-5B02F4085689}" type="datetimeFigureOut">
              <a:rPr lang="en-US">
                <a:solidFill>
                  <a:prstClr val="white"/>
                </a:solidFill>
              </a:rPr>
              <a:pPr>
                <a:defRPr/>
              </a:pPr>
              <a:t>9/20/2018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7B0867E-E449-4B96-A1D7-E3AE9A167ED1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5083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F822B14-4B42-4CA2-8581-97FA2A307B21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9/20/2018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CCBB2A0-302F-4E4B-9956-BAD9B07B44B1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1687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245AF55-CF55-44DA-865A-51430BCCDC59}" type="datetimeFigureOut">
              <a:rPr lang="en-US">
                <a:solidFill>
                  <a:prstClr val="white"/>
                </a:solidFill>
              </a:rPr>
              <a:pPr>
                <a:defRPr/>
              </a:pPr>
              <a:t>9/20/2018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CE1E5A5-268E-4BF2-BD07-92DC614184CC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2801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96CC7-4671-4D6C-A39B-108AE6301E92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9/20/2018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6F010-F14E-48C3-973D-50116357B604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175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562C396-8D7E-407A-B30F-DFA8ECE18854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9/20/2018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7872D04-E41C-4E30-937A-7E8EA0B693DC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2980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6" name="Freeform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7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Chevron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34A53BD-3D1E-45B4-A131-850D4353B392}" type="datetimeFigureOut">
              <a:rPr lang="en-US">
                <a:solidFill>
                  <a:prstClr val="white"/>
                </a:solidFill>
              </a:rPr>
              <a:pPr>
                <a:defRPr/>
              </a:pPr>
              <a:t>9/20/2018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7C8EDAF-469E-42EC-B4F4-4B4436EA3AB9}" type="slidenum">
              <a:rPr 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6582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97E98B2D-022B-4AF4-8A1A-3BAD5AEE73F4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9/20/2018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CB08F016-2E71-4468-B82F-6329C62D631E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120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5105400"/>
            <a:ext cx="7772400" cy="1296362"/>
          </a:xfrm>
        </p:spPr>
        <p:txBody>
          <a:bodyPr/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dirty="0" smtClean="0">
                <a:solidFill>
                  <a:schemeClr val="hlink"/>
                </a:solidFill>
              </a:rPr>
              <a:t/>
            </a:r>
            <a:br>
              <a:rPr lang="en-US" dirty="0" smtClean="0">
                <a:solidFill>
                  <a:schemeClr val="hlink"/>
                </a:solidFill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685800"/>
            <a:ext cx="8208912" cy="6127576"/>
          </a:xfrm>
        </p:spPr>
        <p:txBody>
          <a:bodyPr>
            <a:normAutofit fontScale="77500" lnSpcReduction="20000"/>
          </a:bodyPr>
          <a:lstStyle/>
          <a:p>
            <a:pPr marR="0" algn="ctr" eaLnBrk="1" hangingPunct="1">
              <a:lnSpc>
                <a:spcPct val="70000"/>
              </a:lnSpc>
              <a:defRPr/>
            </a:pPr>
            <a:endParaRPr lang="en-US" sz="600" b="1" dirty="0" smtClean="0">
              <a:latin typeface="Arial Black" pitchFamily="34" charset="0"/>
            </a:endParaRPr>
          </a:p>
          <a:p>
            <a:pPr marR="0" algn="ctr" eaLnBrk="1" hangingPunct="1">
              <a:lnSpc>
                <a:spcPct val="70000"/>
              </a:lnSpc>
              <a:defRPr/>
            </a:pPr>
            <a:endParaRPr lang="en-US" sz="600" b="1" dirty="0" smtClean="0">
              <a:latin typeface="Arial Black" pitchFamily="34" charset="0"/>
            </a:endParaRPr>
          </a:p>
          <a:p>
            <a:pPr marR="0" algn="ctr" eaLnBrk="1" hangingPunct="1">
              <a:lnSpc>
                <a:spcPct val="70000"/>
              </a:lnSpc>
              <a:defRPr/>
            </a:pPr>
            <a:endParaRPr lang="en-US" sz="600" b="1" dirty="0" smtClean="0">
              <a:latin typeface="Arial Black" pitchFamily="34" charset="0"/>
            </a:endParaRPr>
          </a:p>
          <a:p>
            <a:pPr marR="0" algn="ctr" eaLnBrk="1" hangingPunct="1">
              <a:lnSpc>
                <a:spcPct val="70000"/>
              </a:lnSpc>
              <a:defRPr/>
            </a:pPr>
            <a:endParaRPr lang="en-US" sz="2100" b="1" dirty="0" smtClean="0">
              <a:latin typeface="Aharoni" pitchFamily="2" charset="-79"/>
              <a:cs typeface="Aharoni" pitchFamily="2" charset="-79"/>
            </a:endParaRPr>
          </a:p>
          <a:p>
            <a:pPr marR="0" algn="ctr" eaLnBrk="1" hangingPunct="1">
              <a:lnSpc>
                <a:spcPct val="70000"/>
              </a:lnSpc>
              <a:defRPr/>
            </a:pPr>
            <a:endParaRPr lang="en-US" sz="3300" b="1" dirty="0" smtClean="0">
              <a:latin typeface="Times New Roman" pitchFamily="18" charset="0"/>
              <a:cs typeface="Times New Roman" pitchFamily="18" charset="0"/>
            </a:endParaRPr>
          </a:p>
          <a:p>
            <a:pPr marR="0" algn="ctr" eaLnBrk="1" hangingPunct="1">
              <a:lnSpc>
                <a:spcPct val="70000"/>
              </a:lnSpc>
              <a:defRPr/>
            </a:pPr>
            <a:endParaRPr lang="en-US" sz="3300" b="1" dirty="0" smtClean="0">
              <a:latin typeface="Times New Roman" pitchFamily="18" charset="0"/>
              <a:cs typeface="Times New Roman" pitchFamily="18" charset="0"/>
            </a:endParaRPr>
          </a:p>
          <a:p>
            <a:pPr marR="0" algn="ctr" eaLnBrk="1" hangingPunct="1">
              <a:lnSpc>
                <a:spcPct val="70000"/>
              </a:lnSpc>
              <a:defRPr/>
            </a:pPr>
            <a:endParaRPr lang="en-US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R="0" algn="ctr" eaLnBrk="1" hangingPunct="1">
              <a:lnSpc>
                <a:spcPct val="70000"/>
              </a:lnSpc>
              <a:defRPr/>
            </a:pPr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R="0" algn="ctr" eaLnBrk="1" hangingPunct="1">
              <a:lnSpc>
                <a:spcPct val="70000"/>
              </a:lnSpc>
              <a:defRPr/>
            </a:pPr>
            <a:endParaRPr lang="en-US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R="0" algn="ctr" eaLnBrk="1" hangingPunct="1">
              <a:lnSpc>
                <a:spcPct val="170000"/>
              </a:lnSpc>
              <a:defRPr/>
            </a:pPr>
            <a:r>
              <a:rPr lang="ro-RO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M&amp;E </a:t>
            </a:r>
            <a:endParaRPr lang="ro-RO" sz="3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R="0" algn="ctr" eaLnBrk="1" hangingPunct="1">
              <a:lnSpc>
                <a:spcPct val="170000"/>
              </a:lnSpc>
              <a:defRPr/>
            </a:pPr>
            <a:r>
              <a:rPr lang="ro-RO" sz="33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National </a:t>
            </a:r>
            <a:r>
              <a:rPr lang="ro-RO" sz="3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Strategy </a:t>
            </a:r>
            <a:r>
              <a:rPr lang="ru-RU" sz="33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ru-RU" sz="3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33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Youth </a:t>
            </a:r>
            <a:r>
              <a:rPr lang="ro-RO" sz="33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Sector Development 2020</a:t>
            </a:r>
            <a:endParaRPr lang="en-US" sz="33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R="0" eaLnBrk="1" hangingPunct="1">
              <a:lnSpc>
                <a:spcPct val="70000"/>
              </a:lnSpc>
              <a:defRPr/>
            </a:pPr>
            <a:endParaRPr lang="en-US" sz="1300" b="1" dirty="0" smtClean="0">
              <a:solidFill>
                <a:schemeClr val="tx1"/>
              </a:solidFill>
            </a:endParaRPr>
          </a:p>
          <a:p>
            <a:pPr marR="0" eaLnBrk="1" hangingPunct="1">
              <a:lnSpc>
                <a:spcPct val="70000"/>
              </a:lnSpc>
              <a:defRPr/>
            </a:pPr>
            <a:endParaRPr lang="en-US" sz="1300" b="1" dirty="0" smtClean="0">
              <a:solidFill>
                <a:schemeClr val="tx1"/>
              </a:solidFill>
            </a:endParaRPr>
          </a:p>
          <a:p>
            <a:pPr marR="0" eaLnBrk="1" hangingPunct="1">
              <a:lnSpc>
                <a:spcPct val="70000"/>
              </a:lnSpc>
              <a:defRPr/>
            </a:pPr>
            <a:endParaRPr lang="en-US" sz="13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R="0" eaLnBrk="1" hangingPunct="1">
              <a:lnSpc>
                <a:spcPct val="70000"/>
              </a:lnSpc>
              <a:defRPr/>
            </a:pPr>
            <a:endParaRPr lang="en-US" sz="1300" b="1" dirty="0" smtClean="0">
              <a:solidFill>
                <a:schemeClr val="tx1"/>
              </a:solidFill>
            </a:endParaRPr>
          </a:p>
          <a:p>
            <a:pPr marR="0" algn="l" eaLnBrk="1" hangingPunct="1">
              <a:lnSpc>
                <a:spcPct val="70000"/>
              </a:lnSpc>
              <a:defRPr/>
            </a:pPr>
            <a:endParaRPr lang="en-US" sz="1300" b="1" dirty="0" smtClean="0">
              <a:solidFill>
                <a:schemeClr val="tx1"/>
              </a:solidFill>
            </a:endParaRPr>
          </a:p>
          <a:p>
            <a:pPr marR="0" eaLnBrk="1" hangingPunct="1">
              <a:lnSpc>
                <a:spcPct val="70000"/>
              </a:lnSpc>
              <a:defRPr/>
            </a:pPr>
            <a:endParaRPr lang="en-US" sz="1300" b="1" dirty="0" smtClean="0">
              <a:solidFill>
                <a:schemeClr val="tx1"/>
              </a:solidFill>
            </a:endParaRPr>
          </a:p>
          <a:p>
            <a:pPr marR="0" eaLnBrk="1" hangingPunct="1">
              <a:lnSpc>
                <a:spcPct val="70000"/>
              </a:lnSpc>
              <a:defRPr/>
            </a:pPr>
            <a:endParaRPr lang="en-US" sz="1300" b="1" dirty="0" smtClean="0">
              <a:solidFill>
                <a:schemeClr val="tx1"/>
              </a:solidFill>
            </a:endParaRPr>
          </a:p>
          <a:p>
            <a:pPr marR="0" algn="l" eaLnBrk="1" hangingPunct="1">
              <a:lnSpc>
                <a:spcPct val="70000"/>
              </a:lnSpc>
              <a:defRPr/>
            </a:pPr>
            <a:endParaRPr lang="en-US" sz="1700" b="1" dirty="0" smtClean="0">
              <a:solidFill>
                <a:schemeClr val="tx1"/>
              </a:solidFill>
            </a:endParaRPr>
          </a:p>
          <a:p>
            <a:pPr marR="0" algn="l" eaLnBrk="1" hangingPunct="1">
              <a:lnSpc>
                <a:spcPct val="120000"/>
              </a:lnSpc>
              <a:defRPr/>
            </a:pPr>
            <a:endParaRPr lang="en-US" sz="1900" b="1" dirty="0" smtClean="0">
              <a:solidFill>
                <a:schemeClr val="tx1"/>
              </a:solidFill>
            </a:endParaRPr>
          </a:p>
          <a:p>
            <a:pPr marR="0" algn="l" eaLnBrk="1" hangingPunct="1">
              <a:lnSpc>
                <a:spcPct val="120000"/>
              </a:lnSpc>
              <a:defRPr/>
            </a:pPr>
            <a:endParaRPr lang="en-US" sz="19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</a:rPr>
              <a:t/>
            </a:r>
            <a:br>
              <a:rPr lang="en-US" sz="2200" b="1" dirty="0" smtClean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en-US" sz="2100" b="1" dirty="0" err="1" smtClean="0">
                <a:solidFill>
                  <a:schemeClr val="tx1"/>
                </a:solidFill>
                <a:latin typeface="Times New Roman" pitchFamily="18" charset="0"/>
              </a:rPr>
              <a:t>Donea</a:t>
            </a:r>
            <a:r>
              <a:rPr lang="en-US" sz="2100" b="1" dirty="0" smtClean="0">
                <a:solidFill>
                  <a:schemeClr val="tx1"/>
                </a:solidFill>
                <a:latin typeface="Times New Roman" pitchFamily="18" charset="0"/>
              </a:rPr>
              <a:t> Ion</a:t>
            </a:r>
            <a:endParaRPr lang="ro-RO" sz="2100" b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l"/>
            <a:r>
              <a:rPr lang="en-U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Ministry </a:t>
            </a:r>
            <a:r>
              <a:rPr lang="en-US" sz="21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of Education, Culture and Research </a:t>
            </a:r>
          </a:p>
          <a:p>
            <a:pPr algn="l"/>
            <a:r>
              <a:rPr lang="en-US" sz="21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of the Republic of Moldova</a:t>
            </a:r>
          </a:p>
          <a:p>
            <a:pPr algn="ctr"/>
            <a:r>
              <a:rPr lang="en-U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September</a:t>
            </a:r>
            <a:r>
              <a:rPr lang="en-U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 20</a:t>
            </a:r>
          </a:p>
          <a:p>
            <a:pPr algn="ctr"/>
            <a:r>
              <a:rPr lang="ro-RO" sz="2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</a:t>
            </a:r>
            <a:r>
              <a:rPr lang="en-US" sz="2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8, </a:t>
            </a:r>
            <a:r>
              <a:rPr lang="en-US" sz="2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ro-RO" sz="2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ișinău</a:t>
            </a:r>
            <a:endParaRPr lang="en-GB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1900" dirty="0">
              <a:solidFill>
                <a:srgbClr val="00206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R="0" algn="l" eaLnBrk="1" hangingPunct="1">
              <a:lnSpc>
                <a:spcPct val="120000"/>
              </a:lnSpc>
              <a:defRPr/>
            </a:pPr>
            <a:endParaRPr lang="en-US" sz="2200" b="1" dirty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14339" name="Picture 7"/>
          <p:cNvPicPr>
            <a:picLocks noChangeAspect="1" noChangeArrowheads="1"/>
          </p:cNvPicPr>
          <p:nvPr/>
        </p:nvPicPr>
        <p:blipFill>
          <a:blip r:embed="rId2">
            <a:lum bright="2000"/>
          </a:blip>
          <a:srcRect/>
          <a:stretch>
            <a:fillRect/>
          </a:stretch>
        </p:blipFill>
        <p:spPr bwMode="auto">
          <a:xfrm>
            <a:off x="457200" y="152400"/>
            <a:ext cx="1234480" cy="126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352" y="533400"/>
            <a:ext cx="1184573" cy="735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70173"/>
            <a:ext cx="1942257" cy="1700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289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Content Placeholder 1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7162800"/>
          </a:xfrm>
        </p:spPr>
        <p:txBody>
          <a:bodyPr/>
          <a:lstStyle/>
          <a:p>
            <a:pPr algn="ctr" eaLnBrk="1" hangingPunct="1">
              <a:buFont typeface="Wingdings 3" pitchFamily="18" charset="2"/>
              <a:buNone/>
            </a:pPr>
            <a:r>
              <a:rPr lang="en-US" altLang="en-US" sz="3200" b="1" dirty="0" smtClean="0">
                <a:solidFill>
                  <a:srgbClr val="5360D9"/>
                </a:solidFill>
                <a:latin typeface="Times New Roman" pitchFamily="18" charset="0"/>
                <a:cs typeface="Times New Roman" pitchFamily="18" charset="0"/>
              </a:rPr>
              <a:t>Report on the evaluation</a:t>
            </a:r>
            <a:r>
              <a:rPr lang="ru-RU" altLang="en-US" sz="3200" b="1" dirty="0" smtClean="0">
                <a:solidFill>
                  <a:srgbClr val="5360D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3200" b="1" dirty="0" err="1" smtClean="0">
                <a:solidFill>
                  <a:srgbClr val="5360D9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altLang="en-US" sz="3200" b="1" dirty="0" smtClean="0">
                <a:solidFill>
                  <a:srgbClr val="5360D9"/>
                </a:solidFill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ru-RU" altLang="en-US" sz="3200" b="1" dirty="0" smtClean="0">
                <a:solidFill>
                  <a:srgbClr val="5360D9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en-US" sz="3200" b="1" dirty="0" err="1" smtClean="0">
                <a:solidFill>
                  <a:srgbClr val="5360D9"/>
                </a:solidFill>
                <a:latin typeface="Times New Roman" pitchFamily="18" charset="0"/>
                <a:cs typeface="Times New Roman" pitchFamily="18" charset="0"/>
              </a:rPr>
              <a:t>ational</a:t>
            </a:r>
            <a:r>
              <a:rPr lang="en-US" altLang="en-US" sz="3200" b="1" dirty="0" smtClean="0">
                <a:solidFill>
                  <a:srgbClr val="5360D9"/>
                </a:solidFill>
                <a:latin typeface="Times New Roman" pitchFamily="18" charset="0"/>
                <a:cs typeface="Times New Roman" pitchFamily="18" charset="0"/>
              </a:rPr>
              <a:t> Youth Strategy 2009–2013*</a:t>
            </a:r>
          </a:p>
          <a:p>
            <a:pPr algn="just" eaLnBrk="1" hangingPunct="1"/>
            <a:endParaRPr lang="en-US" altLang="en-US" sz="2400" b="1" dirty="0" smtClean="0">
              <a:solidFill>
                <a:srgbClr val="5360D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3" pitchFamily="18" charset="2"/>
              <a:buNone/>
            </a:pP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Overall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recom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endation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3" pitchFamily="18" charset="2"/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spcAft>
                <a:spcPts val="2400"/>
              </a:spcAft>
              <a:buFont typeface="Wingdings" pitchFamily="2" charset="2"/>
              <a:buChar char="n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Improve RBM and monitoring system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spcAft>
                <a:spcPts val="2400"/>
              </a:spcAft>
              <a:buFont typeface="Wingdings" pitchFamily="2" charset="2"/>
              <a:buChar char="n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Improve coordination mechanism in the youth sector </a:t>
            </a:r>
          </a:p>
          <a:p>
            <a:pPr algn="just" eaLnBrk="1" hangingPunct="1">
              <a:spcBef>
                <a:spcPct val="0"/>
              </a:spcBef>
              <a:spcAft>
                <a:spcPts val="2400"/>
              </a:spcAft>
              <a:buFont typeface="Wingdings" pitchFamily="2" charset="2"/>
              <a:buChar char="n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Improve national system for collecting data on youth for evidence-based policies (align it to the EU dashboard on youth)</a:t>
            </a:r>
          </a:p>
          <a:p>
            <a:pPr algn="just" eaLnBrk="1" hangingPunct="1">
              <a:spcBef>
                <a:spcPct val="0"/>
              </a:spcBef>
              <a:spcAft>
                <a:spcPts val="2400"/>
              </a:spcAft>
              <a:buFont typeface="Wingdings" pitchFamily="2" charset="2"/>
              <a:buChar char="n"/>
            </a:pPr>
            <a:r>
              <a:rPr lang="en-US" sz="1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*The report was developed at the request of the Ministry of Youth</a:t>
            </a:r>
            <a:r>
              <a:rPr lang="ru-RU" sz="1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and Sports of the Republic of Moldova with the assistance of</a:t>
            </a:r>
            <a:r>
              <a:rPr lang="ru-RU" sz="1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UNFPA, and the financial support </a:t>
            </a:r>
            <a:r>
              <a:rPr lang="ru-RU" sz="1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1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NDESA</a:t>
            </a:r>
            <a:r>
              <a:rPr lang="en-US" altLang="en-US" sz="1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6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06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Grp="1"/>
          </p:cNvSpPr>
          <p:nvPr>
            <p:ph type="ctrTitle" idx="4294967295"/>
          </p:nvPr>
        </p:nvSpPr>
        <p:spPr bwMode="auto">
          <a:xfrm>
            <a:off x="685800" y="620688"/>
            <a:ext cx="7772400" cy="598512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lvl="0" algn="ctr"/>
            <a:r>
              <a:rPr lang="ro-RO" sz="3200" dirty="0" smtClean="0">
                <a:solidFill>
                  <a:srgbClr val="483BF1"/>
                </a:solidFill>
                <a:effectLst/>
                <a:latin typeface="Times New Roman" pitchFamily="18" charset="0"/>
                <a:cs typeface="Times New Roman" pitchFamily="18" charset="0"/>
              </a:rPr>
              <a:t>National Strategy </a:t>
            </a:r>
            <a:r>
              <a:rPr lang="ru-RU" sz="3200" dirty="0" err="1" smtClean="0">
                <a:solidFill>
                  <a:srgbClr val="483BF1"/>
                </a:solidFill>
                <a:effectLst/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ru-RU" sz="3200" dirty="0" smtClean="0">
                <a:solidFill>
                  <a:srgbClr val="483BF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3200" dirty="0" smtClean="0">
                <a:solidFill>
                  <a:srgbClr val="483BF1"/>
                </a:solidFill>
                <a:effectLst/>
                <a:latin typeface="Times New Roman" pitchFamily="18" charset="0"/>
                <a:cs typeface="Times New Roman" pitchFamily="18" charset="0"/>
              </a:rPr>
              <a:t>Youth Sector Development </a:t>
            </a:r>
            <a:r>
              <a:rPr lang="ro-RO" sz="3200" dirty="0" smtClean="0">
                <a:solidFill>
                  <a:srgbClr val="483BF1"/>
                </a:solidFill>
                <a:effectLst/>
                <a:latin typeface="Times New Roman" pitchFamily="18" charset="0"/>
                <a:cs typeface="Times New Roman" pitchFamily="18" charset="0"/>
              </a:rPr>
              <a:t>2020</a:t>
            </a:r>
            <a:r>
              <a:rPr lang="en-US" sz="3200" dirty="0" smtClean="0">
                <a:solidFill>
                  <a:srgbClr val="483BF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 smtClean="0">
                <a:solidFill>
                  <a:srgbClr val="483BF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G.D. nr.1006 from 10.12.2014</a:t>
            </a:r>
            <a:r>
              <a:rPr lang="x-none" sz="28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2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 smtClean="0">
              <a:solidFill>
                <a:srgbClr val="483BF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447800"/>
            <a:ext cx="8153400" cy="5029200"/>
          </a:xfrm>
        </p:spPr>
        <p:txBody>
          <a:bodyPr>
            <a:normAutofit/>
          </a:bodyPr>
          <a:lstStyle/>
          <a:p>
            <a:pPr marL="109538" indent="0" algn="just" eaLnBrk="1" hangingPunct="1">
              <a:buFont typeface="Wingdings 3" pitchFamily="18" charset="2"/>
              <a:buNone/>
            </a:pPr>
            <a:r>
              <a:rPr lang="en-US" sz="2400" dirty="0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VISION -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developing, enhancing and recognizing youth sector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as a stakeholder in the country development process, which will ensure the socio-economic integration of youth.</a:t>
            </a:r>
          </a:p>
          <a:p>
            <a:pPr marL="109538" indent="0" algn="ctr" eaLnBrk="1" hangingPunct="1">
              <a:buFont typeface="Wingdings 3" pitchFamily="18" charset="2"/>
              <a:buNone/>
            </a:pP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538" indent="0" algn="ctr" eaLnBrk="1" hangingPunct="1">
              <a:buFont typeface="Wingdings 3" pitchFamily="18" charset="2"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priorities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the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Strategy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109538" indent="0" eaLnBrk="1" hangingPunct="1">
              <a:spcBef>
                <a:spcPct val="0"/>
              </a:spcBef>
              <a:spcAft>
                <a:spcPts val="1800"/>
              </a:spcAft>
              <a:buFont typeface="Lucida Sans Unicode" pitchFamily="34" charset="0"/>
              <a:buChar char=""/>
            </a:pP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Youth participation</a:t>
            </a:r>
            <a:endParaRPr lang="ru-RU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109538" indent="0" eaLnBrk="1" hangingPunct="1">
              <a:spcBef>
                <a:spcPct val="0"/>
              </a:spcBef>
              <a:spcAft>
                <a:spcPts val="1800"/>
              </a:spcAft>
              <a:buFont typeface="Lucida Sans Unicode" pitchFamily="34" charset="0"/>
              <a:buChar char=""/>
            </a:pP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Services for youth</a:t>
            </a:r>
            <a:endParaRPr lang="ru-RU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109538" indent="0" eaLnBrk="1" hangingPunct="1">
              <a:spcBef>
                <a:spcPct val="0"/>
              </a:spcBef>
              <a:spcAft>
                <a:spcPts val="1800"/>
              </a:spcAft>
              <a:buFont typeface="Lucida Sans Unicode" pitchFamily="34" charset="0"/>
              <a:buChar char=""/>
            </a:pP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Economic opportunities for youth</a:t>
            </a:r>
          </a:p>
          <a:p>
            <a:pPr marL="109538" indent="0" eaLnBrk="1" hangingPunct="1">
              <a:spcBef>
                <a:spcPct val="0"/>
              </a:spcBef>
              <a:spcAft>
                <a:spcPts val="1800"/>
              </a:spcAft>
              <a:buFont typeface="Lucida Sans Unicode" pitchFamily="34" charset="0"/>
              <a:buChar char=""/>
            </a:pPr>
            <a:r>
              <a:rPr lang="ro-RO" sz="2400" u="sng" dirty="0" smtClean="0">
                <a:latin typeface="Times New Roman" pitchFamily="18" charset="0"/>
                <a:cs typeface="Times New Roman" pitchFamily="18" charset="0"/>
              </a:rPr>
              <a:t>Strenghtening the youth sector</a:t>
            </a:r>
            <a:endParaRPr lang="en-US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109538" indent="0" algn="ctr" eaLnBrk="1" hangingPunct="1">
              <a:spcBef>
                <a:spcPct val="0"/>
              </a:spcBef>
              <a:spcAft>
                <a:spcPts val="1800"/>
              </a:spcAft>
              <a:buFont typeface="Wingdings 3" pitchFamily="18" charset="2"/>
              <a:buNone/>
            </a:pPr>
            <a:r>
              <a:rPr lang="ro-RO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Results and targets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ro-RO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established for each priority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09538" indent="0" algn="ctr" eaLnBrk="1" hangingPunct="1">
              <a:spcBef>
                <a:spcPct val="0"/>
              </a:spcBef>
              <a:spcAft>
                <a:spcPts val="1800"/>
              </a:spcAft>
              <a:buFont typeface="Lucida Sans Unicode" pitchFamily="34" charset="0"/>
              <a:buNone/>
            </a:pPr>
            <a:endParaRPr lang="en-US" sz="2400" b="1" u="sng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95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Content Placeholder 1"/>
          <p:cNvSpPr>
            <a:spLocks noGrp="1"/>
          </p:cNvSpPr>
          <p:nvPr>
            <p:ph idx="1"/>
          </p:nvPr>
        </p:nvSpPr>
        <p:spPr>
          <a:xfrm>
            <a:off x="304800" y="1143000"/>
            <a:ext cx="8534400" cy="5715000"/>
          </a:xfrm>
        </p:spPr>
        <p:txBody>
          <a:bodyPr/>
          <a:lstStyle/>
          <a:p>
            <a:pPr algn="just" eaLnBrk="1" hangingPunct="1"/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former 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Ministry 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of Youth and Sport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created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a Refference Group - with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monitoring role in the Strategy implementation process, exercising periodical evaluation of the implementation, fostering advocacy and dialogue with the responsible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actors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 in the Strategy implementation process.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The refference group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consists 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of central public institutions and civil society representatives.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During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 the Strategy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implimentation will be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developed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 an intermediate independent evaluation for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assessing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 the objectives set for 2017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2018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years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esults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on the 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Strategy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implimentation will be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issued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on a bases of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 a final, independent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assessment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 of the youth sector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as well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the achieved results on each strategic priority and of the Strategy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as a whole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3550" y="381000"/>
            <a:ext cx="8229600" cy="914401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o-RO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STRATEGY IMPLIMENTATION, MONITORING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o-RO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ro-RO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EVALUATION</a:t>
            </a:r>
            <a:endParaRPr lang="en-US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68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lvl="0" indent="-285750" algn="just">
              <a:buFont typeface="Wingdings" panose="05000000000000000000" pitchFamily="2" charset="2"/>
              <a:buChar char="Ø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implementation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report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Strategy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presented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annually to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Government,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the end 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March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National consultant to support youth policy development and monitoring process of the implementation of the National Strategy for Youth Sector Development 2020 of the Republic of Moldova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o-RO" sz="2600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STRATEGY IMPLIMENTATION, MONITORING AND EVALUATION</a:t>
            </a:r>
            <a:endParaRPr lang="ru-RU" sz="2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09256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92696"/>
            <a:ext cx="7772400" cy="864096"/>
          </a:xfrm>
        </p:spPr>
        <p:txBody>
          <a:bodyPr>
            <a:noAutofit/>
          </a:bodyPr>
          <a:lstStyle/>
          <a:p>
            <a:pPr marR="0" algn="ctr" eaLnBrk="1" hangingPunct="1">
              <a:defRPr/>
            </a:pPr>
            <a:r>
              <a:rPr lang="ro-RO" sz="2400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M&amp;E </a:t>
            </a:r>
            <a:r>
              <a:rPr lang="ro-RO" sz="2400" dirty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o-RO" sz="2400" dirty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o-RO" sz="2400" dirty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National Strategy </a:t>
            </a:r>
            <a:r>
              <a:rPr lang="ru-RU" sz="2400" dirty="0" err="1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ru-RU" sz="2400" dirty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400" dirty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Youth Sector Development 2020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94" y="1556792"/>
            <a:ext cx="8496944" cy="4576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8913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Challenges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 the process of evaluation and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monitoring</a:t>
            </a:r>
          </a:p>
          <a:p>
            <a:pPr algn="just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partnership with UNICEF Moldova,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launched a call and selected an  organization to perform a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Mid-term review of the implementation of the National Strategy for Youth Sector Development 2020</a:t>
            </a:r>
          </a:p>
          <a:p>
            <a:pPr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o-RO" sz="2400" dirty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M&amp;E </a:t>
            </a:r>
            <a:br>
              <a:rPr lang="ro-RO" sz="2400" dirty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o-RO" sz="2400" dirty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National Strategy </a:t>
            </a:r>
            <a:r>
              <a:rPr lang="ru-RU" sz="2400" dirty="0" err="1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ru-RU" sz="2400" dirty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400" dirty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Youth Sector Development 2020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81855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92150"/>
            <a:ext cx="8229600" cy="543401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1000" b="1" dirty="0" smtClean="0"/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endParaRPr lang="ro-RO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endParaRPr lang="ro-RO" sz="32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endParaRPr lang="ro-RO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endParaRPr lang="ro-RO" sz="32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Thank you for your attention!</a:t>
            </a:r>
            <a:endParaRPr lang="en-US" sz="3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49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320</Words>
  <Application>Microsoft Office PowerPoint</Application>
  <PresentationFormat>Экран (4:3)</PresentationFormat>
  <Paragraphs>65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Concourse</vt:lpstr>
      <vt:lpstr> </vt:lpstr>
      <vt:lpstr>Презентация PowerPoint</vt:lpstr>
      <vt:lpstr>National Strategy for Youth Sector Development 2020 G.D. nr.1006 from 10.12.2014 </vt:lpstr>
      <vt:lpstr>STRATEGY IMPLIMENTATION, MONITORING  AND EVALUATION</vt:lpstr>
      <vt:lpstr>STRATEGY IMPLIMENTATION, MONITORING AND EVALUATION</vt:lpstr>
      <vt:lpstr>M&amp;E  National Strategy for Youth Sector Development 2020  </vt:lpstr>
      <vt:lpstr>M&amp;E  National Strategy for Youth Sector Development 2020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Admin</dc:creator>
  <cp:lastModifiedBy>Admin</cp:lastModifiedBy>
  <cp:revision>12</cp:revision>
  <dcterms:created xsi:type="dcterms:W3CDTF">2018-09-19T14:53:37Z</dcterms:created>
  <dcterms:modified xsi:type="dcterms:W3CDTF">2018-09-20T05:57:36Z</dcterms:modified>
</cp:coreProperties>
</file>