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1" d="100"/>
          <a:sy n="91" d="100"/>
        </p:scale>
        <p:origin x="-341" y="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0FA5EBB-C492-4218-823C-996F2B4DB70A}"/>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xmlns="" id="{F95F7A15-8700-4C64-B95D-E4F0D48AEA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xmlns="" id="{FC357FCE-CF9A-46AE-B508-E486C6A58167}"/>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5" name="Місце для нижнього колонтитула 4">
            <a:extLst>
              <a:ext uri="{FF2B5EF4-FFF2-40B4-BE49-F238E27FC236}">
                <a16:creationId xmlns:a16="http://schemas.microsoft.com/office/drawing/2014/main" xmlns="" id="{9BC85643-05D3-4004-A8EF-082B716F256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AE93397F-C78C-4B9F-A22F-7F6F29DBDEAA}"/>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3758191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F37F343-D98A-42BC-A7AA-47C70D56D3FD}"/>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xmlns="" id="{37E39400-74E3-4CEF-B7FF-D8630686E734}"/>
              </a:ext>
            </a:extLst>
          </p:cNvPr>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984E414A-2BA1-4CC0-85B6-66EFDACCA5BF}"/>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5" name="Місце для нижнього колонтитула 4">
            <a:extLst>
              <a:ext uri="{FF2B5EF4-FFF2-40B4-BE49-F238E27FC236}">
                <a16:creationId xmlns:a16="http://schemas.microsoft.com/office/drawing/2014/main" xmlns="" id="{DE7CBF1A-FBEA-40DF-B53F-A0B0FC73D5B9}"/>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F492E517-D54D-4523-9FC5-BD951502F61C}"/>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1754409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xmlns="" id="{597C7D29-F3BB-4641-B23C-6B4BB153D504}"/>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xmlns="" id="{B95B1A3B-1957-4317-85CB-90CBAFBCBADE}"/>
              </a:ext>
            </a:extLst>
          </p:cNvPr>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6F0363B8-FC15-4CC7-B780-6C68059889E0}"/>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5" name="Місце для нижнього колонтитула 4">
            <a:extLst>
              <a:ext uri="{FF2B5EF4-FFF2-40B4-BE49-F238E27FC236}">
                <a16:creationId xmlns:a16="http://schemas.microsoft.com/office/drawing/2014/main" xmlns="" id="{E0C1C7C2-56D8-4762-B125-0A88ACEE0729}"/>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1CFBE0DF-65AC-4157-99A8-7C418B2FFC0D}"/>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3244704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4F568F8-19A5-43A6-8F14-2F715824468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A5943238-5ECD-48FC-87B5-9C6B9A483E92}"/>
              </a:ext>
            </a:extLst>
          </p:cNvPr>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81F22AA0-0658-408D-9D13-6C6F66FCAFC3}"/>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5" name="Місце для нижнього колонтитула 4">
            <a:extLst>
              <a:ext uri="{FF2B5EF4-FFF2-40B4-BE49-F238E27FC236}">
                <a16:creationId xmlns:a16="http://schemas.microsoft.com/office/drawing/2014/main" xmlns="" id="{00149A57-544C-4C6E-8730-722FA49C616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F3AA6081-F42C-4A2D-868C-9C26F2EE9E71}"/>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2586424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EB7C9D2-2425-4D15-AF99-9410872C35FD}"/>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414DB5C4-BB90-453B-A299-0F71510206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xmlns="" id="{F04D917B-F710-4F76-B8A5-043D9B95B8C0}"/>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5" name="Місце для нижнього колонтитула 4">
            <a:extLst>
              <a:ext uri="{FF2B5EF4-FFF2-40B4-BE49-F238E27FC236}">
                <a16:creationId xmlns:a16="http://schemas.microsoft.com/office/drawing/2014/main" xmlns="" id="{56DDC500-35F3-4778-8A3A-160989FF021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30EB3E53-EF6F-4759-AF60-A41CCF89A016}"/>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10286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D4C6B46-35BC-4CCD-AB60-0F724911FC28}"/>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170C23F0-23DF-4301-BB60-DC4BE49AC944}"/>
              </a:ext>
            </a:extLst>
          </p:cNvPr>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xmlns="" id="{40380C8C-A8DE-470A-95F5-BB4668FD2E51}"/>
              </a:ext>
            </a:extLst>
          </p:cNvPr>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xmlns="" id="{DF75E1C6-6F0E-406C-9E39-BBACAA73FAE4}"/>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6" name="Місце для нижнього колонтитула 5">
            <a:extLst>
              <a:ext uri="{FF2B5EF4-FFF2-40B4-BE49-F238E27FC236}">
                <a16:creationId xmlns:a16="http://schemas.microsoft.com/office/drawing/2014/main" xmlns="" id="{0D3CA70F-BA35-45D5-8B19-6311490F1749}"/>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B83AFE69-646A-4FFC-B07A-EAB8CCAB250A}"/>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883204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D550EC0-0AEA-48E3-B21A-7D753C81455B}"/>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AE1A6D45-6174-4971-ACAC-E7DB8635FE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a:extLst>
              <a:ext uri="{FF2B5EF4-FFF2-40B4-BE49-F238E27FC236}">
                <a16:creationId xmlns:a16="http://schemas.microsoft.com/office/drawing/2014/main" xmlns="" id="{D5C23D69-B12C-4892-81C3-B18E03067241}"/>
              </a:ext>
            </a:extLst>
          </p:cNvPr>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xmlns="" id="{F75AD48F-F512-4824-906D-B896C3BAB3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a:extLst>
              <a:ext uri="{FF2B5EF4-FFF2-40B4-BE49-F238E27FC236}">
                <a16:creationId xmlns:a16="http://schemas.microsoft.com/office/drawing/2014/main" xmlns="" id="{2C456BA2-C2CA-462B-A2C1-27E83955F53B}"/>
              </a:ext>
            </a:extLst>
          </p:cNvPr>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xmlns="" id="{C3112DDA-C87B-49B9-BF75-E07DE97BFC00}"/>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8" name="Місце для нижнього колонтитула 7">
            <a:extLst>
              <a:ext uri="{FF2B5EF4-FFF2-40B4-BE49-F238E27FC236}">
                <a16:creationId xmlns:a16="http://schemas.microsoft.com/office/drawing/2014/main" xmlns="" id="{E1F3C4B3-16C5-4AC4-AB1B-08BEF2B5F902}"/>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xmlns="" id="{2A1BAE54-1949-4F78-B31D-F554C5947C9F}"/>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3182830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FA74968-B753-4114-A598-F1FF01C8B70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xmlns="" id="{CB1D409D-496D-4862-8273-1357009B0FFD}"/>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4" name="Місце для нижнього колонтитула 3">
            <a:extLst>
              <a:ext uri="{FF2B5EF4-FFF2-40B4-BE49-F238E27FC236}">
                <a16:creationId xmlns:a16="http://schemas.microsoft.com/office/drawing/2014/main" xmlns="" id="{F5F414D4-449D-4ADB-9F58-79A1F089CF97}"/>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xmlns="" id="{4D0C6D27-AF05-40B2-B8F9-7ADB52666FDC}"/>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2308533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xmlns="" id="{17B3B4CD-8AB1-4019-BEA5-15EEB77D8593}"/>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3" name="Місце для нижнього колонтитула 2">
            <a:extLst>
              <a:ext uri="{FF2B5EF4-FFF2-40B4-BE49-F238E27FC236}">
                <a16:creationId xmlns:a16="http://schemas.microsoft.com/office/drawing/2014/main" xmlns="" id="{D2287F72-2419-443E-BB78-0F361BDE78F1}"/>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xmlns="" id="{AB1A1F17-7874-48EF-B04A-A786DFFB421A}"/>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321980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7A7C19D-9F70-4D4D-ABD4-3085958C97E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A643F984-8462-47CC-B353-F2CB70A0F8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xmlns="" id="{D82CCECC-3443-4DAB-A731-AFDF3E7C8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4">
            <a:extLst>
              <a:ext uri="{FF2B5EF4-FFF2-40B4-BE49-F238E27FC236}">
                <a16:creationId xmlns:a16="http://schemas.microsoft.com/office/drawing/2014/main" xmlns="" id="{8B9D4BB6-5978-42FC-908A-31877F0FA4C4}"/>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6" name="Місце для нижнього колонтитула 5">
            <a:extLst>
              <a:ext uri="{FF2B5EF4-FFF2-40B4-BE49-F238E27FC236}">
                <a16:creationId xmlns:a16="http://schemas.microsoft.com/office/drawing/2014/main" xmlns="" id="{D006F5F6-0A3A-4703-9DCF-2AC654DDD556}"/>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CF56C446-19F0-4ABB-9855-A65BBA3C2E22}"/>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1135769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D0ED3A3-1215-4180-A67F-0BA59A05BBE5}"/>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xmlns="" id="{C18DF258-F463-4FD9-84D4-0B773896DC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xmlns="" id="{E5F5C3E0-ABE9-4D03-BA40-7F9E665513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4">
            <a:extLst>
              <a:ext uri="{FF2B5EF4-FFF2-40B4-BE49-F238E27FC236}">
                <a16:creationId xmlns:a16="http://schemas.microsoft.com/office/drawing/2014/main" xmlns="" id="{1AD468BC-575F-48E1-9B1A-92873EDCF553}"/>
              </a:ext>
            </a:extLst>
          </p:cNvPr>
          <p:cNvSpPr>
            <a:spLocks noGrp="1"/>
          </p:cNvSpPr>
          <p:nvPr>
            <p:ph type="dt" sz="half" idx="10"/>
          </p:nvPr>
        </p:nvSpPr>
        <p:spPr/>
        <p:txBody>
          <a:bodyPr/>
          <a:lstStyle/>
          <a:p>
            <a:fld id="{D11FEC5E-D97B-42BF-9CFE-B1DC9306AD16}" type="datetimeFigureOut">
              <a:rPr lang="uk-UA" smtClean="0"/>
              <a:t>19.09.2018</a:t>
            </a:fld>
            <a:endParaRPr lang="uk-UA"/>
          </a:p>
        </p:txBody>
      </p:sp>
      <p:sp>
        <p:nvSpPr>
          <p:cNvPr id="6" name="Місце для нижнього колонтитула 5">
            <a:extLst>
              <a:ext uri="{FF2B5EF4-FFF2-40B4-BE49-F238E27FC236}">
                <a16:creationId xmlns:a16="http://schemas.microsoft.com/office/drawing/2014/main" xmlns="" id="{544A6B15-977E-416C-A371-882F75E9682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88D1F9FC-0879-441C-906A-94AD9C9072AB}"/>
              </a:ext>
            </a:extLst>
          </p:cNvPr>
          <p:cNvSpPr>
            <a:spLocks noGrp="1"/>
          </p:cNvSpPr>
          <p:nvPr>
            <p:ph type="sldNum" sz="quarter" idx="12"/>
          </p:nvPr>
        </p:nvSpPr>
        <p:spPr/>
        <p:txBody>
          <a:bodyPr/>
          <a:lstStyle/>
          <a:p>
            <a:fld id="{98F3BF1B-3D74-458A-AB36-067D1C188757}" type="slidenum">
              <a:rPr lang="uk-UA" smtClean="0"/>
              <a:t>‹#›</a:t>
            </a:fld>
            <a:endParaRPr lang="uk-UA"/>
          </a:p>
        </p:txBody>
      </p:sp>
    </p:spTree>
    <p:extLst>
      <p:ext uri="{BB962C8B-B14F-4D97-AF65-F5344CB8AC3E}">
        <p14:creationId xmlns:p14="http://schemas.microsoft.com/office/powerpoint/2010/main" val="540849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xmlns="" id="{0DADB2CA-9312-4C68-B729-65F13C40A8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5C4A99A5-C36D-4029-BE1A-1CD101DE70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94213AAD-B4BC-4C17-B8CC-597155777C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1FEC5E-D97B-42BF-9CFE-B1DC9306AD16}" type="datetimeFigureOut">
              <a:rPr lang="uk-UA" smtClean="0"/>
              <a:t>19.09.2018</a:t>
            </a:fld>
            <a:endParaRPr lang="uk-UA"/>
          </a:p>
        </p:txBody>
      </p:sp>
      <p:sp>
        <p:nvSpPr>
          <p:cNvPr id="5" name="Місце для нижнього колонтитула 4">
            <a:extLst>
              <a:ext uri="{FF2B5EF4-FFF2-40B4-BE49-F238E27FC236}">
                <a16:creationId xmlns:a16="http://schemas.microsoft.com/office/drawing/2014/main" xmlns="" id="{7E0C3F44-B634-4EAE-9BD7-D9703B2FA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xmlns="" id="{834257C6-722E-46F5-BCC3-1E40693501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F3BF1B-3D74-458A-AB36-067D1C188757}" type="slidenum">
              <a:rPr lang="uk-UA" smtClean="0"/>
              <a:t>‹#›</a:t>
            </a:fld>
            <a:endParaRPr lang="uk-UA"/>
          </a:p>
        </p:txBody>
      </p:sp>
    </p:spTree>
    <p:extLst>
      <p:ext uri="{BB962C8B-B14F-4D97-AF65-F5344CB8AC3E}">
        <p14:creationId xmlns:p14="http://schemas.microsoft.com/office/powerpoint/2010/main" val="677183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xmlns="" id="{D8386171-E87D-46AB-8718-4CE2A88748B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26">
            <a:extLst>
              <a:ext uri="{FF2B5EF4-FFF2-40B4-BE49-F238E27FC236}">
                <a16:creationId xmlns:a16="http://schemas.microsoft.com/office/drawing/2014/main" xmlns="" id="{207CB456-8849-413C-8210-B663779A32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E513936D-D1EB-4E42-A97F-942BA1F3DF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DEC8EB07-AACA-45EE-9D97-989EE90EE2F1}"/>
              </a:ext>
            </a:extLst>
          </p:cNvPr>
          <p:cNvSpPr>
            <a:spLocks noGrp="1"/>
          </p:cNvSpPr>
          <p:nvPr>
            <p:ph type="ctrTitle"/>
          </p:nvPr>
        </p:nvSpPr>
        <p:spPr>
          <a:xfrm>
            <a:off x="1524000" y="1376362"/>
            <a:ext cx="9144000" cy="2603274"/>
          </a:xfrm>
        </p:spPr>
        <p:txBody>
          <a:bodyPr>
            <a:normAutofit/>
          </a:bodyPr>
          <a:lstStyle/>
          <a:p>
            <a:r>
              <a:rPr lang="en-US" sz="4200" dirty="0">
                <a:latin typeface="Calibri"/>
                <a:ea typeface="Calibri"/>
                <a:cs typeface="Calibri"/>
                <a:sym typeface="Calibri"/>
              </a:rPr>
              <a:t>Background paper on youth research in </a:t>
            </a:r>
            <a:r>
              <a:rPr lang="en-US" sz="4200" b="1" dirty="0">
                <a:latin typeface="Calibri"/>
                <a:ea typeface="Calibri"/>
                <a:cs typeface="Calibri"/>
                <a:sym typeface="Calibri"/>
              </a:rPr>
              <a:t>Eastern Europe </a:t>
            </a:r>
            <a:r>
              <a:rPr lang="en-US" sz="4200" dirty="0">
                <a:latin typeface="Calibri"/>
                <a:ea typeface="Calibri"/>
                <a:cs typeface="Calibri"/>
                <a:sym typeface="Calibri"/>
              </a:rPr>
              <a:t>and </a:t>
            </a:r>
            <a:r>
              <a:rPr lang="en-US" sz="4200" b="1" dirty="0">
                <a:latin typeface="Calibri"/>
                <a:ea typeface="Calibri"/>
                <a:cs typeface="Calibri"/>
                <a:sym typeface="Calibri"/>
              </a:rPr>
              <a:t>Caucasus Countries.</a:t>
            </a:r>
            <a:r>
              <a:rPr lang="en-US" sz="4200" dirty="0"/>
              <a:t/>
            </a:r>
            <a:br>
              <a:rPr lang="en-US" sz="4200" dirty="0"/>
            </a:br>
            <a:endParaRPr lang="uk-UA" sz="4200" dirty="0"/>
          </a:p>
        </p:txBody>
      </p:sp>
      <p:sp>
        <p:nvSpPr>
          <p:cNvPr id="3" name="Підзаголовок 2">
            <a:extLst>
              <a:ext uri="{FF2B5EF4-FFF2-40B4-BE49-F238E27FC236}">
                <a16:creationId xmlns:a16="http://schemas.microsoft.com/office/drawing/2014/main" xmlns="" id="{75EEE4C1-5134-4C4D-9044-756AA232E6CD}"/>
              </a:ext>
            </a:extLst>
          </p:cNvPr>
          <p:cNvSpPr>
            <a:spLocks noGrp="1"/>
          </p:cNvSpPr>
          <p:nvPr>
            <p:ph type="subTitle" idx="1"/>
          </p:nvPr>
        </p:nvSpPr>
        <p:spPr>
          <a:xfrm>
            <a:off x="1524000" y="4118088"/>
            <a:ext cx="9144000" cy="1393711"/>
          </a:xfrm>
        </p:spPr>
        <p:txBody>
          <a:bodyPr>
            <a:normAutofit/>
          </a:bodyPr>
          <a:lstStyle/>
          <a:p>
            <a:pPr algn="l"/>
            <a:r>
              <a:rPr lang="en-US" dirty="0">
                <a:ea typeface="Calibri"/>
                <a:cs typeface="Calibri"/>
                <a:sym typeface="Calibri"/>
              </a:rPr>
              <a:t>Background paper on youth research </a:t>
            </a:r>
          </a:p>
          <a:p>
            <a:pPr algn="l"/>
            <a:r>
              <a:rPr lang="en-US" dirty="0">
                <a:ea typeface="Calibri"/>
                <a:cs typeface="Calibri"/>
                <a:sym typeface="Calibri"/>
              </a:rPr>
              <a:t>in </a:t>
            </a:r>
            <a:r>
              <a:rPr lang="en-US" b="1" dirty="0">
                <a:ea typeface="Calibri"/>
                <a:cs typeface="Calibri"/>
                <a:sym typeface="Calibri"/>
              </a:rPr>
              <a:t>Eastern Europe </a:t>
            </a:r>
            <a:r>
              <a:rPr lang="en-US" dirty="0">
                <a:ea typeface="Calibri"/>
                <a:cs typeface="Calibri"/>
                <a:sym typeface="Calibri"/>
              </a:rPr>
              <a:t>and </a:t>
            </a:r>
            <a:r>
              <a:rPr lang="en-US" b="1" dirty="0">
                <a:ea typeface="Calibri"/>
                <a:cs typeface="Calibri"/>
                <a:sym typeface="Calibri"/>
              </a:rPr>
              <a:t>Caucasus Countries. </a:t>
            </a:r>
            <a:endParaRPr lang="en-US" dirty="0"/>
          </a:p>
          <a:p>
            <a:endParaRPr lang="uk-UA" dirty="0"/>
          </a:p>
        </p:txBody>
      </p:sp>
      <p:sp>
        <p:nvSpPr>
          <p:cNvPr id="19" name="Google Shape;89;p13">
            <a:extLst>
              <a:ext uri="{FF2B5EF4-FFF2-40B4-BE49-F238E27FC236}">
                <a16:creationId xmlns:a16="http://schemas.microsoft.com/office/drawing/2014/main" xmlns="" id="{0C5BD520-7F0A-4935-830C-478FB239504E}"/>
              </a:ext>
            </a:extLst>
          </p:cNvPr>
          <p:cNvSpPr txBox="1"/>
          <p:nvPr/>
        </p:nvSpPr>
        <p:spPr>
          <a:xfrm>
            <a:off x="7753054" y="5479377"/>
            <a:ext cx="3372344" cy="33855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b="0" i="0" u="none" strike="noStrike" cap="none" dirty="0">
                <a:solidFill>
                  <a:schemeClr val="dk1"/>
                </a:solidFill>
                <a:latin typeface="Calibri"/>
                <a:ea typeface="Calibri"/>
                <a:cs typeface="Calibri"/>
                <a:sym typeface="Calibri"/>
              </a:rPr>
              <a:t>By </a:t>
            </a:r>
            <a:r>
              <a:rPr lang="en-US" sz="1600" b="1" i="0" u="none" strike="noStrike" cap="none" dirty="0">
                <a:solidFill>
                  <a:schemeClr val="dk1"/>
                </a:solidFill>
                <a:latin typeface="Calibri"/>
                <a:ea typeface="Calibri"/>
                <a:cs typeface="Calibri"/>
                <a:sym typeface="Calibri"/>
              </a:rPr>
              <a:t>Anna </a:t>
            </a:r>
            <a:r>
              <a:rPr lang="en-US" sz="1600" b="1" i="0" u="none" strike="noStrike" cap="none" dirty="0" err="1">
                <a:solidFill>
                  <a:schemeClr val="dk1"/>
                </a:solidFill>
                <a:latin typeface="Calibri"/>
                <a:ea typeface="Calibri"/>
                <a:cs typeface="Calibri"/>
                <a:sym typeface="Calibri"/>
              </a:rPr>
              <a:t>Ostrikova</a:t>
            </a:r>
            <a:r>
              <a:rPr lang="en-US" sz="1600" b="1" i="0" u="none" strike="noStrike" cap="none" dirty="0">
                <a:solidFill>
                  <a:schemeClr val="dk1"/>
                </a:solidFill>
                <a:latin typeface="Calibri"/>
                <a:ea typeface="Calibri"/>
                <a:cs typeface="Calibri"/>
                <a:sym typeface="Calibri"/>
              </a:rPr>
              <a:t> </a:t>
            </a:r>
            <a:r>
              <a:rPr lang="en-US" sz="1600" b="0" i="0" u="none" strike="noStrike" cap="none" dirty="0">
                <a:solidFill>
                  <a:schemeClr val="dk1"/>
                </a:solidFill>
                <a:latin typeface="Calibri"/>
                <a:ea typeface="Calibri"/>
                <a:cs typeface="Calibri"/>
                <a:sym typeface="Calibri"/>
              </a:rPr>
              <a:t>&amp; </a:t>
            </a:r>
            <a:r>
              <a:rPr lang="en-US" sz="1600" b="1" i="0" u="none" strike="noStrike" cap="none" dirty="0">
                <a:solidFill>
                  <a:schemeClr val="dk1"/>
                </a:solidFill>
                <a:latin typeface="Calibri"/>
                <a:ea typeface="Calibri"/>
                <a:cs typeface="Calibri"/>
                <a:sym typeface="Calibri"/>
              </a:rPr>
              <a:t>Yaryna Borenko</a:t>
            </a:r>
            <a:endParaRPr sz="1600" b="1" dirty="0">
              <a:solidFill>
                <a:schemeClr val="dk1"/>
              </a:solidFill>
              <a:latin typeface="Calibri"/>
              <a:ea typeface="Calibri"/>
              <a:cs typeface="Calibri"/>
              <a:sym typeface="Calibri"/>
            </a:endParaRPr>
          </a:p>
        </p:txBody>
      </p:sp>
      <p:pic>
        <p:nvPicPr>
          <p:cNvPr id="20" name="Google Shape;91;p13">
            <a:extLst>
              <a:ext uri="{FF2B5EF4-FFF2-40B4-BE49-F238E27FC236}">
                <a16:creationId xmlns:a16="http://schemas.microsoft.com/office/drawing/2014/main" xmlns="" id="{CA9E344C-0F72-4D6D-8D9B-80A5E051A864}"/>
              </a:ext>
            </a:extLst>
          </p:cNvPr>
          <p:cNvPicPr preferRelativeResize="0"/>
          <p:nvPr/>
        </p:nvPicPr>
        <p:blipFill rotWithShape="1">
          <a:blip r:embed="rId2">
            <a:alphaModFix/>
          </a:blip>
          <a:srcRect/>
          <a:stretch/>
        </p:blipFill>
        <p:spPr>
          <a:xfrm>
            <a:off x="9270768" y="4377894"/>
            <a:ext cx="1769788" cy="960081"/>
          </a:xfrm>
          <a:prstGeom prst="rect">
            <a:avLst/>
          </a:prstGeom>
          <a:noFill/>
          <a:ln>
            <a:noFill/>
          </a:ln>
        </p:spPr>
      </p:pic>
    </p:spTree>
    <p:extLst>
      <p:ext uri="{BB962C8B-B14F-4D97-AF65-F5344CB8AC3E}">
        <p14:creationId xmlns:p14="http://schemas.microsoft.com/office/powerpoint/2010/main" val="1993009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11">
            <a:extLst>
              <a:ext uri="{FF2B5EF4-FFF2-40B4-BE49-F238E27FC236}">
                <a16:creationId xmlns:a16="http://schemas.microsoft.com/office/drawing/2014/main" xmlns="" id="{A0BF428C-DA8B-4D99-9930-18F7F91D87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76801" y="1690688"/>
            <a:ext cx="7316944" cy="5167312"/>
          </a:xfrm>
          <a:custGeom>
            <a:avLst/>
            <a:gdLst>
              <a:gd name="connsiteX0" fmla="*/ 0 w 7316944"/>
              <a:gd name="connsiteY0" fmla="*/ 0 h 5167312"/>
              <a:gd name="connsiteX1" fmla="*/ 7316944 w 7316944"/>
              <a:gd name="connsiteY1" fmla="*/ 0 h 5167312"/>
              <a:gd name="connsiteX2" fmla="*/ 7316944 w 7316944"/>
              <a:gd name="connsiteY2" fmla="*/ 5167312 h 5167312"/>
              <a:gd name="connsiteX3" fmla="*/ 472697 w 7316944"/>
              <a:gd name="connsiteY3" fmla="*/ 5167312 h 5167312"/>
              <a:gd name="connsiteX4" fmla="*/ 2866576 w 7316944"/>
              <a:gd name="connsiteY4" fmla="*/ 952 h 5167312"/>
              <a:gd name="connsiteX5" fmla="*/ 0 w 7316944"/>
              <a:gd name="connsiteY5" fmla="*/ 952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16944" h="5167312">
                <a:moveTo>
                  <a:pt x="0" y="0"/>
                </a:moveTo>
                <a:lnTo>
                  <a:pt x="7316944" y="0"/>
                </a:lnTo>
                <a:lnTo>
                  <a:pt x="7316944" y="5167312"/>
                </a:lnTo>
                <a:lnTo>
                  <a:pt x="472697" y="5167312"/>
                </a:lnTo>
                <a:lnTo>
                  <a:pt x="2866576" y="952"/>
                </a:lnTo>
                <a:lnTo>
                  <a:pt x="0" y="952"/>
                </a:lnTo>
                <a:close/>
              </a:path>
            </a:pathLst>
          </a:custGeom>
          <a:solidFill>
            <a:srgbClr val="A6A6A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37">
            <a:extLst>
              <a:ext uri="{FF2B5EF4-FFF2-40B4-BE49-F238E27FC236}">
                <a16:creationId xmlns:a16="http://schemas.microsoft.com/office/drawing/2014/main" xmlns="" id="{A03E2379-8871-408A-95CE-7AAE8FA53AE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1746" y="1691164"/>
            <a:ext cx="7571262" cy="5166360"/>
          </a:xfrm>
          <a:custGeom>
            <a:avLst/>
            <a:gdLst>
              <a:gd name="connsiteX0" fmla="*/ 0 w 7571262"/>
              <a:gd name="connsiteY0" fmla="*/ 5166360 h 5166360"/>
              <a:gd name="connsiteX1" fmla="*/ 7571262 w 7571262"/>
              <a:gd name="connsiteY1" fmla="*/ 5166360 h 5166360"/>
              <a:gd name="connsiteX2" fmla="*/ 5177382 w 7571262"/>
              <a:gd name="connsiteY2" fmla="*/ 0 h 5166360"/>
              <a:gd name="connsiteX3" fmla="*/ 5171159 w 7571262"/>
              <a:gd name="connsiteY3" fmla="*/ 0 h 5166360"/>
              <a:gd name="connsiteX4" fmla="*/ 3981368 w 7571262"/>
              <a:gd name="connsiteY4" fmla="*/ 0 h 5166360"/>
              <a:gd name="connsiteX5" fmla="*/ 2331323 w 7571262"/>
              <a:gd name="connsiteY5" fmla="*/ 0 h 5166360"/>
              <a:gd name="connsiteX6" fmla="*/ 0 w 7571262"/>
              <a:gd name="connsiteY6" fmla="*/ 0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71262" h="5166360">
                <a:moveTo>
                  <a:pt x="0" y="5166360"/>
                </a:moveTo>
                <a:lnTo>
                  <a:pt x="7571262" y="5166360"/>
                </a:lnTo>
                <a:lnTo>
                  <a:pt x="5177382" y="0"/>
                </a:lnTo>
                <a:lnTo>
                  <a:pt x="5171159" y="0"/>
                </a:lnTo>
                <a:lnTo>
                  <a:pt x="3981368" y="0"/>
                </a:lnTo>
                <a:lnTo>
                  <a:pt x="2331323" y="0"/>
                </a:lnTo>
                <a:lnTo>
                  <a:pt x="0"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xmlns="" id="{252CE03E-AA9D-4B79-BD68-EEF5C0138F87}"/>
              </a:ext>
            </a:extLst>
          </p:cNvPr>
          <p:cNvSpPr>
            <a:spLocks noGrp="1"/>
          </p:cNvSpPr>
          <p:nvPr>
            <p:ph type="title"/>
          </p:nvPr>
        </p:nvSpPr>
        <p:spPr>
          <a:xfrm>
            <a:off x="838200" y="365125"/>
            <a:ext cx="10515600" cy="1325563"/>
          </a:xfrm>
        </p:spPr>
        <p:txBody>
          <a:bodyPr>
            <a:normAutofit/>
          </a:bodyPr>
          <a:lstStyle/>
          <a:p>
            <a:pPr marL="263525" lvl="0" indent="-263525">
              <a:spcBef>
                <a:spcPts val="0"/>
              </a:spcBef>
            </a:pPr>
            <a:r>
              <a:rPr lang="en-US" sz="1400" b="1" dirty="0">
                <a:latin typeface="Calibri"/>
                <a:ea typeface="Calibri"/>
                <a:cs typeface="Calibri"/>
                <a:sym typeface="Calibri"/>
              </a:rPr>
              <a:t>     </a:t>
            </a:r>
            <a:br>
              <a:rPr lang="en-US" sz="1400" b="1" dirty="0">
                <a:latin typeface="Calibri"/>
                <a:ea typeface="Calibri"/>
                <a:cs typeface="Calibri"/>
                <a:sym typeface="Calibri"/>
              </a:rPr>
            </a:br>
            <a:r>
              <a:rPr lang="en-US" sz="4000" b="1" dirty="0">
                <a:latin typeface="Calibri"/>
                <a:ea typeface="Calibri"/>
                <a:cs typeface="Calibri"/>
                <a:sym typeface="Calibri"/>
              </a:rPr>
              <a:t>STRUCTURE</a:t>
            </a:r>
            <a:endParaRPr lang="uk-UA" sz="1400" b="1" dirty="0"/>
          </a:p>
        </p:txBody>
      </p:sp>
      <p:sp>
        <p:nvSpPr>
          <p:cNvPr id="3" name="Місце для вмісту 2">
            <a:extLst>
              <a:ext uri="{FF2B5EF4-FFF2-40B4-BE49-F238E27FC236}">
                <a16:creationId xmlns:a16="http://schemas.microsoft.com/office/drawing/2014/main" xmlns="" id="{11BB9A6D-B180-453E-AC38-F08E3E123055}"/>
              </a:ext>
            </a:extLst>
          </p:cNvPr>
          <p:cNvSpPr>
            <a:spLocks noGrp="1"/>
          </p:cNvSpPr>
          <p:nvPr>
            <p:ph idx="1"/>
          </p:nvPr>
        </p:nvSpPr>
        <p:spPr>
          <a:xfrm>
            <a:off x="838200" y="2015406"/>
            <a:ext cx="5097779" cy="4065986"/>
          </a:xfrm>
        </p:spPr>
        <p:txBody>
          <a:bodyPr anchor="t">
            <a:normAutofit/>
          </a:bodyPr>
          <a:lstStyle/>
          <a:p>
            <a:pPr marL="514350" indent="-514350">
              <a:buAutoNum type="romanUcPeriod"/>
            </a:pPr>
            <a:r>
              <a:rPr lang="en-US" sz="2400" b="1" dirty="0">
                <a:solidFill>
                  <a:schemeClr val="bg1"/>
                </a:solidFill>
                <a:ea typeface="Calibri"/>
                <a:cs typeface="Calibri"/>
                <a:sym typeface="Calibri"/>
              </a:rPr>
              <a:t>General information on youth research in region: features of the region.</a:t>
            </a:r>
          </a:p>
          <a:p>
            <a:pPr marL="514350" indent="-514350">
              <a:buAutoNum type="romanUcPeriod"/>
            </a:pPr>
            <a:r>
              <a:rPr lang="en-US" sz="2400" b="1" dirty="0">
                <a:solidFill>
                  <a:schemeClr val="bg1"/>
                </a:solidFill>
                <a:ea typeface="Calibri"/>
                <a:cs typeface="Calibri"/>
                <a:sym typeface="Calibri"/>
              </a:rPr>
              <a:t/>
            </a:r>
            <a:br>
              <a:rPr lang="en-US" sz="2400" b="1" dirty="0">
                <a:solidFill>
                  <a:schemeClr val="bg1"/>
                </a:solidFill>
                <a:ea typeface="Calibri"/>
                <a:cs typeface="Calibri"/>
                <a:sym typeface="Calibri"/>
              </a:rPr>
            </a:br>
            <a:r>
              <a:rPr lang="en-US" sz="2400" b="1" dirty="0">
                <a:solidFill>
                  <a:schemeClr val="bg1"/>
                </a:solidFill>
                <a:ea typeface="Calibri"/>
                <a:cs typeface="Calibri"/>
                <a:sym typeface="Calibri"/>
              </a:rPr>
              <a:t>Check list on system of data collection and processing on youth research in </a:t>
            </a:r>
            <a:r>
              <a:rPr lang="en-US" sz="2400" b="1" dirty="0" err="1">
                <a:solidFill>
                  <a:schemeClr val="bg1"/>
                </a:solidFill>
                <a:ea typeface="Calibri"/>
                <a:cs typeface="Calibri"/>
                <a:sym typeface="Calibri"/>
              </a:rPr>
              <a:t>EaP</a:t>
            </a:r>
            <a:r>
              <a:rPr lang="en-US" sz="2400" b="1" dirty="0">
                <a:solidFill>
                  <a:schemeClr val="bg1"/>
                </a:solidFill>
                <a:ea typeface="Calibri"/>
                <a:cs typeface="Calibri"/>
                <a:sym typeface="Calibri"/>
              </a:rPr>
              <a:t> countries.</a:t>
            </a:r>
          </a:p>
          <a:p>
            <a:pPr marL="514350" indent="-514350">
              <a:buAutoNum type="romanUcPeriod"/>
            </a:pPr>
            <a:r>
              <a:rPr lang="en-US" sz="2400" b="1" dirty="0">
                <a:solidFill>
                  <a:schemeClr val="bg1"/>
                </a:solidFill>
                <a:ea typeface="Calibri"/>
                <a:cs typeface="Calibri"/>
                <a:sym typeface="Calibri"/>
              </a:rPr>
              <a:t/>
            </a:r>
            <a:br>
              <a:rPr lang="en-US" sz="2400" b="1" dirty="0">
                <a:solidFill>
                  <a:schemeClr val="bg1"/>
                </a:solidFill>
                <a:ea typeface="Calibri"/>
                <a:cs typeface="Calibri"/>
                <a:sym typeface="Calibri"/>
              </a:rPr>
            </a:br>
            <a:r>
              <a:rPr lang="en-US" sz="2400" b="1" dirty="0">
                <a:solidFill>
                  <a:schemeClr val="bg1"/>
                </a:solidFill>
                <a:ea typeface="Calibri"/>
                <a:cs typeface="Calibri"/>
                <a:sym typeface="Calibri"/>
              </a:rPr>
              <a:t>Conclusion and next steps.</a:t>
            </a:r>
            <a:endParaRPr lang="uk-UA" sz="2400" dirty="0">
              <a:solidFill>
                <a:schemeClr val="bg1"/>
              </a:solidFill>
            </a:endParaRPr>
          </a:p>
        </p:txBody>
      </p:sp>
      <p:pic>
        <p:nvPicPr>
          <p:cNvPr id="8" name="Google Shape;96;p14">
            <a:extLst>
              <a:ext uri="{FF2B5EF4-FFF2-40B4-BE49-F238E27FC236}">
                <a16:creationId xmlns:a16="http://schemas.microsoft.com/office/drawing/2014/main" xmlns="" id="{8B3A67D8-8774-4DF2-BA22-CE1E320D8D1E}"/>
              </a:ext>
            </a:extLst>
          </p:cNvPr>
          <p:cNvPicPr preferRelativeResize="0"/>
          <p:nvPr/>
        </p:nvPicPr>
        <p:blipFill rotWithShape="1">
          <a:blip r:embed="rId2">
            <a:extLst/>
          </a:blip>
          <a:srcRect/>
          <a:stretch/>
        </p:blipFill>
        <p:spPr>
          <a:xfrm>
            <a:off x="8533765" y="1828800"/>
            <a:ext cx="2816577" cy="2112433"/>
          </a:xfrm>
          <a:custGeom>
            <a:avLst/>
            <a:gdLst>
              <a:gd name="connsiteX0" fmla="*/ 0 w 4636009"/>
              <a:gd name="connsiteY0" fmla="*/ 0 h 5032375"/>
              <a:gd name="connsiteX1" fmla="*/ 4636009 w 4636009"/>
              <a:gd name="connsiteY1" fmla="*/ 0 h 5032375"/>
              <a:gd name="connsiteX2" fmla="*/ 4636009 w 4636009"/>
              <a:gd name="connsiteY2" fmla="*/ 5032375 h 5032375"/>
              <a:gd name="connsiteX3" fmla="*/ 0 w 4636009"/>
              <a:gd name="connsiteY3" fmla="*/ 5032375 h 5032375"/>
            </a:gdLst>
            <a:ahLst/>
            <a:cxnLst>
              <a:cxn ang="0">
                <a:pos x="connsiteX0" y="connsiteY0"/>
              </a:cxn>
              <a:cxn ang="0">
                <a:pos x="connsiteX1" y="connsiteY1"/>
              </a:cxn>
              <a:cxn ang="0">
                <a:pos x="connsiteX2" y="connsiteY2"/>
              </a:cxn>
              <a:cxn ang="0">
                <a:pos x="connsiteX3" y="connsiteY3"/>
              </a:cxn>
            </a:cxnLst>
            <a:rect l="l" t="t" r="r" b="b"/>
            <a:pathLst>
              <a:path w="4636009" h="5032375">
                <a:moveTo>
                  <a:pt x="0" y="0"/>
                </a:moveTo>
                <a:lnTo>
                  <a:pt x="4636009" y="0"/>
                </a:lnTo>
                <a:lnTo>
                  <a:pt x="4636009" y="5032375"/>
                </a:lnTo>
                <a:lnTo>
                  <a:pt x="0" y="5032375"/>
                </a:lnTo>
                <a:close/>
              </a:path>
            </a:pathLst>
          </a:custGeom>
          <a:noFill/>
        </p:spPr>
      </p:pic>
      <p:pic>
        <p:nvPicPr>
          <p:cNvPr id="9" name="Google Shape;98;p14">
            <a:extLst>
              <a:ext uri="{FF2B5EF4-FFF2-40B4-BE49-F238E27FC236}">
                <a16:creationId xmlns:a16="http://schemas.microsoft.com/office/drawing/2014/main" xmlns="" id="{B34EB422-F972-409B-8765-3A9B100606D7}"/>
              </a:ext>
            </a:extLst>
          </p:cNvPr>
          <p:cNvPicPr preferRelativeResize="0"/>
          <p:nvPr/>
        </p:nvPicPr>
        <p:blipFill rotWithShape="1">
          <a:blip r:embed="rId3">
            <a:extLst/>
          </a:blip>
          <a:srcRect/>
          <a:stretch/>
        </p:blipFill>
        <p:spPr>
          <a:xfrm>
            <a:off x="6908801" y="4102100"/>
            <a:ext cx="3420944" cy="2112433"/>
          </a:xfrm>
          <a:custGeom>
            <a:avLst/>
            <a:gdLst>
              <a:gd name="connsiteX0" fmla="*/ 0 w 4636009"/>
              <a:gd name="connsiteY0" fmla="*/ 0 h 5032375"/>
              <a:gd name="connsiteX1" fmla="*/ 4636009 w 4636009"/>
              <a:gd name="connsiteY1" fmla="*/ 0 h 5032375"/>
              <a:gd name="connsiteX2" fmla="*/ 4636009 w 4636009"/>
              <a:gd name="connsiteY2" fmla="*/ 5032375 h 5032375"/>
              <a:gd name="connsiteX3" fmla="*/ 0 w 4636009"/>
              <a:gd name="connsiteY3" fmla="*/ 5032375 h 5032375"/>
            </a:gdLst>
            <a:ahLst/>
            <a:cxnLst>
              <a:cxn ang="0">
                <a:pos x="connsiteX0" y="connsiteY0"/>
              </a:cxn>
              <a:cxn ang="0">
                <a:pos x="connsiteX1" y="connsiteY1"/>
              </a:cxn>
              <a:cxn ang="0">
                <a:pos x="connsiteX2" y="connsiteY2"/>
              </a:cxn>
              <a:cxn ang="0">
                <a:pos x="connsiteX3" y="connsiteY3"/>
              </a:cxn>
            </a:cxnLst>
            <a:rect l="l" t="t" r="r" b="b"/>
            <a:pathLst>
              <a:path w="4636009" h="5032375">
                <a:moveTo>
                  <a:pt x="0" y="0"/>
                </a:moveTo>
                <a:lnTo>
                  <a:pt x="4636009" y="0"/>
                </a:lnTo>
                <a:lnTo>
                  <a:pt x="4636009" y="5032375"/>
                </a:lnTo>
                <a:lnTo>
                  <a:pt x="0" y="5032375"/>
                </a:lnTo>
                <a:close/>
              </a:path>
            </a:pathLst>
          </a:custGeom>
          <a:noFill/>
        </p:spPr>
      </p:pic>
    </p:spTree>
    <p:extLst>
      <p:ext uri="{BB962C8B-B14F-4D97-AF65-F5344CB8AC3E}">
        <p14:creationId xmlns:p14="http://schemas.microsoft.com/office/powerpoint/2010/main" val="356800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6D6CDB20-394C-4D51-9C5B-8751E21338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3324"/>
            <a:ext cx="12192000" cy="6861324"/>
          </a:xfrm>
          <a:prstGeom prst="rect">
            <a:avLst/>
          </a:pr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ounded Rectangle 3">
            <a:extLst>
              <a:ext uri="{FF2B5EF4-FFF2-40B4-BE49-F238E27FC236}">
                <a16:creationId xmlns:a16="http://schemas.microsoft.com/office/drawing/2014/main" xmlns="" id="{46DFD1E0-DCA7-47E6-B78B-6ECDDF873D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6745" y="640080"/>
            <a:ext cx="10920415" cy="5577818"/>
          </a:xfrm>
          <a:prstGeom prst="roundRect">
            <a:avLst>
              <a:gd name="adj" fmla="val 0"/>
            </a:avLst>
          </a:prstGeom>
          <a:solidFill>
            <a:srgbClr val="FFFFFF"/>
          </a:solidFill>
          <a:ln w="9525">
            <a:solidFill>
              <a:schemeClr val="tx1">
                <a:lumMod val="50000"/>
                <a:lumOff val="50000"/>
              </a:schemeClr>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8AAB0B1E-BB97-40E0-8DCD-D1197A0E1D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6D76025C-4992-4C86-9234-BBF92C6120BC}"/>
              </a:ext>
            </a:extLst>
          </p:cNvPr>
          <p:cNvSpPr>
            <a:spLocks noGrp="1"/>
          </p:cNvSpPr>
          <p:nvPr>
            <p:ph type="title"/>
          </p:nvPr>
        </p:nvSpPr>
        <p:spPr>
          <a:xfrm>
            <a:off x="1288064" y="1284731"/>
            <a:ext cx="9637776" cy="745455"/>
          </a:xfrm>
        </p:spPr>
        <p:txBody>
          <a:bodyPr>
            <a:normAutofit fontScale="90000"/>
          </a:bodyPr>
          <a:lstStyle/>
          <a:p>
            <a:r>
              <a:rPr lang="en-US" b="1" dirty="0">
                <a:solidFill>
                  <a:schemeClr val="bg1"/>
                </a:solidFill>
                <a:ea typeface="Calibri"/>
                <a:cs typeface="Calibri"/>
                <a:sym typeface="Calibri"/>
              </a:rPr>
              <a:t/>
            </a:r>
            <a:br>
              <a:rPr lang="en-US" b="1" dirty="0">
                <a:solidFill>
                  <a:schemeClr val="bg1"/>
                </a:solidFill>
                <a:ea typeface="Calibri"/>
                <a:cs typeface="Calibri"/>
                <a:sym typeface="Calibri"/>
              </a:rPr>
            </a:br>
            <a:r>
              <a:rPr lang="en-US" sz="2700" b="1" dirty="0">
                <a:ea typeface="Calibri"/>
                <a:cs typeface="Calibri"/>
                <a:sym typeface="Calibri"/>
              </a:rPr>
              <a:t>General information on youth research in region: features of the region.</a:t>
            </a:r>
            <a:r>
              <a:rPr lang="en-US" sz="2700" b="1" dirty="0">
                <a:solidFill>
                  <a:schemeClr val="bg1"/>
                </a:solidFill>
                <a:ea typeface="Calibri"/>
                <a:cs typeface="Calibri"/>
                <a:sym typeface="Calibri"/>
              </a:rPr>
              <a:t/>
            </a:r>
            <a:br>
              <a:rPr lang="en-US" sz="2700" b="1" dirty="0">
                <a:solidFill>
                  <a:schemeClr val="bg1"/>
                </a:solidFill>
                <a:ea typeface="Calibri"/>
                <a:cs typeface="Calibri"/>
                <a:sym typeface="Calibri"/>
              </a:rPr>
            </a:br>
            <a:endParaRPr lang="uk-UA" dirty="0"/>
          </a:p>
        </p:txBody>
      </p:sp>
      <p:sp>
        <p:nvSpPr>
          <p:cNvPr id="3" name="Місце для вмісту 2">
            <a:extLst>
              <a:ext uri="{FF2B5EF4-FFF2-40B4-BE49-F238E27FC236}">
                <a16:creationId xmlns:a16="http://schemas.microsoft.com/office/drawing/2014/main" xmlns="" id="{8E44F9A9-E547-4FFA-9F28-079E199AAEC8}"/>
              </a:ext>
            </a:extLst>
          </p:cNvPr>
          <p:cNvSpPr>
            <a:spLocks noGrp="1"/>
          </p:cNvSpPr>
          <p:nvPr>
            <p:ph idx="1"/>
          </p:nvPr>
        </p:nvSpPr>
        <p:spPr>
          <a:xfrm>
            <a:off x="1288064" y="2524661"/>
            <a:ext cx="9637776" cy="3043990"/>
          </a:xfrm>
        </p:spPr>
        <p:txBody>
          <a:bodyPr>
            <a:normAutofit lnSpcReduction="10000"/>
          </a:bodyPr>
          <a:lstStyle/>
          <a:p>
            <a:pPr marL="342900" lvl="0" indent="-342900">
              <a:spcBef>
                <a:spcPts val="0"/>
              </a:spcBef>
            </a:pPr>
            <a:r>
              <a:rPr lang="en-US" sz="2000" dirty="0">
                <a:ea typeface="Calibri"/>
                <a:cs typeface="Calibri"/>
                <a:sym typeface="Calibri"/>
              </a:rPr>
              <a:t>The youth policy in the region is not as formalized as in the countries of the European Union.</a:t>
            </a:r>
          </a:p>
          <a:p>
            <a:pPr marL="0" lvl="0" indent="0">
              <a:spcBef>
                <a:spcPts val="0"/>
              </a:spcBef>
              <a:buNone/>
            </a:pPr>
            <a:endParaRPr lang="en-US" sz="2000" dirty="0">
              <a:ea typeface="Calibri"/>
              <a:cs typeface="Calibri"/>
              <a:sym typeface="Calibri"/>
            </a:endParaRPr>
          </a:p>
          <a:p>
            <a:pPr marL="342900" lvl="0" indent="-342900">
              <a:spcBef>
                <a:spcPts val="0"/>
              </a:spcBef>
            </a:pPr>
            <a:endParaRPr lang="en-US" sz="2000" dirty="0"/>
          </a:p>
          <a:p>
            <a:pPr marL="342900" lvl="0" indent="-342900">
              <a:spcBef>
                <a:spcPts val="0"/>
              </a:spcBef>
            </a:pPr>
            <a:r>
              <a:rPr lang="en-US" sz="2000" b="1" dirty="0">
                <a:ea typeface="Calibri"/>
                <a:cs typeface="Calibri"/>
                <a:sym typeface="Calibri"/>
              </a:rPr>
              <a:t>Soviet Law on Youth «On the general principles of state youth policy of the USSR (1991)»</a:t>
            </a:r>
            <a:r>
              <a:rPr lang="en-US" sz="2000" dirty="0">
                <a:ea typeface="Calibri"/>
                <a:cs typeface="Calibri"/>
                <a:sym typeface="Calibri"/>
              </a:rPr>
              <a:t> introduced the main definitions and concepts, which are still present in the political discourse.</a:t>
            </a:r>
          </a:p>
          <a:p>
            <a:pPr marL="0" lvl="0" indent="0">
              <a:spcBef>
                <a:spcPts val="0"/>
              </a:spcBef>
              <a:buNone/>
            </a:pPr>
            <a:endParaRPr lang="en-US" sz="2000" dirty="0">
              <a:ea typeface="Calibri"/>
              <a:cs typeface="Calibri"/>
              <a:sym typeface="Calibri"/>
            </a:endParaRPr>
          </a:p>
          <a:p>
            <a:pPr marL="342900" indent="-342900"/>
            <a:r>
              <a:rPr lang="en-US" sz="2000" dirty="0">
                <a:ea typeface="Calibri"/>
                <a:cs typeface="Calibri"/>
                <a:sym typeface="Calibri"/>
              </a:rPr>
              <a:t>The governance system of new post-soviet countries was more or less defined by policy fields coming from the soviet system, but the discussions and conceptualization of youth policy on the level of governance had just started.</a:t>
            </a:r>
          </a:p>
          <a:p>
            <a:endParaRPr lang="uk-UA" sz="1700" dirty="0"/>
          </a:p>
        </p:txBody>
      </p:sp>
    </p:spTree>
    <p:extLst>
      <p:ext uri="{BB962C8B-B14F-4D97-AF65-F5344CB8AC3E}">
        <p14:creationId xmlns:p14="http://schemas.microsoft.com/office/powerpoint/2010/main" val="4262149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6D76025C-4992-4C86-9234-BBF92C6120BC}"/>
              </a:ext>
            </a:extLst>
          </p:cNvPr>
          <p:cNvSpPr>
            <a:spLocks noGrp="1"/>
          </p:cNvSpPr>
          <p:nvPr>
            <p:ph type="title"/>
          </p:nvPr>
        </p:nvSpPr>
        <p:spPr>
          <a:xfrm>
            <a:off x="838200" y="631825"/>
            <a:ext cx="10515600" cy="1325563"/>
          </a:xfrm>
        </p:spPr>
        <p:txBody>
          <a:bodyPr>
            <a:normAutofit/>
          </a:bodyPr>
          <a:lstStyle/>
          <a:p>
            <a:r>
              <a:rPr lang="en-US" sz="2800" b="1">
                <a:ea typeface="Calibri"/>
                <a:cs typeface="Calibri"/>
                <a:sym typeface="Calibri"/>
              </a:rPr>
              <a:t/>
            </a:r>
            <a:br>
              <a:rPr lang="en-US" sz="2800" b="1">
                <a:ea typeface="Calibri"/>
                <a:cs typeface="Calibri"/>
                <a:sym typeface="Calibri"/>
              </a:rPr>
            </a:br>
            <a:r>
              <a:rPr lang="en-US" sz="2800" b="1">
                <a:ea typeface="Calibri"/>
                <a:cs typeface="Calibri"/>
                <a:sym typeface="Calibri"/>
              </a:rPr>
              <a:t>General information on youth research in region: features of the region.</a:t>
            </a:r>
            <a:br>
              <a:rPr lang="en-US" sz="2800" b="1">
                <a:ea typeface="Calibri"/>
                <a:cs typeface="Calibri"/>
                <a:sym typeface="Calibri"/>
              </a:rPr>
            </a:br>
            <a:endParaRPr lang="uk-UA" sz="2800"/>
          </a:p>
        </p:txBody>
      </p:sp>
      <p:sp>
        <p:nvSpPr>
          <p:cNvPr id="3" name="Місце для вмісту 2">
            <a:extLst>
              <a:ext uri="{FF2B5EF4-FFF2-40B4-BE49-F238E27FC236}">
                <a16:creationId xmlns:a16="http://schemas.microsoft.com/office/drawing/2014/main" xmlns="" id="{8E44F9A9-E547-4FFA-9F28-079E199AAEC8}"/>
              </a:ext>
            </a:extLst>
          </p:cNvPr>
          <p:cNvSpPr>
            <a:spLocks noGrp="1"/>
          </p:cNvSpPr>
          <p:nvPr>
            <p:ph idx="1"/>
          </p:nvPr>
        </p:nvSpPr>
        <p:spPr>
          <a:xfrm>
            <a:off x="838200" y="1715210"/>
            <a:ext cx="10515600" cy="4213952"/>
          </a:xfrm>
        </p:spPr>
        <p:txBody>
          <a:bodyPr>
            <a:normAutofit/>
          </a:bodyPr>
          <a:lstStyle/>
          <a:p>
            <a:r>
              <a:rPr lang="en-US" sz="1700" dirty="0">
                <a:ea typeface="Calibri"/>
                <a:cs typeface="Calibri"/>
                <a:sym typeface="Calibri"/>
              </a:rPr>
              <a:t>The aim of Soviet state youth policy was defined as: </a:t>
            </a:r>
            <a:r>
              <a:rPr lang="en-US" sz="1700" b="1" dirty="0">
                <a:ea typeface="Calibri"/>
                <a:cs typeface="Calibri"/>
                <a:sym typeface="Calibri"/>
              </a:rPr>
              <a:t>creation of socio-economic, organizational, legal conditions and guarantees for the social formation and development of young citizens</a:t>
            </a:r>
            <a:r>
              <a:rPr lang="en-US" sz="1700" dirty="0">
                <a:ea typeface="Calibri"/>
                <a:cs typeface="Calibri"/>
                <a:sym typeface="Calibri"/>
              </a:rPr>
              <a:t>, their fullest self-realization in the interests of the whole society.</a:t>
            </a:r>
          </a:p>
          <a:p>
            <a:pPr marL="22225" lvl="0" indent="0">
              <a:spcBef>
                <a:spcPts val="0"/>
              </a:spcBef>
              <a:buNone/>
            </a:pPr>
            <a:endParaRPr lang="en-US" sz="1700" b="1" dirty="0">
              <a:ea typeface="Calibri"/>
              <a:cs typeface="Calibri"/>
              <a:sym typeface="Calibri"/>
            </a:endParaRPr>
          </a:p>
          <a:p>
            <a:pPr marL="22225" lvl="0" indent="0">
              <a:spcBef>
                <a:spcPts val="0"/>
              </a:spcBef>
              <a:buNone/>
            </a:pPr>
            <a:r>
              <a:rPr lang="en-US" sz="1700" b="1" dirty="0">
                <a:ea typeface="Calibri"/>
                <a:cs typeface="Calibri"/>
                <a:sym typeface="Calibri"/>
              </a:rPr>
              <a:t>Main principles:</a:t>
            </a:r>
          </a:p>
          <a:p>
            <a:pPr marL="179388" lvl="0" indent="-157163">
              <a:spcBef>
                <a:spcPts val="0"/>
              </a:spcBef>
              <a:buClr>
                <a:schemeClr val="dk1"/>
              </a:buClr>
              <a:buSzPts val="1800"/>
              <a:buFont typeface="Arial"/>
              <a:buChar char="•"/>
            </a:pPr>
            <a:r>
              <a:rPr lang="en-US" sz="1700" dirty="0">
                <a:ea typeface="Calibri"/>
                <a:cs typeface="Calibri"/>
                <a:sym typeface="Calibri"/>
              </a:rPr>
              <a:t>legal and social protection of young people,</a:t>
            </a:r>
          </a:p>
          <a:p>
            <a:pPr marL="179388" lvl="0" indent="-157163">
              <a:spcBef>
                <a:spcPts val="0"/>
              </a:spcBef>
              <a:buClr>
                <a:schemeClr val="dk1"/>
              </a:buClr>
              <a:buSzPts val="1800"/>
              <a:buFont typeface="Arial"/>
              <a:buChar char="•"/>
            </a:pPr>
            <a:r>
              <a:rPr lang="en-US" sz="1700" dirty="0">
                <a:ea typeface="Calibri"/>
                <a:cs typeface="Calibri"/>
                <a:sym typeface="Calibri"/>
              </a:rPr>
              <a:t>independence and right for self-government in formal educational establishments, </a:t>
            </a:r>
          </a:p>
          <a:p>
            <a:pPr marL="179388" lvl="0" indent="-157163">
              <a:spcBef>
                <a:spcPts val="0"/>
              </a:spcBef>
              <a:buClr>
                <a:schemeClr val="dk1"/>
              </a:buClr>
              <a:buSzPts val="1800"/>
              <a:buFont typeface="Arial"/>
              <a:buChar char="•"/>
            </a:pPr>
            <a:r>
              <a:rPr lang="en-US" sz="1700" dirty="0">
                <a:ea typeface="Calibri"/>
                <a:cs typeface="Calibri"/>
                <a:sym typeface="Calibri"/>
              </a:rPr>
              <a:t>right and guarantee for social services,</a:t>
            </a:r>
            <a:endParaRPr lang="en-US" sz="1700" dirty="0"/>
          </a:p>
          <a:p>
            <a:pPr marL="179388" lvl="0" indent="-157163">
              <a:spcBef>
                <a:spcPts val="0"/>
              </a:spcBef>
              <a:buClr>
                <a:schemeClr val="dk1"/>
              </a:buClr>
              <a:buSzPts val="1800"/>
              <a:buFont typeface="Arial"/>
              <a:buChar char="•"/>
            </a:pPr>
            <a:r>
              <a:rPr lang="en-US" sz="1700" dirty="0">
                <a:ea typeface="Calibri"/>
                <a:cs typeface="Calibri"/>
                <a:sym typeface="Calibri"/>
              </a:rPr>
              <a:t>autonomy and support,</a:t>
            </a:r>
          </a:p>
          <a:p>
            <a:pPr marL="0" lvl="0" indent="0">
              <a:spcBef>
                <a:spcPts val="0"/>
              </a:spcBef>
              <a:buNone/>
            </a:pPr>
            <a:endParaRPr lang="en-US" sz="1700" dirty="0">
              <a:ea typeface="Calibri"/>
              <a:cs typeface="Calibri"/>
              <a:sym typeface="Calibri"/>
            </a:endParaRPr>
          </a:p>
          <a:p>
            <a:pPr marL="0" lvl="0" indent="0">
              <a:spcBef>
                <a:spcPts val="0"/>
              </a:spcBef>
              <a:buNone/>
            </a:pPr>
            <a:r>
              <a:rPr lang="en-US" sz="1700" b="1" dirty="0">
                <a:ea typeface="Calibri"/>
                <a:cs typeface="Calibri"/>
                <a:sym typeface="Calibri"/>
              </a:rPr>
              <a:t>Structures:</a:t>
            </a:r>
          </a:p>
          <a:p>
            <a:pPr marL="457200" lvl="0" indent="-342900">
              <a:spcBef>
                <a:spcPts val="0"/>
              </a:spcBef>
              <a:buClr>
                <a:schemeClr val="dk1"/>
              </a:buClr>
              <a:buSzPts val="1800"/>
              <a:buFont typeface="Calibri"/>
              <a:buChar char="-"/>
            </a:pPr>
            <a:r>
              <a:rPr lang="en-US" sz="1700" dirty="0">
                <a:ea typeface="Calibri"/>
                <a:cs typeface="Calibri"/>
                <a:sym typeface="Calibri"/>
              </a:rPr>
              <a:t>The Law  set up the creation of Youth Social Services, cooperation with non-state organizations in delivery of social services and cooperation with youth organizations;</a:t>
            </a:r>
          </a:p>
          <a:p>
            <a:pPr marL="457200" lvl="0" indent="-342900">
              <a:spcBef>
                <a:spcPts val="0"/>
              </a:spcBef>
              <a:buClr>
                <a:schemeClr val="dk1"/>
              </a:buClr>
              <a:buSzPts val="1800"/>
              <a:buFont typeface="Calibri"/>
              <a:buChar char="-"/>
            </a:pPr>
            <a:r>
              <a:rPr lang="en-US" sz="1700" dirty="0">
                <a:ea typeface="Calibri"/>
                <a:cs typeface="Calibri"/>
                <a:sym typeface="Calibri"/>
              </a:rPr>
              <a:t>The process of creating the law was the first experience of research;</a:t>
            </a:r>
          </a:p>
          <a:p>
            <a:pPr marL="457200" lvl="0" indent="-342900">
              <a:spcBef>
                <a:spcPts val="0"/>
              </a:spcBef>
              <a:buClr>
                <a:schemeClr val="dk1"/>
              </a:buClr>
              <a:buSzPts val="1800"/>
              <a:buFont typeface="Calibri"/>
              <a:buChar char="-"/>
            </a:pPr>
            <a:r>
              <a:rPr lang="en-US" sz="1700" dirty="0">
                <a:ea typeface="Calibri"/>
                <a:cs typeface="Calibri"/>
                <a:sym typeface="Calibri"/>
              </a:rPr>
              <a:t>The Soviet narratives and approaches  are still relevant, since most of the countries has been oriented towards Russia.</a:t>
            </a:r>
          </a:p>
          <a:p>
            <a:endParaRPr lang="uk-UA" sz="1700" dirty="0"/>
          </a:p>
        </p:txBody>
      </p:sp>
    </p:spTree>
    <p:extLst>
      <p:ext uri="{BB962C8B-B14F-4D97-AF65-F5344CB8AC3E}">
        <p14:creationId xmlns:p14="http://schemas.microsoft.com/office/powerpoint/2010/main" val="1415446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9927E9F-51E6-479C-B630-5420C14D9F5D}"/>
              </a:ext>
            </a:extLst>
          </p:cNvPr>
          <p:cNvSpPr>
            <a:spLocks noGrp="1"/>
          </p:cNvSpPr>
          <p:nvPr>
            <p:ph type="title"/>
          </p:nvPr>
        </p:nvSpPr>
        <p:spPr>
          <a:xfrm>
            <a:off x="838200" y="365126"/>
            <a:ext cx="10515600" cy="959462"/>
          </a:xfrm>
        </p:spPr>
        <p:txBody>
          <a:bodyPr>
            <a:normAutofit/>
          </a:bodyPr>
          <a:lstStyle/>
          <a:p>
            <a:pPr lvl="0">
              <a:spcBef>
                <a:spcPts val="0"/>
              </a:spcBef>
            </a:pPr>
            <a:r>
              <a:rPr lang="en-US" sz="3600" b="1" dirty="0">
                <a:solidFill>
                  <a:schemeClr val="dk1"/>
                </a:solidFill>
                <a:latin typeface="Calibri"/>
                <a:ea typeface="Calibri"/>
                <a:cs typeface="Calibri"/>
                <a:sym typeface="Calibri"/>
              </a:rPr>
              <a:t>Youth research models in the countries of the region</a:t>
            </a:r>
            <a:endParaRPr lang="en-US" sz="3600" dirty="0"/>
          </a:p>
        </p:txBody>
      </p:sp>
      <p:grpSp>
        <p:nvGrpSpPr>
          <p:cNvPr id="37" name="Групувати 36">
            <a:extLst>
              <a:ext uri="{FF2B5EF4-FFF2-40B4-BE49-F238E27FC236}">
                <a16:creationId xmlns:a16="http://schemas.microsoft.com/office/drawing/2014/main" xmlns="" id="{0E474DE3-ED16-457A-AB5B-AA276D44322F}"/>
              </a:ext>
            </a:extLst>
          </p:cNvPr>
          <p:cNvGrpSpPr/>
          <p:nvPr/>
        </p:nvGrpSpPr>
        <p:grpSpPr>
          <a:xfrm>
            <a:off x="641938" y="1476037"/>
            <a:ext cx="10908123" cy="4805494"/>
            <a:chOff x="682034" y="1402202"/>
            <a:chExt cx="10703167" cy="5234923"/>
          </a:xfrm>
        </p:grpSpPr>
        <p:sp>
          <p:nvSpPr>
            <p:cNvPr id="38" name="Google Shape;128;p17">
              <a:extLst>
                <a:ext uri="{FF2B5EF4-FFF2-40B4-BE49-F238E27FC236}">
                  <a16:creationId xmlns:a16="http://schemas.microsoft.com/office/drawing/2014/main" xmlns="" id="{42AE2DF5-ED94-4176-A694-3C504F385D92}"/>
                </a:ext>
              </a:extLst>
            </p:cNvPr>
            <p:cNvSpPr txBox="1"/>
            <p:nvPr/>
          </p:nvSpPr>
          <p:spPr>
            <a:xfrm>
              <a:off x="1924637" y="5621462"/>
              <a:ext cx="9453516" cy="101566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b="1" dirty="0">
                  <a:solidFill>
                    <a:schemeClr val="dk1"/>
                  </a:solidFill>
                  <a:latin typeface="Calibri"/>
                  <a:ea typeface="Calibri"/>
                  <a:cs typeface="Calibri"/>
                  <a:sym typeface="Calibri"/>
                </a:rPr>
                <a:t>Ukraine</a:t>
              </a:r>
              <a:endParaRPr sz="14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400" dirty="0">
                  <a:solidFill>
                    <a:schemeClr val="dk1"/>
                  </a:solidFill>
                  <a:latin typeface="Calibri"/>
                  <a:ea typeface="Calibri"/>
                  <a:cs typeface="Calibri"/>
                  <a:sym typeface="Calibri"/>
                </a:rPr>
                <a:t>The Ministry of Youth and Sports of Ukraine is responsible for the research, monitoring and evaluation. There is a research institution - State Institute of Family and Youth Policy. Annual Youth Surveys are organized and ordered by the </a:t>
              </a:r>
              <a:r>
                <a:rPr lang="en-US" sz="1400" dirty="0" err="1">
                  <a:solidFill>
                    <a:schemeClr val="dk1"/>
                  </a:solidFill>
                  <a:latin typeface="Calibri"/>
                  <a:ea typeface="Calibri"/>
                  <a:cs typeface="Calibri"/>
                  <a:sym typeface="Calibri"/>
                </a:rPr>
                <a:t>Minstry</a:t>
              </a:r>
              <a:r>
                <a:rPr lang="en-US" sz="1400" dirty="0">
                  <a:solidFill>
                    <a:schemeClr val="dk1"/>
                  </a:solidFill>
                  <a:latin typeface="Calibri"/>
                  <a:ea typeface="Calibri"/>
                  <a:cs typeface="Calibri"/>
                  <a:sym typeface="Calibri"/>
                </a:rPr>
                <a:t> since 2015 and provided by research companies.  </a:t>
              </a:r>
              <a:endParaRPr sz="1400" dirty="0"/>
            </a:p>
          </p:txBody>
        </p:sp>
        <p:sp>
          <p:nvSpPr>
            <p:cNvPr id="39" name="Google Shape;122;p17">
              <a:extLst>
                <a:ext uri="{FF2B5EF4-FFF2-40B4-BE49-F238E27FC236}">
                  <a16:creationId xmlns:a16="http://schemas.microsoft.com/office/drawing/2014/main" xmlns="" id="{85576855-222E-4100-85C3-849108081A3D}"/>
                </a:ext>
              </a:extLst>
            </p:cNvPr>
            <p:cNvSpPr txBox="1"/>
            <p:nvPr/>
          </p:nvSpPr>
          <p:spPr>
            <a:xfrm>
              <a:off x="1931601" y="1402202"/>
              <a:ext cx="9453600" cy="1015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b="1" dirty="0">
                  <a:solidFill>
                    <a:schemeClr val="dk1"/>
                  </a:solidFill>
                  <a:latin typeface="Calibri"/>
                  <a:ea typeface="Calibri"/>
                  <a:cs typeface="Calibri"/>
                  <a:sym typeface="Calibri"/>
                </a:rPr>
                <a:t>Armenia.</a:t>
              </a:r>
              <a:endParaRPr sz="14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400" dirty="0">
                  <a:solidFill>
                    <a:schemeClr val="dk1"/>
                  </a:solidFill>
                  <a:latin typeface="Calibri"/>
                  <a:ea typeface="Calibri"/>
                  <a:cs typeface="Calibri"/>
                  <a:sym typeface="Calibri"/>
                </a:rPr>
                <a:t>Armenia used to be the first country in the region in adaptation the </a:t>
              </a:r>
              <a:r>
                <a:rPr lang="en-US" sz="1400" dirty="0" err="1">
                  <a:solidFill>
                    <a:schemeClr val="dk1"/>
                  </a:solidFill>
                  <a:latin typeface="Calibri"/>
                  <a:ea typeface="Calibri"/>
                  <a:cs typeface="Calibri"/>
                  <a:sym typeface="Calibri"/>
                </a:rPr>
                <a:t>CoE</a:t>
              </a:r>
              <a:r>
                <a:rPr lang="en-US" sz="1400" dirty="0">
                  <a:solidFill>
                    <a:schemeClr val="dk1"/>
                  </a:solidFill>
                  <a:latin typeface="Calibri"/>
                  <a:ea typeface="Calibri"/>
                  <a:cs typeface="Calibri"/>
                  <a:sym typeface="Calibri"/>
                </a:rPr>
                <a:t> approaches. The country started with the National Youth Report in 2007 and following next in 2011 and 2012 and elaborated National Youth Strategies based on these reports. UNDP office in Armenia contributed to the creation of youth research institution within the Ministry. </a:t>
              </a:r>
              <a:endParaRPr sz="1400" dirty="0"/>
            </a:p>
          </p:txBody>
        </p:sp>
        <p:pic>
          <p:nvPicPr>
            <p:cNvPr id="40" name="Google Shape;123;p17">
              <a:extLst>
                <a:ext uri="{FF2B5EF4-FFF2-40B4-BE49-F238E27FC236}">
                  <a16:creationId xmlns:a16="http://schemas.microsoft.com/office/drawing/2014/main" xmlns="" id="{1916800B-DC76-4CE7-B7D7-109F23CA178E}"/>
                </a:ext>
              </a:extLst>
            </p:cNvPr>
            <p:cNvPicPr preferRelativeResize="0"/>
            <p:nvPr/>
          </p:nvPicPr>
          <p:blipFill rotWithShape="1">
            <a:blip r:embed="rId2">
              <a:alphaModFix/>
            </a:blip>
            <a:srcRect/>
            <a:stretch/>
          </p:blipFill>
          <p:spPr>
            <a:xfrm>
              <a:off x="689010" y="2498496"/>
              <a:ext cx="1080778" cy="713356"/>
            </a:xfrm>
            <a:prstGeom prst="rect">
              <a:avLst/>
            </a:prstGeom>
            <a:noFill/>
            <a:ln>
              <a:noFill/>
            </a:ln>
          </p:spPr>
        </p:pic>
        <p:pic>
          <p:nvPicPr>
            <p:cNvPr id="41" name="Google Shape;124;p17">
              <a:extLst>
                <a:ext uri="{FF2B5EF4-FFF2-40B4-BE49-F238E27FC236}">
                  <a16:creationId xmlns:a16="http://schemas.microsoft.com/office/drawing/2014/main" xmlns="" id="{31AE3C92-6E53-43D1-BD5D-DED823F181DC}"/>
                </a:ext>
              </a:extLst>
            </p:cNvPr>
            <p:cNvPicPr preferRelativeResize="0"/>
            <p:nvPr/>
          </p:nvPicPr>
          <p:blipFill rotWithShape="1">
            <a:blip r:embed="rId3">
              <a:alphaModFix/>
            </a:blip>
            <a:srcRect/>
            <a:stretch/>
          </p:blipFill>
          <p:spPr>
            <a:xfrm>
              <a:off x="682034" y="1512269"/>
              <a:ext cx="1087754" cy="556512"/>
            </a:xfrm>
            <a:prstGeom prst="rect">
              <a:avLst/>
            </a:prstGeom>
            <a:noFill/>
            <a:ln>
              <a:noFill/>
            </a:ln>
          </p:spPr>
        </p:pic>
        <p:pic>
          <p:nvPicPr>
            <p:cNvPr id="42" name="Google Shape;125;p17">
              <a:extLst>
                <a:ext uri="{FF2B5EF4-FFF2-40B4-BE49-F238E27FC236}">
                  <a16:creationId xmlns:a16="http://schemas.microsoft.com/office/drawing/2014/main" xmlns="" id="{6F21AC1E-4ED4-4E52-BF79-E5594F70D30D}"/>
                </a:ext>
              </a:extLst>
            </p:cNvPr>
            <p:cNvPicPr preferRelativeResize="0"/>
            <p:nvPr/>
          </p:nvPicPr>
          <p:blipFill rotWithShape="1">
            <a:blip r:embed="rId4">
              <a:alphaModFix/>
            </a:blip>
            <a:srcRect/>
            <a:stretch/>
          </p:blipFill>
          <p:spPr>
            <a:xfrm>
              <a:off x="689010" y="3558739"/>
              <a:ext cx="1080778" cy="741710"/>
            </a:xfrm>
            <a:prstGeom prst="rect">
              <a:avLst/>
            </a:prstGeom>
            <a:noFill/>
            <a:ln>
              <a:noFill/>
            </a:ln>
          </p:spPr>
        </p:pic>
        <p:pic>
          <p:nvPicPr>
            <p:cNvPr id="43" name="Google Shape;126;p17">
              <a:extLst>
                <a:ext uri="{FF2B5EF4-FFF2-40B4-BE49-F238E27FC236}">
                  <a16:creationId xmlns:a16="http://schemas.microsoft.com/office/drawing/2014/main" xmlns="" id="{6A251521-4149-4BFC-8FE3-2E37C625A724}"/>
                </a:ext>
              </a:extLst>
            </p:cNvPr>
            <p:cNvPicPr preferRelativeResize="0"/>
            <p:nvPr/>
          </p:nvPicPr>
          <p:blipFill rotWithShape="1">
            <a:blip r:embed="rId5">
              <a:alphaModFix/>
            </a:blip>
            <a:srcRect/>
            <a:stretch/>
          </p:blipFill>
          <p:spPr>
            <a:xfrm>
              <a:off x="689010" y="5744011"/>
              <a:ext cx="1080778" cy="690905"/>
            </a:xfrm>
            <a:prstGeom prst="rect">
              <a:avLst/>
            </a:prstGeom>
            <a:noFill/>
            <a:ln>
              <a:noFill/>
            </a:ln>
          </p:spPr>
        </p:pic>
        <p:pic>
          <p:nvPicPr>
            <p:cNvPr id="44" name="Google Shape;127;p17">
              <a:extLst>
                <a:ext uri="{FF2B5EF4-FFF2-40B4-BE49-F238E27FC236}">
                  <a16:creationId xmlns:a16="http://schemas.microsoft.com/office/drawing/2014/main" xmlns="" id="{6582D48A-B6C9-4D54-9647-BDE5A27161BA}"/>
                </a:ext>
              </a:extLst>
            </p:cNvPr>
            <p:cNvPicPr preferRelativeResize="0"/>
            <p:nvPr/>
          </p:nvPicPr>
          <p:blipFill rotWithShape="1">
            <a:blip r:embed="rId6">
              <a:alphaModFix/>
            </a:blip>
            <a:srcRect/>
            <a:stretch/>
          </p:blipFill>
          <p:spPr>
            <a:xfrm>
              <a:off x="689010" y="4647336"/>
              <a:ext cx="1080778" cy="674374"/>
            </a:xfrm>
            <a:prstGeom prst="rect">
              <a:avLst/>
            </a:prstGeom>
            <a:noFill/>
            <a:ln>
              <a:noFill/>
            </a:ln>
          </p:spPr>
        </p:pic>
        <p:sp>
          <p:nvSpPr>
            <p:cNvPr id="45" name="Google Shape;129;p17">
              <a:extLst>
                <a:ext uri="{FF2B5EF4-FFF2-40B4-BE49-F238E27FC236}">
                  <a16:creationId xmlns:a16="http://schemas.microsoft.com/office/drawing/2014/main" xmlns="" id="{C000FF30-7170-467C-9632-260F190E15DC}"/>
                </a:ext>
              </a:extLst>
            </p:cNvPr>
            <p:cNvSpPr txBox="1"/>
            <p:nvPr/>
          </p:nvSpPr>
          <p:spPr>
            <a:xfrm>
              <a:off x="1924637" y="4471293"/>
              <a:ext cx="9453516" cy="80021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b="1" dirty="0">
                  <a:solidFill>
                    <a:schemeClr val="dk1"/>
                  </a:solidFill>
                  <a:ea typeface="Calibri"/>
                  <a:cs typeface="Calibri"/>
                  <a:sym typeface="Calibri"/>
                </a:rPr>
                <a:t>Moldova</a:t>
              </a:r>
              <a:endParaRPr sz="1400" dirty="0"/>
            </a:p>
            <a:p>
              <a:pPr marL="0" marR="0" lvl="0" indent="0" algn="l" rtl="0">
                <a:spcBef>
                  <a:spcPts val="0"/>
                </a:spcBef>
                <a:spcAft>
                  <a:spcPts val="0"/>
                </a:spcAft>
                <a:buNone/>
              </a:pPr>
              <a:r>
                <a:rPr lang="en-US" sz="1400" dirty="0">
                  <a:solidFill>
                    <a:schemeClr val="dk1"/>
                  </a:solidFill>
                  <a:ea typeface="Calibri"/>
                  <a:cs typeface="Calibri"/>
                  <a:sym typeface="Calibri"/>
                </a:rPr>
                <a:t>The Ministry of Youth and Sports is responsible for research, monitoring and evaluation of the youth strategy. It’s only one survey in the region, presenting the research on the youth </a:t>
              </a:r>
              <a:r>
                <a:rPr lang="en-US" sz="1400" dirty="0" err="1">
                  <a:solidFill>
                    <a:schemeClr val="dk1"/>
                  </a:solidFill>
                  <a:ea typeface="Calibri"/>
                  <a:cs typeface="Calibri"/>
                  <a:sym typeface="Calibri"/>
                </a:rPr>
                <a:t>centres</a:t>
              </a:r>
              <a:r>
                <a:rPr lang="en-US" sz="1400" dirty="0">
                  <a:solidFill>
                    <a:schemeClr val="dk1"/>
                  </a:solidFill>
                  <a:ea typeface="Calibri"/>
                  <a:cs typeface="Calibri"/>
                  <a:sym typeface="Calibri"/>
                </a:rPr>
                <a:t> and youth services.</a:t>
              </a:r>
              <a:endParaRPr sz="1400" dirty="0"/>
            </a:p>
          </p:txBody>
        </p:sp>
        <p:sp>
          <p:nvSpPr>
            <p:cNvPr id="46" name="Google Shape;130;p17">
              <a:extLst>
                <a:ext uri="{FF2B5EF4-FFF2-40B4-BE49-F238E27FC236}">
                  <a16:creationId xmlns:a16="http://schemas.microsoft.com/office/drawing/2014/main" xmlns="" id="{93C493B8-4C5F-47AF-A8AE-8CD9E3B07208}"/>
                </a:ext>
              </a:extLst>
            </p:cNvPr>
            <p:cNvSpPr txBox="1"/>
            <p:nvPr/>
          </p:nvSpPr>
          <p:spPr>
            <a:xfrm>
              <a:off x="1931613" y="3444641"/>
              <a:ext cx="9453516" cy="80021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b="1" dirty="0">
                  <a:solidFill>
                    <a:schemeClr val="dk1"/>
                  </a:solidFill>
                  <a:ea typeface="Calibri"/>
                  <a:cs typeface="Calibri"/>
                  <a:sym typeface="Calibri"/>
                </a:rPr>
                <a:t>Georgia</a:t>
              </a:r>
              <a:endParaRPr sz="1400" dirty="0"/>
            </a:p>
            <a:p>
              <a:pPr marL="0" marR="0" lvl="0" indent="0" algn="l" rtl="0">
                <a:spcBef>
                  <a:spcPts val="0"/>
                </a:spcBef>
                <a:spcAft>
                  <a:spcPts val="0"/>
                </a:spcAft>
                <a:buNone/>
              </a:pPr>
              <a:r>
                <a:rPr lang="en-US" sz="1400" dirty="0">
                  <a:solidFill>
                    <a:schemeClr val="dk1"/>
                  </a:solidFill>
                  <a:ea typeface="Calibri"/>
                  <a:cs typeface="Calibri"/>
                  <a:sym typeface="Calibri"/>
                </a:rPr>
                <a:t>Georgia has most sustainable youth research and youth policy development with the strong impact from international cooperation project. The evidence-based policy and the youth research are mentioned in National Youth Policy Document. </a:t>
              </a:r>
              <a:endParaRPr sz="1400" dirty="0"/>
            </a:p>
          </p:txBody>
        </p:sp>
        <p:sp>
          <p:nvSpPr>
            <p:cNvPr id="47" name="Google Shape;131;p17">
              <a:extLst>
                <a:ext uri="{FF2B5EF4-FFF2-40B4-BE49-F238E27FC236}">
                  <a16:creationId xmlns:a16="http://schemas.microsoft.com/office/drawing/2014/main" xmlns="" id="{18A8368E-E984-4773-8A06-888F62F05C80}"/>
                </a:ext>
              </a:extLst>
            </p:cNvPr>
            <p:cNvSpPr txBox="1"/>
            <p:nvPr/>
          </p:nvSpPr>
          <p:spPr>
            <a:xfrm>
              <a:off x="1931601" y="2399453"/>
              <a:ext cx="9453600" cy="1045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b="1" dirty="0">
                  <a:solidFill>
                    <a:schemeClr val="dk1"/>
                  </a:solidFill>
                  <a:latin typeface="Calibri"/>
                  <a:ea typeface="Calibri"/>
                  <a:cs typeface="Calibri"/>
                  <a:sym typeface="Calibri"/>
                </a:rPr>
                <a:t>Belarus</a:t>
              </a:r>
              <a:endParaRPr sz="1400" dirty="0"/>
            </a:p>
            <a:p>
              <a:pPr marL="0" marR="0" lvl="0" indent="0" algn="l" rtl="0">
                <a:spcBef>
                  <a:spcPts val="0"/>
                </a:spcBef>
                <a:spcAft>
                  <a:spcPts val="0"/>
                </a:spcAft>
                <a:buNone/>
              </a:pPr>
              <a:r>
                <a:rPr lang="en-US" sz="1400" dirty="0">
                  <a:solidFill>
                    <a:schemeClr val="dk1"/>
                  </a:solidFill>
                  <a:latin typeface="Calibri"/>
                  <a:ea typeface="Calibri"/>
                  <a:cs typeface="Calibri"/>
                  <a:sym typeface="Calibri"/>
                </a:rPr>
                <a:t>The youth issues in Belarus are under the Ministry of Education. There are several institutions conducting youth research in the country, mostly related to the universities and research groups. UNFPA and UNICEF participate in youth/children research. </a:t>
              </a:r>
              <a:endParaRPr sz="1400" b="1" dirty="0">
                <a:solidFill>
                  <a:schemeClr val="dk1"/>
                </a:solidFill>
                <a:latin typeface="Calibri"/>
                <a:ea typeface="Calibri"/>
                <a:cs typeface="Calibri"/>
                <a:sym typeface="Calibri"/>
              </a:endParaRPr>
            </a:p>
          </p:txBody>
        </p:sp>
      </p:grpSp>
    </p:spTree>
    <p:extLst>
      <p:ext uri="{BB962C8B-B14F-4D97-AF65-F5344CB8AC3E}">
        <p14:creationId xmlns:p14="http://schemas.microsoft.com/office/powerpoint/2010/main" val="1430529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6D6CDB20-394C-4D51-9C5B-8751E21338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3324"/>
            <a:ext cx="12192000" cy="6861324"/>
          </a:xfrm>
          <a:prstGeom prst="rect">
            <a:avLst/>
          </a:pr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ounded Rectangle 3">
            <a:extLst>
              <a:ext uri="{FF2B5EF4-FFF2-40B4-BE49-F238E27FC236}">
                <a16:creationId xmlns:a16="http://schemas.microsoft.com/office/drawing/2014/main" xmlns="" id="{46DFD1E0-DCA7-47E6-B78B-6ECDDF873D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6745" y="640080"/>
            <a:ext cx="10920415" cy="5577818"/>
          </a:xfrm>
          <a:prstGeom prst="roundRect">
            <a:avLst>
              <a:gd name="adj" fmla="val 0"/>
            </a:avLst>
          </a:prstGeom>
          <a:solidFill>
            <a:srgbClr val="FFFFFF"/>
          </a:solidFill>
          <a:ln w="9525">
            <a:solidFill>
              <a:schemeClr val="tx1">
                <a:lumMod val="50000"/>
                <a:lumOff val="50000"/>
              </a:schemeClr>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8AAB0B1E-BB97-40E0-8DCD-D1197A0E1D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ABEAD5DA-0952-4DCF-AF84-D5EF1580860B}"/>
              </a:ext>
            </a:extLst>
          </p:cNvPr>
          <p:cNvSpPr>
            <a:spLocks noGrp="1"/>
          </p:cNvSpPr>
          <p:nvPr>
            <p:ph type="title"/>
          </p:nvPr>
        </p:nvSpPr>
        <p:spPr>
          <a:xfrm>
            <a:off x="1288064" y="1284731"/>
            <a:ext cx="9637776" cy="1430696"/>
          </a:xfrm>
        </p:spPr>
        <p:txBody>
          <a:bodyPr>
            <a:normAutofit/>
          </a:bodyPr>
          <a:lstStyle/>
          <a:p>
            <a:r>
              <a:rPr lang="en-US" b="1" dirty="0">
                <a:latin typeface="Calibri"/>
                <a:ea typeface="Calibri"/>
                <a:cs typeface="Calibri"/>
                <a:sym typeface="Calibri"/>
              </a:rPr>
              <a:t>Key role of international organizations</a:t>
            </a:r>
            <a:endParaRPr lang="uk-UA" dirty="0"/>
          </a:p>
        </p:txBody>
      </p:sp>
      <p:sp>
        <p:nvSpPr>
          <p:cNvPr id="3" name="Місце для вмісту 2">
            <a:extLst>
              <a:ext uri="{FF2B5EF4-FFF2-40B4-BE49-F238E27FC236}">
                <a16:creationId xmlns:a16="http://schemas.microsoft.com/office/drawing/2014/main" xmlns="" id="{A3D4E5D9-1480-4248-9B19-6A9BB576280B}"/>
              </a:ext>
            </a:extLst>
          </p:cNvPr>
          <p:cNvSpPr>
            <a:spLocks noGrp="1"/>
          </p:cNvSpPr>
          <p:nvPr>
            <p:ph idx="1"/>
          </p:nvPr>
        </p:nvSpPr>
        <p:spPr>
          <a:xfrm>
            <a:off x="1288064" y="2853879"/>
            <a:ext cx="9637776" cy="2714771"/>
          </a:xfrm>
        </p:spPr>
        <p:txBody>
          <a:bodyPr>
            <a:normAutofit lnSpcReduction="10000"/>
          </a:bodyPr>
          <a:lstStyle/>
          <a:p>
            <a:pPr marL="0" lvl="0" indent="0">
              <a:spcBef>
                <a:spcPts val="0"/>
              </a:spcBef>
              <a:buNone/>
            </a:pPr>
            <a:r>
              <a:rPr lang="en-US" sz="2400" b="1" dirty="0">
                <a:ea typeface="Calibri"/>
                <a:cs typeface="Calibri"/>
                <a:sym typeface="Calibri"/>
              </a:rPr>
              <a:t>International organizations (mainly UN Agencies)</a:t>
            </a:r>
            <a:r>
              <a:rPr lang="en-US" sz="2400" dirty="0">
                <a:ea typeface="Calibri"/>
                <a:cs typeface="Calibri"/>
                <a:sym typeface="Calibri"/>
              </a:rPr>
              <a:t> working directly with the governments in the research issues related to National Youth Reports format:</a:t>
            </a:r>
          </a:p>
          <a:p>
            <a:pPr marL="457200" lvl="0" indent="-355600">
              <a:spcBef>
                <a:spcPts val="0"/>
              </a:spcBef>
              <a:buClr>
                <a:schemeClr val="dk1"/>
              </a:buClr>
              <a:buSzPts val="2000"/>
              <a:buFont typeface="Calibri"/>
              <a:buChar char="-"/>
            </a:pPr>
            <a:r>
              <a:rPr lang="en-US" sz="2400" dirty="0">
                <a:ea typeface="Calibri"/>
                <a:cs typeface="Calibri"/>
                <a:sym typeface="Calibri"/>
              </a:rPr>
              <a:t>the UN agencies have contributed to the “modernization” of youth research;</a:t>
            </a:r>
          </a:p>
          <a:p>
            <a:pPr marL="457200" lvl="0" indent="-355600">
              <a:spcBef>
                <a:spcPts val="0"/>
              </a:spcBef>
              <a:buClr>
                <a:schemeClr val="dk1"/>
              </a:buClr>
              <a:buSzPts val="2000"/>
              <a:buFont typeface="Calibri"/>
              <a:buChar char="-"/>
            </a:pPr>
            <a:r>
              <a:rPr lang="en-US" sz="2400" dirty="0">
                <a:ea typeface="Calibri"/>
                <a:cs typeface="Calibri"/>
                <a:sym typeface="Calibri"/>
              </a:rPr>
              <a:t>the results of the big projects are still not sustainable;</a:t>
            </a:r>
          </a:p>
          <a:p>
            <a:pPr marL="457200" lvl="0" indent="-355600">
              <a:spcBef>
                <a:spcPts val="0"/>
              </a:spcBef>
              <a:buClr>
                <a:schemeClr val="dk1"/>
              </a:buClr>
              <a:buSzPts val="2000"/>
              <a:buFont typeface="Calibri"/>
              <a:buChar char="-"/>
            </a:pPr>
            <a:r>
              <a:rPr lang="en-US" sz="2400" dirty="0">
                <a:ea typeface="Calibri"/>
                <a:cs typeface="Calibri"/>
                <a:sym typeface="Calibri"/>
              </a:rPr>
              <a:t>different UN agencies may compete, and their activities are not coordinated. </a:t>
            </a:r>
          </a:p>
          <a:p>
            <a:pPr marL="0" indent="0">
              <a:buNone/>
            </a:pPr>
            <a:endParaRPr lang="uk-UA" sz="2000" dirty="0"/>
          </a:p>
        </p:txBody>
      </p:sp>
    </p:spTree>
    <p:extLst>
      <p:ext uri="{BB962C8B-B14F-4D97-AF65-F5344CB8AC3E}">
        <p14:creationId xmlns:p14="http://schemas.microsoft.com/office/powerpoint/2010/main" val="2500202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6D6CDB20-394C-4D51-9C5B-8751E21338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3324"/>
            <a:ext cx="12192000" cy="6861324"/>
          </a:xfrm>
          <a:prstGeom prst="rect">
            <a:avLst/>
          </a:pr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ounded Rectangle 3">
            <a:extLst>
              <a:ext uri="{FF2B5EF4-FFF2-40B4-BE49-F238E27FC236}">
                <a16:creationId xmlns:a16="http://schemas.microsoft.com/office/drawing/2014/main" xmlns="" id="{46DFD1E0-DCA7-47E6-B78B-6ECDDF873D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6745" y="640080"/>
            <a:ext cx="10920415" cy="5577818"/>
          </a:xfrm>
          <a:prstGeom prst="roundRect">
            <a:avLst>
              <a:gd name="adj" fmla="val 0"/>
            </a:avLst>
          </a:prstGeom>
          <a:solidFill>
            <a:srgbClr val="FFFFFF"/>
          </a:solidFill>
          <a:ln w="9525">
            <a:solidFill>
              <a:schemeClr val="tx1">
                <a:lumMod val="50000"/>
                <a:lumOff val="50000"/>
              </a:schemeClr>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8AAB0B1E-BB97-40E0-8DCD-D1197A0E1D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CF95A653-0B39-44EF-ACF0-94F9A42AE1EB}"/>
              </a:ext>
            </a:extLst>
          </p:cNvPr>
          <p:cNvSpPr>
            <a:spLocks noGrp="1"/>
          </p:cNvSpPr>
          <p:nvPr>
            <p:ph type="title"/>
          </p:nvPr>
        </p:nvSpPr>
        <p:spPr>
          <a:xfrm>
            <a:off x="1288064" y="1284731"/>
            <a:ext cx="9637776" cy="1430696"/>
          </a:xfrm>
        </p:spPr>
        <p:txBody>
          <a:bodyPr>
            <a:normAutofit/>
          </a:bodyPr>
          <a:lstStyle/>
          <a:p>
            <a:r>
              <a:rPr lang="en-US" dirty="0"/>
              <a:t>What is not the area of research</a:t>
            </a:r>
            <a:endParaRPr lang="uk-UA" dirty="0"/>
          </a:p>
        </p:txBody>
      </p:sp>
      <p:sp>
        <p:nvSpPr>
          <p:cNvPr id="7" name="Місце для вмісту 2">
            <a:extLst>
              <a:ext uri="{FF2B5EF4-FFF2-40B4-BE49-F238E27FC236}">
                <a16:creationId xmlns:a16="http://schemas.microsoft.com/office/drawing/2014/main" xmlns="" id="{D779C464-FC34-4F3D-ABB0-A7C6BCBC62DD}"/>
              </a:ext>
            </a:extLst>
          </p:cNvPr>
          <p:cNvSpPr>
            <a:spLocks noGrp="1"/>
          </p:cNvSpPr>
          <p:nvPr>
            <p:ph idx="1"/>
          </p:nvPr>
        </p:nvSpPr>
        <p:spPr>
          <a:xfrm>
            <a:off x="1288064" y="2853879"/>
            <a:ext cx="9637776" cy="2714771"/>
          </a:xfrm>
        </p:spPr>
        <p:txBody>
          <a:bodyPr>
            <a:normAutofit/>
          </a:bodyPr>
          <a:lstStyle/>
          <a:p>
            <a:pPr marL="457200" lvl="0" indent="-355600">
              <a:spcBef>
                <a:spcPts val="0"/>
              </a:spcBef>
              <a:spcAft>
                <a:spcPts val="600"/>
              </a:spcAft>
              <a:buClr>
                <a:schemeClr val="dk1"/>
              </a:buClr>
              <a:buSzPts val="2000"/>
              <a:buFont typeface="Calibri"/>
              <a:buChar char="-"/>
            </a:pPr>
            <a:r>
              <a:rPr lang="en-US" sz="1900" dirty="0">
                <a:ea typeface="Calibri"/>
                <a:cs typeface="Calibri"/>
                <a:sym typeface="Calibri"/>
              </a:rPr>
              <a:t>Youth policy in the region is most closely merged with sports. The sport clubs and sport organizations are usually not the topic for research;</a:t>
            </a:r>
          </a:p>
          <a:p>
            <a:pPr marL="457200" lvl="0" indent="0">
              <a:spcBef>
                <a:spcPts val="0"/>
              </a:spcBef>
              <a:spcAft>
                <a:spcPts val="600"/>
              </a:spcAft>
              <a:buNone/>
            </a:pPr>
            <a:endParaRPr lang="en-US" sz="1900" dirty="0"/>
          </a:p>
          <a:p>
            <a:pPr marL="457200" lvl="0" indent="-355600">
              <a:spcBef>
                <a:spcPts val="0"/>
              </a:spcBef>
              <a:spcAft>
                <a:spcPts val="600"/>
              </a:spcAft>
              <a:buClr>
                <a:schemeClr val="dk1"/>
              </a:buClr>
              <a:buSzPts val="2000"/>
              <a:buFont typeface="Calibri"/>
              <a:buChar char="-"/>
            </a:pPr>
            <a:r>
              <a:rPr lang="en-US" sz="1900" dirty="0">
                <a:ea typeface="Calibri"/>
                <a:cs typeface="Calibri"/>
                <a:sym typeface="Calibri"/>
              </a:rPr>
              <a:t>The patriotic/national-patriotic education is not studied in the context of youth research, nevertheless and the impact of educational </a:t>
            </a:r>
            <a:r>
              <a:rPr lang="en-US" sz="1900" dirty="0" err="1">
                <a:ea typeface="Calibri"/>
                <a:cs typeface="Calibri"/>
                <a:sym typeface="Calibri"/>
              </a:rPr>
              <a:t>programmes</a:t>
            </a:r>
            <a:r>
              <a:rPr lang="en-US" sz="1900" dirty="0">
                <a:ea typeface="Calibri"/>
                <a:cs typeface="Calibri"/>
                <a:sym typeface="Calibri"/>
              </a:rPr>
              <a:t> has been not measured.</a:t>
            </a:r>
          </a:p>
          <a:p>
            <a:pPr marL="457200" lvl="0" indent="0">
              <a:spcBef>
                <a:spcPts val="0"/>
              </a:spcBef>
              <a:spcAft>
                <a:spcPts val="600"/>
              </a:spcAft>
              <a:buNone/>
            </a:pPr>
            <a:endParaRPr lang="en-US" sz="1900" dirty="0">
              <a:ea typeface="Calibri"/>
              <a:cs typeface="Calibri"/>
              <a:sym typeface="Calibri"/>
            </a:endParaRPr>
          </a:p>
          <a:p>
            <a:pPr marL="457200" lvl="0" indent="-355600">
              <a:spcBef>
                <a:spcPts val="0"/>
              </a:spcBef>
              <a:spcAft>
                <a:spcPts val="600"/>
              </a:spcAft>
              <a:buClr>
                <a:schemeClr val="dk1"/>
              </a:buClr>
              <a:buSzPts val="2000"/>
              <a:buFont typeface="Calibri"/>
              <a:buChar char="-"/>
            </a:pPr>
            <a:r>
              <a:rPr lang="en-US" sz="1900" dirty="0">
                <a:ea typeface="Calibri"/>
                <a:cs typeface="Calibri"/>
                <a:sym typeface="Calibri"/>
              </a:rPr>
              <a:t>National surveys supported by donors like to confront with the issues of values, identity, migration, aspirations etc.</a:t>
            </a:r>
            <a:endParaRPr lang="uk-UA" sz="1900" dirty="0"/>
          </a:p>
        </p:txBody>
      </p:sp>
    </p:spTree>
    <p:extLst>
      <p:ext uri="{BB962C8B-B14F-4D97-AF65-F5344CB8AC3E}">
        <p14:creationId xmlns:p14="http://schemas.microsoft.com/office/powerpoint/2010/main" val="1453259069"/>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652</Words>
  <Application>Microsoft Office PowerPoint</Application>
  <PresentationFormat>Custom</PresentationFormat>
  <Paragraphs>50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Тема Office</vt:lpstr>
      <vt:lpstr>Background paper on youth research in Eastern Europe and Caucasus Countries. </vt:lpstr>
      <vt:lpstr>      STRUCTURE</vt:lpstr>
      <vt:lpstr> General information on youth research in region: features of the region. </vt:lpstr>
      <vt:lpstr> General information on youth research in region: features of the region. </vt:lpstr>
      <vt:lpstr>Youth research models in the countries of the region</vt:lpstr>
      <vt:lpstr>Key role of international organizations</vt:lpstr>
      <vt:lpstr>What is not the area of research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Background paper on youth research in Eastern Europe and Caucasus Countries.</dc:title>
  <dc:creator>yaryna borenko</dc:creator>
  <cp:lastModifiedBy>BASARAB Tanya</cp:lastModifiedBy>
  <cp:revision>2</cp:revision>
  <dcterms:created xsi:type="dcterms:W3CDTF">2018-09-18T15:48:49Z</dcterms:created>
  <dcterms:modified xsi:type="dcterms:W3CDTF">2018-09-19T06:44:08Z</dcterms:modified>
</cp:coreProperties>
</file>