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5" r:id="rId1"/>
  </p:sldMasterIdLst>
  <p:notesMasterIdLst>
    <p:notesMasterId r:id="rId12"/>
  </p:notesMasterIdLst>
  <p:handoutMasterIdLst>
    <p:handoutMasterId r:id="rId13"/>
  </p:handoutMasterIdLst>
  <p:sldIdLst>
    <p:sldId id="268" r:id="rId2"/>
    <p:sldId id="269" r:id="rId3"/>
    <p:sldId id="274" r:id="rId4"/>
    <p:sldId id="275" r:id="rId5"/>
    <p:sldId id="276" r:id="rId6"/>
    <p:sldId id="277" r:id="rId7"/>
    <p:sldId id="279" r:id="rId8"/>
    <p:sldId id="278" r:id="rId9"/>
    <p:sldId id="280" r:id="rId10"/>
    <p:sldId id="271" r:id="rId11"/>
  </p:sldIdLst>
  <p:sldSz cx="10693400" cy="756285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08" autoAdjust="0"/>
    <p:restoredTop sz="59645" autoAdjust="0"/>
  </p:normalViewPr>
  <p:slideViewPr>
    <p:cSldViewPr>
      <p:cViewPr>
        <p:scale>
          <a:sx n="60" d="100"/>
          <a:sy n="60" d="100"/>
        </p:scale>
        <p:origin x="-1332" y="648"/>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103" d="100"/>
          <a:sy n="103" d="100"/>
        </p:scale>
        <p:origin x="-1518" y="-96"/>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5727" cy="495915"/>
          </a:xfrm>
          <a:prstGeom prst="rect">
            <a:avLst/>
          </a:prstGeom>
        </p:spPr>
        <p:txBody>
          <a:bodyPr vert="horz" lIns="83759" tIns="41880" rIns="83759" bIns="41880" rtlCol="0"/>
          <a:lstStyle>
            <a:lvl1pPr algn="l">
              <a:defRPr sz="1100"/>
            </a:lvl1pPr>
          </a:lstStyle>
          <a:p>
            <a:endParaRPr lang="fr-FR"/>
          </a:p>
        </p:txBody>
      </p:sp>
      <p:sp>
        <p:nvSpPr>
          <p:cNvPr id="3" name="Espace réservé de la date 2"/>
          <p:cNvSpPr>
            <a:spLocks noGrp="1"/>
          </p:cNvSpPr>
          <p:nvPr>
            <p:ph type="dt" sz="quarter" idx="1"/>
          </p:nvPr>
        </p:nvSpPr>
        <p:spPr>
          <a:xfrm>
            <a:off x="3850940" y="1"/>
            <a:ext cx="2944717" cy="495915"/>
          </a:xfrm>
          <a:prstGeom prst="rect">
            <a:avLst/>
          </a:prstGeom>
        </p:spPr>
        <p:txBody>
          <a:bodyPr vert="horz" lIns="83759" tIns="41880" rIns="83759" bIns="41880" rtlCol="0"/>
          <a:lstStyle>
            <a:lvl1pPr algn="r">
              <a:defRPr sz="1100"/>
            </a:lvl1pPr>
          </a:lstStyle>
          <a:p>
            <a:fld id="{28493951-8F64-4458-8E99-136874FCDA52}" type="datetimeFigureOut">
              <a:rPr lang="fr-FR" smtClean="0"/>
              <a:t>19/09/2018</a:t>
            </a:fld>
            <a:endParaRPr lang="fr-FR"/>
          </a:p>
        </p:txBody>
      </p:sp>
      <p:sp>
        <p:nvSpPr>
          <p:cNvPr id="4" name="Espace réservé du pied de page 3"/>
          <p:cNvSpPr>
            <a:spLocks noGrp="1"/>
          </p:cNvSpPr>
          <p:nvPr>
            <p:ph type="ftr" sz="quarter" idx="2"/>
          </p:nvPr>
        </p:nvSpPr>
        <p:spPr>
          <a:xfrm>
            <a:off x="0" y="9428641"/>
            <a:ext cx="2945727" cy="495915"/>
          </a:xfrm>
          <a:prstGeom prst="rect">
            <a:avLst/>
          </a:prstGeom>
        </p:spPr>
        <p:txBody>
          <a:bodyPr vert="horz" lIns="83759" tIns="41880" rIns="83759" bIns="41880" rtlCol="0" anchor="b"/>
          <a:lstStyle>
            <a:lvl1pPr algn="l">
              <a:defRPr sz="1100"/>
            </a:lvl1pPr>
          </a:lstStyle>
          <a:p>
            <a:endParaRPr lang="fr-FR"/>
          </a:p>
        </p:txBody>
      </p:sp>
      <p:sp>
        <p:nvSpPr>
          <p:cNvPr id="5" name="Espace réservé du numéro de diapositive 4"/>
          <p:cNvSpPr>
            <a:spLocks noGrp="1"/>
          </p:cNvSpPr>
          <p:nvPr>
            <p:ph type="sldNum" sz="quarter" idx="3"/>
          </p:nvPr>
        </p:nvSpPr>
        <p:spPr>
          <a:xfrm>
            <a:off x="3850940" y="9428641"/>
            <a:ext cx="2944717" cy="495915"/>
          </a:xfrm>
          <a:prstGeom prst="rect">
            <a:avLst/>
          </a:prstGeom>
        </p:spPr>
        <p:txBody>
          <a:bodyPr vert="horz" lIns="83759" tIns="41880" rIns="83759" bIns="41880" rtlCol="0" anchor="b"/>
          <a:lstStyle>
            <a:lvl1pPr algn="r">
              <a:defRPr sz="1100"/>
            </a:lvl1pPr>
          </a:lstStyle>
          <a:p>
            <a:fld id="{3174FCB5-3AA0-402A-B20B-EF924355FAC0}" type="slidenum">
              <a:rPr lang="fr-FR" smtClean="0"/>
              <a:t>‹N°›</a:t>
            </a:fld>
            <a:endParaRPr lang="fr-FR"/>
          </a:p>
        </p:txBody>
      </p:sp>
    </p:spTree>
    <p:extLst>
      <p:ext uri="{BB962C8B-B14F-4D97-AF65-F5344CB8AC3E}">
        <p14:creationId xmlns:p14="http://schemas.microsoft.com/office/powerpoint/2010/main" val="6936564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5727" cy="495915"/>
          </a:xfrm>
          <a:prstGeom prst="rect">
            <a:avLst/>
          </a:prstGeom>
        </p:spPr>
        <p:txBody>
          <a:bodyPr vert="horz" lIns="83759" tIns="41880" rIns="83759" bIns="41880" rtlCol="0"/>
          <a:lstStyle>
            <a:lvl1pPr algn="l">
              <a:defRPr sz="1100"/>
            </a:lvl1pPr>
          </a:lstStyle>
          <a:p>
            <a:endParaRPr lang="fr-FR"/>
          </a:p>
        </p:txBody>
      </p:sp>
      <p:sp>
        <p:nvSpPr>
          <p:cNvPr id="3" name="Espace réservé de la date 2"/>
          <p:cNvSpPr>
            <a:spLocks noGrp="1"/>
          </p:cNvSpPr>
          <p:nvPr>
            <p:ph type="dt" idx="1"/>
          </p:nvPr>
        </p:nvSpPr>
        <p:spPr>
          <a:xfrm>
            <a:off x="3850940" y="1"/>
            <a:ext cx="2944717" cy="495915"/>
          </a:xfrm>
          <a:prstGeom prst="rect">
            <a:avLst/>
          </a:prstGeom>
        </p:spPr>
        <p:txBody>
          <a:bodyPr vert="horz" lIns="83759" tIns="41880" rIns="83759" bIns="41880" rtlCol="0"/>
          <a:lstStyle>
            <a:lvl1pPr algn="r">
              <a:defRPr sz="1100"/>
            </a:lvl1pPr>
          </a:lstStyle>
          <a:p>
            <a:fld id="{651DE597-982F-4532-8597-D16272DF07C9}" type="datetimeFigureOut">
              <a:rPr lang="fr-FR" smtClean="0"/>
              <a:t>19/09/2018</a:t>
            </a:fld>
            <a:endParaRPr lang="fr-FR"/>
          </a:p>
        </p:txBody>
      </p:sp>
      <p:sp>
        <p:nvSpPr>
          <p:cNvPr id="4" name="Espace réservé de l'image des diapositives 3"/>
          <p:cNvSpPr>
            <a:spLocks noGrp="1" noRot="1" noChangeAspect="1"/>
          </p:cNvSpPr>
          <p:nvPr>
            <p:ph type="sldImg" idx="2"/>
          </p:nvPr>
        </p:nvSpPr>
        <p:spPr>
          <a:xfrm>
            <a:off x="768350" y="744538"/>
            <a:ext cx="5260975" cy="3722687"/>
          </a:xfrm>
          <a:prstGeom prst="rect">
            <a:avLst/>
          </a:prstGeom>
          <a:noFill/>
          <a:ln w="12700">
            <a:solidFill>
              <a:prstClr val="black"/>
            </a:solidFill>
          </a:ln>
        </p:spPr>
        <p:txBody>
          <a:bodyPr vert="horz" lIns="83759" tIns="41880" rIns="83759" bIns="41880" rtlCol="0" anchor="ctr"/>
          <a:lstStyle/>
          <a:p>
            <a:endParaRPr lang="fr-FR"/>
          </a:p>
        </p:txBody>
      </p:sp>
      <p:sp>
        <p:nvSpPr>
          <p:cNvPr id="5" name="Espace réservé des commentaires 4"/>
          <p:cNvSpPr>
            <a:spLocks noGrp="1"/>
          </p:cNvSpPr>
          <p:nvPr>
            <p:ph type="body" sz="quarter" idx="3"/>
          </p:nvPr>
        </p:nvSpPr>
        <p:spPr>
          <a:xfrm>
            <a:off x="680172" y="4715363"/>
            <a:ext cx="5437332" cy="4467404"/>
          </a:xfrm>
          <a:prstGeom prst="rect">
            <a:avLst/>
          </a:prstGeom>
        </p:spPr>
        <p:txBody>
          <a:bodyPr vert="horz" lIns="83759" tIns="41880" rIns="83759" bIns="4188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641"/>
            <a:ext cx="2945727" cy="495915"/>
          </a:xfrm>
          <a:prstGeom prst="rect">
            <a:avLst/>
          </a:prstGeom>
        </p:spPr>
        <p:txBody>
          <a:bodyPr vert="horz" lIns="83759" tIns="41880" rIns="83759" bIns="41880" rtlCol="0" anchor="b"/>
          <a:lstStyle>
            <a:lvl1pPr algn="l">
              <a:defRPr sz="1100"/>
            </a:lvl1pPr>
          </a:lstStyle>
          <a:p>
            <a:endParaRPr lang="fr-FR"/>
          </a:p>
        </p:txBody>
      </p:sp>
      <p:sp>
        <p:nvSpPr>
          <p:cNvPr id="7" name="Espace réservé du numéro de diapositive 6"/>
          <p:cNvSpPr>
            <a:spLocks noGrp="1"/>
          </p:cNvSpPr>
          <p:nvPr>
            <p:ph type="sldNum" sz="quarter" idx="5"/>
          </p:nvPr>
        </p:nvSpPr>
        <p:spPr>
          <a:xfrm>
            <a:off x="3850940" y="9428641"/>
            <a:ext cx="2944717" cy="495915"/>
          </a:xfrm>
          <a:prstGeom prst="rect">
            <a:avLst/>
          </a:prstGeom>
        </p:spPr>
        <p:txBody>
          <a:bodyPr vert="horz" lIns="83759" tIns="41880" rIns="83759" bIns="41880" rtlCol="0" anchor="b"/>
          <a:lstStyle>
            <a:lvl1pPr algn="r">
              <a:defRPr sz="1100"/>
            </a:lvl1pPr>
          </a:lstStyle>
          <a:p>
            <a:fld id="{441D348E-449D-4CA3-9DBD-C64A32170578}" type="slidenum">
              <a:rPr lang="fr-FR" smtClean="0"/>
              <a:t>‹N°›</a:t>
            </a:fld>
            <a:endParaRPr lang="fr-FR"/>
          </a:p>
        </p:txBody>
      </p:sp>
    </p:spTree>
    <p:extLst>
      <p:ext uri="{BB962C8B-B14F-4D97-AF65-F5344CB8AC3E}">
        <p14:creationId xmlns:p14="http://schemas.microsoft.com/office/powerpoint/2010/main" val="3493307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legifrance.gouv.fr/affichTexte.do?cidTexte=JORFTEXT000031692573"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insee.fr/fr/publications-et-services/sommaire.asp?reg_id=24&amp;ref_id=REIND02" TargetMode="External"/><Relationship Id="rId2" Type="http://schemas.openxmlformats.org/officeDocument/2006/relationships/slide" Target="../slides/slide4.xml"/><Relationship Id="rId1" Type="http://schemas.openxmlformats.org/officeDocument/2006/relationships/notesMaster" Target="../notesMasters/notesMaster1.xml"/><Relationship Id="rId5" Type="http://schemas.openxmlformats.org/officeDocument/2006/relationships/hyperlink" Target="http://www.insee.fr/fr/insee-statistique-publique/default.asp?page=statistique-publique/jeunesse.htm" TargetMode="External"/><Relationship Id="rId4" Type="http://schemas.openxmlformats.org/officeDocument/2006/relationships/hyperlink" Target="http://www.insee.fr/fr/insee-statistique-publique/default.asp?page=statistique-publique/services-statistiques-ministeriels.htm"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jeunes.gouv.fr/IMG/pdf/tome_2_etat_de_la_jeunesse_def.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441D348E-449D-4CA3-9DBD-C64A32170578}" type="slidenum">
              <a:rPr lang="fr-FR" smtClean="0"/>
              <a:t>1</a:t>
            </a:fld>
            <a:endParaRPr lang="fr-FR"/>
          </a:p>
        </p:txBody>
      </p:sp>
    </p:spTree>
    <p:extLst>
      <p:ext uri="{BB962C8B-B14F-4D97-AF65-F5344CB8AC3E}">
        <p14:creationId xmlns:p14="http://schemas.microsoft.com/office/powerpoint/2010/main" val="5471434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fld id="{441D348E-449D-4CA3-9DBD-C64A32170578}" type="slidenum">
              <a:rPr lang="fr-FR" smtClean="0"/>
              <a:t>10</a:t>
            </a:fld>
            <a:endParaRPr lang="fr-FR"/>
          </a:p>
        </p:txBody>
      </p:sp>
    </p:spTree>
    <p:extLst>
      <p:ext uri="{BB962C8B-B14F-4D97-AF65-F5344CB8AC3E}">
        <p14:creationId xmlns:p14="http://schemas.microsoft.com/office/powerpoint/2010/main" val="28830654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sz="1100" dirty="0"/>
              <a:t>At the national level, in 2016, the Youth Policy Orientation Council (COJ) was created by Decree No. 2016-1377 of 12 October 2016. It is an administrative advisory body, placed under the authority of the Prime Minister. </a:t>
            </a:r>
            <a:endParaRPr lang="fr-FR" sz="1100" dirty="0"/>
          </a:p>
          <a:p>
            <a:r>
              <a:rPr lang="en-US" sz="1100" dirty="0"/>
              <a:t> </a:t>
            </a:r>
            <a:endParaRPr lang="fr-FR" sz="1100" dirty="0"/>
          </a:p>
          <a:p>
            <a:r>
              <a:rPr lang="en-US" sz="1100" dirty="0"/>
              <a:t>The COJ has three main missions: </a:t>
            </a:r>
            <a:endParaRPr lang="fr-FR" sz="1100" dirty="0"/>
          </a:p>
          <a:p>
            <a:r>
              <a:rPr lang="en-US" sz="1100" dirty="0"/>
              <a:t>• it can be consulted on legislative or regulatory projects related to youth and discuss any question of general interest concerning youth policy; </a:t>
            </a:r>
            <a:endParaRPr lang="fr-FR" sz="1100" dirty="0"/>
          </a:p>
          <a:p>
            <a:r>
              <a:rPr lang="en-US" sz="1100" dirty="0"/>
              <a:t>• it can make proposals to the Government to improve the situation of young people; </a:t>
            </a:r>
            <a:endParaRPr lang="fr-FR" sz="1100" dirty="0"/>
          </a:p>
          <a:p>
            <a:r>
              <a:rPr lang="en-US" sz="1100" dirty="0"/>
              <a:t>• it must send an annual report to the Government. </a:t>
            </a:r>
            <a:endParaRPr lang="fr-FR" sz="1100" dirty="0"/>
          </a:p>
          <a:p>
            <a:r>
              <a:rPr lang="en-US" sz="1100" dirty="0"/>
              <a:t> </a:t>
            </a:r>
            <a:endParaRPr lang="fr-FR" sz="1100" dirty="0"/>
          </a:p>
          <a:p>
            <a:r>
              <a:rPr lang="en-US" sz="1100" dirty="0"/>
              <a:t>This Council is composed of 79 members including representatives of youth organizations.</a:t>
            </a:r>
            <a:endParaRPr lang="fr-FR" sz="1100" dirty="0"/>
          </a:p>
          <a:p>
            <a:r>
              <a:rPr lang="en-US" sz="1100" dirty="0"/>
              <a:t>For example, It decided to self-initiate and produce an opinion on the “Universal national service”, which was delivered to the Prime Minister in January 2018.</a:t>
            </a:r>
            <a:endParaRPr lang="fr-FR" sz="1100" dirty="0"/>
          </a:p>
          <a:p>
            <a:endParaRPr lang="fr-FR" dirty="0"/>
          </a:p>
        </p:txBody>
      </p:sp>
      <p:sp>
        <p:nvSpPr>
          <p:cNvPr id="4" name="Espace réservé du numéro de diapositive 3"/>
          <p:cNvSpPr>
            <a:spLocks noGrp="1"/>
          </p:cNvSpPr>
          <p:nvPr>
            <p:ph type="sldNum" sz="quarter" idx="10"/>
          </p:nvPr>
        </p:nvSpPr>
        <p:spPr/>
        <p:txBody>
          <a:bodyPr/>
          <a:lstStyle/>
          <a:p>
            <a:fld id="{441D348E-449D-4CA3-9DBD-C64A32170578}" type="slidenum">
              <a:rPr lang="fr-FR" smtClean="0"/>
              <a:t>2</a:t>
            </a:fld>
            <a:endParaRPr lang="fr-FR"/>
          </a:p>
        </p:txBody>
      </p:sp>
    </p:spTree>
    <p:extLst>
      <p:ext uri="{BB962C8B-B14F-4D97-AF65-F5344CB8AC3E}">
        <p14:creationId xmlns:p14="http://schemas.microsoft.com/office/powerpoint/2010/main" val="2504700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defTabSz="837590"/>
            <a:r>
              <a:rPr lang="en-US" sz="1100" dirty="0"/>
              <a:t> The evaluation of youth public policies relies on an cooperation between research and the public authorities finds concrete form in the action of the </a:t>
            </a:r>
            <a:r>
              <a:rPr lang="en-US" sz="1100" i="1" dirty="0" err="1">
                <a:hlinkClick r:id="rId3"/>
              </a:rPr>
              <a:t>Institut</a:t>
            </a:r>
            <a:r>
              <a:rPr lang="en-US" sz="1100" i="1" dirty="0">
                <a:hlinkClick r:id="rId3"/>
              </a:rPr>
              <a:t> National de la Jeunesse et de </a:t>
            </a:r>
            <a:r>
              <a:rPr lang="en-US" sz="1100" i="1" dirty="0" err="1">
                <a:hlinkClick r:id="rId3"/>
              </a:rPr>
              <a:t>l’Éducation</a:t>
            </a:r>
            <a:r>
              <a:rPr lang="en-US" sz="1100" i="1" dirty="0">
                <a:hlinkClick r:id="rId3"/>
              </a:rPr>
              <a:t> </a:t>
            </a:r>
            <a:r>
              <a:rPr lang="en-US" sz="1100" i="1" dirty="0" err="1">
                <a:hlinkClick r:id="rId3"/>
              </a:rPr>
              <a:t>Populaire</a:t>
            </a:r>
            <a:r>
              <a:rPr lang="en-US" sz="1100" dirty="0"/>
              <a:t> (INJEP – National Institute for Youth and Non-Formal Education), under the aegis of the Director of the DJEPVA, which “draws up analyses via the carrying out of research, studies and assessments, and produces statistical data, in collaboration with the Public Statistics Department, in the fields of youth, non-formal education, community life and sport”.</a:t>
            </a:r>
            <a:endParaRPr lang="fr-FR" sz="1100" dirty="0"/>
          </a:p>
          <a:p>
            <a:r>
              <a:rPr lang="en-US" dirty="0" smtClean="0"/>
              <a:t/>
            </a:r>
            <a:br>
              <a:rPr lang="en-US" dirty="0" smtClean="0"/>
            </a:br>
            <a:r>
              <a:rPr lang="en-US" dirty="0" smtClean="0"/>
              <a:t/>
            </a:r>
            <a:br>
              <a:rPr lang="en-US" dirty="0" smtClean="0"/>
            </a:br>
            <a:r>
              <a:rPr lang="en-US" sz="1100" dirty="0"/>
              <a:t>Producing monitoring center(observatory) of knowledge, the national Institute of youth and non formal education ( INJEP) is a center of resources and expertise on the youth questions and policies on non-formal education, community life and sport.</a:t>
            </a:r>
            <a:r>
              <a:rPr lang="en-US" dirty="0" smtClean="0"/>
              <a:t/>
            </a:r>
            <a:br>
              <a:rPr lang="en-US" dirty="0" smtClean="0"/>
            </a:br>
            <a:r>
              <a:rPr lang="en-US" dirty="0" smtClean="0"/>
              <a:t/>
            </a:r>
            <a:br>
              <a:rPr lang="en-US" dirty="0" smtClean="0"/>
            </a:br>
            <a:r>
              <a:rPr lang="en-US" sz="1100" dirty="0"/>
              <a:t>Its mission: contribute to improve the knowledge in these domains by the production of statistics and analyses, the observation, the experiment and the evaluation.</a:t>
            </a:r>
            <a:r>
              <a:rPr lang="en-US" dirty="0" smtClean="0"/>
              <a:t/>
            </a:r>
            <a:br>
              <a:rPr lang="en-US" dirty="0" smtClean="0"/>
            </a:br>
            <a:r>
              <a:rPr lang="en-US" sz="1100" dirty="0"/>
              <a:t>Its ambition: share this knowledge with all the actors and light(enlighten) the public decision.</a:t>
            </a:r>
            <a:endParaRPr lang="en-US" dirty="0"/>
          </a:p>
        </p:txBody>
      </p:sp>
      <p:sp>
        <p:nvSpPr>
          <p:cNvPr id="4" name="Espace réservé du numéro de diapositive 3"/>
          <p:cNvSpPr>
            <a:spLocks noGrp="1"/>
          </p:cNvSpPr>
          <p:nvPr>
            <p:ph type="sldNum" sz="quarter" idx="10"/>
          </p:nvPr>
        </p:nvSpPr>
        <p:spPr/>
        <p:txBody>
          <a:bodyPr/>
          <a:lstStyle/>
          <a:p>
            <a:fld id="{441D348E-449D-4CA3-9DBD-C64A32170578}" type="slidenum">
              <a:rPr lang="fr-FR" smtClean="0"/>
              <a:t>3</a:t>
            </a:fld>
            <a:endParaRPr lang="fr-FR"/>
          </a:p>
        </p:txBody>
      </p:sp>
    </p:spTree>
    <p:extLst>
      <p:ext uri="{BB962C8B-B14F-4D97-AF65-F5344CB8AC3E}">
        <p14:creationId xmlns:p14="http://schemas.microsoft.com/office/powerpoint/2010/main" val="2820661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sz="1100" dirty="0"/>
              <a:t>National Statistics and available data sources </a:t>
            </a:r>
            <a:endParaRPr lang="fr-FR" sz="1100" dirty="0"/>
          </a:p>
          <a:p>
            <a:r>
              <a:rPr lang="en-US" sz="1100" dirty="0"/>
              <a:t> The French State has a SSP – Public Statistical Department that produces data as a basis for drafting public policies. It develops indicators enabling assessments of French society and its population’s demographic, economic, social and environmental situations.</a:t>
            </a:r>
            <a:endParaRPr lang="fr-FR" sz="1100" dirty="0"/>
          </a:p>
          <a:p>
            <a:r>
              <a:rPr lang="en-US" sz="1100" dirty="0"/>
              <a:t>The Public Statistical Department is made up of the </a:t>
            </a:r>
            <a:r>
              <a:rPr lang="en-US" sz="1100" i="1" dirty="0" err="1"/>
              <a:t>Institut</a:t>
            </a:r>
            <a:r>
              <a:rPr lang="en-US" sz="1100" i="1" dirty="0"/>
              <a:t> National de la </a:t>
            </a:r>
            <a:r>
              <a:rPr lang="en-US" sz="1100" i="1" dirty="0" err="1"/>
              <a:t>Statistique</a:t>
            </a:r>
            <a:r>
              <a:rPr lang="en-US" sz="1100" i="1" dirty="0"/>
              <a:t> et des </a:t>
            </a:r>
            <a:r>
              <a:rPr lang="en-US" sz="1100" i="1" dirty="0" err="1"/>
              <a:t>Études</a:t>
            </a:r>
            <a:r>
              <a:rPr lang="en-US" sz="1100" i="1" dirty="0"/>
              <a:t> </a:t>
            </a:r>
            <a:r>
              <a:rPr lang="en-US" sz="1100" i="1" dirty="0" err="1"/>
              <a:t>Économiques</a:t>
            </a:r>
            <a:r>
              <a:rPr lang="en-US" sz="1100" dirty="0"/>
              <a:t> (INSEE – National Institute of Statistics and Economic Studies), which manages the SSP and </a:t>
            </a:r>
            <a:r>
              <a:rPr lang="en-US" sz="1100" i="1" dirty="0"/>
              <a:t>Services </a:t>
            </a:r>
            <a:r>
              <a:rPr lang="en-US" sz="1100" i="1" dirty="0" err="1"/>
              <a:t>Statistiques</a:t>
            </a:r>
            <a:r>
              <a:rPr lang="en-US" sz="1100" i="1" dirty="0"/>
              <a:t> </a:t>
            </a:r>
            <a:r>
              <a:rPr lang="en-US" sz="1100" i="1" dirty="0" err="1"/>
              <a:t>Ministériels</a:t>
            </a:r>
            <a:r>
              <a:rPr lang="en-US" sz="1100" dirty="0"/>
              <a:t> (SSMs – Ministerial Statistical Departments).</a:t>
            </a:r>
            <a:endParaRPr lang="fr-FR" sz="1100" dirty="0"/>
          </a:p>
          <a:p>
            <a:r>
              <a:rPr lang="en-US" sz="1100" dirty="0"/>
              <a:t>INSEE is one of the Ministry of the Economy and Finance’s General Departments; it is tasked with collecting, </a:t>
            </a:r>
            <a:r>
              <a:rPr lang="en-US" sz="1100" dirty="0" err="1"/>
              <a:t>analysing</a:t>
            </a:r>
            <a:r>
              <a:rPr lang="en-US" sz="1100" dirty="0"/>
              <a:t> and disseminating information on French society across the country, and carrying out annual surveys.</a:t>
            </a:r>
            <a:endParaRPr lang="fr-FR" sz="1100" dirty="0"/>
          </a:p>
          <a:p>
            <a:r>
              <a:rPr lang="en-US" sz="1100" dirty="0"/>
              <a:t>INSEE has no specific youth division, but, through its focuses on such themes as work, school education and higher education, and surveys carried out in certain areas by its regional departments, it collects information on young people’s living conditions. Such is the case with its “</a:t>
            </a:r>
            <a:r>
              <a:rPr lang="en-US" sz="1100" i="1" u="sng" dirty="0">
                <a:hlinkClick r:id="rId3"/>
              </a:rPr>
              <a:t>Portraits de Jeunesse</a:t>
            </a:r>
            <a:r>
              <a:rPr lang="en-US" sz="1100" dirty="0"/>
              <a:t>” (Portraits of Youth), which are statistical studies (reports) bearing on young people’s social conditions in given regions.</a:t>
            </a:r>
            <a:endParaRPr lang="fr-FR" sz="1100" dirty="0"/>
          </a:p>
          <a:p>
            <a:r>
              <a:rPr lang="en-US" sz="1100" dirty="0"/>
              <a:t> Each ministry also has its own </a:t>
            </a:r>
            <a:r>
              <a:rPr lang="en-US" sz="1100" i="1" dirty="0"/>
              <a:t>Service </a:t>
            </a:r>
            <a:r>
              <a:rPr lang="en-US" sz="1100" i="1" dirty="0" err="1"/>
              <a:t>Statistique</a:t>
            </a:r>
            <a:r>
              <a:rPr lang="en-US" sz="1100" i="1" dirty="0"/>
              <a:t> </a:t>
            </a:r>
            <a:r>
              <a:rPr lang="en-US" sz="1100" i="1" dirty="0" err="1"/>
              <a:t>Ministériel</a:t>
            </a:r>
            <a:r>
              <a:rPr lang="en-US" sz="1100" dirty="0"/>
              <a:t> </a:t>
            </a:r>
            <a:r>
              <a:rPr lang="en-US" sz="1100" u="sng" dirty="0">
                <a:hlinkClick r:id="rId4"/>
              </a:rPr>
              <a:t>(SSM</a:t>
            </a:r>
            <a:r>
              <a:rPr lang="en-US" sz="1100" dirty="0"/>
              <a:t> – Ministerial Statistical Department), which may produce data on ministry policies as seen by young people.</a:t>
            </a:r>
            <a:endParaRPr lang="fr-FR" sz="1100" dirty="0"/>
          </a:p>
          <a:p>
            <a:r>
              <a:rPr lang="en-US" sz="1100" dirty="0"/>
              <a:t>At the Ministry in the charge of Youth and Sports, the </a:t>
            </a:r>
            <a:r>
              <a:rPr lang="en-US" sz="1100" i="1" u="sng" dirty="0">
                <a:hlinkClick r:id="rId5"/>
              </a:rPr>
              <a:t>Mission des </a:t>
            </a:r>
            <a:r>
              <a:rPr lang="en-US" sz="1100" i="1" u="sng" dirty="0" err="1">
                <a:hlinkClick r:id="rId5"/>
              </a:rPr>
              <a:t>Études</a:t>
            </a:r>
            <a:r>
              <a:rPr lang="en-US" sz="1100" i="1" u="sng" dirty="0">
                <a:hlinkClick r:id="rId5"/>
              </a:rPr>
              <a:t>, de </a:t>
            </a:r>
            <a:r>
              <a:rPr lang="en-US" sz="1100" i="1" u="sng" dirty="0" err="1">
                <a:hlinkClick r:id="rId5"/>
              </a:rPr>
              <a:t>l’Observation</a:t>
            </a:r>
            <a:r>
              <a:rPr lang="en-US" sz="1100" i="1" u="sng" dirty="0">
                <a:hlinkClick r:id="rId5"/>
              </a:rPr>
              <a:t> et des </a:t>
            </a:r>
            <a:r>
              <a:rPr lang="en-US" sz="1100" i="1" u="sng" dirty="0" err="1">
                <a:hlinkClick r:id="rId5"/>
              </a:rPr>
              <a:t>Statistiques</a:t>
            </a:r>
            <a:r>
              <a:rPr lang="en-US" sz="1100" dirty="0"/>
              <a:t> (MEOS – Analysis, Reports and Statistics Section) – which was incorporated into INJEP in January 2016 – is responsible for producing and disseminating public statistics on youth, non-formal education, community life and sport.</a:t>
            </a:r>
            <a:endParaRPr lang="fr-FR" sz="1100" dirty="0"/>
          </a:p>
          <a:p>
            <a:r>
              <a:rPr lang="en-US" sz="1100" dirty="0"/>
              <a:t>Besides INSEE and MEOS, several Ministerial Statistical Departments collect statistics on “youth” (education, </a:t>
            </a:r>
            <a:r>
              <a:rPr lang="en-US" sz="1100" dirty="0" err="1"/>
              <a:t>labour</a:t>
            </a:r>
            <a:r>
              <a:rPr lang="en-US" sz="1100" dirty="0"/>
              <a:t>, justice….)</a:t>
            </a:r>
            <a:endParaRPr lang="fr-FR" sz="1100" dirty="0"/>
          </a:p>
          <a:p>
            <a:endParaRPr lang="en-US" dirty="0"/>
          </a:p>
        </p:txBody>
      </p:sp>
      <p:sp>
        <p:nvSpPr>
          <p:cNvPr id="4" name="Espace réservé du numéro de diapositive 3"/>
          <p:cNvSpPr>
            <a:spLocks noGrp="1"/>
          </p:cNvSpPr>
          <p:nvPr>
            <p:ph type="sldNum" sz="quarter" idx="10"/>
          </p:nvPr>
        </p:nvSpPr>
        <p:spPr/>
        <p:txBody>
          <a:bodyPr/>
          <a:lstStyle/>
          <a:p>
            <a:fld id="{441D348E-449D-4CA3-9DBD-C64A32170578}" type="slidenum">
              <a:rPr lang="fr-FR" smtClean="0"/>
              <a:t>4</a:t>
            </a:fld>
            <a:endParaRPr lang="fr-FR"/>
          </a:p>
        </p:txBody>
      </p:sp>
    </p:spTree>
    <p:extLst>
      <p:ext uri="{BB962C8B-B14F-4D97-AF65-F5344CB8AC3E}">
        <p14:creationId xmlns:p14="http://schemas.microsoft.com/office/powerpoint/2010/main" val="3997090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en-US" sz="1100" dirty="0"/>
              <a:t>The </a:t>
            </a:r>
            <a:r>
              <a:rPr lang="en-US" sz="1100" dirty="0" smtClean="0"/>
              <a:t>Youth Indicators dashboard is </a:t>
            </a:r>
            <a:r>
              <a:rPr lang="en-US" sz="1100" dirty="0"/>
              <a:t>the </a:t>
            </a:r>
            <a:r>
              <a:rPr lang="en-US" sz="1100" dirty="0" smtClean="0"/>
              <a:t>result </a:t>
            </a:r>
            <a:r>
              <a:rPr lang="en-US" sz="1100" dirty="0"/>
              <a:t>of a collaborative work coordinated by </a:t>
            </a:r>
            <a:r>
              <a:rPr lang="en-US" sz="1100" dirty="0" smtClean="0"/>
              <a:t>INJEP </a:t>
            </a:r>
            <a:r>
              <a:rPr lang="en-US" sz="1100" dirty="0"/>
              <a:t>with the ministerial statistical </a:t>
            </a:r>
            <a:r>
              <a:rPr lang="en-US" sz="1100" dirty="0" smtClean="0"/>
              <a:t>departments producing </a:t>
            </a:r>
            <a:r>
              <a:rPr lang="en-US" sz="1100" dirty="0"/>
              <a:t>public bodies of data on the </a:t>
            </a:r>
            <a:r>
              <a:rPr lang="en-US" sz="1100" dirty="0" smtClean="0"/>
              <a:t>youth.</a:t>
            </a:r>
            <a:r>
              <a:rPr lang="en-US" dirty="0" smtClean="0"/>
              <a:t/>
            </a:r>
            <a:br>
              <a:rPr lang="en-US" dirty="0" smtClean="0"/>
            </a:br>
            <a:endParaRPr lang="en-US" dirty="0" smtClean="0"/>
          </a:p>
          <a:p>
            <a:r>
              <a:rPr lang="en-US" sz="1100" dirty="0" smtClean="0"/>
              <a:t>It </a:t>
            </a:r>
            <a:r>
              <a:rPr lang="en-US" sz="1100" dirty="0"/>
              <a:t>aims at </a:t>
            </a:r>
            <a:r>
              <a:rPr lang="en-US" sz="1100" dirty="0" smtClean="0"/>
              <a:t>gathering/collecting </a:t>
            </a:r>
            <a:r>
              <a:rPr lang="en-US" sz="1100" dirty="0"/>
              <a:t>recent data on the youth </a:t>
            </a:r>
            <a:r>
              <a:rPr lang="en-US" sz="1100" dirty="0" smtClean="0"/>
              <a:t>outcomes </a:t>
            </a:r>
            <a:r>
              <a:rPr lang="en-US" sz="1100" dirty="0"/>
              <a:t>of the public statistics. To take into account better the phenomenon of extension of the youth, </a:t>
            </a:r>
            <a:r>
              <a:rPr lang="en-US" sz="1100" dirty="0" smtClean="0"/>
              <a:t>it</a:t>
            </a:r>
            <a:r>
              <a:rPr lang="en-US" sz="1100" baseline="0" dirty="0" smtClean="0"/>
              <a:t> was enlarged from </a:t>
            </a:r>
            <a:r>
              <a:rPr lang="en-US" sz="1100" dirty="0" smtClean="0"/>
              <a:t>15</a:t>
            </a:r>
            <a:r>
              <a:rPr lang="en-US" sz="1100" baseline="0" dirty="0" smtClean="0"/>
              <a:t> to </a:t>
            </a:r>
            <a:r>
              <a:rPr lang="en-US" sz="1100" dirty="0" smtClean="0"/>
              <a:t>30 </a:t>
            </a:r>
            <a:r>
              <a:rPr lang="en-US" sz="1100" dirty="0"/>
              <a:t>years.</a:t>
            </a:r>
            <a:r>
              <a:rPr lang="en-US" dirty="0" smtClean="0"/>
              <a:t/>
            </a:r>
            <a:br>
              <a:rPr lang="en-US" dirty="0" smtClean="0"/>
            </a:br>
            <a:r>
              <a:rPr lang="en-US" dirty="0" smtClean="0"/>
              <a:t/>
            </a:r>
            <a:br>
              <a:rPr lang="en-US" dirty="0" smtClean="0"/>
            </a:br>
            <a:r>
              <a:rPr lang="en-US" sz="1100" dirty="0"/>
              <a:t>Indicators are regularly updated and so </a:t>
            </a:r>
            <a:r>
              <a:rPr lang="en-US" sz="1100" dirty="0" smtClean="0"/>
              <a:t>enlighten </a:t>
            </a:r>
            <a:r>
              <a:rPr lang="en-US" sz="1100" dirty="0"/>
              <a:t>the evolutions of </a:t>
            </a:r>
            <a:r>
              <a:rPr lang="en-US" sz="1100" dirty="0" smtClean="0"/>
              <a:t>youth </a:t>
            </a:r>
            <a:r>
              <a:rPr lang="en-US" sz="1100" dirty="0"/>
              <a:t>on diverse themes</a:t>
            </a:r>
          </a:p>
          <a:p>
            <a:endParaRPr lang="en-US" sz="1100" dirty="0"/>
          </a:p>
          <a:p>
            <a:pPr defTabSz="837590"/>
            <a:r>
              <a:rPr lang="en-US" sz="1100" dirty="0" smtClean="0"/>
              <a:t>In </a:t>
            </a:r>
            <a:r>
              <a:rPr lang="en-US" sz="1100" dirty="0"/>
              <a:t>2013, the National Institute for Youth and Non-Formal Education (INJEP), in its role as a youth observatory, was tasked with drafting the annual report on “the state of youth”. The choice was guided by an overall “evidence-based” policy” strategy. INJEP’s </a:t>
            </a:r>
            <a:r>
              <a:rPr lang="en-US" sz="1100" i="1" u="sng" dirty="0" err="1">
                <a:hlinkClick r:id="rId3"/>
              </a:rPr>
              <a:t>l’État</a:t>
            </a:r>
            <a:r>
              <a:rPr lang="en-US" sz="1100" i="1" u="sng" dirty="0">
                <a:hlinkClick r:id="rId3"/>
              </a:rPr>
              <a:t> de la </a:t>
            </a:r>
            <a:r>
              <a:rPr lang="en-US" sz="1100" i="1" u="sng" dirty="0" err="1">
                <a:hlinkClick r:id="rId3"/>
              </a:rPr>
              <a:t>jeunesse</a:t>
            </a:r>
            <a:r>
              <a:rPr lang="en-US" sz="1100" dirty="0"/>
              <a:t> was designed to aid dialogue with NGOs, local authorities and all stakeholders in youth affairs, providing them with reliable hard data on youth. The annual </a:t>
            </a:r>
            <a:r>
              <a:rPr lang="en-US" sz="1100" i="1" dirty="0" err="1"/>
              <a:t>Etat</a:t>
            </a:r>
            <a:r>
              <a:rPr lang="en-US" sz="1100" i="1" dirty="0"/>
              <a:t> de la Jeunesse</a:t>
            </a:r>
            <a:r>
              <a:rPr lang="en-US" sz="1100" dirty="0"/>
              <a:t> (State of Youth) report drafted by the </a:t>
            </a:r>
            <a:r>
              <a:rPr lang="en-US" sz="1100" i="1" dirty="0" err="1"/>
              <a:t>Institut</a:t>
            </a:r>
            <a:r>
              <a:rPr lang="en-US" sz="1100" i="1" dirty="0"/>
              <a:t> National de la Jeunesse et de </a:t>
            </a:r>
            <a:r>
              <a:rPr lang="en-US" sz="1100" i="1" dirty="0" err="1"/>
              <a:t>l'Education</a:t>
            </a:r>
            <a:r>
              <a:rPr lang="en-US" sz="1100" i="1" dirty="0"/>
              <a:t> </a:t>
            </a:r>
            <a:r>
              <a:rPr lang="en-US" sz="1100" i="1" dirty="0" err="1"/>
              <a:t>Populaire</a:t>
            </a:r>
            <a:r>
              <a:rPr lang="en-US" sz="1100" dirty="0"/>
              <a:t> (INJEP-National Institute for Youth and Non-Formal Education) compiles official statistics on which youth policy can be  based,</a:t>
            </a:r>
            <a:endParaRPr lang="fr-FR" sz="1100" dirty="0"/>
          </a:p>
          <a:p>
            <a:endParaRPr lang="en-US" dirty="0"/>
          </a:p>
        </p:txBody>
      </p:sp>
      <p:sp>
        <p:nvSpPr>
          <p:cNvPr id="4" name="Espace réservé du numéro de diapositive 3"/>
          <p:cNvSpPr>
            <a:spLocks noGrp="1"/>
          </p:cNvSpPr>
          <p:nvPr>
            <p:ph type="sldNum" sz="quarter" idx="10"/>
          </p:nvPr>
        </p:nvSpPr>
        <p:spPr/>
        <p:txBody>
          <a:bodyPr/>
          <a:lstStyle/>
          <a:p>
            <a:fld id="{441D348E-449D-4CA3-9DBD-C64A32170578}" type="slidenum">
              <a:rPr lang="fr-FR" smtClean="0"/>
              <a:t>5</a:t>
            </a:fld>
            <a:endParaRPr lang="fr-FR"/>
          </a:p>
        </p:txBody>
      </p:sp>
    </p:spTree>
    <p:extLst>
      <p:ext uri="{BB962C8B-B14F-4D97-AF65-F5344CB8AC3E}">
        <p14:creationId xmlns:p14="http://schemas.microsoft.com/office/powerpoint/2010/main" val="2240947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eaLnBrk="1" hangingPunct="1">
              <a:lnSpc>
                <a:spcPct val="80000"/>
              </a:lnSpc>
            </a:pPr>
            <a:r>
              <a:rPr lang="en-US" altLang="fr-FR" sz="1200" dirty="0" smtClean="0"/>
              <a:t>In December 2008, a law initiated by the Ministry of Youth created the legal framework for establishing the Youth Experimental Fund.</a:t>
            </a:r>
          </a:p>
          <a:p>
            <a:pPr eaLnBrk="1" hangingPunct="1">
              <a:lnSpc>
                <a:spcPct val="80000"/>
              </a:lnSpc>
              <a:buFontTx/>
              <a:buNone/>
            </a:pPr>
            <a:endParaRPr lang="en-US" altLang="fr-FR" sz="1200" dirty="0" smtClean="0"/>
          </a:p>
          <a:p>
            <a:pPr eaLnBrk="1" hangingPunct="1">
              <a:lnSpc>
                <a:spcPct val="80000"/>
              </a:lnSpc>
            </a:pPr>
            <a:r>
              <a:rPr lang="en-US" altLang="fr-FR" sz="1200" dirty="0" smtClean="0"/>
              <a:t>In March 2009, the Ministry of Youth conveyed a group of experts to analyze of the situation of young people in France and make joint propositions for building new youth policies.</a:t>
            </a:r>
          </a:p>
          <a:p>
            <a:pPr eaLnBrk="1" hangingPunct="1">
              <a:lnSpc>
                <a:spcPct val="80000"/>
              </a:lnSpc>
              <a:buFontTx/>
              <a:buNone/>
            </a:pPr>
            <a:endParaRPr lang="en-US" altLang="fr-FR" sz="1200" dirty="0" smtClean="0"/>
          </a:p>
          <a:p>
            <a:pPr eaLnBrk="1" hangingPunct="1">
              <a:lnSpc>
                <a:spcPct val="80000"/>
              </a:lnSpc>
            </a:pPr>
            <a:r>
              <a:rPr lang="en-US" altLang="fr-FR" sz="1200" dirty="0" smtClean="0"/>
              <a:t>The group was comprised of national government officials, members of Parliament, local authorities, NGOs, unions, and other professional actors. </a:t>
            </a:r>
          </a:p>
          <a:p>
            <a:pPr eaLnBrk="1" hangingPunct="1">
              <a:lnSpc>
                <a:spcPct val="80000"/>
              </a:lnSpc>
              <a:buFontTx/>
              <a:buNone/>
            </a:pPr>
            <a:endParaRPr lang="en-US" altLang="fr-FR" sz="1200" dirty="0" smtClean="0"/>
          </a:p>
          <a:p>
            <a:pPr eaLnBrk="1" hangingPunct="1">
              <a:lnSpc>
                <a:spcPct val="80000"/>
              </a:lnSpc>
            </a:pPr>
            <a:r>
              <a:rPr lang="en-US" altLang="fr-FR" sz="1200" dirty="0" smtClean="0"/>
              <a:t>The analysis of this group mostly focused on “transitions” and defined youth as a path between the end of mandatory school (16 years old) and social and professional </a:t>
            </a:r>
            <a:r>
              <a:rPr lang="en-US" altLang="fr-FR" sz="1200" dirty="0" smtClean="0"/>
              <a:t>integration.</a:t>
            </a:r>
            <a:endParaRPr lang="en-US" altLang="fr-FR" sz="1200" dirty="0" smtClean="0"/>
          </a:p>
          <a:p>
            <a:pPr eaLnBrk="1" hangingPunct="1">
              <a:buFontTx/>
              <a:buNone/>
            </a:pPr>
            <a:endParaRPr lang="en-US" altLang="fr-FR" sz="1200" b="1" dirty="0" smtClean="0"/>
          </a:p>
          <a:p>
            <a:pPr eaLnBrk="1" hangingPunct="1">
              <a:buFontTx/>
              <a:buNone/>
            </a:pPr>
            <a:r>
              <a:rPr lang="en-US" altLang="fr-FR" sz="1400" b="1" dirty="0" smtClean="0"/>
              <a:t>the Fund seeks </a:t>
            </a:r>
            <a:r>
              <a:rPr lang="en-US" altLang="fr-FR" sz="1400" dirty="0" smtClean="0"/>
              <a:t>:</a:t>
            </a:r>
          </a:p>
          <a:p>
            <a:pPr eaLnBrk="1" hangingPunct="1">
              <a:buFontTx/>
              <a:buNone/>
            </a:pPr>
            <a:endParaRPr lang="en-US" altLang="fr-FR" sz="1600" dirty="0" smtClean="0"/>
          </a:p>
          <a:p>
            <a:pPr eaLnBrk="1" hangingPunct="1">
              <a:buFont typeface="Wingdings" pitchFamily="2" charset="2"/>
              <a:buChar char="Ø"/>
            </a:pPr>
            <a:r>
              <a:rPr lang="en-US" altLang="fr-FR" sz="1200" b="1" dirty="0" smtClean="0"/>
              <a:t>To promote student achievement</a:t>
            </a:r>
          </a:p>
          <a:p>
            <a:pPr eaLnBrk="1" hangingPunct="1">
              <a:buFontTx/>
              <a:buNone/>
            </a:pPr>
            <a:endParaRPr lang="en-US" altLang="fr-FR" sz="1200" b="1" dirty="0" smtClean="0"/>
          </a:p>
          <a:p>
            <a:pPr eaLnBrk="1" hangingPunct="1">
              <a:buFont typeface="Wingdings" pitchFamily="2" charset="2"/>
              <a:buChar char="Ø"/>
            </a:pPr>
            <a:r>
              <a:rPr lang="en-US" altLang="fr-FR" sz="1200" b="1" dirty="0" smtClean="0"/>
              <a:t>To improve the social and professional integration of young people under 25 years. </a:t>
            </a:r>
          </a:p>
          <a:p>
            <a:endParaRPr lang="en-US" dirty="0" smtClean="0"/>
          </a:p>
          <a:p>
            <a:r>
              <a:rPr lang="en-US" dirty="0" smtClean="0"/>
              <a:t>Method:</a:t>
            </a:r>
          </a:p>
          <a:p>
            <a:pPr eaLnBrk="1" hangingPunct="1">
              <a:buFontTx/>
              <a:buNone/>
            </a:pPr>
            <a:r>
              <a:rPr lang="en-US" altLang="fr-FR" sz="2400" b="1" dirty="0" smtClean="0"/>
              <a:t>It aims to develop evidence-based youth policies by:</a:t>
            </a:r>
          </a:p>
          <a:p>
            <a:pPr eaLnBrk="1" hangingPunct="1">
              <a:buFontTx/>
              <a:buNone/>
            </a:pPr>
            <a:endParaRPr lang="en-US" altLang="fr-FR" dirty="0" smtClean="0"/>
          </a:p>
          <a:p>
            <a:pPr lvl="1" eaLnBrk="1" hangingPunct="1">
              <a:buFont typeface="Wingdings" pitchFamily="2" charset="2"/>
              <a:buChar char="Ø"/>
            </a:pPr>
            <a:r>
              <a:rPr lang="en-US" altLang="fr-FR" sz="2000" b="1" dirty="0" smtClean="0"/>
              <a:t>Promoting and supporting innovative local initiatives.</a:t>
            </a:r>
          </a:p>
          <a:p>
            <a:pPr lvl="1" eaLnBrk="1" hangingPunct="1">
              <a:buFontTx/>
              <a:buNone/>
            </a:pPr>
            <a:endParaRPr lang="en-US" altLang="fr-FR" sz="2000" b="1" dirty="0" smtClean="0"/>
          </a:p>
          <a:p>
            <a:pPr lvl="1" eaLnBrk="1" hangingPunct="1">
              <a:buFont typeface="Wingdings" pitchFamily="2" charset="2"/>
              <a:buChar char="Ø"/>
            </a:pPr>
            <a:r>
              <a:rPr lang="en-US" altLang="fr-FR" sz="2000" b="1" dirty="0" smtClean="0"/>
              <a:t>Rigorously assessing their implementation and impact to prove their efficacy before deciding whether they should be scaled up.</a:t>
            </a:r>
          </a:p>
          <a:p>
            <a:endParaRPr lang="en-US" dirty="0"/>
          </a:p>
        </p:txBody>
      </p:sp>
      <p:sp>
        <p:nvSpPr>
          <p:cNvPr id="4" name="Espace réservé du numéro de diapositive 3"/>
          <p:cNvSpPr>
            <a:spLocks noGrp="1"/>
          </p:cNvSpPr>
          <p:nvPr>
            <p:ph type="sldNum" sz="quarter" idx="10"/>
          </p:nvPr>
        </p:nvSpPr>
        <p:spPr/>
        <p:txBody>
          <a:bodyPr/>
          <a:lstStyle/>
          <a:p>
            <a:fld id="{441D348E-449D-4CA3-9DBD-C64A32170578}" type="slidenum">
              <a:rPr lang="fr-FR" smtClean="0"/>
              <a:t>6</a:t>
            </a:fld>
            <a:endParaRPr lang="fr-FR"/>
          </a:p>
        </p:txBody>
      </p:sp>
    </p:spTree>
    <p:extLst>
      <p:ext uri="{BB962C8B-B14F-4D97-AF65-F5344CB8AC3E}">
        <p14:creationId xmlns:p14="http://schemas.microsoft.com/office/powerpoint/2010/main" val="13804438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lvl="1" eaLnBrk="1" hangingPunct="1">
              <a:spcBef>
                <a:spcPct val="35000"/>
              </a:spcBef>
              <a:buFont typeface="Wingdings" pitchFamily="2" charset="2"/>
              <a:buChar char="Ø"/>
            </a:pPr>
            <a:r>
              <a:rPr lang="en-US" altLang="fr-FR" sz="2000" b="1" dirty="0" smtClean="0"/>
              <a:t>Each project is evaluated by an </a:t>
            </a:r>
            <a:r>
              <a:rPr lang="en-US" altLang="fr-FR" sz="2000" b="1" u="sng" dirty="0" smtClean="0"/>
              <a:t>independent evaluation team</a:t>
            </a:r>
            <a:r>
              <a:rPr lang="en-US" altLang="fr-FR" sz="2000" b="1" dirty="0" smtClean="0"/>
              <a:t>.</a:t>
            </a:r>
          </a:p>
          <a:p>
            <a:pPr lvl="1" eaLnBrk="1" hangingPunct="1">
              <a:spcBef>
                <a:spcPct val="35000"/>
              </a:spcBef>
              <a:buFontTx/>
              <a:buNone/>
            </a:pPr>
            <a:endParaRPr lang="en-US" altLang="fr-FR" sz="2000" b="1" dirty="0" smtClean="0"/>
          </a:p>
          <a:p>
            <a:pPr lvl="1" eaLnBrk="1" hangingPunct="1">
              <a:spcBef>
                <a:spcPct val="35000"/>
              </a:spcBef>
              <a:buFontTx/>
              <a:buNone/>
            </a:pPr>
            <a:endParaRPr lang="en-US" altLang="fr-FR" sz="2000" b="1" dirty="0" smtClean="0"/>
          </a:p>
          <a:p>
            <a:pPr lvl="1" eaLnBrk="1" hangingPunct="1">
              <a:spcBef>
                <a:spcPct val="35000"/>
              </a:spcBef>
              <a:buFont typeface="Wingdings" pitchFamily="2" charset="2"/>
              <a:buChar char="Ø"/>
            </a:pPr>
            <a:r>
              <a:rPr lang="en-US" altLang="fr-FR" sz="2000" b="1" dirty="0" smtClean="0"/>
              <a:t>Project developers and evaluators are jointly responsible for ensuring that the intervention is evaluated in a way that makes it possible to measure the efficacy of the project.</a:t>
            </a:r>
          </a:p>
          <a:p>
            <a:pPr lvl="1" eaLnBrk="1" hangingPunct="1">
              <a:spcBef>
                <a:spcPct val="35000"/>
              </a:spcBef>
              <a:buFont typeface="Wingdings" pitchFamily="2" charset="2"/>
              <a:buChar char="Ø"/>
            </a:pPr>
            <a:endParaRPr lang="en-US" dirty="0"/>
          </a:p>
        </p:txBody>
      </p:sp>
      <p:sp>
        <p:nvSpPr>
          <p:cNvPr id="4" name="Espace réservé du numéro de diapositive 3"/>
          <p:cNvSpPr>
            <a:spLocks noGrp="1"/>
          </p:cNvSpPr>
          <p:nvPr>
            <p:ph type="sldNum" sz="quarter" idx="10"/>
          </p:nvPr>
        </p:nvSpPr>
        <p:spPr/>
        <p:txBody>
          <a:bodyPr/>
          <a:lstStyle/>
          <a:p>
            <a:fld id="{441D348E-449D-4CA3-9DBD-C64A32170578}" type="slidenum">
              <a:rPr lang="fr-FR" smtClean="0"/>
              <a:t>7</a:t>
            </a:fld>
            <a:endParaRPr lang="fr-FR"/>
          </a:p>
        </p:txBody>
      </p:sp>
    </p:spTree>
    <p:extLst>
      <p:ext uri="{BB962C8B-B14F-4D97-AF65-F5344CB8AC3E}">
        <p14:creationId xmlns:p14="http://schemas.microsoft.com/office/powerpoint/2010/main" val="3903558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lvl="1" eaLnBrk="1" hangingPunct="1">
              <a:spcBef>
                <a:spcPct val="35000"/>
              </a:spcBef>
              <a:buFontTx/>
              <a:buNone/>
            </a:pPr>
            <a:endParaRPr lang="en-US" altLang="fr-FR" sz="2000" dirty="0" smtClean="0"/>
          </a:p>
          <a:p>
            <a:pPr lvl="1" eaLnBrk="1" hangingPunct="1">
              <a:spcBef>
                <a:spcPct val="35000"/>
              </a:spcBef>
              <a:buFont typeface="Wingdings" pitchFamily="2" charset="2"/>
              <a:buChar char="Ø"/>
            </a:pPr>
            <a:r>
              <a:rPr lang="en-US" altLang="fr-FR" sz="2000" b="1" dirty="0" smtClean="0"/>
              <a:t>Since the start of the fund, emphasis has been put on impact evaluations with a control group, preferably with random assignment. </a:t>
            </a:r>
          </a:p>
          <a:p>
            <a:pPr lvl="1" eaLnBrk="1" hangingPunct="1">
              <a:spcBef>
                <a:spcPct val="35000"/>
              </a:spcBef>
              <a:buFont typeface="Wingdings" pitchFamily="2" charset="2"/>
              <a:buNone/>
            </a:pPr>
            <a:endParaRPr lang="en-US" altLang="fr-FR" sz="2000" b="1" dirty="0" smtClean="0"/>
          </a:p>
          <a:p>
            <a:pPr lvl="1" eaLnBrk="1" hangingPunct="1">
              <a:spcBef>
                <a:spcPct val="35000"/>
              </a:spcBef>
              <a:buFont typeface="Wingdings" pitchFamily="2" charset="2"/>
              <a:buChar char="Ø"/>
            </a:pPr>
            <a:r>
              <a:rPr lang="en-US" altLang="fr-FR" sz="2000" b="1" dirty="0" smtClean="0"/>
              <a:t>Nevertheless, since this methodology is not possible for all the projects, especially small scales ones, qualitative evaluations have also been accepted.</a:t>
            </a:r>
          </a:p>
          <a:p>
            <a:pPr lvl="1" eaLnBrk="1" hangingPunct="1">
              <a:spcBef>
                <a:spcPct val="35000"/>
              </a:spcBef>
              <a:buFont typeface="Wingdings" pitchFamily="2" charset="2"/>
              <a:buChar char="Ø"/>
            </a:pPr>
            <a:endParaRPr lang="en-US" altLang="fr-FR" sz="2000"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Assessment plays a major role in the social experiment initiative promoted by the FEJ. It is carried out by an independent external body and may be 100% financed by the FEJ. Assessment of experimental schemes must enable decisions to be taken on their effectiveness (in other words, their ability to achieve goals), and therefore on whether or not to mainstream them.</a:t>
            </a:r>
            <a:endParaRPr lang="fr-FR" sz="1200" kern="1200" dirty="0" smtClean="0">
              <a:solidFill>
                <a:schemeClr val="tx1"/>
              </a:solidFill>
              <a:effectLst/>
              <a:latin typeface="+mn-lt"/>
              <a:ea typeface="+mn-ea"/>
              <a:cs typeface="+mn-cs"/>
            </a:endParaRPr>
          </a:p>
          <a:p>
            <a:endParaRPr lang="en-US" dirty="0"/>
          </a:p>
        </p:txBody>
      </p:sp>
      <p:sp>
        <p:nvSpPr>
          <p:cNvPr id="4" name="Espace réservé du numéro de diapositive 3"/>
          <p:cNvSpPr>
            <a:spLocks noGrp="1"/>
          </p:cNvSpPr>
          <p:nvPr>
            <p:ph type="sldNum" sz="quarter" idx="10"/>
          </p:nvPr>
        </p:nvSpPr>
        <p:spPr/>
        <p:txBody>
          <a:bodyPr/>
          <a:lstStyle/>
          <a:p>
            <a:fld id="{441D348E-449D-4CA3-9DBD-C64A32170578}" type="slidenum">
              <a:rPr lang="fr-FR" smtClean="0"/>
              <a:t>8</a:t>
            </a:fld>
            <a:endParaRPr lang="fr-FR"/>
          </a:p>
        </p:txBody>
      </p:sp>
    </p:spTree>
    <p:extLst>
      <p:ext uri="{BB962C8B-B14F-4D97-AF65-F5344CB8AC3E}">
        <p14:creationId xmlns:p14="http://schemas.microsoft.com/office/powerpoint/2010/main" val="41760814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lvl="1" eaLnBrk="1" hangingPunct="1">
              <a:spcBef>
                <a:spcPct val="35000"/>
              </a:spcBef>
              <a:buFontTx/>
              <a:buNone/>
            </a:pPr>
            <a:endParaRPr lang="en-US" altLang="fr-FR" sz="2000" dirty="0" smtClean="0"/>
          </a:p>
        </p:txBody>
      </p:sp>
      <p:sp>
        <p:nvSpPr>
          <p:cNvPr id="4" name="Espace réservé du numéro de diapositive 3"/>
          <p:cNvSpPr>
            <a:spLocks noGrp="1"/>
          </p:cNvSpPr>
          <p:nvPr>
            <p:ph type="sldNum" sz="quarter" idx="10"/>
          </p:nvPr>
        </p:nvSpPr>
        <p:spPr/>
        <p:txBody>
          <a:bodyPr/>
          <a:lstStyle/>
          <a:p>
            <a:fld id="{441D348E-449D-4CA3-9DBD-C64A32170578}" type="slidenum">
              <a:rPr lang="fr-FR" smtClean="0"/>
              <a:t>9</a:t>
            </a:fld>
            <a:endParaRPr lang="fr-FR"/>
          </a:p>
        </p:txBody>
      </p:sp>
    </p:spTree>
    <p:extLst>
      <p:ext uri="{BB962C8B-B14F-4D97-AF65-F5344CB8AC3E}">
        <p14:creationId xmlns:p14="http://schemas.microsoft.com/office/powerpoint/2010/main" val="41760814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hyperlink" Target="http://www.injep.fr/" TargetMode="Externa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iapositive de titre">
    <p:spTree>
      <p:nvGrpSpPr>
        <p:cNvPr id="1" name=""/>
        <p:cNvGrpSpPr/>
        <p:nvPr/>
      </p:nvGrpSpPr>
      <p:grpSpPr>
        <a:xfrm>
          <a:off x="0" y="0"/>
          <a:ext cx="0" cy="0"/>
          <a:chOff x="0" y="0"/>
          <a:chExt cx="0" cy="0"/>
        </a:xfrm>
      </p:grpSpPr>
      <p:pic>
        <p:nvPicPr>
          <p:cNvPr id="1026" name="Picture 2" descr="O:\0. Secrétariat\3_Logos\2018_Logos Ministère Education nationale\2017_MEN_logo_vertic.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9829368" y="6614180"/>
            <a:ext cx="547200" cy="713923"/>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 6"/>
          <p:cNvPicPr>
            <a:picLocks noChangeAspect="1"/>
          </p:cNvPicPr>
          <p:nvPr userDrawn="1"/>
        </p:nvPicPr>
        <p:blipFill rotWithShape="1">
          <a:blip r:embed="rId3">
            <a:extLst>
              <a:ext uri="{28A0092B-C50C-407E-A947-70E740481C1C}">
                <a14:useLocalDpi xmlns:a14="http://schemas.microsoft.com/office/drawing/2010/main" val="0"/>
              </a:ext>
            </a:extLst>
          </a:blip>
          <a:srcRect t="10297" r="8692"/>
          <a:stretch/>
        </p:blipFill>
        <p:spPr>
          <a:xfrm>
            <a:off x="148473" y="0"/>
            <a:ext cx="10544927" cy="6000452"/>
          </a:xfrm>
          <a:prstGeom prst="rect">
            <a:avLst/>
          </a:prstGeom>
        </p:spPr>
      </p:pic>
      <p:sp>
        <p:nvSpPr>
          <p:cNvPr id="10" name="object 4"/>
          <p:cNvSpPr/>
          <p:nvPr userDrawn="1"/>
        </p:nvSpPr>
        <p:spPr>
          <a:xfrm>
            <a:off x="8905513" y="542429"/>
            <a:ext cx="0" cy="54610"/>
          </a:xfrm>
          <a:custGeom>
            <a:avLst/>
            <a:gdLst/>
            <a:ahLst/>
            <a:cxnLst/>
            <a:rect l="l" t="t" r="r" b="b"/>
            <a:pathLst>
              <a:path h="54609">
                <a:moveTo>
                  <a:pt x="0" y="0"/>
                </a:moveTo>
                <a:lnTo>
                  <a:pt x="0" y="54470"/>
                </a:lnTo>
              </a:path>
            </a:pathLst>
          </a:custGeom>
          <a:ln w="39154">
            <a:solidFill>
              <a:srgbClr val="231F20"/>
            </a:solidFill>
          </a:ln>
        </p:spPr>
        <p:txBody>
          <a:bodyPr wrap="square" lIns="0" tIns="0" rIns="0" bIns="0" rtlCol="0"/>
          <a:lstStyle/>
          <a:p>
            <a:endParaRPr/>
          </a:p>
        </p:txBody>
      </p:sp>
      <p:sp>
        <p:nvSpPr>
          <p:cNvPr id="11" name="object 5"/>
          <p:cNvSpPr/>
          <p:nvPr userDrawn="1"/>
        </p:nvSpPr>
        <p:spPr>
          <a:xfrm>
            <a:off x="8905513" y="640295"/>
            <a:ext cx="0" cy="507365"/>
          </a:xfrm>
          <a:custGeom>
            <a:avLst/>
            <a:gdLst/>
            <a:ahLst/>
            <a:cxnLst/>
            <a:rect l="l" t="t" r="r" b="b"/>
            <a:pathLst>
              <a:path h="507365">
                <a:moveTo>
                  <a:pt x="0" y="0"/>
                </a:moveTo>
                <a:lnTo>
                  <a:pt x="0" y="507225"/>
                </a:lnTo>
              </a:path>
            </a:pathLst>
          </a:custGeom>
          <a:ln w="39154">
            <a:solidFill>
              <a:srgbClr val="231F20"/>
            </a:solidFill>
          </a:ln>
        </p:spPr>
        <p:txBody>
          <a:bodyPr wrap="square" lIns="0" tIns="0" rIns="0" bIns="0" rtlCol="0"/>
          <a:lstStyle/>
          <a:p>
            <a:endParaRPr/>
          </a:p>
        </p:txBody>
      </p:sp>
      <p:sp>
        <p:nvSpPr>
          <p:cNvPr id="12" name="object 6"/>
          <p:cNvSpPr/>
          <p:nvPr userDrawn="1"/>
        </p:nvSpPr>
        <p:spPr>
          <a:xfrm>
            <a:off x="9010190" y="639445"/>
            <a:ext cx="273685" cy="508634"/>
          </a:xfrm>
          <a:custGeom>
            <a:avLst/>
            <a:gdLst/>
            <a:ahLst/>
            <a:cxnLst/>
            <a:rect l="l" t="t" r="r" b="b"/>
            <a:pathLst>
              <a:path w="273684" h="508634">
                <a:moveTo>
                  <a:pt x="136169" y="0"/>
                </a:moveTo>
                <a:lnTo>
                  <a:pt x="95951" y="5990"/>
                </a:lnTo>
                <a:lnTo>
                  <a:pt x="60205" y="23309"/>
                </a:lnTo>
                <a:lnTo>
                  <a:pt x="31136" y="49767"/>
                </a:lnTo>
                <a:lnTo>
                  <a:pt x="10642" y="83832"/>
                </a:lnTo>
                <a:lnTo>
                  <a:pt x="662" y="123166"/>
                </a:lnTo>
                <a:lnTo>
                  <a:pt x="0" y="137020"/>
                </a:lnTo>
                <a:lnTo>
                  <a:pt x="0" y="508076"/>
                </a:lnTo>
                <a:lnTo>
                  <a:pt x="39141" y="508076"/>
                </a:lnTo>
                <a:lnTo>
                  <a:pt x="39141" y="137020"/>
                </a:lnTo>
                <a:lnTo>
                  <a:pt x="39620" y="126969"/>
                </a:lnTo>
                <a:lnTo>
                  <a:pt x="50984" y="90088"/>
                </a:lnTo>
                <a:lnTo>
                  <a:pt x="81908" y="55857"/>
                </a:lnTo>
                <a:lnTo>
                  <a:pt x="126142" y="39632"/>
                </a:lnTo>
                <a:lnTo>
                  <a:pt x="136169" y="39154"/>
                </a:lnTo>
                <a:lnTo>
                  <a:pt x="232246" y="39154"/>
                </a:lnTo>
                <a:lnTo>
                  <a:pt x="223421" y="31154"/>
                </a:lnTo>
                <a:lnTo>
                  <a:pt x="189356" y="10642"/>
                </a:lnTo>
                <a:lnTo>
                  <a:pt x="150023" y="666"/>
                </a:lnTo>
                <a:lnTo>
                  <a:pt x="136169" y="0"/>
                </a:lnTo>
                <a:close/>
              </a:path>
              <a:path w="273684" h="508634">
                <a:moveTo>
                  <a:pt x="232246" y="39154"/>
                </a:moveTo>
                <a:lnTo>
                  <a:pt x="136169" y="39154"/>
                </a:lnTo>
                <a:lnTo>
                  <a:pt x="146220" y="39632"/>
                </a:lnTo>
                <a:lnTo>
                  <a:pt x="155952" y="41068"/>
                </a:lnTo>
                <a:lnTo>
                  <a:pt x="191158" y="55857"/>
                </a:lnTo>
                <a:lnTo>
                  <a:pt x="222201" y="90088"/>
                </a:lnTo>
                <a:lnTo>
                  <a:pt x="233556" y="126969"/>
                </a:lnTo>
                <a:lnTo>
                  <a:pt x="234035" y="137020"/>
                </a:lnTo>
                <a:lnTo>
                  <a:pt x="234035" y="508076"/>
                </a:lnTo>
                <a:lnTo>
                  <a:pt x="273189" y="508076"/>
                </a:lnTo>
                <a:lnTo>
                  <a:pt x="273189" y="137020"/>
                </a:lnTo>
                <a:lnTo>
                  <a:pt x="272523" y="123166"/>
                </a:lnTo>
                <a:lnTo>
                  <a:pt x="262547" y="83832"/>
                </a:lnTo>
                <a:lnTo>
                  <a:pt x="242035" y="49767"/>
                </a:lnTo>
                <a:lnTo>
                  <a:pt x="233184" y="40005"/>
                </a:lnTo>
                <a:lnTo>
                  <a:pt x="232246" y="39154"/>
                </a:lnTo>
                <a:close/>
              </a:path>
            </a:pathLst>
          </a:custGeom>
          <a:solidFill>
            <a:srgbClr val="231F20"/>
          </a:solidFill>
        </p:spPr>
        <p:txBody>
          <a:bodyPr wrap="square" lIns="0" tIns="0" rIns="0" bIns="0" rtlCol="0"/>
          <a:lstStyle/>
          <a:p>
            <a:endParaRPr/>
          </a:p>
        </p:txBody>
      </p:sp>
      <p:sp>
        <p:nvSpPr>
          <p:cNvPr id="13" name="object 7"/>
          <p:cNvSpPr/>
          <p:nvPr userDrawn="1"/>
        </p:nvSpPr>
        <p:spPr>
          <a:xfrm>
            <a:off x="9333576" y="542438"/>
            <a:ext cx="137160" cy="703580"/>
          </a:xfrm>
          <a:custGeom>
            <a:avLst/>
            <a:gdLst/>
            <a:ahLst/>
            <a:cxnLst/>
            <a:rect l="l" t="t" r="r" b="b"/>
            <a:pathLst>
              <a:path w="137159" h="703580">
                <a:moveTo>
                  <a:pt x="137020" y="97866"/>
                </a:moveTo>
                <a:lnTo>
                  <a:pt x="97866" y="97866"/>
                </a:lnTo>
                <a:lnTo>
                  <a:pt x="97866" y="565937"/>
                </a:lnTo>
                <a:lnTo>
                  <a:pt x="97387" y="575988"/>
                </a:lnTo>
                <a:lnTo>
                  <a:pt x="86005" y="612875"/>
                </a:lnTo>
                <a:lnTo>
                  <a:pt x="54356" y="647099"/>
                </a:lnTo>
                <a:lnTo>
                  <a:pt x="10026" y="663324"/>
                </a:lnTo>
                <a:lnTo>
                  <a:pt x="0" y="663803"/>
                </a:lnTo>
                <a:lnTo>
                  <a:pt x="0" y="702957"/>
                </a:lnTo>
                <a:lnTo>
                  <a:pt x="40447" y="696967"/>
                </a:lnTo>
                <a:lnTo>
                  <a:pt x="76692" y="679648"/>
                </a:lnTo>
                <a:lnTo>
                  <a:pt x="105866" y="653189"/>
                </a:lnTo>
                <a:lnTo>
                  <a:pt x="126377" y="619125"/>
                </a:lnTo>
                <a:lnTo>
                  <a:pt x="136353" y="579793"/>
                </a:lnTo>
                <a:lnTo>
                  <a:pt x="137020" y="565937"/>
                </a:lnTo>
                <a:lnTo>
                  <a:pt x="137020" y="97866"/>
                </a:lnTo>
                <a:close/>
              </a:path>
              <a:path w="137159" h="703580">
                <a:moveTo>
                  <a:pt x="137007" y="0"/>
                </a:moveTo>
                <a:lnTo>
                  <a:pt x="97866" y="0"/>
                </a:lnTo>
                <a:lnTo>
                  <a:pt x="97866" y="54470"/>
                </a:lnTo>
                <a:lnTo>
                  <a:pt x="137007" y="54470"/>
                </a:lnTo>
                <a:lnTo>
                  <a:pt x="137007" y="0"/>
                </a:lnTo>
                <a:close/>
              </a:path>
            </a:pathLst>
          </a:custGeom>
          <a:solidFill>
            <a:srgbClr val="231F20"/>
          </a:solidFill>
        </p:spPr>
        <p:txBody>
          <a:bodyPr wrap="square" lIns="0" tIns="0" rIns="0" bIns="0" rtlCol="0"/>
          <a:lstStyle/>
          <a:p>
            <a:endParaRPr/>
          </a:p>
        </p:txBody>
      </p:sp>
      <p:sp>
        <p:nvSpPr>
          <p:cNvPr id="14" name="object 8"/>
          <p:cNvSpPr/>
          <p:nvPr userDrawn="1"/>
        </p:nvSpPr>
        <p:spPr>
          <a:xfrm>
            <a:off x="9555683" y="639450"/>
            <a:ext cx="273685" cy="508634"/>
          </a:xfrm>
          <a:custGeom>
            <a:avLst/>
            <a:gdLst/>
            <a:ahLst/>
            <a:cxnLst/>
            <a:rect l="l" t="t" r="r" b="b"/>
            <a:pathLst>
              <a:path w="273684" h="508634">
                <a:moveTo>
                  <a:pt x="137020" y="0"/>
                </a:moveTo>
                <a:lnTo>
                  <a:pt x="96567" y="5984"/>
                </a:lnTo>
                <a:lnTo>
                  <a:pt x="60318" y="23301"/>
                </a:lnTo>
                <a:lnTo>
                  <a:pt x="31146" y="49760"/>
                </a:lnTo>
                <a:lnTo>
                  <a:pt x="10642" y="83820"/>
                </a:lnTo>
                <a:lnTo>
                  <a:pt x="664" y="123160"/>
                </a:lnTo>
                <a:lnTo>
                  <a:pt x="0" y="137020"/>
                </a:lnTo>
                <a:lnTo>
                  <a:pt x="0" y="371055"/>
                </a:lnTo>
                <a:lnTo>
                  <a:pt x="5984" y="411509"/>
                </a:lnTo>
                <a:lnTo>
                  <a:pt x="23299" y="447757"/>
                </a:lnTo>
                <a:lnTo>
                  <a:pt x="49760" y="476929"/>
                </a:lnTo>
                <a:lnTo>
                  <a:pt x="83832" y="497433"/>
                </a:lnTo>
                <a:lnTo>
                  <a:pt x="123164" y="507411"/>
                </a:lnTo>
                <a:lnTo>
                  <a:pt x="137020" y="508076"/>
                </a:lnTo>
                <a:lnTo>
                  <a:pt x="150846" y="507411"/>
                </a:lnTo>
                <a:lnTo>
                  <a:pt x="189788" y="497433"/>
                </a:lnTo>
                <a:lnTo>
                  <a:pt x="223450" y="476929"/>
                </a:lnTo>
                <a:lnTo>
                  <a:pt x="232249" y="468922"/>
                </a:lnTo>
                <a:lnTo>
                  <a:pt x="137020" y="468922"/>
                </a:lnTo>
                <a:lnTo>
                  <a:pt x="126968" y="468443"/>
                </a:lnTo>
                <a:lnTo>
                  <a:pt x="90075" y="457063"/>
                </a:lnTo>
                <a:lnTo>
                  <a:pt x="55848" y="425421"/>
                </a:lnTo>
                <a:lnTo>
                  <a:pt x="39632" y="381082"/>
                </a:lnTo>
                <a:lnTo>
                  <a:pt x="39154" y="371055"/>
                </a:lnTo>
                <a:lnTo>
                  <a:pt x="39632" y="361030"/>
                </a:lnTo>
                <a:lnTo>
                  <a:pt x="55848" y="316809"/>
                </a:lnTo>
                <a:lnTo>
                  <a:pt x="90075" y="285873"/>
                </a:lnTo>
                <a:lnTo>
                  <a:pt x="118647" y="275742"/>
                </a:lnTo>
                <a:lnTo>
                  <a:pt x="39154" y="275742"/>
                </a:lnTo>
                <a:lnTo>
                  <a:pt x="39154" y="137020"/>
                </a:lnTo>
                <a:lnTo>
                  <a:pt x="39632" y="126995"/>
                </a:lnTo>
                <a:lnTo>
                  <a:pt x="55848" y="82664"/>
                </a:lnTo>
                <a:lnTo>
                  <a:pt x="90075" y="51014"/>
                </a:lnTo>
                <a:lnTo>
                  <a:pt x="126968" y="39622"/>
                </a:lnTo>
                <a:lnTo>
                  <a:pt x="137020" y="39141"/>
                </a:lnTo>
                <a:lnTo>
                  <a:pt x="232248" y="39141"/>
                </a:lnTo>
                <a:lnTo>
                  <a:pt x="223450" y="31143"/>
                </a:lnTo>
                <a:lnTo>
                  <a:pt x="189788" y="10629"/>
                </a:lnTo>
                <a:lnTo>
                  <a:pt x="150846" y="666"/>
                </a:lnTo>
                <a:lnTo>
                  <a:pt x="137020" y="0"/>
                </a:lnTo>
                <a:close/>
              </a:path>
              <a:path w="273684" h="508634">
                <a:moveTo>
                  <a:pt x="273189" y="371055"/>
                </a:moveTo>
                <a:lnTo>
                  <a:pt x="234035" y="371055"/>
                </a:lnTo>
                <a:lnTo>
                  <a:pt x="233556" y="381082"/>
                </a:lnTo>
                <a:lnTo>
                  <a:pt x="232121" y="390739"/>
                </a:lnTo>
                <a:lnTo>
                  <a:pt x="211772" y="432948"/>
                </a:lnTo>
                <a:lnTo>
                  <a:pt x="174891" y="461264"/>
                </a:lnTo>
                <a:lnTo>
                  <a:pt x="137020" y="468922"/>
                </a:lnTo>
                <a:lnTo>
                  <a:pt x="232249" y="468922"/>
                </a:lnTo>
                <a:lnTo>
                  <a:pt x="256717" y="436399"/>
                </a:lnTo>
                <a:lnTo>
                  <a:pt x="270525" y="398397"/>
                </a:lnTo>
                <a:lnTo>
                  <a:pt x="272523" y="384911"/>
                </a:lnTo>
                <a:lnTo>
                  <a:pt x="273189" y="371055"/>
                </a:lnTo>
                <a:close/>
              </a:path>
              <a:path w="273684" h="508634">
                <a:moveTo>
                  <a:pt x="232248" y="39141"/>
                </a:moveTo>
                <a:lnTo>
                  <a:pt x="137020" y="39141"/>
                </a:lnTo>
                <a:lnTo>
                  <a:pt x="147045" y="39622"/>
                </a:lnTo>
                <a:lnTo>
                  <a:pt x="156698" y="41062"/>
                </a:lnTo>
                <a:lnTo>
                  <a:pt x="198658" y="61653"/>
                </a:lnTo>
                <a:lnTo>
                  <a:pt x="226377" y="99148"/>
                </a:lnTo>
                <a:lnTo>
                  <a:pt x="234035" y="137020"/>
                </a:lnTo>
                <a:lnTo>
                  <a:pt x="233556" y="147047"/>
                </a:lnTo>
                <a:lnTo>
                  <a:pt x="217331" y="191274"/>
                </a:lnTo>
                <a:lnTo>
                  <a:pt x="183342" y="222444"/>
                </a:lnTo>
                <a:lnTo>
                  <a:pt x="147045" y="234383"/>
                </a:lnTo>
                <a:lnTo>
                  <a:pt x="122790" y="235552"/>
                </a:lnTo>
                <a:lnTo>
                  <a:pt x="109039" y="237550"/>
                </a:lnTo>
                <a:lnTo>
                  <a:pt x="70825" y="251410"/>
                </a:lnTo>
                <a:lnTo>
                  <a:pt x="39154" y="275742"/>
                </a:lnTo>
                <a:lnTo>
                  <a:pt x="118647" y="275742"/>
                </a:lnTo>
                <a:lnTo>
                  <a:pt x="126968" y="274517"/>
                </a:lnTo>
                <a:lnTo>
                  <a:pt x="150846" y="273376"/>
                </a:lnTo>
                <a:lnTo>
                  <a:pt x="189788" y="263398"/>
                </a:lnTo>
                <a:lnTo>
                  <a:pt x="223450" y="242893"/>
                </a:lnTo>
                <a:lnTo>
                  <a:pt x="249880" y="213721"/>
                </a:lnTo>
                <a:lnTo>
                  <a:pt x="267199" y="177473"/>
                </a:lnTo>
                <a:lnTo>
                  <a:pt x="273189" y="137020"/>
                </a:lnTo>
                <a:lnTo>
                  <a:pt x="272523" y="123160"/>
                </a:lnTo>
                <a:lnTo>
                  <a:pt x="262547" y="83820"/>
                </a:lnTo>
                <a:lnTo>
                  <a:pt x="242035" y="49760"/>
                </a:lnTo>
                <a:lnTo>
                  <a:pt x="233184" y="39992"/>
                </a:lnTo>
                <a:lnTo>
                  <a:pt x="232248" y="39141"/>
                </a:lnTo>
                <a:close/>
              </a:path>
            </a:pathLst>
          </a:custGeom>
          <a:solidFill>
            <a:srgbClr val="231F20"/>
          </a:solidFill>
        </p:spPr>
        <p:txBody>
          <a:bodyPr wrap="square" lIns="0" tIns="0" rIns="0" bIns="0" rtlCol="0"/>
          <a:lstStyle/>
          <a:p>
            <a:endParaRPr/>
          </a:p>
        </p:txBody>
      </p:sp>
      <p:sp>
        <p:nvSpPr>
          <p:cNvPr id="15" name="object 9"/>
          <p:cNvSpPr/>
          <p:nvPr userDrawn="1"/>
        </p:nvSpPr>
        <p:spPr>
          <a:xfrm>
            <a:off x="9913963" y="640302"/>
            <a:ext cx="274320" cy="605155"/>
          </a:xfrm>
          <a:custGeom>
            <a:avLst/>
            <a:gdLst/>
            <a:ahLst/>
            <a:cxnLst/>
            <a:rect l="l" t="t" r="r" b="b"/>
            <a:pathLst>
              <a:path w="274320" h="605155">
                <a:moveTo>
                  <a:pt x="137020" y="0"/>
                </a:moveTo>
                <a:lnTo>
                  <a:pt x="96567" y="5990"/>
                </a:lnTo>
                <a:lnTo>
                  <a:pt x="60318" y="23302"/>
                </a:lnTo>
                <a:lnTo>
                  <a:pt x="31146" y="49760"/>
                </a:lnTo>
                <a:lnTo>
                  <a:pt x="10642" y="83832"/>
                </a:lnTo>
                <a:lnTo>
                  <a:pt x="664" y="123166"/>
                </a:lnTo>
                <a:lnTo>
                  <a:pt x="0" y="137020"/>
                </a:lnTo>
                <a:lnTo>
                  <a:pt x="0" y="605091"/>
                </a:lnTo>
                <a:lnTo>
                  <a:pt x="39154" y="605091"/>
                </a:lnTo>
                <a:lnTo>
                  <a:pt x="39154" y="466369"/>
                </a:lnTo>
                <a:lnTo>
                  <a:pt x="115995" y="466369"/>
                </a:lnTo>
                <a:lnTo>
                  <a:pt x="68084" y="439991"/>
                </a:lnTo>
                <a:lnTo>
                  <a:pt x="41277" y="390679"/>
                </a:lnTo>
                <a:lnTo>
                  <a:pt x="39154" y="371055"/>
                </a:lnTo>
                <a:lnTo>
                  <a:pt x="39154" y="137020"/>
                </a:lnTo>
                <a:lnTo>
                  <a:pt x="47231" y="98717"/>
                </a:lnTo>
                <a:lnTo>
                  <a:pt x="75374" y="61404"/>
                </a:lnTo>
                <a:lnTo>
                  <a:pt x="117336" y="41060"/>
                </a:lnTo>
                <a:lnTo>
                  <a:pt x="137020" y="39141"/>
                </a:lnTo>
                <a:lnTo>
                  <a:pt x="233096" y="39141"/>
                </a:lnTo>
                <a:lnTo>
                  <a:pt x="224272" y="31143"/>
                </a:lnTo>
                <a:lnTo>
                  <a:pt x="190207" y="10642"/>
                </a:lnTo>
                <a:lnTo>
                  <a:pt x="150874" y="666"/>
                </a:lnTo>
                <a:lnTo>
                  <a:pt x="137020" y="0"/>
                </a:lnTo>
                <a:close/>
              </a:path>
              <a:path w="274320" h="605155">
                <a:moveTo>
                  <a:pt x="115995" y="466369"/>
                </a:moveTo>
                <a:lnTo>
                  <a:pt x="39154" y="466369"/>
                </a:lnTo>
                <a:lnTo>
                  <a:pt x="49255" y="475627"/>
                </a:lnTo>
                <a:lnTo>
                  <a:pt x="83400" y="497001"/>
                </a:lnTo>
                <a:lnTo>
                  <a:pt x="122816" y="507374"/>
                </a:lnTo>
                <a:lnTo>
                  <a:pt x="137020" y="508063"/>
                </a:lnTo>
                <a:lnTo>
                  <a:pt x="150874" y="507400"/>
                </a:lnTo>
                <a:lnTo>
                  <a:pt x="190207" y="497433"/>
                </a:lnTo>
                <a:lnTo>
                  <a:pt x="224272" y="476929"/>
                </a:lnTo>
                <a:lnTo>
                  <a:pt x="233097" y="468922"/>
                </a:lnTo>
                <a:lnTo>
                  <a:pt x="137020" y="468922"/>
                </a:lnTo>
                <a:lnTo>
                  <a:pt x="117394" y="466798"/>
                </a:lnTo>
                <a:lnTo>
                  <a:pt x="115995" y="466369"/>
                </a:lnTo>
                <a:close/>
              </a:path>
              <a:path w="274320" h="605155">
                <a:moveTo>
                  <a:pt x="233096" y="39141"/>
                </a:moveTo>
                <a:lnTo>
                  <a:pt x="137020" y="39141"/>
                </a:lnTo>
                <a:lnTo>
                  <a:pt x="147045" y="39621"/>
                </a:lnTo>
                <a:lnTo>
                  <a:pt x="156698" y="41060"/>
                </a:lnTo>
                <a:lnTo>
                  <a:pt x="198905" y="61404"/>
                </a:lnTo>
                <a:lnTo>
                  <a:pt x="227228" y="98717"/>
                </a:lnTo>
                <a:lnTo>
                  <a:pt x="234886" y="137020"/>
                </a:lnTo>
                <a:lnTo>
                  <a:pt x="234886" y="371055"/>
                </a:lnTo>
                <a:lnTo>
                  <a:pt x="227228" y="408927"/>
                </a:lnTo>
                <a:lnTo>
                  <a:pt x="198905" y="445839"/>
                </a:lnTo>
                <a:lnTo>
                  <a:pt x="156698" y="466901"/>
                </a:lnTo>
                <a:lnTo>
                  <a:pt x="137020" y="468922"/>
                </a:lnTo>
                <a:lnTo>
                  <a:pt x="233097" y="468922"/>
                </a:lnTo>
                <a:lnTo>
                  <a:pt x="257568" y="436399"/>
                </a:lnTo>
                <a:lnTo>
                  <a:pt x="271376" y="398397"/>
                </a:lnTo>
                <a:lnTo>
                  <a:pt x="274040" y="371055"/>
                </a:lnTo>
                <a:lnTo>
                  <a:pt x="274040" y="137020"/>
                </a:lnTo>
                <a:lnTo>
                  <a:pt x="268050" y="96572"/>
                </a:lnTo>
                <a:lnTo>
                  <a:pt x="250731" y="60321"/>
                </a:lnTo>
                <a:lnTo>
                  <a:pt x="234035" y="39992"/>
                </a:lnTo>
                <a:lnTo>
                  <a:pt x="233096" y="39141"/>
                </a:lnTo>
                <a:close/>
              </a:path>
            </a:pathLst>
          </a:custGeom>
          <a:solidFill>
            <a:srgbClr val="231F20"/>
          </a:solidFill>
        </p:spPr>
        <p:txBody>
          <a:bodyPr wrap="square" lIns="0" tIns="0" rIns="0" bIns="0" rtlCol="0"/>
          <a:lstStyle/>
          <a:p>
            <a:endParaRPr/>
          </a:p>
        </p:txBody>
      </p:sp>
      <p:sp>
        <p:nvSpPr>
          <p:cNvPr id="16" name="object 10"/>
          <p:cNvSpPr/>
          <p:nvPr userDrawn="1"/>
        </p:nvSpPr>
        <p:spPr>
          <a:xfrm>
            <a:off x="8060880" y="504287"/>
            <a:ext cx="664845" cy="318135"/>
          </a:xfrm>
          <a:custGeom>
            <a:avLst/>
            <a:gdLst/>
            <a:ahLst/>
            <a:cxnLst/>
            <a:rect l="l" t="t" r="r" b="b"/>
            <a:pathLst>
              <a:path w="664845" h="318134">
                <a:moveTo>
                  <a:pt x="534745" y="71119"/>
                </a:moveTo>
                <a:lnTo>
                  <a:pt x="333997" y="71119"/>
                </a:lnTo>
                <a:lnTo>
                  <a:pt x="382420" y="75339"/>
                </a:lnTo>
                <a:lnTo>
                  <a:pt x="427533" y="85269"/>
                </a:lnTo>
                <a:lnTo>
                  <a:pt x="469336" y="100823"/>
                </a:lnTo>
                <a:lnTo>
                  <a:pt x="507828" y="121910"/>
                </a:lnTo>
                <a:lnTo>
                  <a:pt x="543007" y="148442"/>
                </a:lnTo>
                <a:lnTo>
                  <a:pt x="574873" y="180330"/>
                </a:lnTo>
                <a:lnTo>
                  <a:pt x="603425" y="217484"/>
                </a:lnTo>
                <a:lnTo>
                  <a:pt x="628662" y="259816"/>
                </a:lnTo>
                <a:lnTo>
                  <a:pt x="635508" y="292681"/>
                </a:lnTo>
                <a:lnTo>
                  <a:pt x="641689" y="307669"/>
                </a:lnTo>
                <a:lnTo>
                  <a:pt x="657593" y="317525"/>
                </a:lnTo>
                <a:lnTo>
                  <a:pt x="664181" y="303131"/>
                </a:lnTo>
                <a:lnTo>
                  <a:pt x="664654" y="288623"/>
                </a:lnTo>
                <a:lnTo>
                  <a:pt x="661622" y="274234"/>
                </a:lnTo>
                <a:lnTo>
                  <a:pt x="642215" y="212400"/>
                </a:lnTo>
                <a:lnTo>
                  <a:pt x="621232" y="168868"/>
                </a:lnTo>
                <a:lnTo>
                  <a:pt x="594774" y="129563"/>
                </a:lnTo>
                <a:lnTo>
                  <a:pt x="562869" y="94449"/>
                </a:lnTo>
                <a:lnTo>
                  <a:pt x="534745" y="71119"/>
                </a:lnTo>
                <a:close/>
              </a:path>
              <a:path w="664845" h="318134">
                <a:moveTo>
                  <a:pt x="266928" y="0"/>
                </a:moveTo>
                <a:lnTo>
                  <a:pt x="221665" y="16192"/>
                </a:lnTo>
                <a:lnTo>
                  <a:pt x="175029" y="37023"/>
                </a:lnTo>
                <a:lnTo>
                  <a:pt x="132825" y="61925"/>
                </a:lnTo>
                <a:lnTo>
                  <a:pt x="95388" y="91200"/>
                </a:lnTo>
                <a:lnTo>
                  <a:pt x="63052" y="125153"/>
                </a:lnTo>
                <a:lnTo>
                  <a:pt x="36153" y="164088"/>
                </a:lnTo>
                <a:lnTo>
                  <a:pt x="15024" y="208307"/>
                </a:lnTo>
                <a:lnTo>
                  <a:pt x="0" y="258114"/>
                </a:lnTo>
                <a:lnTo>
                  <a:pt x="3301" y="264490"/>
                </a:lnTo>
                <a:lnTo>
                  <a:pt x="7513" y="267568"/>
                </a:lnTo>
                <a:lnTo>
                  <a:pt x="12671" y="267224"/>
                </a:lnTo>
                <a:lnTo>
                  <a:pt x="18808" y="263334"/>
                </a:lnTo>
                <a:lnTo>
                  <a:pt x="27239" y="249477"/>
                </a:lnTo>
                <a:lnTo>
                  <a:pt x="31476" y="242562"/>
                </a:lnTo>
                <a:lnTo>
                  <a:pt x="67345" y="191936"/>
                </a:lnTo>
                <a:lnTo>
                  <a:pt x="102642" y="154608"/>
                </a:lnTo>
                <a:lnTo>
                  <a:pt x="141637" y="123897"/>
                </a:lnTo>
                <a:lnTo>
                  <a:pt x="184300" y="99997"/>
                </a:lnTo>
                <a:lnTo>
                  <a:pt x="230600" y="83104"/>
                </a:lnTo>
                <a:lnTo>
                  <a:pt x="280509" y="73413"/>
                </a:lnTo>
                <a:lnTo>
                  <a:pt x="333997" y="71119"/>
                </a:lnTo>
                <a:lnTo>
                  <a:pt x="534745" y="71119"/>
                </a:lnTo>
                <a:lnTo>
                  <a:pt x="525544" y="63487"/>
                </a:lnTo>
                <a:lnTo>
                  <a:pt x="482828" y="36639"/>
                </a:lnTo>
                <a:lnTo>
                  <a:pt x="430770" y="15039"/>
                </a:lnTo>
                <a:lnTo>
                  <a:pt x="377145" y="3922"/>
                </a:lnTo>
                <a:lnTo>
                  <a:pt x="322387" y="4"/>
                </a:lnTo>
                <a:lnTo>
                  <a:pt x="266928" y="0"/>
                </a:lnTo>
                <a:close/>
              </a:path>
            </a:pathLst>
          </a:custGeom>
          <a:solidFill>
            <a:srgbClr val="00B4A6"/>
          </a:solidFill>
        </p:spPr>
        <p:txBody>
          <a:bodyPr wrap="square" lIns="0" tIns="0" rIns="0" bIns="0" rtlCol="0"/>
          <a:lstStyle/>
          <a:p>
            <a:endParaRPr/>
          </a:p>
        </p:txBody>
      </p:sp>
      <p:sp>
        <p:nvSpPr>
          <p:cNvPr id="17" name="object 11"/>
          <p:cNvSpPr/>
          <p:nvPr userDrawn="1"/>
        </p:nvSpPr>
        <p:spPr>
          <a:xfrm>
            <a:off x="8049616" y="852945"/>
            <a:ext cx="680085" cy="361950"/>
          </a:xfrm>
          <a:custGeom>
            <a:avLst/>
            <a:gdLst/>
            <a:ahLst/>
            <a:cxnLst/>
            <a:rect l="l" t="t" r="r" b="b"/>
            <a:pathLst>
              <a:path w="680084" h="361950">
                <a:moveTo>
                  <a:pt x="3481" y="37325"/>
                </a:moveTo>
                <a:lnTo>
                  <a:pt x="1155" y="41592"/>
                </a:lnTo>
                <a:lnTo>
                  <a:pt x="0" y="54710"/>
                </a:lnTo>
                <a:lnTo>
                  <a:pt x="534" y="68162"/>
                </a:lnTo>
                <a:lnTo>
                  <a:pt x="19074" y="143555"/>
                </a:lnTo>
                <a:lnTo>
                  <a:pt x="40590" y="187743"/>
                </a:lnTo>
                <a:lnTo>
                  <a:pt x="67851" y="228394"/>
                </a:lnTo>
                <a:lnTo>
                  <a:pt x="99434" y="266364"/>
                </a:lnTo>
                <a:lnTo>
                  <a:pt x="133920" y="302514"/>
                </a:lnTo>
                <a:lnTo>
                  <a:pt x="174167" y="321357"/>
                </a:lnTo>
                <a:lnTo>
                  <a:pt x="187502" y="327812"/>
                </a:lnTo>
                <a:lnTo>
                  <a:pt x="229728" y="345122"/>
                </a:lnTo>
                <a:lnTo>
                  <a:pt x="272871" y="356230"/>
                </a:lnTo>
                <a:lnTo>
                  <a:pt x="316376" y="361417"/>
                </a:lnTo>
                <a:lnTo>
                  <a:pt x="359691" y="360965"/>
                </a:lnTo>
                <a:lnTo>
                  <a:pt x="402260" y="355157"/>
                </a:lnTo>
                <a:lnTo>
                  <a:pt x="443530" y="344275"/>
                </a:lnTo>
                <a:lnTo>
                  <a:pt x="482948" y="328601"/>
                </a:lnTo>
                <a:lnTo>
                  <a:pt x="519959" y="308417"/>
                </a:lnTo>
                <a:lnTo>
                  <a:pt x="544966" y="290490"/>
                </a:lnTo>
                <a:lnTo>
                  <a:pt x="318884" y="290490"/>
                </a:lnTo>
                <a:lnTo>
                  <a:pt x="275216" y="284996"/>
                </a:lnTo>
                <a:lnTo>
                  <a:pt x="232410" y="273741"/>
                </a:lnTo>
                <a:lnTo>
                  <a:pt x="191134" y="256678"/>
                </a:lnTo>
                <a:lnTo>
                  <a:pt x="152056" y="233760"/>
                </a:lnTo>
                <a:lnTo>
                  <a:pt x="115846" y="204938"/>
                </a:lnTo>
                <a:lnTo>
                  <a:pt x="83171" y="170167"/>
                </a:lnTo>
                <a:lnTo>
                  <a:pt x="48189" y="120199"/>
                </a:lnTo>
                <a:lnTo>
                  <a:pt x="23646" y="64363"/>
                </a:lnTo>
                <a:lnTo>
                  <a:pt x="15506" y="45593"/>
                </a:lnTo>
                <a:lnTo>
                  <a:pt x="11515" y="42208"/>
                </a:lnTo>
                <a:lnTo>
                  <a:pt x="7220" y="38492"/>
                </a:lnTo>
                <a:lnTo>
                  <a:pt x="3481" y="37325"/>
                </a:lnTo>
                <a:close/>
              </a:path>
              <a:path w="680084" h="361950">
                <a:moveTo>
                  <a:pt x="673937" y="0"/>
                </a:moveTo>
                <a:lnTo>
                  <a:pt x="641984" y="103085"/>
                </a:lnTo>
                <a:lnTo>
                  <a:pt x="636008" y="110362"/>
                </a:lnTo>
                <a:lnTo>
                  <a:pt x="629925" y="117579"/>
                </a:lnTo>
                <a:lnTo>
                  <a:pt x="624128" y="124963"/>
                </a:lnTo>
                <a:lnTo>
                  <a:pt x="592518" y="171626"/>
                </a:lnTo>
                <a:lnTo>
                  <a:pt x="561540" y="205131"/>
                </a:lnTo>
                <a:lnTo>
                  <a:pt x="526744" y="233207"/>
                </a:lnTo>
                <a:lnTo>
                  <a:pt x="488797" y="255806"/>
                </a:lnTo>
                <a:lnTo>
                  <a:pt x="448370" y="272881"/>
                </a:lnTo>
                <a:lnTo>
                  <a:pt x="406129" y="284385"/>
                </a:lnTo>
                <a:lnTo>
                  <a:pt x="362744" y="290271"/>
                </a:lnTo>
                <a:lnTo>
                  <a:pt x="318884" y="290490"/>
                </a:lnTo>
                <a:lnTo>
                  <a:pt x="544966" y="290490"/>
                </a:lnTo>
                <a:lnTo>
                  <a:pt x="584547" y="255651"/>
                </a:lnTo>
                <a:lnTo>
                  <a:pt x="611016" y="223632"/>
                </a:lnTo>
                <a:lnTo>
                  <a:pt x="632862" y="188232"/>
                </a:lnTo>
                <a:lnTo>
                  <a:pt x="649534" y="149734"/>
                </a:lnTo>
                <a:lnTo>
                  <a:pt x="660475" y="108419"/>
                </a:lnTo>
                <a:lnTo>
                  <a:pt x="671710" y="82292"/>
                </a:lnTo>
                <a:lnTo>
                  <a:pt x="678479" y="55610"/>
                </a:lnTo>
                <a:lnTo>
                  <a:pt x="679611" y="28227"/>
                </a:lnTo>
                <a:lnTo>
                  <a:pt x="673937" y="0"/>
                </a:lnTo>
                <a:close/>
              </a:path>
            </a:pathLst>
          </a:custGeom>
          <a:solidFill>
            <a:srgbClr val="A4A297"/>
          </a:solidFill>
        </p:spPr>
        <p:txBody>
          <a:bodyPr wrap="square" lIns="0" tIns="0" rIns="0" bIns="0" rtlCol="0"/>
          <a:lstStyle/>
          <a:p>
            <a:endParaRPr/>
          </a:p>
        </p:txBody>
      </p:sp>
      <p:sp>
        <p:nvSpPr>
          <p:cNvPr id="18" name="object 12"/>
          <p:cNvSpPr/>
          <p:nvPr userDrawn="1"/>
        </p:nvSpPr>
        <p:spPr>
          <a:xfrm>
            <a:off x="8285516" y="774813"/>
            <a:ext cx="271145" cy="265430"/>
          </a:xfrm>
          <a:custGeom>
            <a:avLst/>
            <a:gdLst/>
            <a:ahLst/>
            <a:cxnLst/>
            <a:rect l="l" t="t" r="r" b="b"/>
            <a:pathLst>
              <a:path w="271145" h="265430">
                <a:moveTo>
                  <a:pt x="0" y="217563"/>
                </a:moveTo>
                <a:lnTo>
                  <a:pt x="35196" y="246833"/>
                </a:lnTo>
                <a:lnTo>
                  <a:pt x="74280" y="262754"/>
                </a:lnTo>
                <a:lnTo>
                  <a:pt x="116116" y="265260"/>
                </a:lnTo>
                <a:lnTo>
                  <a:pt x="159566" y="254283"/>
                </a:lnTo>
                <a:lnTo>
                  <a:pt x="203492" y="229755"/>
                </a:lnTo>
                <a:lnTo>
                  <a:pt x="206790" y="226766"/>
                </a:lnTo>
                <a:lnTo>
                  <a:pt x="100481" y="226766"/>
                </a:lnTo>
                <a:lnTo>
                  <a:pt x="53129" y="226729"/>
                </a:lnTo>
                <a:lnTo>
                  <a:pt x="0" y="217563"/>
                </a:lnTo>
                <a:close/>
              </a:path>
              <a:path w="271145" h="265430">
                <a:moveTo>
                  <a:pt x="241795" y="0"/>
                </a:moveTo>
                <a:lnTo>
                  <a:pt x="244346" y="54338"/>
                </a:lnTo>
                <a:lnTo>
                  <a:pt x="238754" y="101929"/>
                </a:lnTo>
                <a:lnTo>
                  <a:pt x="225358" y="142432"/>
                </a:lnTo>
                <a:lnTo>
                  <a:pt x="204494" y="175507"/>
                </a:lnTo>
                <a:lnTo>
                  <a:pt x="141718" y="218014"/>
                </a:lnTo>
                <a:lnTo>
                  <a:pt x="100481" y="226766"/>
                </a:lnTo>
                <a:lnTo>
                  <a:pt x="206790" y="226766"/>
                </a:lnTo>
                <a:lnTo>
                  <a:pt x="235720" y="200542"/>
                </a:lnTo>
                <a:lnTo>
                  <a:pt x="257773" y="166720"/>
                </a:lnTo>
                <a:lnTo>
                  <a:pt x="269530" y="129022"/>
                </a:lnTo>
                <a:lnTo>
                  <a:pt x="270867" y="88180"/>
                </a:lnTo>
                <a:lnTo>
                  <a:pt x="261663" y="44928"/>
                </a:lnTo>
                <a:lnTo>
                  <a:pt x="241795" y="0"/>
                </a:lnTo>
                <a:close/>
              </a:path>
            </a:pathLst>
          </a:custGeom>
          <a:solidFill>
            <a:srgbClr val="00B4A6"/>
          </a:solidFill>
        </p:spPr>
        <p:txBody>
          <a:bodyPr wrap="square" lIns="0" tIns="0" rIns="0" bIns="0" rtlCol="0"/>
          <a:lstStyle/>
          <a:p>
            <a:endParaRPr/>
          </a:p>
        </p:txBody>
      </p:sp>
      <p:sp>
        <p:nvSpPr>
          <p:cNvPr id="19" name="object 13"/>
          <p:cNvSpPr/>
          <p:nvPr userDrawn="1"/>
        </p:nvSpPr>
        <p:spPr>
          <a:xfrm>
            <a:off x="8208838" y="685122"/>
            <a:ext cx="276860" cy="251460"/>
          </a:xfrm>
          <a:custGeom>
            <a:avLst/>
            <a:gdLst/>
            <a:ahLst/>
            <a:cxnLst/>
            <a:rect l="l" t="t" r="r" b="b"/>
            <a:pathLst>
              <a:path w="276859" h="251459">
                <a:moveTo>
                  <a:pt x="147957" y="0"/>
                </a:moveTo>
                <a:lnTo>
                  <a:pt x="104934" y="11366"/>
                </a:lnTo>
                <a:lnTo>
                  <a:pt x="64839" y="36511"/>
                </a:lnTo>
                <a:lnTo>
                  <a:pt x="29203" y="74723"/>
                </a:lnTo>
                <a:lnTo>
                  <a:pt x="7510" y="116717"/>
                </a:lnTo>
                <a:lnTo>
                  <a:pt x="0" y="161083"/>
                </a:lnTo>
                <a:lnTo>
                  <a:pt x="6909" y="206412"/>
                </a:lnTo>
                <a:lnTo>
                  <a:pt x="28479" y="251293"/>
                </a:lnTo>
                <a:lnTo>
                  <a:pt x="29089" y="196980"/>
                </a:lnTo>
                <a:lnTo>
                  <a:pt x="35214" y="151592"/>
                </a:lnTo>
                <a:lnTo>
                  <a:pt x="47379" y="114699"/>
                </a:lnTo>
                <a:lnTo>
                  <a:pt x="91930" y="64676"/>
                </a:lnTo>
                <a:lnTo>
                  <a:pt x="166937" y="43469"/>
                </a:lnTo>
                <a:lnTo>
                  <a:pt x="217173" y="42596"/>
                </a:lnTo>
                <a:lnTo>
                  <a:pt x="269571" y="42596"/>
                </a:lnTo>
                <a:lnTo>
                  <a:pt x="235589" y="18228"/>
                </a:lnTo>
                <a:lnTo>
                  <a:pt x="192109" y="2318"/>
                </a:lnTo>
                <a:lnTo>
                  <a:pt x="147957" y="0"/>
                </a:lnTo>
                <a:close/>
              </a:path>
              <a:path w="276859" h="251459">
                <a:moveTo>
                  <a:pt x="269571" y="42596"/>
                </a:moveTo>
                <a:lnTo>
                  <a:pt x="217173" y="42596"/>
                </a:lnTo>
                <a:lnTo>
                  <a:pt x="276598" y="47636"/>
                </a:lnTo>
                <a:lnTo>
                  <a:pt x="269571" y="42596"/>
                </a:lnTo>
                <a:close/>
              </a:path>
            </a:pathLst>
          </a:custGeom>
          <a:solidFill>
            <a:srgbClr val="A4A297"/>
          </a:solidFill>
        </p:spPr>
        <p:txBody>
          <a:bodyPr wrap="square" lIns="0" tIns="0" rIns="0" bIns="0" rtlCol="0"/>
          <a:lstStyle/>
          <a:p>
            <a:endParaRPr/>
          </a:p>
        </p:txBody>
      </p:sp>
      <p:sp>
        <p:nvSpPr>
          <p:cNvPr id="20" name="object 14"/>
          <p:cNvSpPr/>
          <p:nvPr userDrawn="1"/>
        </p:nvSpPr>
        <p:spPr>
          <a:xfrm>
            <a:off x="8374759" y="780418"/>
            <a:ext cx="103505" cy="165100"/>
          </a:xfrm>
          <a:custGeom>
            <a:avLst/>
            <a:gdLst/>
            <a:ahLst/>
            <a:cxnLst/>
            <a:rect l="l" t="t" r="r" b="b"/>
            <a:pathLst>
              <a:path w="103504" h="165100">
                <a:moveTo>
                  <a:pt x="58293" y="0"/>
                </a:moveTo>
                <a:lnTo>
                  <a:pt x="70385" y="50681"/>
                </a:lnTo>
                <a:lnTo>
                  <a:pt x="66270" y="95645"/>
                </a:lnTo>
                <a:lnTo>
                  <a:pt x="43592" y="134057"/>
                </a:lnTo>
                <a:lnTo>
                  <a:pt x="0" y="165087"/>
                </a:lnTo>
                <a:lnTo>
                  <a:pt x="31336" y="163947"/>
                </a:lnTo>
                <a:lnTo>
                  <a:pt x="58473" y="155128"/>
                </a:lnTo>
                <a:lnTo>
                  <a:pt x="80463" y="137707"/>
                </a:lnTo>
                <a:lnTo>
                  <a:pt x="96354" y="110756"/>
                </a:lnTo>
                <a:lnTo>
                  <a:pt x="103320" y="77984"/>
                </a:lnTo>
                <a:lnTo>
                  <a:pt x="98231" y="48720"/>
                </a:lnTo>
                <a:lnTo>
                  <a:pt x="82688" y="22784"/>
                </a:lnTo>
                <a:lnTo>
                  <a:pt x="58293" y="0"/>
                </a:lnTo>
                <a:close/>
              </a:path>
            </a:pathLst>
          </a:custGeom>
          <a:solidFill>
            <a:srgbClr val="00B4A6"/>
          </a:solidFill>
        </p:spPr>
        <p:txBody>
          <a:bodyPr wrap="square" lIns="0" tIns="0" rIns="0" bIns="0" rtlCol="0"/>
          <a:lstStyle/>
          <a:p>
            <a:endParaRPr/>
          </a:p>
        </p:txBody>
      </p:sp>
      <p:sp>
        <p:nvSpPr>
          <p:cNvPr id="21" name="object 15"/>
          <p:cNvSpPr/>
          <p:nvPr userDrawn="1"/>
        </p:nvSpPr>
        <p:spPr>
          <a:xfrm>
            <a:off x="8309050" y="772635"/>
            <a:ext cx="104139" cy="146685"/>
          </a:xfrm>
          <a:custGeom>
            <a:avLst/>
            <a:gdLst/>
            <a:ahLst/>
            <a:cxnLst/>
            <a:rect l="l" t="t" r="r" b="b"/>
            <a:pathLst>
              <a:path w="104140" h="146684">
                <a:moveTo>
                  <a:pt x="104038" y="0"/>
                </a:moveTo>
                <a:lnTo>
                  <a:pt x="63331" y="6688"/>
                </a:lnTo>
                <a:lnTo>
                  <a:pt x="33507" y="25592"/>
                </a:lnTo>
                <a:lnTo>
                  <a:pt x="12939" y="54880"/>
                </a:lnTo>
                <a:lnTo>
                  <a:pt x="0" y="92722"/>
                </a:lnTo>
                <a:lnTo>
                  <a:pt x="6311" y="106859"/>
                </a:lnTo>
                <a:lnTo>
                  <a:pt x="13365" y="121438"/>
                </a:lnTo>
                <a:lnTo>
                  <a:pt x="24540" y="135029"/>
                </a:lnTo>
                <a:lnTo>
                  <a:pt x="43218" y="146202"/>
                </a:lnTo>
                <a:lnTo>
                  <a:pt x="30088" y="95695"/>
                </a:lnTo>
                <a:lnTo>
                  <a:pt x="44953" y="58961"/>
                </a:lnTo>
                <a:lnTo>
                  <a:pt x="74155" y="29296"/>
                </a:lnTo>
                <a:lnTo>
                  <a:pt x="104038" y="0"/>
                </a:lnTo>
                <a:close/>
              </a:path>
            </a:pathLst>
          </a:custGeom>
          <a:solidFill>
            <a:srgbClr val="A4A297"/>
          </a:solidFill>
        </p:spPr>
        <p:txBody>
          <a:bodyPr wrap="square" lIns="0" tIns="0" rIns="0" bIns="0" rtlCol="0"/>
          <a:lstStyle/>
          <a:p>
            <a:endParaRPr/>
          </a:p>
        </p:txBody>
      </p:sp>
      <p:sp>
        <p:nvSpPr>
          <p:cNvPr id="22" name="object 16"/>
          <p:cNvSpPr/>
          <p:nvPr userDrawn="1"/>
        </p:nvSpPr>
        <p:spPr>
          <a:xfrm>
            <a:off x="416877" y="5021986"/>
            <a:ext cx="2566035" cy="551180"/>
          </a:xfrm>
          <a:custGeom>
            <a:avLst/>
            <a:gdLst/>
            <a:ahLst/>
            <a:cxnLst/>
            <a:rect l="l" t="t" r="r" b="b"/>
            <a:pathLst>
              <a:path w="2566035" h="551179">
                <a:moveTo>
                  <a:pt x="0" y="550786"/>
                </a:moveTo>
                <a:lnTo>
                  <a:pt x="2565501" y="550786"/>
                </a:lnTo>
                <a:lnTo>
                  <a:pt x="2565501" y="0"/>
                </a:lnTo>
                <a:lnTo>
                  <a:pt x="0" y="0"/>
                </a:lnTo>
                <a:lnTo>
                  <a:pt x="0" y="550786"/>
                </a:lnTo>
                <a:close/>
              </a:path>
            </a:pathLst>
          </a:custGeom>
          <a:solidFill>
            <a:srgbClr val="FFFFFF"/>
          </a:solidFill>
        </p:spPr>
        <p:txBody>
          <a:bodyPr wrap="square" lIns="0" tIns="0" rIns="0" bIns="0" rtlCol="0"/>
          <a:lstStyle/>
          <a:p>
            <a:endParaRPr/>
          </a:p>
        </p:txBody>
      </p:sp>
      <p:sp>
        <p:nvSpPr>
          <p:cNvPr id="24" name="object 18"/>
          <p:cNvSpPr/>
          <p:nvPr userDrawn="1"/>
        </p:nvSpPr>
        <p:spPr>
          <a:xfrm>
            <a:off x="2356345" y="4806010"/>
            <a:ext cx="811530" cy="216535"/>
          </a:xfrm>
          <a:custGeom>
            <a:avLst/>
            <a:gdLst/>
            <a:ahLst/>
            <a:cxnLst/>
            <a:rect l="l" t="t" r="r" b="b"/>
            <a:pathLst>
              <a:path w="811530" h="216535">
                <a:moveTo>
                  <a:pt x="0" y="216001"/>
                </a:moveTo>
                <a:lnTo>
                  <a:pt x="810996" y="216001"/>
                </a:lnTo>
                <a:lnTo>
                  <a:pt x="810996" y="0"/>
                </a:lnTo>
                <a:lnTo>
                  <a:pt x="0" y="0"/>
                </a:lnTo>
                <a:lnTo>
                  <a:pt x="0" y="216001"/>
                </a:lnTo>
                <a:close/>
              </a:path>
            </a:pathLst>
          </a:custGeom>
          <a:solidFill>
            <a:srgbClr val="A4A297"/>
          </a:solidFill>
        </p:spPr>
        <p:txBody>
          <a:bodyPr wrap="square" lIns="0" tIns="0" rIns="0" bIns="0" rtlCol="0"/>
          <a:lstStyle/>
          <a:p>
            <a:endParaRPr/>
          </a:p>
        </p:txBody>
      </p:sp>
      <p:sp>
        <p:nvSpPr>
          <p:cNvPr id="25" name="object 19"/>
          <p:cNvSpPr/>
          <p:nvPr userDrawn="1"/>
        </p:nvSpPr>
        <p:spPr>
          <a:xfrm>
            <a:off x="794880" y="4806010"/>
            <a:ext cx="1561465" cy="216535"/>
          </a:xfrm>
          <a:custGeom>
            <a:avLst/>
            <a:gdLst/>
            <a:ahLst/>
            <a:cxnLst/>
            <a:rect l="l" t="t" r="r" b="b"/>
            <a:pathLst>
              <a:path w="1561464" h="216535">
                <a:moveTo>
                  <a:pt x="0" y="216001"/>
                </a:moveTo>
                <a:lnTo>
                  <a:pt x="1561007" y="216001"/>
                </a:lnTo>
                <a:lnTo>
                  <a:pt x="1561007" y="0"/>
                </a:lnTo>
                <a:lnTo>
                  <a:pt x="0" y="0"/>
                </a:lnTo>
                <a:lnTo>
                  <a:pt x="0" y="216001"/>
                </a:lnTo>
                <a:close/>
              </a:path>
            </a:pathLst>
          </a:custGeom>
          <a:solidFill>
            <a:srgbClr val="231F20"/>
          </a:solidFill>
        </p:spPr>
        <p:txBody>
          <a:bodyPr wrap="square" lIns="0" tIns="0" rIns="0" bIns="0" rtlCol="0"/>
          <a:lstStyle/>
          <a:p>
            <a:endParaRPr/>
          </a:p>
        </p:txBody>
      </p:sp>
      <p:sp>
        <p:nvSpPr>
          <p:cNvPr id="28" name="object 22"/>
          <p:cNvSpPr/>
          <p:nvPr userDrawn="1"/>
        </p:nvSpPr>
        <p:spPr>
          <a:xfrm>
            <a:off x="8279183" y="7097812"/>
            <a:ext cx="40005" cy="40005"/>
          </a:xfrm>
          <a:custGeom>
            <a:avLst/>
            <a:gdLst/>
            <a:ahLst/>
            <a:cxnLst/>
            <a:rect l="l" t="t" r="r" b="b"/>
            <a:pathLst>
              <a:path w="40004" h="40004">
                <a:moveTo>
                  <a:pt x="0" y="0"/>
                </a:moveTo>
                <a:lnTo>
                  <a:pt x="0" y="9906"/>
                </a:lnTo>
                <a:lnTo>
                  <a:pt x="11574" y="12234"/>
                </a:lnTo>
                <a:lnTo>
                  <a:pt x="21015" y="18589"/>
                </a:lnTo>
                <a:lnTo>
                  <a:pt x="27374" y="28026"/>
                </a:lnTo>
                <a:lnTo>
                  <a:pt x="29705" y="39598"/>
                </a:lnTo>
                <a:lnTo>
                  <a:pt x="39598" y="39598"/>
                </a:lnTo>
                <a:lnTo>
                  <a:pt x="36488" y="24185"/>
                </a:lnTo>
                <a:lnTo>
                  <a:pt x="28005" y="11598"/>
                </a:lnTo>
                <a:lnTo>
                  <a:pt x="15418" y="3111"/>
                </a:lnTo>
                <a:lnTo>
                  <a:pt x="0" y="0"/>
                </a:lnTo>
                <a:close/>
              </a:path>
            </a:pathLst>
          </a:custGeom>
          <a:solidFill>
            <a:srgbClr val="00B4A6"/>
          </a:solidFill>
        </p:spPr>
        <p:txBody>
          <a:bodyPr wrap="square" lIns="0" tIns="0" rIns="0" bIns="0" rtlCol="0"/>
          <a:lstStyle/>
          <a:p>
            <a:endParaRPr/>
          </a:p>
        </p:txBody>
      </p:sp>
      <p:sp>
        <p:nvSpPr>
          <p:cNvPr id="29" name="object 23"/>
          <p:cNvSpPr/>
          <p:nvPr userDrawn="1"/>
        </p:nvSpPr>
        <p:spPr>
          <a:xfrm>
            <a:off x="8279188" y="7117614"/>
            <a:ext cx="20320" cy="20320"/>
          </a:xfrm>
          <a:custGeom>
            <a:avLst/>
            <a:gdLst/>
            <a:ahLst/>
            <a:cxnLst/>
            <a:rect l="l" t="t" r="r" b="b"/>
            <a:pathLst>
              <a:path w="20320" h="20320">
                <a:moveTo>
                  <a:pt x="0" y="0"/>
                </a:moveTo>
                <a:lnTo>
                  <a:pt x="0" y="9893"/>
                </a:lnTo>
                <a:lnTo>
                  <a:pt x="5435" y="9893"/>
                </a:lnTo>
                <a:lnTo>
                  <a:pt x="9893" y="14350"/>
                </a:lnTo>
                <a:lnTo>
                  <a:pt x="9893" y="19799"/>
                </a:lnTo>
                <a:lnTo>
                  <a:pt x="19799" y="19799"/>
                </a:lnTo>
                <a:lnTo>
                  <a:pt x="18236" y="12114"/>
                </a:lnTo>
                <a:lnTo>
                  <a:pt x="13981" y="5818"/>
                </a:lnTo>
                <a:lnTo>
                  <a:pt x="7685" y="1563"/>
                </a:lnTo>
                <a:lnTo>
                  <a:pt x="0" y="0"/>
                </a:lnTo>
                <a:close/>
              </a:path>
            </a:pathLst>
          </a:custGeom>
          <a:solidFill>
            <a:srgbClr val="00B4A6"/>
          </a:solidFill>
        </p:spPr>
        <p:txBody>
          <a:bodyPr wrap="square" lIns="0" tIns="0" rIns="0" bIns="0" rtlCol="0"/>
          <a:lstStyle/>
          <a:p>
            <a:endParaRPr/>
          </a:p>
        </p:txBody>
      </p:sp>
      <p:sp>
        <p:nvSpPr>
          <p:cNvPr id="30" name="object 24"/>
          <p:cNvSpPr/>
          <p:nvPr userDrawn="1"/>
        </p:nvSpPr>
        <p:spPr>
          <a:xfrm>
            <a:off x="8239584" y="7107711"/>
            <a:ext cx="69850" cy="69850"/>
          </a:xfrm>
          <a:custGeom>
            <a:avLst/>
            <a:gdLst/>
            <a:ahLst/>
            <a:cxnLst/>
            <a:rect l="l" t="t" r="r" b="b"/>
            <a:pathLst>
              <a:path w="69850" h="69850">
                <a:moveTo>
                  <a:pt x="19799" y="0"/>
                </a:moveTo>
                <a:lnTo>
                  <a:pt x="12108" y="1563"/>
                </a:lnTo>
                <a:lnTo>
                  <a:pt x="5813" y="5818"/>
                </a:lnTo>
                <a:lnTo>
                  <a:pt x="1561" y="12114"/>
                </a:lnTo>
                <a:lnTo>
                  <a:pt x="0" y="19799"/>
                </a:lnTo>
                <a:lnTo>
                  <a:pt x="0" y="26733"/>
                </a:lnTo>
                <a:lnTo>
                  <a:pt x="2070" y="31788"/>
                </a:lnTo>
                <a:lnTo>
                  <a:pt x="5842" y="35445"/>
                </a:lnTo>
                <a:lnTo>
                  <a:pt x="37515" y="67221"/>
                </a:lnTo>
                <a:lnTo>
                  <a:pt x="42570" y="69303"/>
                </a:lnTo>
                <a:lnTo>
                  <a:pt x="49491" y="69303"/>
                </a:lnTo>
                <a:lnTo>
                  <a:pt x="57182" y="67740"/>
                </a:lnTo>
                <a:lnTo>
                  <a:pt x="63493" y="63461"/>
                </a:lnTo>
                <a:lnTo>
                  <a:pt x="67729" y="57189"/>
                </a:lnTo>
                <a:lnTo>
                  <a:pt x="69291" y="49504"/>
                </a:lnTo>
                <a:lnTo>
                  <a:pt x="39598" y="49504"/>
                </a:lnTo>
                <a:lnTo>
                  <a:pt x="19799" y="29705"/>
                </a:lnTo>
                <a:lnTo>
                  <a:pt x="29692" y="19799"/>
                </a:lnTo>
                <a:lnTo>
                  <a:pt x="19799" y="0"/>
                </a:lnTo>
                <a:close/>
              </a:path>
              <a:path w="69850" h="69850">
                <a:moveTo>
                  <a:pt x="49491" y="39598"/>
                </a:moveTo>
                <a:lnTo>
                  <a:pt x="39598" y="49504"/>
                </a:lnTo>
                <a:lnTo>
                  <a:pt x="69291" y="49504"/>
                </a:lnTo>
                <a:lnTo>
                  <a:pt x="49491" y="39598"/>
                </a:lnTo>
                <a:close/>
              </a:path>
            </a:pathLst>
          </a:custGeom>
          <a:solidFill>
            <a:srgbClr val="00B4A6"/>
          </a:solidFill>
        </p:spPr>
        <p:txBody>
          <a:bodyPr wrap="square" lIns="0" tIns="0" rIns="0" bIns="0" rtlCol="0"/>
          <a:lstStyle/>
          <a:p>
            <a:endParaRPr/>
          </a:p>
        </p:txBody>
      </p:sp>
      <p:sp>
        <p:nvSpPr>
          <p:cNvPr id="31" name="object 25"/>
          <p:cNvSpPr txBox="1"/>
          <p:nvPr userDrawn="1"/>
        </p:nvSpPr>
        <p:spPr>
          <a:xfrm>
            <a:off x="5255276" y="6971163"/>
            <a:ext cx="4330065" cy="229870"/>
          </a:xfrm>
          <a:prstGeom prst="rect">
            <a:avLst/>
          </a:prstGeom>
        </p:spPr>
        <p:txBody>
          <a:bodyPr vert="horz" wrap="square" lIns="0" tIns="0" rIns="0" bIns="0" rtlCol="0">
            <a:spAutoFit/>
          </a:bodyPr>
          <a:lstStyle/>
          <a:p>
            <a:pPr marL="12700">
              <a:lnSpc>
                <a:spcPct val="100000"/>
              </a:lnSpc>
            </a:pPr>
            <a:r>
              <a:rPr sz="650" b="1" spc="5" dirty="0">
                <a:solidFill>
                  <a:srgbClr val="00B4A6"/>
                </a:solidFill>
                <a:latin typeface="Raleway SemiBold"/>
                <a:cs typeface="Raleway SemiBold"/>
              </a:rPr>
              <a:t>Institut national </a:t>
            </a:r>
            <a:r>
              <a:rPr sz="650" b="1" spc="15" dirty="0">
                <a:solidFill>
                  <a:srgbClr val="00B4A6"/>
                </a:solidFill>
                <a:latin typeface="Raleway SemiBold"/>
                <a:cs typeface="Raleway SemiBold"/>
              </a:rPr>
              <a:t>de </a:t>
            </a:r>
            <a:r>
              <a:rPr sz="650" b="1" spc="10" dirty="0">
                <a:solidFill>
                  <a:srgbClr val="00B4A6"/>
                </a:solidFill>
                <a:latin typeface="Raleway SemiBold"/>
                <a:cs typeface="Raleway SemiBold"/>
              </a:rPr>
              <a:t>la jeunesse </a:t>
            </a:r>
            <a:r>
              <a:rPr sz="650" b="1" spc="5" dirty="0">
                <a:solidFill>
                  <a:srgbClr val="00B4A6"/>
                </a:solidFill>
                <a:latin typeface="Raleway SemiBold"/>
                <a:cs typeface="Raleway SemiBold"/>
              </a:rPr>
              <a:t>et </a:t>
            </a:r>
            <a:r>
              <a:rPr sz="650" b="1" spc="15" dirty="0">
                <a:solidFill>
                  <a:srgbClr val="00B4A6"/>
                </a:solidFill>
                <a:latin typeface="Raleway SemiBold"/>
                <a:cs typeface="Raleway SemiBold"/>
              </a:rPr>
              <a:t>de </a:t>
            </a:r>
            <a:r>
              <a:rPr sz="650" b="1" spc="5" dirty="0">
                <a:solidFill>
                  <a:srgbClr val="00B4A6"/>
                </a:solidFill>
                <a:latin typeface="Raleway SemiBold"/>
                <a:cs typeface="Raleway SemiBold"/>
              </a:rPr>
              <a:t>l'éducation </a:t>
            </a:r>
            <a:r>
              <a:rPr sz="650" b="1" spc="10" dirty="0">
                <a:solidFill>
                  <a:srgbClr val="00B4A6"/>
                </a:solidFill>
                <a:latin typeface="Raleway SemiBold"/>
                <a:cs typeface="Raleway SemiBold"/>
              </a:rPr>
              <a:t>populaire (INJEP) </a:t>
            </a:r>
            <a:r>
              <a:rPr sz="650" spc="10" dirty="0">
                <a:solidFill>
                  <a:srgbClr val="231F20"/>
                </a:solidFill>
                <a:latin typeface="Raleway"/>
                <a:cs typeface="Raleway"/>
              </a:rPr>
              <a:t>Service </a:t>
            </a:r>
            <a:r>
              <a:rPr sz="650" spc="15" dirty="0">
                <a:solidFill>
                  <a:srgbClr val="231F20"/>
                </a:solidFill>
                <a:latin typeface="Raleway"/>
                <a:cs typeface="Raleway"/>
              </a:rPr>
              <a:t>à </a:t>
            </a:r>
            <a:r>
              <a:rPr sz="650" spc="10" dirty="0">
                <a:solidFill>
                  <a:srgbClr val="231F20"/>
                </a:solidFill>
                <a:latin typeface="Raleway"/>
                <a:cs typeface="Raleway"/>
              </a:rPr>
              <a:t>compétence </a:t>
            </a:r>
            <a:r>
              <a:rPr sz="650" spc="5" dirty="0">
                <a:solidFill>
                  <a:srgbClr val="231F20"/>
                </a:solidFill>
                <a:latin typeface="Raleway"/>
                <a:cs typeface="Raleway"/>
              </a:rPr>
              <a:t>nationale,</a:t>
            </a:r>
            <a:r>
              <a:rPr sz="650" spc="55" dirty="0">
                <a:solidFill>
                  <a:srgbClr val="231F20"/>
                </a:solidFill>
                <a:latin typeface="Raleway"/>
                <a:cs typeface="Raleway"/>
              </a:rPr>
              <a:t> </a:t>
            </a:r>
            <a:r>
              <a:rPr sz="650" dirty="0">
                <a:solidFill>
                  <a:srgbClr val="231F20"/>
                </a:solidFill>
                <a:latin typeface="Raleway"/>
                <a:cs typeface="Raleway"/>
              </a:rPr>
              <a:t>DJEPVA</a:t>
            </a:r>
            <a:endParaRPr sz="650">
              <a:latin typeface="Raleway"/>
              <a:cs typeface="Raleway"/>
            </a:endParaRPr>
          </a:p>
          <a:p>
            <a:pPr marL="1229360">
              <a:lnSpc>
                <a:spcPct val="100000"/>
              </a:lnSpc>
              <a:spcBef>
                <a:spcPts val="120"/>
              </a:spcBef>
            </a:pPr>
            <a:r>
              <a:rPr sz="650" spc="15" dirty="0">
                <a:solidFill>
                  <a:srgbClr val="231F20"/>
                </a:solidFill>
                <a:latin typeface="Raleway"/>
                <a:cs typeface="Raleway"/>
              </a:rPr>
              <a:t>95 </a:t>
            </a:r>
            <a:r>
              <a:rPr sz="650" spc="10" dirty="0">
                <a:solidFill>
                  <a:srgbClr val="231F20"/>
                </a:solidFill>
                <a:latin typeface="Raleway"/>
                <a:cs typeface="Raleway"/>
              </a:rPr>
              <a:t>avenue </a:t>
            </a:r>
            <a:r>
              <a:rPr sz="650" spc="15" dirty="0">
                <a:solidFill>
                  <a:srgbClr val="231F20"/>
                </a:solidFill>
                <a:latin typeface="Raleway"/>
                <a:cs typeface="Raleway"/>
              </a:rPr>
              <a:t>de </a:t>
            </a:r>
            <a:r>
              <a:rPr sz="650" spc="10" dirty="0">
                <a:solidFill>
                  <a:srgbClr val="231F20"/>
                </a:solidFill>
                <a:latin typeface="Raleway"/>
                <a:cs typeface="Raleway"/>
              </a:rPr>
              <a:t>France </a:t>
            </a:r>
            <a:r>
              <a:rPr sz="650" spc="10" dirty="0">
                <a:solidFill>
                  <a:srgbClr val="00B4A6"/>
                </a:solidFill>
                <a:latin typeface="Raleway"/>
                <a:cs typeface="Raleway"/>
              </a:rPr>
              <a:t>• </a:t>
            </a:r>
            <a:r>
              <a:rPr sz="650" spc="15" dirty="0">
                <a:solidFill>
                  <a:srgbClr val="231F20"/>
                </a:solidFill>
                <a:latin typeface="Raleway"/>
                <a:cs typeface="Raleway"/>
              </a:rPr>
              <a:t>75650 </a:t>
            </a:r>
            <a:r>
              <a:rPr sz="650" spc="5" dirty="0">
                <a:solidFill>
                  <a:srgbClr val="231F20"/>
                </a:solidFill>
                <a:latin typeface="Raleway"/>
                <a:cs typeface="Raleway"/>
              </a:rPr>
              <a:t>Paris </a:t>
            </a:r>
            <a:r>
              <a:rPr sz="650" spc="10" dirty="0">
                <a:solidFill>
                  <a:srgbClr val="231F20"/>
                </a:solidFill>
                <a:latin typeface="Raleway"/>
                <a:cs typeface="Raleway"/>
              </a:rPr>
              <a:t>cedex 13      01 </a:t>
            </a:r>
            <a:r>
              <a:rPr sz="650" spc="20" dirty="0">
                <a:solidFill>
                  <a:srgbClr val="231F20"/>
                </a:solidFill>
                <a:latin typeface="Raleway"/>
                <a:cs typeface="Raleway"/>
              </a:rPr>
              <a:t>70 </a:t>
            </a:r>
            <a:r>
              <a:rPr sz="650" spc="15" dirty="0">
                <a:solidFill>
                  <a:srgbClr val="231F20"/>
                </a:solidFill>
                <a:latin typeface="Raleway"/>
                <a:cs typeface="Raleway"/>
              </a:rPr>
              <a:t>98 </a:t>
            </a:r>
            <a:r>
              <a:rPr sz="650" spc="10" dirty="0">
                <a:solidFill>
                  <a:srgbClr val="231F20"/>
                </a:solidFill>
                <a:latin typeface="Raleway"/>
                <a:cs typeface="Raleway"/>
              </a:rPr>
              <a:t>94 </a:t>
            </a:r>
            <a:r>
              <a:rPr sz="650" spc="15" dirty="0">
                <a:solidFill>
                  <a:srgbClr val="231F20"/>
                </a:solidFill>
                <a:latin typeface="Raleway"/>
                <a:cs typeface="Raleway"/>
              </a:rPr>
              <a:t>00  </a:t>
            </a:r>
            <a:r>
              <a:rPr sz="650" spc="25" dirty="0">
                <a:solidFill>
                  <a:srgbClr val="231F20"/>
                </a:solidFill>
                <a:latin typeface="Raleway"/>
                <a:cs typeface="Raleway"/>
              </a:rPr>
              <a:t> </a:t>
            </a:r>
            <a:r>
              <a:rPr sz="900" b="1" spc="37" baseline="4629" dirty="0">
                <a:solidFill>
                  <a:srgbClr val="FFFFFF"/>
                </a:solidFill>
                <a:latin typeface="Raleway"/>
                <a:cs typeface="Raleway"/>
                <a:hlinkClick r:id="rId4"/>
              </a:rPr>
              <a:t>www.injep.fr</a:t>
            </a:r>
            <a:endParaRPr sz="900" baseline="4629">
              <a:latin typeface="Raleway"/>
              <a:cs typeface="Raleway"/>
            </a:endParaRPr>
          </a:p>
        </p:txBody>
      </p:sp>
      <p:sp>
        <p:nvSpPr>
          <p:cNvPr id="32" name="object 26"/>
          <p:cNvSpPr/>
          <p:nvPr userDrawn="1"/>
        </p:nvSpPr>
        <p:spPr>
          <a:xfrm>
            <a:off x="741174" y="6429551"/>
            <a:ext cx="0" cy="476250"/>
          </a:xfrm>
          <a:custGeom>
            <a:avLst/>
            <a:gdLst/>
            <a:ahLst/>
            <a:cxnLst/>
            <a:rect l="l" t="t" r="r" b="b"/>
            <a:pathLst>
              <a:path h="476250">
                <a:moveTo>
                  <a:pt x="0" y="0"/>
                </a:moveTo>
                <a:lnTo>
                  <a:pt x="0" y="476110"/>
                </a:lnTo>
              </a:path>
            </a:pathLst>
          </a:custGeom>
          <a:ln w="6350">
            <a:solidFill>
              <a:srgbClr val="231F20"/>
            </a:solidFill>
          </a:ln>
        </p:spPr>
        <p:txBody>
          <a:bodyPr wrap="square" lIns="0" tIns="0" rIns="0" bIns="0" rtlCol="0"/>
          <a:lstStyle/>
          <a:p>
            <a:endParaRPr/>
          </a:p>
        </p:txBody>
      </p:sp>
      <p:sp>
        <p:nvSpPr>
          <p:cNvPr id="33" name="object 27"/>
          <p:cNvSpPr/>
          <p:nvPr userDrawn="1"/>
        </p:nvSpPr>
        <p:spPr>
          <a:xfrm>
            <a:off x="0" y="6908830"/>
            <a:ext cx="9570085" cy="0"/>
          </a:xfrm>
          <a:custGeom>
            <a:avLst/>
            <a:gdLst/>
            <a:ahLst/>
            <a:cxnLst/>
            <a:rect l="l" t="t" r="r" b="b"/>
            <a:pathLst>
              <a:path w="9570085">
                <a:moveTo>
                  <a:pt x="0" y="0"/>
                </a:moveTo>
                <a:lnTo>
                  <a:pt x="9569762" y="0"/>
                </a:lnTo>
              </a:path>
            </a:pathLst>
          </a:custGeom>
          <a:ln w="6350">
            <a:solidFill>
              <a:srgbClr val="231F20"/>
            </a:solidFill>
          </a:ln>
        </p:spPr>
        <p:txBody>
          <a:bodyPr wrap="square" lIns="0" tIns="0" rIns="0" bIns="0" rtlCol="0"/>
          <a:lstStyle/>
          <a:p>
            <a:endParaRPr/>
          </a:p>
        </p:txBody>
      </p:sp>
      <p:sp>
        <p:nvSpPr>
          <p:cNvPr id="34" name="Sous-titre 2"/>
          <p:cNvSpPr>
            <a:spLocks noGrp="1"/>
          </p:cNvSpPr>
          <p:nvPr>
            <p:ph type="subTitle" idx="1"/>
          </p:nvPr>
        </p:nvSpPr>
        <p:spPr>
          <a:xfrm>
            <a:off x="2319900" y="3476625"/>
            <a:ext cx="7372625" cy="965994"/>
          </a:xfrm>
        </p:spPr>
        <p:txBody>
          <a:bodyPr>
            <a:normAutofit/>
          </a:bodyPr>
          <a:lstStyle>
            <a:lvl1pPr marL="12700" marR="5080" indent="0" algn="l" defTabSz="914400" rtl="0" eaLnBrk="1" latinLnBrk="0" hangingPunct="1">
              <a:lnSpc>
                <a:spcPct val="105600"/>
              </a:lnSpc>
              <a:buNone/>
              <a:defRPr lang="fr-FR" sz="3000" b="0" kern="1200" spc="-5" dirty="0">
                <a:solidFill>
                  <a:srgbClr val="00B4A6"/>
                </a:solidFill>
                <a:latin typeface="Raleway Light"/>
                <a:ea typeface="+mn-ea"/>
                <a:cs typeface="Raleway Ligh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Modifiez le style des sous-titres du masque</a:t>
            </a:r>
            <a:endParaRPr lang="fr-FR" dirty="0"/>
          </a:p>
        </p:txBody>
      </p:sp>
      <p:sp>
        <p:nvSpPr>
          <p:cNvPr id="38" name="Espace réservé du titre 1"/>
          <p:cNvSpPr>
            <a:spLocks noGrp="1"/>
          </p:cNvSpPr>
          <p:nvPr>
            <p:ph type="title"/>
          </p:nvPr>
        </p:nvSpPr>
        <p:spPr>
          <a:xfrm>
            <a:off x="2318346" y="1724025"/>
            <a:ext cx="7374179" cy="1730128"/>
          </a:xfrm>
          <a:prstGeom prst="rect">
            <a:avLst/>
          </a:prstGeom>
        </p:spPr>
        <p:txBody>
          <a:bodyPr vert="horz" lIns="91440" tIns="45720" rIns="91440" bIns="45720" rtlCol="0" anchor="ctr">
            <a:normAutofit/>
          </a:bodyPr>
          <a:lstStyle>
            <a:lvl1pPr marL="0" algn="l" defTabSz="914400" rtl="0" eaLnBrk="1" latinLnBrk="0" hangingPunct="1">
              <a:defRPr lang="fr-FR" sz="3600" b="1" i="0" u="heavy" kern="0" baseline="0" dirty="0">
                <a:ln>
                  <a:noFill/>
                </a:ln>
                <a:solidFill>
                  <a:srgbClr val="00B4A6"/>
                </a:solidFill>
                <a:uFill>
                  <a:solidFill>
                    <a:schemeClr val="bg1"/>
                  </a:solidFill>
                </a:uFill>
                <a:latin typeface="Raleway"/>
                <a:ea typeface="+mj-ea"/>
                <a:cs typeface="Raleway"/>
              </a:defRPr>
            </a:lvl1pPr>
          </a:lstStyle>
          <a:p>
            <a:r>
              <a:rPr lang="fr-FR" dirty="0" smtClean="0"/>
              <a:t>Modifiez le style du titre</a:t>
            </a:r>
            <a:endParaRPr lang="fr-FR" dirty="0"/>
          </a:p>
        </p:txBody>
      </p:sp>
      <p:sp>
        <p:nvSpPr>
          <p:cNvPr id="40" name="object 27"/>
          <p:cNvSpPr txBox="1">
            <a:spLocks noGrp="1"/>
          </p:cNvSpPr>
          <p:nvPr>
            <p:ph type="dt" sz="half" idx="4294967295"/>
          </p:nvPr>
        </p:nvSpPr>
        <p:spPr>
          <a:xfrm>
            <a:off x="2374900" y="4834447"/>
            <a:ext cx="822118" cy="159659"/>
          </a:xfrm>
          <a:prstGeom prst="rect">
            <a:avLst/>
          </a:prstGeom>
        </p:spPr>
        <p:txBody>
          <a:bodyPr vert="horz" wrap="square" lIns="0" tIns="5715" rIns="0" bIns="0" rtlCol="0">
            <a:spAutoFit/>
          </a:bodyPr>
          <a:lstStyle>
            <a:lvl1pPr>
              <a:defRPr sz="1000">
                <a:solidFill>
                  <a:schemeClr val="tx1"/>
                </a:solidFill>
              </a:defRPr>
            </a:lvl1pPr>
          </a:lstStyle>
          <a:p>
            <a:pPr marL="12700">
              <a:spcBef>
                <a:spcPts val="45"/>
              </a:spcBef>
            </a:pPr>
            <a:fld id="{7D2B04A7-D54D-4D1A-B8E8-6C13C45093FB}" type="datetime4">
              <a:rPr lang="fr-FR" spc="5" smtClean="0"/>
              <a:t>19 septembre 2018</a:t>
            </a:fld>
            <a:endParaRPr lang="fr-FR" spc="5" dirty="0"/>
          </a:p>
        </p:txBody>
      </p:sp>
      <p:sp>
        <p:nvSpPr>
          <p:cNvPr id="3" name="Espace réservé du texte 2"/>
          <p:cNvSpPr>
            <a:spLocks noGrp="1"/>
          </p:cNvSpPr>
          <p:nvPr>
            <p:ph type="body" sz="quarter" idx="10" hasCustomPrompt="1"/>
          </p:nvPr>
        </p:nvSpPr>
        <p:spPr>
          <a:xfrm>
            <a:off x="741174" y="5022545"/>
            <a:ext cx="2319526" cy="550621"/>
          </a:xfrm>
        </p:spPr>
        <p:txBody>
          <a:bodyPr>
            <a:noAutofit/>
          </a:bodyPr>
          <a:lstStyle>
            <a:lvl1pPr marL="0" marR="5080" indent="108000" algn="l" defTabSz="914400" rtl="0" eaLnBrk="1" latinLnBrk="0" hangingPunct="1">
              <a:lnSpc>
                <a:spcPct val="100000"/>
              </a:lnSpc>
              <a:spcBef>
                <a:spcPts val="0"/>
              </a:spcBef>
              <a:buClr>
                <a:srgbClr val="00B4A6"/>
              </a:buClr>
              <a:buSzPct val="78260"/>
              <a:buFont typeface="Arial"/>
              <a:buChar char="■"/>
              <a:tabLst>
                <a:tab pos="135890" algn="l"/>
              </a:tabLst>
              <a:defRPr lang="fr-FR" sz="1150" b="0" kern="1200" spc="-5" dirty="0" smtClean="0">
                <a:solidFill>
                  <a:srgbClr val="231F20"/>
                </a:solidFill>
                <a:latin typeface="Raleway"/>
                <a:ea typeface="+mn-ea"/>
                <a:cs typeface="Raleway"/>
              </a:defRPr>
            </a:lvl1pPr>
            <a:lvl2pPr marL="12700" marR="5080" indent="-457200" algn="l" defTabSz="914400" rtl="0" eaLnBrk="1" latinLnBrk="0" hangingPunct="1">
              <a:lnSpc>
                <a:spcPct val="108700"/>
              </a:lnSpc>
              <a:buClr>
                <a:srgbClr val="00B4A6"/>
              </a:buClr>
              <a:buSzPct val="78260"/>
              <a:buFont typeface="Arial"/>
              <a:buChar char="■"/>
              <a:tabLst>
                <a:tab pos="135890" algn="l"/>
              </a:tabLst>
              <a:defRPr lang="fr-FR" sz="1150" kern="1200" spc="-5" dirty="0" smtClean="0">
                <a:solidFill>
                  <a:srgbClr val="231F20"/>
                </a:solidFill>
                <a:latin typeface="Raleway"/>
                <a:ea typeface="+mn-ea"/>
                <a:cs typeface="Raleway"/>
              </a:defRPr>
            </a:lvl2pPr>
            <a:lvl3pPr marL="12700" marR="5080" indent="-342900" algn="l" defTabSz="914400" rtl="0" eaLnBrk="1" latinLnBrk="0" hangingPunct="1">
              <a:lnSpc>
                <a:spcPct val="108700"/>
              </a:lnSpc>
              <a:buClr>
                <a:srgbClr val="00B4A6"/>
              </a:buClr>
              <a:buSzPct val="78260"/>
              <a:buFont typeface="Arial"/>
              <a:buChar char="■"/>
              <a:tabLst>
                <a:tab pos="135890" algn="l"/>
              </a:tabLst>
              <a:defRPr lang="fr-FR" sz="1150" kern="1200" spc="-5" dirty="0" smtClean="0">
                <a:solidFill>
                  <a:srgbClr val="231F20"/>
                </a:solidFill>
                <a:latin typeface="Raleway"/>
                <a:ea typeface="+mn-ea"/>
                <a:cs typeface="Raleway"/>
              </a:defRPr>
            </a:lvl3pPr>
            <a:lvl4pPr marL="12700" marR="5080" indent="-342900" algn="l" defTabSz="914400" rtl="0" eaLnBrk="1" latinLnBrk="0" hangingPunct="1">
              <a:lnSpc>
                <a:spcPct val="108700"/>
              </a:lnSpc>
              <a:buClr>
                <a:srgbClr val="00B4A6"/>
              </a:buClr>
              <a:buSzPct val="78260"/>
              <a:buFont typeface="Arial"/>
              <a:buChar char="■"/>
              <a:tabLst>
                <a:tab pos="135890" algn="l"/>
              </a:tabLst>
              <a:defRPr lang="fr-FR" sz="1150" kern="1200" spc="-5" dirty="0" smtClean="0">
                <a:solidFill>
                  <a:srgbClr val="231F20"/>
                </a:solidFill>
                <a:latin typeface="Raleway"/>
                <a:ea typeface="+mn-ea"/>
                <a:cs typeface="Raleway"/>
              </a:defRPr>
            </a:lvl4pPr>
            <a:lvl5pPr marL="12700" marR="5080" indent="-342900" algn="l" defTabSz="914400" rtl="0" eaLnBrk="1" latinLnBrk="0" hangingPunct="1">
              <a:lnSpc>
                <a:spcPct val="108700"/>
              </a:lnSpc>
              <a:buClr>
                <a:srgbClr val="00B4A6"/>
              </a:buClr>
              <a:buSzPct val="78260"/>
              <a:buFont typeface="Arial"/>
              <a:buChar char="■"/>
              <a:tabLst>
                <a:tab pos="135890" algn="l"/>
              </a:tabLst>
              <a:defRPr lang="fr-FR" sz="1150" kern="1200" spc="-5" dirty="0">
                <a:solidFill>
                  <a:srgbClr val="231F20"/>
                </a:solidFill>
                <a:latin typeface="Raleway"/>
                <a:ea typeface="+mn-ea"/>
                <a:cs typeface="Raleway"/>
              </a:defRPr>
            </a:lvl5pPr>
          </a:lstStyle>
          <a:p>
            <a:pPr lvl="0"/>
            <a:r>
              <a:rPr lang="fr-FR" dirty="0" smtClean="0"/>
              <a:t>Auteur(s)</a:t>
            </a:r>
            <a:endParaRPr lang="fr-FR" dirty="0"/>
          </a:p>
        </p:txBody>
      </p:sp>
      <p:sp>
        <p:nvSpPr>
          <p:cNvPr id="5" name="Espace réservé du texte 4"/>
          <p:cNvSpPr>
            <a:spLocks noGrp="1"/>
          </p:cNvSpPr>
          <p:nvPr>
            <p:ph type="body" sz="quarter" idx="11" hasCustomPrompt="1"/>
          </p:nvPr>
        </p:nvSpPr>
        <p:spPr>
          <a:xfrm>
            <a:off x="794880" y="4770277"/>
            <a:ext cx="1550420" cy="288000"/>
          </a:xfrm>
        </p:spPr>
        <p:txBody>
          <a:bodyPr>
            <a:noAutofit/>
          </a:bodyPr>
          <a:lstStyle>
            <a:lvl1pPr marL="0" indent="0">
              <a:buNone/>
              <a:defRPr sz="1400" b="0" cap="all" baseline="0">
                <a:solidFill>
                  <a:schemeClr val="bg1"/>
                </a:solidFill>
                <a:latin typeface="Raleway Light" panose="020B0003030101060003" pitchFamily="34" charset="0"/>
              </a:defRPr>
            </a:lvl1pPr>
          </a:lstStyle>
          <a:p>
            <a:pPr lvl="0"/>
            <a:r>
              <a:rPr lang="fr-FR" dirty="0" smtClean="0"/>
              <a:t>Lieu</a:t>
            </a:r>
          </a:p>
        </p:txBody>
      </p:sp>
      <p:sp>
        <p:nvSpPr>
          <p:cNvPr id="26" name="Espace réservé pour une image  25"/>
          <p:cNvSpPr>
            <a:spLocks noGrp="1"/>
          </p:cNvSpPr>
          <p:nvPr>
            <p:ph type="pic" sz="quarter" idx="12" hasCustomPrompt="1"/>
          </p:nvPr>
        </p:nvSpPr>
        <p:spPr>
          <a:xfrm>
            <a:off x="800546" y="6403606"/>
            <a:ext cx="905333" cy="458774"/>
          </a:xfrm>
        </p:spPr>
        <p:txBody>
          <a:bodyPr>
            <a:noAutofit/>
          </a:bodyPr>
          <a:lstStyle>
            <a:lvl1pPr marL="0" indent="0" algn="ctr">
              <a:buNone/>
              <a:defRPr sz="1100">
                <a:solidFill>
                  <a:schemeClr val="tx1"/>
                </a:solidFill>
              </a:defRPr>
            </a:lvl1pPr>
          </a:lstStyle>
          <a:p>
            <a:r>
              <a:rPr lang="fr-FR" dirty="0" smtClean="0"/>
              <a:t>Logo partenaire</a:t>
            </a:r>
            <a:endParaRPr lang="fr-FR" dirty="0"/>
          </a:p>
        </p:txBody>
      </p:sp>
    </p:spTree>
    <p:extLst>
      <p:ext uri="{BB962C8B-B14F-4D97-AF65-F5344CB8AC3E}">
        <p14:creationId xmlns:p14="http://schemas.microsoft.com/office/powerpoint/2010/main" val="367254157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de section">
    <p:spTree>
      <p:nvGrpSpPr>
        <p:cNvPr id="1" name=""/>
        <p:cNvGrpSpPr/>
        <p:nvPr/>
      </p:nvGrpSpPr>
      <p:grpSpPr>
        <a:xfrm>
          <a:off x="0" y="0"/>
          <a:ext cx="0" cy="0"/>
          <a:chOff x="0" y="0"/>
          <a:chExt cx="0" cy="0"/>
        </a:xfrm>
      </p:grpSpPr>
      <p:sp>
        <p:nvSpPr>
          <p:cNvPr id="7" name="object 2"/>
          <p:cNvSpPr/>
          <p:nvPr userDrawn="1"/>
        </p:nvSpPr>
        <p:spPr>
          <a:xfrm>
            <a:off x="519146" y="5"/>
            <a:ext cx="10173335" cy="1190620"/>
          </a:xfrm>
          <a:custGeom>
            <a:avLst/>
            <a:gdLst/>
            <a:ahLst/>
            <a:cxnLst/>
            <a:rect l="l" t="t" r="r" b="b"/>
            <a:pathLst>
              <a:path w="10173335" h="2198370">
                <a:moveTo>
                  <a:pt x="10172852" y="0"/>
                </a:moveTo>
                <a:lnTo>
                  <a:pt x="0" y="0"/>
                </a:lnTo>
                <a:lnTo>
                  <a:pt x="43789" y="1672208"/>
                </a:lnTo>
                <a:lnTo>
                  <a:pt x="59880" y="1976263"/>
                </a:lnTo>
                <a:lnTo>
                  <a:pt x="120794" y="2132399"/>
                </a:lnTo>
                <a:lnTo>
                  <a:pt x="276527" y="2189923"/>
                </a:lnTo>
                <a:lnTo>
                  <a:pt x="577075" y="2198141"/>
                </a:lnTo>
                <a:lnTo>
                  <a:pt x="590753" y="2198052"/>
                </a:lnTo>
                <a:lnTo>
                  <a:pt x="10172852" y="1947138"/>
                </a:lnTo>
                <a:lnTo>
                  <a:pt x="10172852" y="0"/>
                </a:lnTo>
                <a:close/>
              </a:path>
            </a:pathLst>
          </a:custGeom>
          <a:solidFill>
            <a:srgbClr val="DDF0ED"/>
          </a:solidFill>
        </p:spPr>
        <p:txBody>
          <a:bodyPr wrap="square" lIns="0" tIns="0" rIns="0" bIns="0" rtlCol="0"/>
          <a:lstStyle/>
          <a:p>
            <a:endParaRPr/>
          </a:p>
        </p:txBody>
      </p:sp>
      <p:sp>
        <p:nvSpPr>
          <p:cNvPr id="8" name="object 3"/>
          <p:cNvSpPr/>
          <p:nvPr userDrawn="1"/>
        </p:nvSpPr>
        <p:spPr>
          <a:xfrm>
            <a:off x="319341" y="444423"/>
            <a:ext cx="220345" cy="203835"/>
          </a:xfrm>
          <a:custGeom>
            <a:avLst/>
            <a:gdLst/>
            <a:ahLst/>
            <a:cxnLst/>
            <a:rect l="l" t="t" r="r" b="b"/>
            <a:pathLst>
              <a:path w="220345" h="203834">
                <a:moveTo>
                  <a:pt x="0" y="203580"/>
                </a:moveTo>
                <a:lnTo>
                  <a:pt x="219862" y="203580"/>
                </a:lnTo>
                <a:lnTo>
                  <a:pt x="219862" y="0"/>
                </a:lnTo>
                <a:lnTo>
                  <a:pt x="0" y="0"/>
                </a:lnTo>
                <a:lnTo>
                  <a:pt x="0" y="203580"/>
                </a:lnTo>
                <a:close/>
              </a:path>
            </a:pathLst>
          </a:custGeom>
          <a:solidFill>
            <a:srgbClr val="231F20"/>
          </a:solidFill>
        </p:spPr>
        <p:txBody>
          <a:bodyPr wrap="square" lIns="0" tIns="0" rIns="0" bIns="0" rtlCol="0"/>
          <a:lstStyle/>
          <a:p>
            <a:endParaRPr/>
          </a:p>
        </p:txBody>
      </p:sp>
      <p:sp>
        <p:nvSpPr>
          <p:cNvPr id="9" name="object 4"/>
          <p:cNvSpPr/>
          <p:nvPr userDrawn="1"/>
        </p:nvSpPr>
        <p:spPr>
          <a:xfrm>
            <a:off x="539203" y="444423"/>
            <a:ext cx="765175" cy="203835"/>
          </a:xfrm>
          <a:custGeom>
            <a:avLst/>
            <a:gdLst/>
            <a:ahLst/>
            <a:cxnLst/>
            <a:rect l="l" t="t" r="r" b="b"/>
            <a:pathLst>
              <a:path w="765175" h="203834">
                <a:moveTo>
                  <a:pt x="0" y="203580"/>
                </a:moveTo>
                <a:lnTo>
                  <a:pt x="765086" y="203580"/>
                </a:lnTo>
                <a:lnTo>
                  <a:pt x="765086" y="0"/>
                </a:lnTo>
                <a:lnTo>
                  <a:pt x="0" y="0"/>
                </a:lnTo>
                <a:lnTo>
                  <a:pt x="0" y="203580"/>
                </a:lnTo>
                <a:close/>
              </a:path>
            </a:pathLst>
          </a:custGeom>
          <a:solidFill>
            <a:srgbClr val="A4A297"/>
          </a:solidFill>
        </p:spPr>
        <p:txBody>
          <a:bodyPr wrap="square" lIns="0" tIns="0" rIns="0" bIns="0" rtlCol="0"/>
          <a:lstStyle/>
          <a:p>
            <a:endParaRPr/>
          </a:p>
        </p:txBody>
      </p:sp>
      <p:sp>
        <p:nvSpPr>
          <p:cNvPr id="13" name="object 11"/>
          <p:cNvSpPr/>
          <p:nvPr userDrawn="1"/>
        </p:nvSpPr>
        <p:spPr>
          <a:xfrm>
            <a:off x="9788969" y="284835"/>
            <a:ext cx="19685" cy="0"/>
          </a:xfrm>
          <a:custGeom>
            <a:avLst/>
            <a:gdLst/>
            <a:ahLst/>
            <a:cxnLst/>
            <a:rect l="l" t="t" r="r" b="b"/>
            <a:pathLst>
              <a:path w="19684">
                <a:moveTo>
                  <a:pt x="0" y="0"/>
                </a:moveTo>
                <a:lnTo>
                  <a:pt x="19570" y="0"/>
                </a:lnTo>
              </a:path>
            </a:pathLst>
          </a:custGeom>
          <a:ln w="27228">
            <a:solidFill>
              <a:srgbClr val="231F20"/>
            </a:solidFill>
          </a:ln>
        </p:spPr>
        <p:txBody>
          <a:bodyPr wrap="square" lIns="0" tIns="0" rIns="0" bIns="0" rtlCol="0"/>
          <a:lstStyle/>
          <a:p>
            <a:endParaRPr/>
          </a:p>
        </p:txBody>
      </p:sp>
      <p:sp>
        <p:nvSpPr>
          <p:cNvPr id="14" name="object 12"/>
          <p:cNvSpPr/>
          <p:nvPr userDrawn="1"/>
        </p:nvSpPr>
        <p:spPr>
          <a:xfrm>
            <a:off x="9798754" y="320154"/>
            <a:ext cx="0" cy="254000"/>
          </a:xfrm>
          <a:custGeom>
            <a:avLst/>
            <a:gdLst/>
            <a:ahLst/>
            <a:cxnLst/>
            <a:rect l="l" t="t" r="r" b="b"/>
            <a:pathLst>
              <a:path h="254000">
                <a:moveTo>
                  <a:pt x="0" y="0"/>
                </a:moveTo>
                <a:lnTo>
                  <a:pt x="0" y="253606"/>
                </a:lnTo>
              </a:path>
            </a:pathLst>
          </a:custGeom>
          <a:ln w="19570">
            <a:solidFill>
              <a:srgbClr val="231F20"/>
            </a:solidFill>
          </a:ln>
        </p:spPr>
        <p:txBody>
          <a:bodyPr wrap="square" lIns="0" tIns="0" rIns="0" bIns="0" rtlCol="0"/>
          <a:lstStyle/>
          <a:p>
            <a:endParaRPr/>
          </a:p>
        </p:txBody>
      </p:sp>
      <p:sp>
        <p:nvSpPr>
          <p:cNvPr id="15" name="object 13"/>
          <p:cNvSpPr/>
          <p:nvPr userDrawn="1"/>
        </p:nvSpPr>
        <p:spPr>
          <a:xfrm>
            <a:off x="9851096" y="319725"/>
            <a:ext cx="137160" cy="254635"/>
          </a:xfrm>
          <a:custGeom>
            <a:avLst/>
            <a:gdLst/>
            <a:ahLst/>
            <a:cxnLst/>
            <a:rect l="l" t="t" r="r" b="b"/>
            <a:pathLst>
              <a:path w="137159" h="254634">
                <a:moveTo>
                  <a:pt x="68084" y="0"/>
                </a:moveTo>
                <a:lnTo>
                  <a:pt x="30102" y="11657"/>
                </a:lnTo>
                <a:lnTo>
                  <a:pt x="5321" y="41910"/>
                </a:lnTo>
                <a:lnTo>
                  <a:pt x="0" y="68516"/>
                </a:lnTo>
                <a:lnTo>
                  <a:pt x="0" y="254038"/>
                </a:lnTo>
                <a:lnTo>
                  <a:pt x="19570" y="254038"/>
                </a:lnTo>
                <a:lnTo>
                  <a:pt x="19593" y="61583"/>
                </a:lnTo>
                <a:lnTo>
                  <a:pt x="20853" y="55321"/>
                </a:lnTo>
                <a:lnTo>
                  <a:pt x="54952" y="20853"/>
                </a:lnTo>
                <a:lnTo>
                  <a:pt x="61277" y="19570"/>
                </a:lnTo>
                <a:lnTo>
                  <a:pt x="116110" y="19570"/>
                </a:lnTo>
                <a:lnTo>
                  <a:pt x="111709" y="15577"/>
                </a:lnTo>
                <a:lnTo>
                  <a:pt x="75011" y="333"/>
                </a:lnTo>
                <a:lnTo>
                  <a:pt x="68084" y="0"/>
                </a:lnTo>
                <a:close/>
              </a:path>
              <a:path w="137159" h="254634">
                <a:moveTo>
                  <a:pt x="116110" y="19570"/>
                </a:moveTo>
                <a:lnTo>
                  <a:pt x="74891" y="19570"/>
                </a:lnTo>
                <a:lnTo>
                  <a:pt x="81280" y="20853"/>
                </a:lnTo>
                <a:lnTo>
                  <a:pt x="93192" y="25958"/>
                </a:lnTo>
                <a:lnTo>
                  <a:pt x="116995" y="61583"/>
                </a:lnTo>
                <a:lnTo>
                  <a:pt x="117017" y="254038"/>
                </a:lnTo>
                <a:lnTo>
                  <a:pt x="136588" y="254038"/>
                </a:lnTo>
                <a:lnTo>
                  <a:pt x="136588" y="68516"/>
                </a:lnTo>
                <a:lnTo>
                  <a:pt x="136255" y="61583"/>
                </a:lnTo>
                <a:lnTo>
                  <a:pt x="121017" y="24881"/>
                </a:lnTo>
                <a:lnTo>
                  <a:pt x="116586" y="20002"/>
                </a:lnTo>
                <a:lnTo>
                  <a:pt x="116110" y="19570"/>
                </a:lnTo>
                <a:close/>
              </a:path>
            </a:pathLst>
          </a:custGeom>
          <a:solidFill>
            <a:srgbClr val="231F20"/>
          </a:solidFill>
        </p:spPr>
        <p:txBody>
          <a:bodyPr wrap="square" lIns="0" tIns="0" rIns="0" bIns="0" rtlCol="0"/>
          <a:lstStyle/>
          <a:p>
            <a:endParaRPr/>
          </a:p>
        </p:txBody>
      </p:sp>
      <p:sp>
        <p:nvSpPr>
          <p:cNvPr id="16" name="object 14"/>
          <p:cNvSpPr/>
          <p:nvPr userDrawn="1"/>
        </p:nvSpPr>
        <p:spPr>
          <a:xfrm>
            <a:off x="10012789" y="271222"/>
            <a:ext cx="68580" cy="351790"/>
          </a:xfrm>
          <a:custGeom>
            <a:avLst/>
            <a:gdLst/>
            <a:ahLst/>
            <a:cxnLst/>
            <a:rect l="l" t="t" r="r" b="b"/>
            <a:pathLst>
              <a:path w="68579" h="351790">
                <a:moveTo>
                  <a:pt x="68503" y="48933"/>
                </a:moveTo>
                <a:lnTo>
                  <a:pt x="48933" y="48933"/>
                </a:lnTo>
                <a:lnTo>
                  <a:pt x="48909" y="289895"/>
                </a:lnTo>
                <a:lnTo>
                  <a:pt x="47663" y="296164"/>
                </a:lnTo>
                <a:lnTo>
                  <a:pt x="13119" y="330631"/>
                </a:lnTo>
                <a:lnTo>
                  <a:pt x="6807" y="331901"/>
                </a:lnTo>
                <a:lnTo>
                  <a:pt x="0" y="331901"/>
                </a:lnTo>
                <a:lnTo>
                  <a:pt x="0" y="351472"/>
                </a:lnTo>
                <a:lnTo>
                  <a:pt x="38349" y="339825"/>
                </a:lnTo>
                <a:lnTo>
                  <a:pt x="63195" y="309562"/>
                </a:lnTo>
                <a:lnTo>
                  <a:pt x="68503" y="282968"/>
                </a:lnTo>
                <a:lnTo>
                  <a:pt x="68503" y="48933"/>
                </a:lnTo>
                <a:close/>
              </a:path>
              <a:path w="68579" h="351790">
                <a:moveTo>
                  <a:pt x="68503" y="0"/>
                </a:moveTo>
                <a:lnTo>
                  <a:pt x="48933" y="0"/>
                </a:lnTo>
                <a:lnTo>
                  <a:pt x="48933" y="27228"/>
                </a:lnTo>
                <a:lnTo>
                  <a:pt x="68503" y="27228"/>
                </a:lnTo>
                <a:lnTo>
                  <a:pt x="68503" y="0"/>
                </a:lnTo>
                <a:close/>
              </a:path>
            </a:pathLst>
          </a:custGeom>
          <a:solidFill>
            <a:srgbClr val="231F20"/>
          </a:solidFill>
        </p:spPr>
        <p:txBody>
          <a:bodyPr wrap="square" lIns="0" tIns="0" rIns="0" bIns="0" rtlCol="0"/>
          <a:lstStyle/>
          <a:p>
            <a:endParaRPr/>
          </a:p>
        </p:txBody>
      </p:sp>
      <p:sp>
        <p:nvSpPr>
          <p:cNvPr id="17" name="object 15"/>
          <p:cNvSpPr/>
          <p:nvPr userDrawn="1"/>
        </p:nvSpPr>
        <p:spPr>
          <a:xfrm>
            <a:off x="10123849" y="319721"/>
            <a:ext cx="137160" cy="254635"/>
          </a:xfrm>
          <a:custGeom>
            <a:avLst/>
            <a:gdLst/>
            <a:ahLst/>
            <a:cxnLst/>
            <a:rect l="l" t="t" r="r" b="b"/>
            <a:pathLst>
              <a:path w="137159" h="254634">
                <a:moveTo>
                  <a:pt x="68503" y="0"/>
                </a:moveTo>
                <a:lnTo>
                  <a:pt x="30149" y="11657"/>
                </a:lnTo>
                <a:lnTo>
                  <a:pt x="5308" y="41922"/>
                </a:lnTo>
                <a:lnTo>
                  <a:pt x="0" y="68516"/>
                </a:lnTo>
                <a:lnTo>
                  <a:pt x="0" y="185534"/>
                </a:lnTo>
                <a:lnTo>
                  <a:pt x="11639" y="223881"/>
                </a:lnTo>
                <a:lnTo>
                  <a:pt x="41910" y="248716"/>
                </a:lnTo>
                <a:lnTo>
                  <a:pt x="68503" y="254038"/>
                </a:lnTo>
                <a:lnTo>
                  <a:pt x="75416" y="253706"/>
                </a:lnTo>
                <a:lnTo>
                  <a:pt x="111715" y="238467"/>
                </a:lnTo>
                <a:lnTo>
                  <a:pt x="116111" y="234467"/>
                </a:lnTo>
                <a:lnTo>
                  <a:pt x="61696" y="234467"/>
                </a:lnTo>
                <a:lnTo>
                  <a:pt x="55308" y="233197"/>
                </a:lnTo>
                <a:lnTo>
                  <a:pt x="20840" y="198653"/>
                </a:lnTo>
                <a:lnTo>
                  <a:pt x="19570" y="178727"/>
                </a:lnTo>
                <a:lnTo>
                  <a:pt x="20840" y="172415"/>
                </a:lnTo>
                <a:lnTo>
                  <a:pt x="55308" y="138302"/>
                </a:lnTo>
                <a:lnTo>
                  <a:pt x="57458" y="137871"/>
                </a:lnTo>
                <a:lnTo>
                  <a:pt x="19570" y="137871"/>
                </a:lnTo>
                <a:lnTo>
                  <a:pt x="19594" y="61589"/>
                </a:lnTo>
                <a:lnTo>
                  <a:pt x="43395" y="25958"/>
                </a:lnTo>
                <a:lnTo>
                  <a:pt x="61696" y="19583"/>
                </a:lnTo>
                <a:lnTo>
                  <a:pt x="116124" y="19583"/>
                </a:lnTo>
                <a:lnTo>
                  <a:pt x="111715" y="15577"/>
                </a:lnTo>
                <a:lnTo>
                  <a:pt x="75416" y="333"/>
                </a:lnTo>
                <a:lnTo>
                  <a:pt x="68503" y="0"/>
                </a:lnTo>
                <a:close/>
              </a:path>
              <a:path w="137159" h="254634">
                <a:moveTo>
                  <a:pt x="136588" y="185534"/>
                </a:moveTo>
                <a:lnTo>
                  <a:pt x="117017" y="185534"/>
                </a:lnTo>
                <a:lnTo>
                  <a:pt x="116993" y="192461"/>
                </a:lnTo>
                <a:lnTo>
                  <a:pt x="115735" y="198653"/>
                </a:lnTo>
                <a:lnTo>
                  <a:pt x="81622" y="233197"/>
                </a:lnTo>
                <a:lnTo>
                  <a:pt x="75311" y="234467"/>
                </a:lnTo>
                <a:lnTo>
                  <a:pt x="116111" y="234467"/>
                </a:lnTo>
                <a:lnTo>
                  <a:pt x="135256" y="199202"/>
                </a:lnTo>
                <a:lnTo>
                  <a:pt x="136261" y="192341"/>
                </a:lnTo>
                <a:lnTo>
                  <a:pt x="136588" y="185534"/>
                </a:lnTo>
                <a:close/>
              </a:path>
              <a:path w="137159" h="254634">
                <a:moveTo>
                  <a:pt x="116124" y="19583"/>
                </a:moveTo>
                <a:lnTo>
                  <a:pt x="75311" y="19583"/>
                </a:lnTo>
                <a:lnTo>
                  <a:pt x="81622" y="20853"/>
                </a:lnTo>
                <a:lnTo>
                  <a:pt x="93256" y="25958"/>
                </a:lnTo>
                <a:lnTo>
                  <a:pt x="116993" y="61589"/>
                </a:lnTo>
                <a:lnTo>
                  <a:pt x="116993" y="75443"/>
                </a:lnTo>
                <a:lnTo>
                  <a:pt x="93256" y="110718"/>
                </a:lnTo>
                <a:lnTo>
                  <a:pt x="75311" y="117449"/>
                </a:lnTo>
                <a:lnTo>
                  <a:pt x="68503" y="117449"/>
                </a:lnTo>
                <a:lnTo>
                  <a:pt x="61386" y="117782"/>
                </a:lnTo>
                <a:lnTo>
                  <a:pt x="24447" y="133261"/>
                </a:lnTo>
                <a:lnTo>
                  <a:pt x="19570" y="137871"/>
                </a:lnTo>
                <a:lnTo>
                  <a:pt x="57458" y="137871"/>
                </a:lnTo>
                <a:lnTo>
                  <a:pt x="61696" y="137020"/>
                </a:lnTo>
                <a:lnTo>
                  <a:pt x="68503" y="137020"/>
                </a:lnTo>
                <a:lnTo>
                  <a:pt x="106476" y="125374"/>
                </a:lnTo>
                <a:lnTo>
                  <a:pt x="131267" y="95110"/>
                </a:lnTo>
                <a:lnTo>
                  <a:pt x="136588" y="68516"/>
                </a:lnTo>
                <a:lnTo>
                  <a:pt x="136255" y="61589"/>
                </a:lnTo>
                <a:lnTo>
                  <a:pt x="121010" y="24886"/>
                </a:lnTo>
                <a:lnTo>
                  <a:pt x="116586" y="20002"/>
                </a:lnTo>
                <a:lnTo>
                  <a:pt x="116124" y="19583"/>
                </a:lnTo>
                <a:close/>
              </a:path>
            </a:pathLst>
          </a:custGeom>
          <a:solidFill>
            <a:srgbClr val="231F20"/>
          </a:solidFill>
        </p:spPr>
        <p:txBody>
          <a:bodyPr wrap="square" lIns="0" tIns="0" rIns="0" bIns="0" rtlCol="0"/>
          <a:lstStyle/>
          <a:p>
            <a:endParaRPr/>
          </a:p>
        </p:txBody>
      </p:sp>
      <p:sp>
        <p:nvSpPr>
          <p:cNvPr id="18" name="object 16"/>
          <p:cNvSpPr/>
          <p:nvPr userDrawn="1"/>
        </p:nvSpPr>
        <p:spPr>
          <a:xfrm>
            <a:off x="10302988" y="320154"/>
            <a:ext cx="137160" cy="302895"/>
          </a:xfrm>
          <a:custGeom>
            <a:avLst/>
            <a:gdLst/>
            <a:ahLst/>
            <a:cxnLst/>
            <a:rect l="l" t="t" r="r" b="b"/>
            <a:pathLst>
              <a:path w="137159" h="302895">
                <a:moveTo>
                  <a:pt x="68503" y="0"/>
                </a:moveTo>
                <a:lnTo>
                  <a:pt x="30149" y="11652"/>
                </a:lnTo>
                <a:lnTo>
                  <a:pt x="5308" y="41910"/>
                </a:lnTo>
                <a:lnTo>
                  <a:pt x="0" y="68503"/>
                </a:lnTo>
                <a:lnTo>
                  <a:pt x="0" y="302539"/>
                </a:lnTo>
                <a:lnTo>
                  <a:pt x="19570" y="302539"/>
                </a:lnTo>
                <a:lnTo>
                  <a:pt x="19570" y="233184"/>
                </a:lnTo>
                <a:lnTo>
                  <a:pt x="57995" y="233184"/>
                </a:lnTo>
                <a:lnTo>
                  <a:pt x="23398" y="204350"/>
                </a:lnTo>
                <a:lnTo>
                  <a:pt x="19570" y="185521"/>
                </a:lnTo>
                <a:lnTo>
                  <a:pt x="19596" y="61576"/>
                </a:lnTo>
                <a:lnTo>
                  <a:pt x="43751" y="25958"/>
                </a:lnTo>
                <a:lnTo>
                  <a:pt x="61696" y="19570"/>
                </a:lnTo>
                <a:lnTo>
                  <a:pt x="116541" y="19570"/>
                </a:lnTo>
                <a:lnTo>
                  <a:pt x="112133" y="15576"/>
                </a:lnTo>
                <a:lnTo>
                  <a:pt x="75430" y="333"/>
                </a:lnTo>
                <a:lnTo>
                  <a:pt x="68503" y="0"/>
                </a:lnTo>
                <a:close/>
              </a:path>
              <a:path w="137159" h="302895">
                <a:moveTo>
                  <a:pt x="57995" y="233184"/>
                </a:moveTo>
                <a:lnTo>
                  <a:pt x="19570" y="233184"/>
                </a:lnTo>
                <a:lnTo>
                  <a:pt x="24618" y="237813"/>
                </a:lnTo>
                <a:lnTo>
                  <a:pt x="61400" y="253692"/>
                </a:lnTo>
                <a:lnTo>
                  <a:pt x="68503" y="254038"/>
                </a:lnTo>
                <a:lnTo>
                  <a:pt x="75526" y="253692"/>
                </a:lnTo>
                <a:lnTo>
                  <a:pt x="112133" y="238461"/>
                </a:lnTo>
                <a:lnTo>
                  <a:pt x="116541" y="234467"/>
                </a:lnTo>
                <a:lnTo>
                  <a:pt x="68503" y="234467"/>
                </a:lnTo>
                <a:lnTo>
                  <a:pt x="58690" y="233398"/>
                </a:lnTo>
                <a:lnTo>
                  <a:pt x="57995" y="233184"/>
                </a:lnTo>
                <a:close/>
              </a:path>
              <a:path w="137159" h="302895">
                <a:moveTo>
                  <a:pt x="116541" y="19570"/>
                </a:moveTo>
                <a:lnTo>
                  <a:pt x="75311" y="19570"/>
                </a:lnTo>
                <a:lnTo>
                  <a:pt x="81622" y="20853"/>
                </a:lnTo>
                <a:lnTo>
                  <a:pt x="93256" y="25958"/>
                </a:lnTo>
                <a:lnTo>
                  <a:pt x="117413" y="61576"/>
                </a:lnTo>
                <a:lnTo>
                  <a:pt x="117412" y="192450"/>
                </a:lnTo>
                <a:lnTo>
                  <a:pt x="93256" y="227723"/>
                </a:lnTo>
                <a:lnTo>
                  <a:pt x="75311" y="234467"/>
                </a:lnTo>
                <a:lnTo>
                  <a:pt x="116541" y="234467"/>
                </a:lnTo>
                <a:lnTo>
                  <a:pt x="135682" y="199194"/>
                </a:lnTo>
                <a:lnTo>
                  <a:pt x="137007" y="185521"/>
                </a:lnTo>
                <a:lnTo>
                  <a:pt x="137007" y="68503"/>
                </a:lnTo>
                <a:lnTo>
                  <a:pt x="125363" y="30160"/>
                </a:lnTo>
                <a:lnTo>
                  <a:pt x="117017" y="20002"/>
                </a:lnTo>
                <a:lnTo>
                  <a:pt x="116541" y="19570"/>
                </a:lnTo>
                <a:close/>
              </a:path>
            </a:pathLst>
          </a:custGeom>
          <a:solidFill>
            <a:srgbClr val="231F20"/>
          </a:solidFill>
        </p:spPr>
        <p:txBody>
          <a:bodyPr wrap="square" lIns="0" tIns="0" rIns="0" bIns="0" rtlCol="0"/>
          <a:lstStyle/>
          <a:p>
            <a:endParaRPr/>
          </a:p>
        </p:txBody>
      </p:sp>
      <p:sp>
        <p:nvSpPr>
          <p:cNvPr id="19" name="object 17"/>
          <p:cNvSpPr/>
          <p:nvPr userDrawn="1"/>
        </p:nvSpPr>
        <p:spPr>
          <a:xfrm>
            <a:off x="9376447" y="252145"/>
            <a:ext cx="332740" cy="158750"/>
          </a:xfrm>
          <a:custGeom>
            <a:avLst/>
            <a:gdLst/>
            <a:ahLst/>
            <a:cxnLst/>
            <a:rect l="l" t="t" r="r" b="b"/>
            <a:pathLst>
              <a:path w="332740" h="158750">
                <a:moveTo>
                  <a:pt x="267003" y="35559"/>
                </a:moveTo>
                <a:lnTo>
                  <a:pt x="166992" y="35559"/>
                </a:lnTo>
                <a:lnTo>
                  <a:pt x="213757" y="42634"/>
                </a:lnTo>
                <a:lnTo>
                  <a:pt x="253903" y="60955"/>
                </a:lnTo>
                <a:lnTo>
                  <a:pt x="287426" y="90165"/>
                </a:lnTo>
                <a:lnTo>
                  <a:pt x="314325" y="129908"/>
                </a:lnTo>
                <a:lnTo>
                  <a:pt x="316560" y="137844"/>
                </a:lnTo>
                <a:lnTo>
                  <a:pt x="317747" y="146340"/>
                </a:lnTo>
                <a:lnTo>
                  <a:pt x="320840" y="153834"/>
                </a:lnTo>
                <a:lnTo>
                  <a:pt x="328790" y="158762"/>
                </a:lnTo>
                <a:lnTo>
                  <a:pt x="332084" y="151563"/>
                </a:lnTo>
                <a:lnTo>
                  <a:pt x="332320" y="144311"/>
                </a:lnTo>
                <a:lnTo>
                  <a:pt x="330804" y="137118"/>
                </a:lnTo>
                <a:lnTo>
                  <a:pt x="328841" y="130098"/>
                </a:lnTo>
                <a:lnTo>
                  <a:pt x="316202" y="95047"/>
                </a:lnTo>
                <a:lnTo>
                  <a:pt x="297384" y="64776"/>
                </a:lnTo>
                <a:lnTo>
                  <a:pt x="272435" y="39219"/>
                </a:lnTo>
                <a:lnTo>
                  <a:pt x="267003" y="35559"/>
                </a:lnTo>
                <a:close/>
              </a:path>
              <a:path w="332740" h="158750">
                <a:moveTo>
                  <a:pt x="133451" y="0"/>
                </a:moveTo>
                <a:lnTo>
                  <a:pt x="125907" y="2692"/>
                </a:lnTo>
                <a:lnTo>
                  <a:pt x="118287" y="5206"/>
                </a:lnTo>
                <a:lnTo>
                  <a:pt x="110820" y="8102"/>
                </a:lnTo>
                <a:lnTo>
                  <a:pt x="71462" y="27655"/>
                </a:lnTo>
                <a:lnTo>
                  <a:pt x="39274" y="53787"/>
                </a:lnTo>
                <a:lnTo>
                  <a:pt x="15154" y="87316"/>
                </a:lnTo>
                <a:lnTo>
                  <a:pt x="0" y="129057"/>
                </a:lnTo>
                <a:lnTo>
                  <a:pt x="1892" y="134378"/>
                </a:lnTo>
                <a:lnTo>
                  <a:pt x="4965" y="135470"/>
                </a:lnTo>
                <a:lnTo>
                  <a:pt x="9398" y="131660"/>
                </a:lnTo>
                <a:lnTo>
                  <a:pt x="12217" y="127050"/>
                </a:lnTo>
                <a:lnTo>
                  <a:pt x="14986" y="122415"/>
                </a:lnTo>
                <a:lnTo>
                  <a:pt x="17881" y="117843"/>
                </a:lnTo>
                <a:lnTo>
                  <a:pt x="46729" y="81663"/>
                </a:lnTo>
                <a:lnTo>
                  <a:pt x="81249" y="55541"/>
                </a:lnTo>
                <a:lnTo>
                  <a:pt x="121364" y="39999"/>
                </a:lnTo>
                <a:lnTo>
                  <a:pt x="166992" y="35559"/>
                </a:lnTo>
                <a:lnTo>
                  <a:pt x="267003" y="35559"/>
                </a:lnTo>
                <a:lnTo>
                  <a:pt x="241401" y="18313"/>
                </a:lnTo>
                <a:lnTo>
                  <a:pt x="215377" y="7517"/>
                </a:lnTo>
                <a:lnTo>
                  <a:pt x="188564" y="1960"/>
                </a:lnTo>
                <a:lnTo>
                  <a:pt x="161182" y="2"/>
                </a:lnTo>
                <a:lnTo>
                  <a:pt x="133451" y="0"/>
                </a:lnTo>
                <a:close/>
              </a:path>
            </a:pathLst>
          </a:custGeom>
          <a:solidFill>
            <a:srgbClr val="00B4A6"/>
          </a:solidFill>
        </p:spPr>
        <p:txBody>
          <a:bodyPr wrap="square" lIns="0" tIns="0" rIns="0" bIns="0" rtlCol="0"/>
          <a:lstStyle/>
          <a:p>
            <a:endParaRPr/>
          </a:p>
        </p:txBody>
      </p:sp>
      <p:sp>
        <p:nvSpPr>
          <p:cNvPr id="20" name="object 18"/>
          <p:cNvSpPr/>
          <p:nvPr userDrawn="1"/>
        </p:nvSpPr>
        <p:spPr>
          <a:xfrm>
            <a:off x="9370812" y="426481"/>
            <a:ext cx="340360" cy="180975"/>
          </a:xfrm>
          <a:custGeom>
            <a:avLst/>
            <a:gdLst/>
            <a:ahLst/>
            <a:cxnLst/>
            <a:rect l="l" t="t" r="r" b="b"/>
            <a:pathLst>
              <a:path w="340359" h="180975">
                <a:moveTo>
                  <a:pt x="1470" y="15494"/>
                </a:moveTo>
                <a:lnTo>
                  <a:pt x="581" y="20789"/>
                </a:lnTo>
                <a:lnTo>
                  <a:pt x="0" y="27348"/>
                </a:lnTo>
                <a:lnTo>
                  <a:pt x="265" y="34075"/>
                </a:lnTo>
                <a:lnTo>
                  <a:pt x="11912" y="77488"/>
                </a:lnTo>
                <a:lnTo>
                  <a:pt x="45596" y="128532"/>
                </a:lnTo>
                <a:lnTo>
                  <a:pt x="87084" y="160677"/>
                </a:lnTo>
                <a:lnTo>
                  <a:pt x="93748" y="163906"/>
                </a:lnTo>
                <a:lnTo>
                  <a:pt x="136432" y="178112"/>
                </a:lnTo>
                <a:lnTo>
                  <a:pt x="179842" y="180478"/>
                </a:lnTo>
                <a:lnTo>
                  <a:pt x="221762" y="172132"/>
                </a:lnTo>
                <a:lnTo>
                  <a:pt x="259977" y="154203"/>
                </a:lnTo>
                <a:lnTo>
                  <a:pt x="270952" y="145236"/>
                </a:lnTo>
                <a:lnTo>
                  <a:pt x="159442" y="145236"/>
                </a:lnTo>
                <a:lnTo>
                  <a:pt x="116205" y="136863"/>
                </a:lnTo>
                <a:lnTo>
                  <a:pt x="76030" y="116873"/>
                </a:lnTo>
                <a:lnTo>
                  <a:pt x="41589" y="85077"/>
                </a:lnTo>
                <a:lnTo>
                  <a:pt x="17329" y="46483"/>
                </a:lnTo>
                <a:lnTo>
                  <a:pt x="11820" y="32169"/>
                </a:lnTo>
                <a:lnTo>
                  <a:pt x="7756" y="22783"/>
                </a:lnTo>
                <a:lnTo>
                  <a:pt x="5381" y="21285"/>
                </a:lnTo>
                <a:lnTo>
                  <a:pt x="1470" y="15494"/>
                </a:lnTo>
                <a:close/>
              </a:path>
              <a:path w="340359" h="180975">
                <a:moveTo>
                  <a:pt x="336966" y="0"/>
                </a:moveTo>
                <a:lnTo>
                  <a:pt x="320989" y="51536"/>
                </a:lnTo>
                <a:lnTo>
                  <a:pt x="317128" y="56451"/>
                </a:lnTo>
                <a:lnTo>
                  <a:pt x="312607" y="60998"/>
                </a:lnTo>
                <a:lnTo>
                  <a:pt x="309496" y="66357"/>
                </a:lnTo>
                <a:lnTo>
                  <a:pt x="280765" y="102553"/>
                </a:lnTo>
                <a:lnTo>
                  <a:pt x="244396" y="127891"/>
                </a:lnTo>
                <a:lnTo>
                  <a:pt x="203064" y="142182"/>
                </a:lnTo>
                <a:lnTo>
                  <a:pt x="159442" y="145236"/>
                </a:lnTo>
                <a:lnTo>
                  <a:pt x="270952" y="145236"/>
                </a:lnTo>
                <a:lnTo>
                  <a:pt x="292271" y="127819"/>
                </a:lnTo>
                <a:lnTo>
                  <a:pt x="316428" y="94109"/>
                </a:lnTo>
                <a:lnTo>
                  <a:pt x="330235" y="54203"/>
                </a:lnTo>
                <a:lnTo>
                  <a:pt x="335855" y="41142"/>
                </a:lnTo>
                <a:lnTo>
                  <a:pt x="339239" y="27801"/>
                </a:lnTo>
                <a:lnTo>
                  <a:pt x="339804" y="14111"/>
                </a:lnTo>
                <a:lnTo>
                  <a:pt x="336966" y="0"/>
                </a:lnTo>
                <a:close/>
              </a:path>
            </a:pathLst>
          </a:custGeom>
          <a:solidFill>
            <a:srgbClr val="A4A297"/>
          </a:solidFill>
        </p:spPr>
        <p:txBody>
          <a:bodyPr wrap="square" lIns="0" tIns="0" rIns="0" bIns="0" rtlCol="0"/>
          <a:lstStyle/>
          <a:p>
            <a:endParaRPr/>
          </a:p>
        </p:txBody>
      </p:sp>
      <p:sp>
        <p:nvSpPr>
          <p:cNvPr id="21" name="object 19"/>
          <p:cNvSpPr/>
          <p:nvPr userDrawn="1"/>
        </p:nvSpPr>
        <p:spPr>
          <a:xfrm>
            <a:off x="9488765" y="387408"/>
            <a:ext cx="135255" cy="133350"/>
          </a:xfrm>
          <a:custGeom>
            <a:avLst/>
            <a:gdLst/>
            <a:ahLst/>
            <a:cxnLst/>
            <a:rect l="l" t="t" r="r" b="b"/>
            <a:pathLst>
              <a:path w="135254" h="133350">
                <a:moveTo>
                  <a:pt x="0" y="108775"/>
                </a:moveTo>
                <a:lnTo>
                  <a:pt x="22322" y="126028"/>
                </a:lnTo>
                <a:lnTo>
                  <a:pt x="47459" y="132842"/>
                </a:lnTo>
                <a:lnTo>
                  <a:pt x="74302" y="129149"/>
                </a:lnTo>
                <a:lnTo>
                  <a:pt x="101739" y="114884"/>
                </a:lnTo>
                <a:lnTo>
                  <a:pt x="102866" y="113730"/>
                </a:lnTo>
                <a:lnTo>
                  <a:pt x="45738" y="113730"/>
                </a:lnTo>
                <a:lnTo>
                  <a:pt x="0" y="108775"/>
                </a:lnTo>
                <a:close/>
              </a:path>
              <a:path w="135254" h="133350">
                <a:moveTo>
                  <a:pt x="120891" y="0"/>
                </a:moveTo>
                <a:lnTo>
                  <a:pt x="120244" y="46482"/>
                </a:lnTo>
                <a:lnTo>
                  <a:pt x="106846" y="81593"/>
                </a:lnTo>
                <a:lnTo>
                  <a:pt x="81682" y="104339"/>
                </a:lnTo>
                <a:lnTo>
                  <a:pt x="45738" y="113730"/>
                </a:lnTo>
                <a:lnTo>
                  <a:pt x="102866" y="113730"/>
                </a:lnTo>
                <a:lnTo>
                  <a:pt x="124007" y="92082"/>
                </a:lnTo>
                <a:lnTo>
                  <a:pt x="134761" y="64509"/>
                </a:lnTo>
                <a:lnTo>
                  <a:pt x="133791" y="33402"/>
                </a:lnTo>
                <a:lnTo>
                  <a:pt x="120891" y="0"/>
                </a:lnTo>
                <a:close/>
              </a:path>
            </a:pathLst>
          </a:custGeom>
          <a:solidFill>
            <a:srgbClr val="00B4A6"/>
          </a:solidFill>
        </p:spPr>
        <p:txBody>
          <a:bodyPr wrap="square" lIns="0" tIns="0" rIns="0" bIns="0" rtlCol="0"/>
          <a:lstStyle/>
          <a:p>
            <a:endParaRPr/>
          </a:p>
        </p:txBody>
      </p:sp>
      <p:sp>
        <p:nvSpPr>
          <p:cNvPr id="22" name="object 20"/>
          <p:cNvSpPr/>
          <p:nvPr userDrawn="1"/>
        </p:nvSpPr>
        <p:spPr>
          <a:xfrm>
            <a:off x="9451406" y="342293"/>
            <a:ext cx="137795" cy="126364"/>
          </a:xfrm>
          <a:custGeom>
            <a:avLst/>
            <a:gdLst/>
            <a:ahLst/>
            <a:cxnLst/>
            <a:rect l="l" t="t" r="r" b="b"/>
            <a:pathLst>
              <a:path w="137795" h="126365">
                <a:moveTo>
                  <a:pt x="84015" y="0"/>
                </a:moveTo>
                <a:lnTo>
                  <a:pt x="56754" y="3889"/>
                </a:lnTo>
                <a:lnTo>
                  <a:pt x="31427" y="18526"/>
                </a:lnTo>
                <a:lnTo>
                  <a:pt x="10244" y="42730"/>
                </a:lnTo>
                <a:lnTo>
                  <a:pt x="0" y="69616"/>
                </a:lnTo>
                <a:lnTo>
                  <a:pt x="925" y="97805"/>
                </a:lnTo>
                <a:lnTo>
                  <a:pt x="13254" y="125917"/>
                </a:lnTo>
                <a:lnTo>
                  <a:pt x="17849" y="71066"/>
                </a:lnTo>
                <a:lnTo>
                  <a:pt x="38066" y="37445"/>
                </a:lnTo>
                <a:lnTo>
                  <a:pt x="76890" y="22604"/>
                </a:lnTo>
                <a:lnTo>
                  <a:pt x="135092" y="22604"/>
                </a:lnTo>
                <a:lnTo>
                  <a:pt x="111452" y="6763"/>
                </a:lnTo>
                <a:lnTo>
                  <a:pt x="84015" y="0"/>
                </a:lnTo>
                <a:close/>
              </a:path>
              <a:path w="137795" h="126365">
                <a:moveTo>
                  <a:pt x="135092" y="22604"/>
                </a:moveTo>
                <a:lnTo>
                  <a:pt x="76890" y="22604"/>
                </a:lnTo>
                <a:lnTo>
                  <a:pt x="137307" y="24088"/>
                </a:lnTo>
                <a:lnTo>
                  <a:pt x="135092" y="22604"/>
                </a:lnTo>
                <a:close/>
              </a:path>
            </a:pathLst>
          </a:custGeom>
          <a:solidFill>
            <a:srgbClr val="A4A297"/>
          </a:solidFill>
        </p:spPr>
        <p:txBody>
          <a:bodyPr wrap="square" lIns="0" tIns="0" rIns="0" bIns="0" rtlCol="0"/>
          <a:lstStyle/>
          <a:p>
            <a:endParaRPr/>
          </a:p>
        </p:txBody>
      </p:sp>
      <p:sp>
        <p:nvSpPr>
          <p:cNvPr id="23" name="object 21"/>
          <p:cNvSpPr/>
          <p:nvPr userDrawn="1"/>
        </p:nvSpPr>
        <p:spPr>
          <a:xfrm>
            <a:off x="9533380" y="390218"/>
            <a:ext cx="52069" cy="82550"/>
          </a:xfrm>
          <a:custGeom>
            <a:avLst/>
            <a:gdLst/>
            <a:ahLst/>
            <a:cxnLst/>
            <a:rect l="l" t="t" r="r" b="b"/>
            <a:pathLst>
              <a:path w="52070" h="82550">
                <a:moveTo>
                  <a:pt x="29146" y="0"/>
                </a:moveTo>
                <a:lnTo>
                  <a:pt x="35193" y="25335"/>
                </a:lnTo>
                <a:lnTo>
                  <a:pt x="33137" y="47817"/>
                </a:lnTo>
                <a:lnTo>
                  <a:pt x="21799" y="67024"/>
                </a:lnTo>
                <a:lnTo>
                  <a:pt x="0" y="82537"/>
                </a:lnTo>
                <a:lnTo>
                  <a:pt x="15665" y="81969"/>
                </a:lnTo>
                <a:lnTo>
                  <a:pt x="29235" y="77560"/>
                </a:lnTo>
                <a:lnTo>
                  <a:pt x="40233" y="68848"/>
                </a:lnTo>
                <a:lnTo>
                  <a:pt x="48183" y="55372"/>
                </a:lnTo>
                <a:lnTo>
                  <a:pt x="51665" y="38988"/>
                </a:lnTo>
                <a:lnTo>
                  <a:pt x="49118" y="24357"/>
                </a:lnTo>
                <a:lnTo>
                  <a:pt x="41345" y="11389"/>
                </a:lnTo>
                <a:lnTo>
                  <a:pt x="29146" y="0"/>
                </a:lnTo>
                <a:close/>
              </a:path>
            </a:pathLst>
          </a:custGeom>
          <a:solidFill>
            <a:srgbClr val="00B4A6"/>
          </a:solidFill>
        </p:spPr>
        <p:txBody>
          <a:bodyPr wrap="square" lIns="0" tIns="0" rIns="0" bIns="0" rtlCol="0"/>
          <a:lstStyle/>
          <a:p>
            <a:endParaRPr/>
          </a:p>
        </p:txBody>
      </p:sp>
      <p:sp>
        <p:nvSpPr>
          <p:cNvPr id="24" name="object 22"/>
          <p:cNvSpPr/>
          <p:nvPr userDrawn="1"/>
        </p:nvSpPr>
        <p:spPr>
          <a:xfrm>
            <a:off x="9500525" y="386320"/>
            <a:ext cx="52069" cy="73660"/>
          </a:xfrm>
          <a:custGeom>
            <a:avLst/>
            <a:gdLst/>
            <a:ahLst/>
            <a:cxnLst/>
            <a:rect l="l" t="t" r="r" b="b"/>
            <a:pathLst>
              <a:path w="52070" h="73659">
                <a:moveTo>
                  <a:pt x="52019" y="0"/>
                </a:moveTo>
                <a:lnTo>
                  <a:pt x="31666" y="3346"/>
                </a:lnTo>
                <a:lnTo>
                  <a:pt x="16756" y="12796"/>
                </a:lnTo>
                <a:lnTo>
                  <a:pt x="6472" y="27440"/>
                </a:lnTo>
                <a:lnTo>
                  <a:pt x="0" y="46367"/>
                </a:lnTo>
                <a:lnTo>
                  <a:pt x="3155" y="53432"/>
                </a:lnTo>
                <a:lnTo>
                  <a:pt x="6683" y="60720"/>
                </a:lnTo>
                <a:lnTo>
                  <a:pt x="12272" y="67514"/>
                </a:lnTo>
                <a:lnTo>
                  <a:pt x="21615" y="73101"/>
                </a:lnTo>
                <a:lnTo>
                  <a:pt x="15050" y="47847"/>
                </a:lnTo>
                <a:lnTo>
                  <a:pt x="22482" y="29478"/>
                </a:lnTo>
                <a:lnTo>
                  <a:pt x="37081" y="14645"/>
                </a:lnTo>
                <a:lnTo>
                  <a:pt x="52019" y="0"/>
                </a:lnTo>
                <a:close/>
              </a:path>
            </a:pathLst>
          </a:custGeom>
          <a:solidFill>
            <a:srgbClr val="A4A297"/>
          </a:solidFill>
        </p:spPr>
        <p:txBody>
          <a:bodyPr wrap="square" lIns="0" tIns="0" rIns="0" bIns="0" rtlCol="0"/>
          <a:lstStyle/>
          <a:p>
            <a:endParaRPr/>
          </a:p>
        </p:txBody>
      </p:sp>
      <p:sp>
        <p:nvSpPr>
          <p:cNvPr id="27" name="object 25"/>
          <p:cNvSpPr txBox="1">
            <a:spLocks noGrp="1"/>
          </p:cNvSpPr>
          <p:nvPr>
            <p:ph type="dt" sz="half" idx="4294967295"/>
          </p:nvPr>
        </p:nvSpPr>
        <p:spPr>
          <a:xfrm>
            <a:off x="539203" y="462663"/>
            <a:ext cx="765175" cy="167354"/>
          </a:xfrm>
          <a:prstGeom prst="rect">
            <a:avLst/>
          </a:prstGeom>
        </p:spPr>
        <p:txBody>
          <a:bodyPr vert="horz" wrap="square" lIns="0" tIns="5715" rIns="0" bIns="0" rtlCol="0">
            <a:spAutoFit/>
          </a:bodyPr>
          <a:lstStyle>
            <a:lvl1pPr>
              <a:defRPr sz="1050">
                <a:solidFill>
                  <a:schemeClr val="tx1"/>
                </a:solidFill>
              </a:defRPr>
            </a:lvl1pPr>
          </a:lstStyle>
          <a:p>
            <a:pPr marL="12700">
              <a:spcBef>
                <a:spcPts val="45"/>
              </a:spcBef>
            </a:pPr>
            <a:fld id="{49D02DBB-AED1-45A7-BD6B-194FEADE0C34}" type="datetime4">
              <a:rPr lang="fr-FR" spc="5" smtClean="0"/>
              <a:pPr marL="12700">
                <a:spcBef>
                  <a:spcPts val="45"/>
                </a:spcBef>
              </a:pPr>
              <a:t>19 septembre 2018</a:t>
            </a:fld>
            <a:endParaRPr lang="fr-FR" spc="5" dirty="0"/>
          </a:p>
        </p:txBody>
      </p:sp>
      <p:sp>
        <p:nvSpPr>
          <p:cNvPr id="29" name="object 18"/>
          <p:cNvSpPr/>
          <p:nvPr userDrawn="1"/>
        </p:nvSpPr>
        <p:spPr>
          <a:xfrm>
            <a:off x="4984582" y="7122501"/>
            <a:ext cx="4519295" cy="180975"/>
          </a:xfrm>
          <a:custGeom>
            <a:avLst/>
            <a:gdLst/>
            <a:ahLst/>
            <a:cxnLst/>
            <a:rect l="l" t="t" r="r" b="b"/>
            <a:pathLst>
              <a:path w="4519295" h="180975">
                <a:moveTo>
                  <a:pt x="0" y="180632"/>
                </a:moveTo>
                <a:lnTo>
                  <a:pt x="4518736" y="180632"/>
                </a:lnTo>
                <a:lnTo>
                  <a:pt x="4518736" y="0"/>
                </a:lnTo>
                <a:lnTo>
                  <a:pt x="0" y="0"/>
                </a:lnTo>
                <a:lnTo>
                  <a:pt x="0" y="180632"/>
                </a:lnTo>
                <a:close/>
              </a:path>
            </a:pathLst>
          </a:custGeom>
          <a:solidFill>
            <a:srgbClr val="00B4A6"/>
          </a:solidFill>
        </p:spPr>
        <p:txBody>
          <a:bodyPr wrap="square" lIns="0" tIns="0" rIns="0" bIns="0" rtlCol="0"/>
          <a:lstStyle/>
          <a:p>
            <a:endParaRPr/>
          </a:p>
        </p:txBody>
      </p:sp>
      <p:sp>
        <p:nvSpPr>
          <p:cNvPr id="31" name="Espace réservé du pied de page 3"/>
          <p:cNvSpPr>
            <a:spLocks noGrp="1"/>
          </p:cNvSpPr>
          <p:nvPr>
            <p:ph type="ftr" sz="quarter" idx="11"/>
          </p:nvPr>
        </p:nvSpPr>
        <p:spPr>
          <a:xfrm>
            <a:off x="896390" y="6921682"/>
            <a:ext cx="3387725" cy="401638"/>
          </a:xfrm>
        </p:spPr>
        <p:txBody>
          <a:bodyPr/>
          <a:lstStyle>
            <a:lvl1pPr algn="l">
              <a:defRPr cap="all" baseline="0">
                <a:solidFill>
                  <a:srgbClr val="898989"/>
                </a:solidFill>
              </a:defRPr>
            </a:lvl1pPr>
          </a:lstStyle>
          <a:p>
            <a:endParaRPr lang="fr-FR" dirty="0"/>
          </a:p>
        </p:txBody>
      </p:sp>
      <p:sp>
        <p:nvSpPr>
          <p:cNvPr id="32" name="Espace réservé du numéro de diapositive 5"/>
          <p:cNvSpPr>
            <a:spLocks noGrp="1"/>
          </p:cNvSpPr>
          <p:nvPr>
            <p:ph type="sldNum" sz="quarter" idx="12"/>
          </p:nvPr>
        </p:nvSpPr>
        <p:spPr>
          <a:xfrm>
            <a:off x="9488765" y="7122501"/>
            <a:ext cx="524024" cy="180975"/>
          </a:xfrm>
        </p:spPr>
        <p:txBody>
          <a:bodyPr/>
          <a:lstStyle>
            <a:lvl1pPr>
              <a:defRPr/>
            </a:lvl1pPr>
          </a:lstStyle>
          <a:p>
            <a:fld id="{07B2845A-0C9F-40D6-BB29-179AF13C3763}" type="slidenum">
              <a:rPr lang="fr-FR" smtClean="0"/>
              <a:pPr/>
              <a:t>‹N°›</a:t>
            </a:fld>
            <a:endParaRPr lang="fr-FR" dirty="0"/>
          </a:p>
        </p:txBody>
      </p:sp>
      <p:sp>
        <p:nvSpPr>
          <p:cNvPr id="25" name="Titre 1"/>
          <p:cNvSpPr>
            <a:spLocks noGrp="1"/>
          </p:cNvSpPr>
          <p:nvPr>
            <p:ph type="ctrTitle"/>
          </p:nvPr>
        </p:nvSpPr>
        <p:spPr>
          <a:xfrm>
            <a:off x="2374900" y="2943226"/>
            <a:ext cx="7177694" cy="1066800"/>
          </a:xfrm>
        </p:spPr>
        <p:txBody>
          <a:bodyPr>
            <a:normAutofit/>
          </a:bodyPr>
          <a:lstStyle>
            <a:lvl1pPr marL="12700" marR="77470" algn="l" defTabSz="914400" rtl="0" eaLnBrk="1" latinLnBrk="0" hangingPunct="1">
              <a:lnSpc>
                <a:spcPct val="113900"/>
              </a:lnSpc>
              <a:defRPr lang="fr-FR" sz="3000" kern="1200" cap="all" spc="125" baseline="0" dirty="0">
                <a:solidFill>
                  <a:srgbClr val="00B4A6"/>
                </a:solidFill>
                <a:latin typeface="Raleway Medium"/>
                <a:ea typeface="+mn-ea"/>
                <a:cs typeface="Raleway Medium"/>
              </a:defRPr>
            </a:lvl1pPr>
          </a:lstStyle>
          <a:p>
            <a:r>
              <a:rPr lang="fr-FR" dirty="0" smtClean="0"/>
              <a:t>Modifiez le style du titre</a:t>
            </a:r>
            <a:endParaRPr lang="fr-FR" dirty="0"/>
          </a:p>
        </p:txBody>
      </p:sp>
    </p:spTree>
    <p:extLst>
      <p:ext uri="{BB962C8B-B14F-4D97-AF65-F5344CB8AC3E}">
        <p14:creationId xmlns:p14="http://schemas.microsoft.com/office/powerpoint/2010/main" val="690887508"/>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eux contenus">
    <p:spTree>
      <p:nvGrpSpPr>
        <p:cNvPr id="1" name=""/>
        <p:cNvGrpSpPr/>
        <p:nvPr/>
      </p:nvGrpSpPr>
      <p:grpSpPr>
        <a:xfrm>
          <a:off x="0" y="0"/>
          <a:ext cx="0" cy="0"/>
          <a:chOff x="0" y="0"/>
          <a:chExt cx="0" cy="0"/>
        </a:xfrm>
      </p:grpSpPr>
      <p:sp>
        <p:nvSpPr>
          <p:cNvPr id="9" name="object 4"/>
          <p:cNvSpPr/>
          <p:nvPr userDrawn="1"/>
        </p:nvSpPr>
        <p:spPr>
          <a:xfrm>
            <a:off x="519146" y="5"/>
            <a:ext cx="10173335" cy="1419220"/>
          </a:xfrm>
          <a:custGeom>
            <a:avLst/>
            <a:gdLst/>
            <a:ahLst/>
            <a:cxnLst/>
            <a:rect l="l" t="t" r="r" b="b"/>
            <a:pathLst>
              <a:path w="10173335" h="2198370">
                <a:moveTo>
                  <a:pt x="10172852" y="0"/>
                </a:moveTo>
                <a:lnTo>
                  <a:pt x="0" y="0"/>
                </a:lnTo>
                <a:lnTo>
                  <a:pt x="43789" y="1672208"/>
                </a:lnTo>
                <a:lnTo>
                  <a:pt x="59880" y="1976263"/>
                </a:lnTo>
                <a:lnTo>
                  <a:pt x="120794" y="2132399"/>
                </a:lnTo>
                <a:lnTo>
                  <a:pt x="276527" y="2189923"/>
                </a:lnTo>
                <a:lnTo>
                  <a:pt x="577075" y="2198141"/>
                </a:lnTo>
                <a:lnTo>
                  <a:pt x="590753" y="2198052"/>
                </a:lnTo>
                <a:lnTo>
                  <a:pt x="10172852" y="1947138"/>
                </a:lnTo>
                <a:lnTo>
                  <a:pt x="10172852" y="0"/>
                </a:lnTo>
                <a:close/>
              </a:path>
            </a:pathLst>
          </a:custGeom>
          <a:solidFill>
            <a:srgbClr val="DDF0ED"/>
          </a:solidFill>
        </p:spPr>
        <p:txBody>
          <a:bodyPr wrap="square" lIns="0" tIns="0" rIns="0" bIns="0" rtlCol="0"/>
          <a:lstStyle/>
          <a:p>
            <a:endParaRPr/>
          </a:p>
        </p:txBody>
      </p:sp>
      <p:sp>
        <p:nvSpPr>
          <p:cNvPr id="10" name="object 5"/>
          <p:cNvSpPr/>
          <p:nvPr userDrawn="1"/>
        </p:nvSpPr>
        <p:spPr>
          <a:xfrm>
            <a:off x="319341" y="444423"/>
            <a:ext cx="220345" cy="203835"/>
          </a:xfrm>
          <a:custGeom>
            <a:avLst/>
            <a:gdLst/>
            <a:ahLst/>
            <a:cxnLst/>
            <a:rect l="l" t="t" r="r" b="b"/>
            <a:pathLst>
              <a:path w="220345" h="203834">
                <a:moveTo>
                  <a:pt x="0" y="203580"/>
                </a:moveTo>
                <a:lnTo>
                  <a:pt x="219862" y="203580"/>
                </a:lnTo>
                <a:lnTo>
                  <a:pt x="219862" y="0"/>
                </a:lnTo>
                <a:lnTo>
                  <a:pt x="0" y="0"/>
                </a:lnTo>
                <a:lnTo>
                  <a:pt x="0" y="203580"/>
                </a:lnTo>
                <a:close/>
              </a:path>
            </a:pathLst>
          </a:custGeom>
          <a:solidFill>
            <a:srgbClr val="231F20"/>
          </a:solidFill>
        </p:spPr>
        <p:txBody>
          <a:bodyPr wrap="square" lIns="0" tIns="0" rIns="0" bIns="0" rtlCol="0"/>
          <a:lstStyle/>
          <a:p>
            <a:endParaRPr/>
          </a:p>
        </p:txBody>
      </p:sp>
      <p:sp>
        <p:nvSpPr>
          <p:cNvPr id="11" name="object 6"/>
          <p:cNvSpPr/>
          <p:nvPr userDrawn="1"/>
        </p:nvSpPr>
        <p:spPr>
          <a:xfrm>
            <a:off x="539203" y="444423"/>
            <a:ext cx="765175" cy="203835"/>
          </a:xfrm>
          <a:custGeom>
            <a:avLst/>
            <a:gdLst/>
            <a:ahLst/>
            <a:cxnLst/>
            <a:rect l="l" t="t" r="r" b="b"/>
            <a:pathLst>
              <a:path w="765175" h="203834">
                <a:moveTo>
                  <a:pt x="0" y="203580"/>
                </a:moveTo>
                <a:lnTo>
                  <a:pt x="765086" y="203580"/>
                </a:lnTo>
                <a:lnTo>
                  <a:pt x="765086" y="0"/>
                </a:lnTo>
                <a:lnTo>
                  <a:pt x="0" y="0"/>
                </a:lnTo>
                <a:lnTo>
                  <a:pt x="0" y="203580"/>
                </a:lnTo>
                <a:close/>
              </a:path>
            </a:pathLst>
          </a:custGeom>
          <a:solidFill>
            <a:srgbClr val="A4A297"/>
          </a:solidFill>
        </p:spPr>
        <p:txBody>
          <a:bodyPr wrap="square" lIns="0" tIns="0" rIns="0" bIns="0" rtlCol="0"/>
          <a:lstStyle/>
          <a:p>
            <a:endParaRPr/>
          </a:p>
        </p:txBody>
      </p:sp>
      <p:sp>
        <p:nvSpPr>
          <p:cNvPr id="15" name="object 13"/>
          <p:cNvSpPr/>
          <p:nvPr userDrawn="1"/>
        </p:nvSpPr>
        <p:spPr>
          <a:xfrm>
            <a:off x="9788969" y="284835"/>
            <a:ext cx="19685" cy="0"/>
          </a:xfrm>
          <a:custGeom>
            <a:avLst/>
            <a:gdLst/>
            <a:ahLst/>
            <a:cxnLst/>
            <a:rect l="l" t="t" r="r" b="b"/>
            <a:pathLst>
              <a:path w="19684">
                <a:moveTo>
                  <a:pt x="0" y="0"/>
                </a:moveTo>
                <a:lnTo>
                  <a:pt x="19570" y="0"/>
                </a:lnTo>
              </a:path>
            </a:pathLst>
          </a:custGeom>
          <a:ln w="27228">
            <a:solidFill>
              <a:srgbClr val="231F20"/>
            </a:solidFill>
          </a:ln>
        </p:spPr>
        <p:txBody>
          <a:bodyPr wrap="square" lIns="0" tIns="0" rIns="0" bIns="0" rtlCol="0"/>
          <a:lstStyle/>
          <a:p>
            <a:endParaRPr/>
          </a:p>
        </p:txBody>
      </p:sp>
      <p:sp>
        <p:nvSpPr>
          <p:cNvPr id="16" name="object 14"/>
          <p:cNvSpPr/>
          <p:nvPr userDrawn="1"/>
        </p:nvSpPr>
        <p:spPr>
          <a:xfrm>
            <a:off x="9798754" y="320154"/>
            <a:ext cx="0" cy="254000"/>
          </a:xfrm>
          <a:custGeom>
            <a:avLst/>
            <a:gdLst/>
            <a:ahLst/>
            <a:cxnLst/>
            <a:rect l="l" t="t" r="r" b="b"/>
            <a:pathLst>
              <a:path h="254000">
                <a:moveTo>
                  <a:pt x="0" y="0"/>
                </a:moveTo>
                <a:lnTo>
                  <a:pt x="0" y="253606"/>
                </a:lnTo>
              </a:path>
            </a:pathLst>
          </a:custGeom>
          <a:ln w="19570">
            <a:solidFill>
              <a:srgbClr val="231F20"/>
            </a:solidFill>
          </a:ln>
        </p:spPr>
        <p:txBody>
          <a:bodyPr wrap="square" lIns="0" tIns="0" rIns="0" bIns="0" rtlCol="0"/>
          <a:lstStyle/>
          <a:p>
            <a:endParaRPr/>
          </a:p>
        </p:txBody>
      </p:sp>
      <p:sp>
        <p:nvSpPr>
          <p:cNvPr id="17" name="object 15"/>
          <p:cNvSpPr/>
          <p:nvPr userDrawn="1"/>
        </p:nvSpPr>
        <p:spPr>
          <a:xfrm>
            <a:off x="9851096" y="319725"/>
            <a:ext cx="137160" cy="254635"/>
          </a:xfrm>
          <a:custGeom>
            <a:avLst/>
            <a:gdLst/>
            <a:ahLst/>
            <a:cxnLst/>
            <a:rect l="l" t="t" r="r" b="b"/>
            <a:pathLst>
              <a:path w="137159" h="254634">
                <a:moveTo>
                  <a:pt x="68084" y="0"/>
                </a:moveTo>
                <a:lnTo>
                  <a:pt x="30102" y="11657"/>
                </a:lnTo>
                <a:lnTo>
                  <a:pt x="5321" y="41910"/>
                </a:lnTo>
                <a:lnTo>
                  <a:pt x="0" y="68516"/>
                </a:lnTo>
                <a:lnTo>
                  <a:pt x="0" y="254038"/>
                </a:lnTo>
                <a:lnTo>
                  <a:pt x="19570" y="254038"/>
                </a:lnTo>
                <a:lnTo>
                  <a:pt x="19593" y="61583"/>
                </a:lnTo>
                <a:lnTo>
                  <a:pt x="20853" y="55321"/>
                </a:lnTo>
                <a:lnTo>
                  <a:pt x="54952" y="20853"/>
                </a:lnTo>
                <a:lnTo>
                  <a:pt x="61277" y="19570"/>
                </a:lnTo>
                <a:lnTo>
                  <a:pt x="116110" y="19570"/>
                </a:lnTo>
                <a:lnTo>
                  <a:pt x="111709" y="15577"/>
                </a:lnTo>
                <a:lnTo>
                  <a:pt x="75011" y="333"/>
                </a:lnTo>
                <a:lnTo>
                  <a:pt x="68084" y="0"/>
                </a:lnTo>
                <a:close/>
              </a:path>
              <a:path w="137159" h="254634">
                <a:moveTo>
                  <a:pt x="116110" y="19570"/>
                </a:moveTo>
                <a:lnTo>
                  <a:pt x="74891" y="19570"/>
                </a:lnTo>
                <a:lnTo>
                  <a:pt x="81280" y="20853"/>
                </a:lnTo>
                <a:lnTo>
                  <a:pt x="93192" y="25958"/>
                </a:lnTo>
                <a:lnTo>
                  <a:pt x="116995" y="61583"/>
                </a:lnTo>
                <a:lnTo>
                  <a:pt x="117017" y="254038"/>
                </a:lnTo>
                <a:lnTo>
                  <a:pt x="136588" y="254038"/>
                </a:lnTo>
                <a:lnTo>
                  <a:pt x="136588" y="68516"/>
                </a:lnTo>
                <a:lnTo>
                  <a:pt x="136255" y="61583"/>
                </a:lnTo>
                <a:lnTo>
                  <a:pt x="121017" y="24881"/>
                </a:lnTo>
                <a:lnTo>
                  <a:pt x="116586" y="20002"/>
                </a:lnTo>
                <a:lnTo>
                  <a:pt x="116110" y="19570"/>
                </a:lnTo>
                <a:close/>
              </a:path>
            </a:pathLst>
          </a:custGeom>
          <a:solidFill>
            <a:srgbClr val="231F20"/>
          </a:solidFill>
        </p:spPr>
        <p:txBody>
          <a:bodyPr wrap="square" lIns="0" tIns="0" rIns="0" bIns="0" rtlCol="0"/>
          <a:lstStyle/>
          <a:p>
            <a:endParaRPr/>
          </a:p>
        </p:txBody>
      </p:sp>
      <p:sp>
        <p:nvSpPr>
          <p:cNvPr id="18" name="object 16"/>
          <p:cNvSpPr/>
          <p:nvPr userDrawn="1"/>
        </p:nvSpPr>
        <p:spPr>
          <a:xfrm>
            <a:off x="10012789" y="271222"/>
            <a:ext cx="68580" cy="351790"/>
          </a:xfrm>
          <a:custGeom>
            <a:avLst/>
            <a:gdLst/>
            <a:ahLst/>
            <a:cxnLst/>
            <a:rect l="l" t="t" r="r" b="b"/>
            <a:pathLst>
              <a:path w="68579" h="351790">
                <a:moveTo>
                  <a:pt x="68503" y="48933"/>
                </a:moveTo>
                <a:lnTo>
                  <a:pt x="48933" y="48933"/>
                </a:lnTo>
                <a:lnTo>
                  <a:pt x="48909" y="289895"/>
                </a:lnTo>
                <a:lnTo>
                  <a:pt x="47663" y="296164"/>
                </a:lnTo>
                <a:lnTo>
                  <a:pt x="13119" y="330631"/>
                </a:lnTo>
                <a:lnTo>
                  <a:pt x="6807" y="331901"/>
                </a:lnTo>
                <a:lnTo>
                  <a:pt x="0" y="331901"/>
                </a:lnTo>
                <a:lnTo>
                  <a:pt x="0" y="351472"/>
                </a:lnTo>
                <a:lnTo>
                  <a:pt x="38349" y="339825"/>
                </a:lnTo>
                <a:lnTo>
                  <a:pt x="63195" y="309562"/>
                </a:lnTo>
                <a:lnTo>
                  <a:pt x="68503" y="282968"/>
                </a:lnTo>
                <a:lnTo>
                  <a:pt x="68503" y="48933"/>
                </a:lnTo>
                <a:close/>
              </a:path>
              <a:path w="68579" h="351790">
                <a:moveTo>
                  <a:pt x="68503" y="0"/>
                </a:moveTo>
                <a:lnTo>
                  <a:pt x="48933" y="0"/>
                </a:lnTo>
                <a:lnTo>
                  <a:pt x="48933" y="27228"/>
                </a:lnTo>
                <a:lnTo>
                  <a:pt x="68503" y="27228"/>
                </a:lnTo>
                <a:lnTo>
                  <a:pt x="68503" y="0"/>
                </a:lnTo>
                <a:close/>
              </a:path>
            </a:pathLst>
          </a:custGeom>
          <a:solidFill>
            <a:srgbClr val="231F20"/>
          </a:solidFill>
        </p:spPr>
        <p:txBody>
          <a:bodyPr wrap="square" lIns="0" tIns="0" rIns="0" bIns="0" rtlCol="0"/>
          <a:lstStyle/>
          <a:p>
            <a:endParaRPr/>
          </a:p>
        </p:txBody>
      </p:sp>
      <p:sp>
        <p:nvSpPr>
          <p:cNvPr id="19" name="object 17"/>
          <p:cNvSpPr/>
          <p:nvPr userDrawn="1"/>
        </p:nvSpPr>
        <p:spPr>
          <a:xfrm>
            <a:off x="10123849" y="319721"/>
            <a:ext cx="137160" cy="254635"/>
          </a:xfrm>
          <a:custGeom>
            <a:avLst/>
            <a:gdLst/>
            <a:ahLst/>
            <a:cxnLst/>
            <a:rect l="l" t="t" r="r" b="b"/>
            <a:pathLst>
              <a:path w="137159" h="254634">
                <a:moveTo>
                  <a:pt x="68503" y="0"/>
                </a:moveTo>
                <a:lnTo>
                  <a:pt x="30149" y="11657"/>
                </a:lnTo>
                <a:lnTo>
                  <a:pt x="5308" y="41922"/>
                </a:lnTo>
                <a:lnTo>
                  <a:pt x="0" y="68516"/>
                </a:lnTo>
                <a:lnTo>
                  <a:pt x="0" y="185534"/>
                </a:lnTo>
                <a:lnTo>
                  <a:pt x="11639" y="223881"/>
                </a:lnTo>
                <a:lnTo>
                  <a:pt x="41910" y="248716"/>
                </a:lnTo>
                <a:lnTo>
                  <a:pt x="68503" y="254038"/>
                </a:lnTo>
                <a:lnTo>
                  <a:pt x="75416" y="253706"/>
                </a:lnTo>
                <a:lnTo>
                  <a:pt x="111715" y="238467"/>
                </a:lnTo>
                <a:lnTo>
                  <a:pt x="116111" y="234467"/>
                </a:lnTo>
                <a:lnTo>
                  <a:pt x="61696" y="234467"/>
                </a:lnTo>
                <a:lnTo>
                  <a:pt x="55308" y="233197"/>
                </a:lnTo>
                <a:lnTo>
                  <a:pt x="20840" y="198653"/>
                </a:lnTo>
                <a:lnTo>
                  <a:pt x="19570" y="178727"/>
                </a:lnTo>
                <a:lnTo>
                  <a:pt x="20840" y="172415"/>
                </a:lnTo>
                <a:lnTo>
                  <a:pt x="55308" y="138302"/>
                </a:lnTo>
                <a:lnTo>
                  <a:pt x="57458" y="137871"/>
                </a:lnTo>
                <a:lnTo>
                  <a:pt x="19570" y="137871"/>
                </a:lnTo>
                <a:lnTo>
                  <a:pt x="19594" y="61589"/>
                </a:lnTo>
                <a:lnTo>
                  <a:pt x="43395" y="25958"/>
                </a:lnTo>
                <a:lnTo>
                  <a:pt x="61696" y="19583"/>
                </a:lnTo>
                <a:lnTo>
                  <a:pt x="116124" y="19583"/>
                </a:lnTo>
                <a:lnTo>
                  <a:pt x="111715" y="15577"/>
                </a:lnTo>
                <a:lnTo>
                  <a:pt x="75416" y="333"/>
                </a:lnTo>
                <a:lnTo>
                  <a:pt x="68503" y="0"/>
                </a:lnTo>
                <a:close/>
              </a:path>
              <a:path w="137159" h="254634">
                <a:moveTo>
                  <a:pt x="136588" y="185534"/>
                </a:moveTo>
                <a:lnTo>
                  <a:pt x="117017" y="185534"/>
                </a:lnTo>
                <a:lnTo>
                  <a:pt x="116993" y="192461"/>
                </a:lnTo>
                <a:lnTo>
                  <a:pt x="115735" y="198653"/>
                </a:lnTo>
                <a:lnTo>
                  <a:pt x="81622" y="233197"/>
                </a:lnTo>
                <a:lnTo>
                  <a:pt x="75311" y="234467"/>
                </a:lnTo>
                <a:lnTo>
                  <a:pt x="116111" y="234467"/>
                </a:lnTo>
                <a:lnTo>
                  <a:pt x="135256" y="199202"/>
                </a:lnTo>
                <a:lnTo>
                  <a:pt x="136261" y="192341"/>
                </a:lnTo>
                <a:lnTo>
                  <a:pt x="136588" y="185534"/>
                </a:lnTo>
                <a:close/>
              </a:path>
              <a:path w="137159" h="254634">
                <a:moveTo>
                  <a:pt x="116124" y="19583"/>
                </a:moveTo>
                <a:lnTo>
                  <a:pt x="75311" y="19583"/>
                </a:lnTo>
                <a:lnTo>
                  <a:pt x="81622" y="20853"/>
                </a:lnTo>
                <a:lnTo>
                  <a:pt x="93256" y="25958"/>
                </a:lnTo>
                <a:lnTo>
                  <a:pt x="116993" y="61589"/>
                </a:lnTo>
                <a:lnTo>
                  <a:pt x="116993" y="75443"/>
                </a:lnTo>
                <a:lnTo>
                  <a:pt x="93256" y="110718"/>
                </a:lnTo>
                <a:lnTo>
                  <a:pt x="75311" y="117449"/>
                </a:lnTo>
                <a:lnTo>
                  <a:pt x="68503" y="117449"/>
                </a:lnTo>
                <a:lnTo>
                  <a:pt x="61386" y="117782"/>
                </a:lnTo>
                <a:lnTo>
                  <a:pt x="24447" y="133261"/>
                </a:lnTo>
                <a:lnTo>
                  <a:pt x="19570" y="137871"/>
                </a:lnTo>
                <a:lnTo>
                  <a:pt x="57458" y="137871"/>
                </a:lnTo>
                <a:lnTo>
                  <a:pt x="61696" y="137020"/>
                </a:lnTo>
                <a:lnTo>
                  <a:pt x="68503" y="137020"/>
                </a:lnTo>
                <a:lnTo>
                  <a:pt x="106476" y="125374"/>
                </a:lnTo>
                <a:lnTo>
                  <a:pt x="131267" y="95110"/>
                </a:lnTo>
                <a:lnTo>
                  <a:pt x="136588" y="68516"/>
                </a:lnTo>
                <a:lnTo>
                  <a:pt x="136255" y="61589"/>
                </a:lnTo>
                <a:lnTo>
                  <a:pt x="121010" y="24886"/>
                </a:lnTo>
                <a:lnTo>
                  <a:pt x="116586" y="20002"/>
                </a:lnTo>
                <a:lnTo>
                  <a:pt x="116124" y="19583"/>
                </a:lnTo>
                <a:close/>
              </a:path>
            </a:pathLst>
          </a:custGeom>
          <a:solidFill>
            <a:srgbClr val="231F20"/>
          </a:solidFill>
        </p:spPr>
        <p:txBody>
          <a:bodyPr wrap="square" lIns="0" tIns="0" rIns="0" bIns="0" rtlCol="0"/>
          <a:lstStyle/>
          <a:p>
            <a:endParaRPr/>
          </a:p>
        </p:txBody>
      </p:sp>
      <p:sp>
        <p:nvSpPr>
          <p:cNvPr id="20" name="object 18"/>
          <p:cNvSpPr/>
          <p:nvPr userDrawn="1"/>
        </p:nvSpPr>
        <p:spPr>
          <a:xfrm>
            <a:off x="10302988" y="320154"/>
            <a:ext cx="137160" cy="302895"/>
          </a:xfrm>
          <a:custGeom>
            <a:avLst/>
            <a:gdLst/>
            <a:ahLst/>
            <a:cxnLst/>
            <a:rect l="l" t="t" r="r" b="b"/>
            <a:pathLst>
              <a:path w="137159" h="302895">
                <a:moveTo>
                  <a:pt x="68503" y="0"/>
                </a:moveTo>
                <a:lnTo>
                  <a:pt x="30149" y="11652"/>
                </a:lnTo>
                <a:lnTo>
                  <a:pt x="5308" y="41910"/>
                </a:lnTo>
                <a:lnTo>
                  <a:pt x="0" y="68503"/>
                </a:lnTo>
                <a:lnTo>
                  <a:pt x="0" y="302539"/>
                </a:lnTo>
                <a:lnTo>
                  <a:pt x="19570" y="302539"/>
                </a:lnTo>
                <a:lnTo>
                  <a:pt x="19570" y="233184"/>
                </a:lnTo>
                <a:lnTo>
                  <a:pt x="57995" y="233184"/>
                </a:lnTo>
                <a:lnTo>
                  <a:pt x="23398" y="204350"/>
                </a:lnTo>
                <a:lnTo>
                  <a:pt x="19570" y="185521"/>
                </a:lnTo>
                <a:lnTo>
                  <a:pt x="19596" y="61576"/>
                </a:lnTo>
                <a:lnTo>
                  <a:pt x="43751" y="25958"/>
                </a:lnTo>
                <a:lnTo>
                  <a:pt x="61696" y="19570"/>
                </a:lnTo>
                <a:lnTo>
                  <a:pt x="116541" y="19570"/>
                </a:lnTo>
                <a:lnTo>
                  <a:pt x="112133" y="15576"/>
                </a:lnTo>
                <a:lnTo>
                  <a:pt x="75430" y="333"/>
                </a:lnTo>
                <a:lnTo>
                  <a:pt x="68503" y="0"/>
                </a:lnTo>
                <a:close/>
              </a:path>
              <a:path w="137159" h="302895">
                <a:moveTo>
                  <a:pt x="57995" y="233184"/>
                </a:moveTo>
                <a:lnTo>
                  <a:pt x="19570" y="233184"/>
                </a:lnTo>
                <a:lnTo>
                  <a:pt x="24618" y="237813"/>
                </a:lnTo>
                <a:lnTo>
                  <a:pt x="61400" y="253692"/>
                </a:lnTo>
                <a:lnTo>
                  <a:pt x="68503" y="254038"/>
                </a:lnTo>
                <a:lnTo>
                  <a:pt x="75526" y="253692"/>
                </a:lnTo>
                <a:lnTo>
                  <a:pt x="112133" y="238461"/>
                </a:lnTo>
                <a:lnTo>
                  <a:pt x="116541" y="234467"/>
                </a:lnTo>
                <a:lnTo>
                  <a:pt x="68503" y="234467"/>
                </a:lnTo>
                <a:lnTo>
                  <a:pt x="58690" y="233398"/>
                </a:lnTo>
                <a:lnTo>
                  <a:pt x="57995" y="233184"/>
                </a:lnTo>
                <a:close/>
              </a:path>
              <a:path w="137159" h="302895">
                <a:moveTo>
                  <a:pt x="116541" y="19570"/>
                </a:moveTo>
                <a:lnTo>
                  <a:pt x="75311" y="19570"/>
                </a:lnTo>
                <a:lnTo>
                  <a:pt x="81622" y="20853"/>
                </a:lnTo>
                <a:lnTo>
                  <a:pt x="93256" y="25958"/>
                </a:lnTo>
                <a:lnTo>
                  <a:pt x="117413" y="61576"/>
                </a:lnTo>
                <a:lnTo>
                  <a:pt x="117412" y="192450"/>
                </a:lnTo>
                <a:lnTo>
                  <a:pt x="93256" y="227723"/>
                </a:lnTo>
                <a:lnTo>
                  <a:pt x="75311" y="234467"/>
                </a:lnTo>
                <a:lnTo>
                  <a:pt x="116541" y="234467"/>
                </a:lnTo>
                <a:lnTo>
                  <a:pt x="135682" y="199194"/>
                </a:lnTo>
                <a:lnTo>
                  <a:pt x="137007" y="185521"/>
                </a:lnTo>
                <a:lnTo>
                  <a:pt x="137007" y="68503"/>
                </a:lnTo>
                <a:lnTo>
                  <a:pt x="125363" y="30160"/>
                </a:lnTo>
                <a:lnTo>
                  <a:pt x="117017" y="20002"/>
                </a:lnTo>
                <a:lnTo>
                  <a:pt x="116541" y="19570"/>
                </a:lnTo>
                <a:close/>
              </a:path>
            </a:pathLst>
          </a:custGeom>
          <a:solidFill>
            <a:srgbClr val="231F20"/>
          </a:solidFill>
        </p:spPr>
        <p:txBody>
          <a:bodyPr wrap="square" lIns="0" tIns="0" rIns="0" bIns="0" rtlCol="0"/>
          <a:lstStyle/>
          <a:p>
            <a:endParaRPr/>
          </a:p>
        </p:txBody>
      </p:sp>
      <p:sp>
        <p:nvSpPr>
          <p:cNvPr id="21" name="object 19"/>
          <p:cNvSpPr/>
          <p:nvPr userDrawn="1"/>
        </p:nvSpPr>
        <p:spPr>
          <a:xfrm>
            <a:off x="9376447" y="252145"/>
            <a:ext cx="332740" cy="158750"/>
          </a:xfrm>
          <a:custGeom>
            <a:avLst/>
            <a:gdLst/>
            <a:ahLst/>
            <a:cxnLst/>
            <a:rect l="l" t="t" r="r" b="b"/>
            <a:pathLst>
              <a:path w="332740" h="158750">
                <a:moveTo>
                  <a:pt x="267003" y="35559"/>
                </a:moveTo>
                <a:lnTo>
                  <a:pt x="166992" y="35559"/>
                </a:lnTo>
                <a:lnTo>
                  <a:pt x="213757" y="42634"/>
                </a:lnTo>
                <a:lnTo>
                  <a:pt x="253903" y="60955"/>
                </a:lnTo>
                <a:lnTo>
                  <a:pt x="287426" y="90165"/>
                </a:lnTo>
                <a:lnTo>
                  <a:pt x="314325" y="129908"/>
                </a:lnTo>
                <a:lnTo>
                  <a:pt x="316560" y="137844"/>
                </a:lnTo>
                <a:lnTo>
                  <a:pt x="317747" y="146340"/>
                </a:lnTo>
                <a:lnTo>
                  <a:pt x="320840" y="153834"/>
                </a:lnTo>
                <a:lnTo>
                  <a:pt x="328790" y="158762"/>
                </a:lnTo>
                <a:lnTo>
                  <a:pt x="332084" y="151563"/>
                </a:lnTo>
                <a:lnTo>
                  <a:pt x="332320" y="144311"/>
                </a:lnTo>
                <a:lnTo>
                  <a:pt x="330804" y="137118"/>
                </a:lnTo>
                <a:lnTo>
                  <a:pt x="328841" y="130098"/>
                </a:lnTo>
                <a:lnTo>
                  <a:pt x="316202" y="95047"/>
                </a:lnTo>
                <a:lnTo>
                  <a:pt x="297384" y="64776"/>
                </a:lnTo>
                <a:lnTo>
                  <a:pt x="272435" y="39219"/>
                </a:lnTo>
                <a:lnTo>
                  <a:pt x="267003" y="35559"/>
                </a:lnTo>
                <a:close/>
              </a:path>
              <a:path w="332740" h="158750">
                <a:moveTo>
                  <a:pt x="133451" y="0"/>
                </a:moveTo>
                <a:lnTo>
                  <a:pt x="125907" y="2692"/>
                </a:lnTo>
                <a:lnTo>
                  <a:pt x="118287" y="5206"/>
                </a:lnTo>
                <a:lnTo>
                  <a:pt x="110820" y="8102"/>
                </a:lnTo>
                <a:lnTo>
                  <a:pt x="71462" y="27655"/>
                </a:lnTo>
                <a:lnTo>
                  <a:pt x="39274" y="53787"/>
                </a:lnTo>
                <a:lnTo>
                  <a:pt x="15154" y="87316"/>
                </a:lnTo>
                <a:lnTo>
                  <a:pt x="0" y="129057"/>
                </a:lnTo>
                <a:lnTo>
                  <a:pt x="1892" y="134378"/>
                </a:lnTo>
                <a:lnTo>
                  <a:pt x="4965" y="135470"/>
                </a:lnTo>
                <a:lnTo>
                  <a:pt x="9398" y="131660"/>
                </a:lnTo>
                <a:lnTo>
                  <a:pt x="12217" y="127050"/>
                </a:lnTo>
                <a:lnTo>
                  <a:pt x="14986" y="122415"/>
                </a:lnTo>
                <a:lnTo>
                  <a:pt x="17881" y="117843"/>
                </a:lnTo>
                <a:lnTo>
                  <a:pt x="46729" y="81663"/>
                </a:lnTo>
                <a:lnTo>
                  <a:pt x="81249" y="55541"/>
                </a:lnTo>
                <a:lnTo>
                  <a:pt x="121364" y="39999"/>
                </a:lnTo>
                <a:lnTo>
                  <a:pt x="166992" y="35559"/>
                </a:lnTo>
                <a:lnTo>
                  <a:pt x="267003" y="35559"/>
                </a:lnTo>
                <a:lnTo>
                  <a:pt x="241401" y="18313"/>
                </a:lnTo>
                <a:lnTo>
                  <a:pt x="215377" y="7517"/>
                </a:lnTo>
                <a:lnTo>
                  <a:pt x="188564" y="1960"/>
                </a:lnTo>
                <a:lnTo>
                  <a:pt x="161182" y="2"/>
                </a:lnTo>
                <a:lnTo>
                  <a:pt x="133451" y="0"/>
                </a:lnTo>
                <a:close/>
              </a:path>
            </a:pathLst>
          </a:custGeom>
          <a:solidFill>
            <a:srgbClr val="00B4A6"/>
          </a:solidFill>
        </p:spPr>
        <p:txBody>
          <a:bodyPr wrap="square" lIns="0" tIns="0" rIns="0" bIns="0" rtlCol="0"/>
          <a:lstStyle/>
          <a:p>
            <a:endParaRPr/>
          </a:p>
        </p:txBody>
      </p:sp>
      <p:sp>
        <p:nvSpPr>
          <p:cNvPr id="22" name="object 20"/>
          <p:cNvSpPr/>
          <p:nvPr userDrawn="1"/>
        </p:nvSpPr>
        <p:spPr>
          <a:xfrm>
            <a:off x="9370812" y="426481"/>
            <a:ext cx="340360" cy="180975"/>
          </a:xfrm>
          <a:custGeom>
            <a:avLst/>
            <a:gdLst/>
            <a:ahLst/>
            <a:cxnLst/>
            <a:rect l="l" t="t" r="r" b="b"/>
            <a:pathLst>
              <a:path w="340359" h="180975">
                <a:moveTo>
                  <a:pt x="1470" y="15494"/>
                </a:moveTo>
                <a:lnTo>
                  <a:pt x="581" y="20789"/>
                </a:lnTo>
                <a:lnTo>
                  <a:pt x="0" y="27348"/>
                </a:lnTo>
                <a:lnTo>
                  <a:pt x="265" y="34075"/>
                </a:lnTo>
                <a:lnTo>
                  <a:pt x="11912" y="77488"/>
                </a:lnTo>
                <a:lnTo>
                  <a:pt x="45596" y="128532"/>
                </a:lnTo>
                <a:lnTo>
                  <a:pt x="87084" y="160677"/>
                </a:lnTo>
                <a:lnTo>
                  <a:pt x="93748" y="163906"/>
                </a:lnTo>
                <a:lnTo>
                  <a:pt x="136432" y="178112"/>
                </a:lnTo>
                <a:lnTo>
                  <a:pt x="179842" y="180478"/>
                </a:lnTo>
                <a:lnTo>
                  <a:pt x="221762" y="172132"/>
                </a:lnTo>
                <a:lnTo>
                  <a:pt x="259977" y="154203"/>
                </a:lnTo>
                <a:lnTo>
                  <a:pt x="270952" y="145236"/>
                </a:lnTo>
                <a:lnTo>
                  <a:pt x="159442" y="145236"/>
                </a:lnTo>
                <a:lnTo>
                  <a:pt x="116205" y="136863"/>
                </a:lnTo>
                <a:lnTo>
                  <a:pt x="76030" y="116873"/>
                </a:lnTo>
                <a:lnTo>
                  <a:pt x="41589" y="85077"/>
                </a:lnTo>
                <a:lnTo>
                  <a:pt x="17329" y="46483"/>
                </a:lnTo>
                <a:lnTo>
                  <a:pt x="11820" y="32169"/>
                </a:lnTo>
                <a:lnTo>
                  <a:pt x="7756" y="22783"/>
                </a:lnTo>
                <a:lnTo>
                  <a:pt x="5381" y="21285"/>
                </a:lnTo>
                <a:lnTo>
                  <a:pt x="1470" y="15494"/>
                </a:lnTo>
                <a:close/>
              </a:path>
              <a:path w="340359" h="180975">
                <a:moveTo>
                  <a:pt x="336966" y="0"/>
                </a:moveTo>
                <a:lnTo>
                  <a:pt x="320989" y="51536"/>
                </a:lnTo>
                <a:lnTo>
                  <a:pt x="317128" y="56451"/>
                </a:lnTo>
                <a:lnTo>
                  <a:pt x="312607" y="60998"/>
                </a:lnTo>
                <a:lnTo>
                  <a:pt x="309496" y="66357"/>
                </a:lnTo>
                <a:lnTo>
                  <a:pt x="280765" y="102553"/>
                </a:lnTo>
                <a:lnTo>
                  <a:pt x="244396" y="127891"/>
                </a:lnTo>
                <a:lnTo>
                  <a:pt x="203064" y="142182"/>
                </a:lnTo>
                <a:lnTo>
                  <a:pt x="159442" y="145236"/>
                </a:lnTo>
                <a:lnTo>
                  <a:pt x="270952" y="145236"/>
                </a:lnTo>
                <a:lnTo>
                  <a:pt x="292271" y="127819"/>
                </a:lnTo>
                <a:lnTo>
                  <a:pt x="316428" y="94109"/>
                </a:lnTo>
                <a:lnTo>
                  <a:pt x="330235" y="54203"/>
                </a:lnTo>
                <a:lnTo>
                  <a:pt x="335855" y="41142"/>
                </a:lnTo>
                <a:lnTo>
                  <a:pt x="339239" y="27801"/>
                </a:lnTo>
                <a:lnTo>
                  <a:pt x="339804" y="14111"/>
                </a:lnTo>
                <a:lnTo>
                  <a:pt x="336966" y="0"/>
                </a:lnTo>
                <a:close/>
              </a:path>
            </a:pathLst>
          </a:custGeom>
          <a:solidFill>
            <a:srgbClr val="A4A297"/>
          </a:solidFill>
        </p:spPr>
        <p:txBody>
          <a:bodyPr wrap="square" lIns="0" tIns="0" rIns="0" bIns="0" rtlCol="0"/>
          <a:lstStyle/>
          <a:p>
            <a:endParaRPr/>
          </a:p>
        </p:txBody>
      </p:sp>
      <p:sp>
        <p:nvSpPr>
          <p:cNvPr id="23" name="object 21"/>
          <p:cNvSpPr/>
          <p:nvPr userDrawn="1"/>
        </p:nvSpPr>
        <p:spPr>
          <a:xfrm>
            <a:off x="9488765" y="387408"/>
            <a:ext cx="135255" cy="133350"/>
          </a:xfrm>
          <a:custGeom>
            <a:avLst/>
            <a:gdLst/>
            <a:ahLst/>
            <a:cxnLst/>
            <a:rect l="l" t="t" r="r" b="b"/>
            <a:pathLst>
              <a:path w="135254" h="133350">
                <a:moveTo>
                  <a:pt x="0" y="108775"/>
                </a:moveTo>
                <a:lnTo>
                  <a:pt x="22322" y="126028"/>
                </a:lnTo>
                <a:lnTo>
                  <a:pt x="47459" y="132842"/>
                </a:lnTo>
                <a:lnTo>
                  <a:pt x="74302" y="129149"/>
                </a:lnTo>
                <a:lnTo>
                  <a:pt x="101739" y="114884"/>
                </a:lnTo>
                <a:lnTo>
                  <a:pt x="102866" y="113730"/>
                </a:lnTo>
                <a:lnTo>
                  <a:pt x="45738" y="113730"/>
                </a:lnTo>
                <a:lnTo>
                  <a:pt x="0" y="108775"/>
                </a:lnTo>
                <a:close/>
              </a:path>
              <a:path w="135254" h="133350">
                <a:moveTo>
                  <a:pt x="120891" y="0"/>
                </a:moveTo>
                <a:lnTo>
                  <a:pt x="120244" y="46482"/>
                </a:lnTo>
                <a:lnTo>
                  <a:pt x="106846" y="81593"/>
                </a:lnTo>
                <a:lnTo>
                  <a:pt x="81682" y="104339"/>
                </a:lnTo>
                <a:lnTo>
                  <a:pt x="45738" y="113730"/>
                </a:lnTo>
                <a:lnTo>
                  <a:pt x="102866" y="113730"/>
                </a:lnTo>
                <a:lnTo>
                  <a:pt x="124007" y="92082"/>
                </a:lnTo>
                <a:lnTo>
                  <a:pt x="134761" y="64509"/>
                </a:lnTo>
                <a:lnTo>
                  <a:pt x="133791" y="33402"/>
                </a:lnTo>
                <a:lnTo>
                  <a:pt x="120891" y="0"/>
                </a:lnTo>
                <a:close/>
              </a:path>
            </a:pathLst>
          </a:custGeom>
          <a:solidFill>
            <a:srgbClr val="00B4A6"/>
          </a:solidFill>
        </p:spPr>
        <p:txBody>
          <a:bodyPr wrap="square" lIns="0" tIns="0" rIns="0" bIns="0" rtlCol="0"/>
          <a:lstStyle/>
          <a:p>
            <a:endParaRPr/>
          </a:p>
        </p:txBody>
      </p:sp>
      <p:sp>
        <p:nvSpPr>
          <p:cNvPr id="24" name="object 22"/>
          <p:cNvSpPr/>
          <p:nvPr userDrawn="1"/>
        </p:nvSpPr>
        <p:spPr>
          <a:xfrm>
            <a:off x="9451406" y="342293"/>
            <a:ext cx="137795" cy="126364"/>
          </a:xfrm>
          <a:custGeom>
            <a:avLst/>
            <a:gdLst/>
            <a:ahLst/>
            <a:cxnLst/>
            <a:rect l="l" t="t" r="r" b="b"/>
            <a:pathLst>
              <a:path w="137795" h="126365">
                <a:moveTo>
                  <a:pt x="84015" y="0"/>
                </a:moveTo>
                <a:lnTo>
                  <a:pt x="56754" y="3889"/>
                </a:lnTo>
                <a:lnTo>
                  <a:pt x="31427" y="18526"/>
                </a:lnTo>
                <a:lnTo>
                  <a:pt x="10244" y="42730"/>
                </a:lnTo>
                <a:lnTo>
                  <a:pt x="0" y="69616"/>
                </a:lnTo>
                <a:lnTo>
                  <a:pt x="925" y="97805"/>
                </a:lnTo>
                <a:lnTo>
                  <a:pt x="13254" y="125917"/>
                </a:lnTo>
                <a:lnTo>
                  <a:pt x="17849" y="71066"/>
                </a:lnTo>
                <a:lnTo>
                  <a:pt x="38066" y="37445"/>
                </a:lnTo>
                <a:lnTo>
                  <a:pt x="76890" y="22604"/>
                </a:lnTo>
                <a:lnTo>
                  <a:pt x="135092" y="22604"/>
                </a:lnTo>
                <a:lnTo>
                  <a:pt x="111452" y="6763"/>
                </a:lnTo>
                <a:lnTo>
                  <a:pt x="84015" y="0"/>
                </a:lnTo>
                <a:close/>
              </a:path>
              <a:path w="137795" h="126365">
                <a:moveTo>
                  <a:pt x="135092" y="22604"/>
                </a:moveTo>
                <a:lnTo>
                  <a:pt x="76890" y="22604"/>
                </a:lnTo>
                <a:lnTo>
                  <a:pt x="137307" y="24088"/>
                </a:lnTo>
                <a:lnTo>
                  <a:pt x="135092" y="22604"/>
                </a:lnTo>
                <a:close/>
              </a:path>
            </a:pathLst>
          </a:custGeom>
          <a:solidFill>
            <a:srgbClr val="A4A297"/>
          </a:solidFill>
        </p:spPr>
        <p:txBody>
          <a:bodyPr wrap="square" lIns="0" tIns="0" rIns="0" bIns="0" rtlCol="0"/>
          <a:lstStyle/>
          <a:p>
            <a:endParaRPr/>
          </a:p>
        </p:txBody>
      </p:sp>
      <p:sp>
        <p:nvSpPr>
          <p:cNvPr id="25" name="object 23"/>
          <p:cNvSpPr/>
          <p:nvPr userDrawn="1"/>
        </p:nvSpPr>
        <p:spPr>
          <a:xfrm>
            <a:off x="9533380" y="390218"/>
            <a:ext cx="52069" cy="82550"/>
          </a:xfrm>
          <a:custGeom>
            <a:avLst/>
            <a:gdLst/>
            <a:ahLst/>
            <a:cxnLst/>
            <a:rect l="l" t="t" r="r" b="b"/>
            <a:pathLst>
              <a:path w="52070" h="82550">
                <a:moveTo>
                  <a:pt x="29146" y="0"/>
                </a:moveTo>
                <a:lnTo>
                  <a:pt x="35193" y="25335"/>
                </a:lnTo>
                <a:lnTo>
                  <a:pt x="33137" y="47817"/>
                </a:lnTo>
                <a:lnTo>
                  <a:pt x="21799" y="67024"/>
                </a:lnTo>
                <a:lnTo>
                  <a:pt x="0" y="82537"/>
                </a:lnTo>
                <a:lnTo>
                  <a:pt x="15665" y="81969"/>
                </a:lnTo>
                <a:lnTo>
                  <a:pt x="29235" y="77560"/>
                </a:lnTo>
                <a:lnTo>
                  <a:pt x="40233" y="68848"/>
                </a:lnTo>
                <a:lnTo>
                  <a:pt x="48183" y="55372"/>
                </a:lnTo>
                <a:lnTo>
                  <a:pt x="51665" y="38988"/>
                </a:lnTo>
                <a:lnTo>
                  <a:pt x="49118" y="24357"/>
                </a:lnTo>
                <a:lnTo>
                  <a:pt x="41345" y="11389"/>
                </a:lnTo>
                <a:lnTo>
                  <a:pt x="29146" y="0"/>
                </a:lnTo>
                <a:close/>
              </a:path>
            </a:pathLst>
          </a:custGeom>
          <a:solidFill>
            <a:srgbClr val="00B4A6"/>
          </a:solidFill>
        </p:spPr>
        <p:txBody>
          <a:bodyPr wrap="square" lIns="0" tIns="0" rIns="0" bIns="0" rtlCol="0"/>
          <a:lstStyle/>
          <a:p>
            <a:endParaRPr/>
          </a:p>
        </p:txBody>
      </p:sp>
      <p:sp>
        <p:nvSpPr>
          <p:cNvPr id="26" name="object 24"/>
          <p:cNvSpPr/>
          <p:nvPr userDrawn="1"/>
        </p:nvSpPr>
        <p:spPr>
          <a:xfrm>
            <a:off x="9500525" y="386320"/>
            <a:ext cx="52069" cy="73660"/>
          </a:xfrm>
          <a:custGeom>
            <a:avLst/>
            <a:gdLst/>
            <a:ahLst/>
            <a:cxnLst/>
            <a:rect l="l" t="t" r="r" b="b"/>
            <a:pathLst>
              <a:path w="52070" h="73659">
                <a:moveTo>
                  <a:pt x="52019" y="0"/>
                </a:moveTo>
                <a:lnTo>
                  <a:pt x="31666" y="3346"/>
                </a:lnTo>
                <a:lnTo>
                  <a:pt x="16756" y="12796"/>
                </a:lnTo>
                <a:lnTo>
                  <a:pt x="6472" y="27440"/>
                </a:lnTo>
                <a:lnTo>
                  <a:pt x="0" y="46367"/>
                </a:lnTo>
                <a:lnTo>
                  <a:pt x="3155" y="53432"/>
                </a:lnTo>
                <a:lnTo>
                  <a:pt x="6683" y="60720"/>
                </a:lnTo>
                <a:lnTo>
                  <a:pt x="12272" y="67514"/>
                </a:lnTo>
                <a:lnTo>
                  <a:pt x="21615" y="73101"/>
                </a:lnTo>
                <a:lnTo>
                  <a:pt x="15050" y="47847"/>
                </a:lnTo>
                <a:lnTo>
                  <a:pt x="22482" y="29478"/>
                </a:lnTo>
                <a:lnTo>
                  <a:pt x="37081" y="14645"/>
                </a:lnTo>
                <a:lnTo>
                  <a:pt x="52019" y="0"/>
                </a:lnTo>
                <a:close/>
              </a:path>
            </a:pathLst>
          </a:custGeom>
          <a:solidFill>
            <a:srgbClr val="A4A297"/>
          </a:solidFill>
        </p:spPr>
        <p:txBody>
          <a:bodyPr wrap="square" lIns="0" tIns="0" rIns="0" bIns="0" rtlCol="0"/>
          <a:lstStyle/>
          <a:p>
            <a:endParaRPr/>
          </a:p>
        </p:txBody>
      </p:sp>
      <p:sp>
        <p:nvSpPr>
          <p:cNvPr id="29" name="object 27"/>
          <p:cNvSpPr txBox="1">
            <a:spLocks noGrp="1"/>
          </p:cNvSpPr>
          <p:nvPr>
            <p:ph type="dt" sz="half" idx="4294967295"/>
          </p:nvPr>
        </p:nvSpPr>
        <p:spPr>
          <a:xfrm>
            <a:off x="546644" y="474291"/>
            <a:ext cx="757734" cy="159659"/>
          </a:xfrm>
          <a:prstGeom prst="rect">
            <a:avLst/>
          </a:prstGeom>
        </p:spPr>
        <p:txBody>
          <a:bodyPr vert="horz" wrap="square" lIns="0" tIns="5715" rIns="0" bIns="0" rtlCol="0">
            <a:spAutoFit/>
          </a:bodyPr>
          <a:lstStyle>
            <a:lvl1pPr>
              <a:defRPr sz="1000">
                <a:solidFill>
                  <a:schemeClr val="tx1"/>
                </a:solidFill>
              </a:defRPr>
            </a:lvl1pPr>
          </a:lstStyle>
          <a:p>
            <a:pPr marL="12700">
              <a:spcBef>
                <a:spcPts val="45"/>
              </a:spcBef>
            </a:pPr>
            <a:fld id="{B57A0B22-2ABA-4412-8C86-A53842ED40B4}" type="datetime4">
              <a:rPr lang="fr-FR" spc="5" smtClean="0"/>
              <a:t>19 septembre 2018</a:t>
            </a:fld>
            <a:endParaRPr lang="fr-FR" spc="5" dirty="0"/>
          </a:p>
        </p:txBody>
      </p:sp>
      <p:sp>
        <p:nvSpPr>
          <p:cNvPr id="30" name="object 18"/>
          <p:cNvSpPr/>
          <p:nvPr userDrawn="1"/>
        </p:nvSpPr>
        <p:spPr>
          <a:xfrm>
            <a:off x="4984582" y="7122501"/>
            <a:ext cx="4519295" cy="180975"/>
          </a:xfrm>
          <a:custGeom>
            <a:avLst/>
            <a:gdLst/>
            <a:ahLst/>
            <a:cxnLst/>
            <a:rect l="l" t="t" r="r" b="b"/>
            <a:pathLst>
              <a:path w="4519295" h="180975">
                <a:moveTo>
                  <a:pt x="0" y="180632"/>
                </a:moveTo>
                <a:lnTo>
                  <a:pt x="4518736" y="180632"/>
                </a:lnTo>
                <a:lnTo>
                  <a:pt x="4518736" y="0"/>
                </a:lnTo>
                <a:lnTo>
                  <a:pt x="0" y="0"/>
                </a:lnTo>
                <a:lnTo>
                  <a:pt x="0" y="180632"/>
                </a:lnTo>
                <a:close/>
              </a:path>
            </a:pathLst>
          </a:custGeom>
          <a:solidFill>
            <a:srgbClr val="00B4A6"/>
          </a:solidFill>
        </p:spPr>
        <p:txBody>
          <a:bodyPr wrap="square" lIns="0" tIns="0" rIns="0" bIns="0" rtlCol="0"/>
          <a:lstStyle/>
          <a:p>
            <a:endParaRPr/>
          </a:p>
        </p:txBody>
      </p:sp>
      <p:sp>
        <p:nvSpPr>
          <p:cNvPr id="35" name="Espace réservé du pied de page 3"/>
          <p:cNvSpPr>
            <a:spLocks noGrp="1"/>
          </p:cNvSpPr>
          <p:nvPr>
            <p:ph type="ftr" sz="quarter" idx="11"/>
          </p:nvPr>
        </p:nvSpPr>
        <p:spPr>
          <a:xfrm>
            <a:off x="896390" y="6921682"/>
            <a:ext cx="3387725" cy="401638"/>
          </a:xfrm>
        </p:spPr>
        <p:txBody>
          <a:bodyPr/>
          <a:lstStyle>
            <a:lvl1pPr algn="l">
              <a:defRPr cap="all" baseline="0">
                <a:solidFill>
                  <a:srgbClr val="898989"/>
                </a:solidFill>
              </a:defRPr>
            </a:lvl1pPr>
          </a:lstStyle>
          <a:p>
            <a:endParaRPr lang="fr-FR" dirty="0"/>
          </a:p>
        </p:txBody>
      </p:sp>
      <p:sp>
        <p:nvSpPr>
          <p:cNvPr id="36" name="Titre 1"/>
          <p:cNvSpPr>
            <a:spLocks noGrp="1"/>
          </p:cNvSpPr>
          <p:nvPr>
            <p:ph type="ctrTitle"/>
          </p:nvPr>
        </p:nvSpPr>
        <p:spPr>
          <a:xfrm>
            <a:off x="1304378" y="40753"/>
            <a:ext cx="7928522" cy="1226071"/>
          </a:xfrm>
        </p:spPr>
        <p:txBody>
          <a:bodyPr/>
          <a:lstStyle>
            <a:lvl1pPr algn="l">
              <a:defRPr lang="fr-FR" sz="3600" kern="1200" cap="all" spc="75" baseline="0" smtClean="0">
                <a:solidFill>
                  <a:srgbClr val="00B4A6"/>
                </a:solidFill>
                <a:latin typeface="Raleway Medium"/>
                <a:ea typeface="+mn-ea"/>
                <a:cs typeface="Raleway Medium"/>
              </a:defRPr>
            </a:lvl1pPr>
          </a:lstStyle>
          <a:p>
            <a:r>
              <a:rPr lang="fr-FR" dirty="0" smtClean="0"/>
              <a:t>Modifiez le style du titre</a:t>
            </a:r>
            <a:endParaRPr lang="fr-FR" dirty="0"/>
          </a:p>
        </p:txBody>
      </p:sp>
      <p:sp>
        <p:nvSpPr>
          <p:cNvPr id="38" name="Espace réservé du numéro de diapositive 5"/>
          <p:cNvSpPr>
            <a:spLocks noGrp="1"/>
          </p:cNvSpPr>
          <p:nvPr>
            <p:ph type="sldNum" sz="quarter" idx="12"/>
          </p:nvPr>
        </p:nvSpPr>
        <p:spPr>
          <a:xfrm>
            <a:off x="9488765" y="7122501"/>
            <a:ext cx="524024" cy="180975"/>
          </a:xfrm>
        </p:spPr>
        <p:txBody>
          <a:bodyPr/>
          <a:lstStyle>
            <a:lvl1pPr>
              <a:defRPr/>
            </a:lvl1pPr>
          </a:lstStyle>
          <a:p>
            <a:fld id="{07B2845A-0C9F-40D6-BB29-179AF13C3763}" type="slidenum">
              <a:rPr lang="fr-FR" smtClean="0"/>
              <a:pPr/>
              <a:t>‹N°›</a:t>
            </a:fld>
            <a:endParaRPr lang="fr-FR" dirty="0"/>
          </a:p>
        </p:txBody>
      </p:sp>
      <p:sp>
        <p:nvSpPr>
          <p:cNvPr id="3" name="Espace réservé du contenu 2"/>
          <p:cNvSpPr>
            <a:spLocks noGrp="1"/>
          </p:cNvSpPr>
          <p:nvPr>
            <p:ph sz="quarter" idx="16"/>
          </p:nvPr>
        </p:nvSpPr>
        <p:spPr>
          <a:xfrm>
            <a:off x="539686" y="1724025"/>
            <a:ext cx="4500000" cy="4860000"/>
          </a:xfrm>
        </p:spPr>
        <p:txBody>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27" name="Espace réservé du contenu 2"/>
          <p:cNvSpPr>
            <a:spLocks noGrp="1"/>
          </p:cNvSpPr>
          <p:nvPr>
            <p:ph sz="quarter" idx="17"/>
          </p:nvPr>
        </p:nvSpPr>
        <p:spPr>
          <a:xfrm>
            <a:off x="5376496" y="1724025"/>
            <a:ext cx="4500000" cy="4860000"/>
          </a:xfrm>
        </p:spPr>
        <p:txBody>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Tree>
    <p:extLst>
      <p:ext uri="{BB962C8B-B14F-4D97-AF65-F5344CB8AC3E}">
        <p14:creationId xmlns:p14="http://schemas.microsoft.com/office/powerpoint/2010/main" val="379352269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7" name="object 2"/>
          <p:cNvSpPr/>
          <p:nvPr userDrawn="1"/>
        </p:nvSpPr>
        <p:spPr>
          <a:xfrm>
            <a:off x="519146" y="5"/>
            <a:ext cx="10173335" cy="1190620"/>
          </a:xfrm>
          <a:custGeom>
            <a:avLst/>
            <a:gdLst/>
            <a:ahLst/>
            <a:cxnLst/>
            <a:rect l="l" t="t" r="r" b="b"/>
            <a:pathLst>
              <a:path w="10173335" h="2198370">
                <a:moveTo>
                  <a:pt x="10172852" y="0"/>
                </a:moveTo>
                <a:lnTo>
                  <a:pt x="0" y="0"/>
                </a:lnTo>
                <a:lnTo>
                  <a:pt x="43789" y="1672208"/>
                </a:lnTo>
                <a:lnTo>
                  <a:pt x="59880" y="1976263"/>
                </a:lnTo>
                <a:lnTo>
                  <a:pt x="120794" y="2132399"/>
                </a:lnTo>
                <a:lnTo>
                  <a:pt x="276527" y="2189923"/>
                </a:lnTo>
                <a:lnTo>
                  <a:pt x="577075" y="2198141"/>
                </a:lnTo>
                <a:lnTo>
                  <a:pt x="590753" y="2198052"/>
                </a:lnTo>
                <a:lnTo>
                  <a:pt x="10172852" y="1947138"/>
                </a:lnTo>
                <a:lnTo>
                  <a:pt x="10172852" y="0"/>
                </a:lnTo>
                <a:close/>
              </a:path>
            </a:pathLst>
          </a:custGeom>
          <a:solidFill>
            <a:srgbClr val="DDF0ED"/>
          </a:solidFill>
        </p:spPr>
        <p:txBody>
          <a:bodyPr wrap="square" lIns="0" tIns="0" rIns="0" bIns="0" rtlCol="0"/>
          <a:lstStyle/>
          <a:p>
            <a:endParaRPr/>
          </a:p>
        </p:txBody>
      </p:sp>
      <p:sp>
        <p:nvSpPr>
          <p:cNvPr id="8" name="object 3"/>
          <p:cNvSpPr/>
          <p:nvPr userDrawn="1"/>
        </p:nvSpPr>
        <p:spPr>
          <a:xfrm>
            <a:off x="319341" y="444423"/>
            <a:ext cx="220345" cy="203835"/>
          </a:xfrm>
          <a:custGeom>
            <a:avLst/>
            <a:gdLst/>
            <a:ahLst/>
            <a:cxnLst/>
            <a:rect l="l" t="t" r="r" b="b"/>
            <a:pathLst>
              <a:path w="220345" h="203834">
                <a:moveTo>
                  <a:pt x="0" y="203580"/>
                </a:moveTo>
                <a:lnTo>
                  <a:pt x="219862" y="203580"/>
                </a:lnTo>
                <a:lnTo>
                  <a:pt x="219862" y="0"/>
                </a:lnTo>
                <a:lnTo>
                  <a:pt x="0" y="0"/>
                </a:lnTo>
                <a:lnTo>
                  <a:pt x="0" y="203580"/>
                </a:lnTo>
                <a:close/>
              </a:path>
            </a:pathLst>
          </a:custGeom>
          <a:solidFill>
            <a:srgbClr val="231F20"/>
          </a:solidFill>
        </p:spPr>
        <p:txBody>
          <a:bodyPr wrap="square" lIns="0" tIns="0" rIns="0" bIns="0" rtlCol="0"/>
          <a:lstStyle/>
          <a:p>
            <a:endParaRPr/>
          </a:p>
        </p:txBody>
      </p:sp>
      <p:sp>
        <p:nvSpPr>
          <p:cNvPr id="9" name="object 4"/>
          <p:cNvSpPr/>
          <p:nvPr userDrawn="1"/>
        </p:nvSpPr>
        <p:spPr>
          <a:xfrm>
            <a:off x="539203" y="444423"/>
            <a:ext cx="765175" cy="203835"/>
          </a:xfrm>
          <a:custGeom>
            <a:avLst/>
            <a:gdLst/>
            <a:ahLst/>
            <a:cxnLst/>
            <a:rect l="l" t="t" r="r" b="b"/>
            <a:pathLst>
              <a:path w="765175" h="203834">
                <a:moveTo>
                  <a:pt x="0" y="203580"/>
                </a:moveTo>
                <a:lnTo>
                  <a:pt x="765086" y="203580"/>
                </a:lnTo>
                <a:lnTo>
                  <a:pt x="765086" y="0"/>
                </a:lnTo>
                <a:lnTo>
                  <a:pt x="0" y="0"/>
                </a:lnTo>
                <a:lnTo>
                  <a:pt x="0" y="203580"/>
                </a:lnTo>
                <a:close/>
              </a:path>
            </a:pathLst>
          </a:custGeom>
          <a:solidFill>
            <a:srgbClr val="A4A297"/>
          </a:solidFill>
        </p:spPr>
        <p:txBody>
          <a:bodyPr wrap="square" lIns="0" tIns="0" rIns="0" bIns="0" rtlCol="0"/>
          <a:lstStyle/>
          <a:p>
            <a:endParaRPr/>
          </a:p>
        </p:txBody>
      </p:sp>
      <p:sp>
        <p:nvSpPr>
          <p:cNvPr id="10" name="object 7"/>
          <p:cNvSpPr txBox="1"/>
          <p:nvPr userDrawn="1"/>
        </p:nvSpPr>
        <p:spPr>
          <a:xfrm>
            <a:off x="1475107" y="346050"/>
            <a:ext cx="7854128" cy="553998"/>
          </a:xfrm>
          <a:prstGeom prst="rect">
            <a:avLst/>
          </a:prstGeom>
        </p:spPr>
        <p:txBody>
          <a:bodyPr vert="horz" wrap="square" lIns="0" tIns="0" rIns="0" bIns="0" rtlCol="0">
            <a:spAutoFit/>
          </a:bodyPr>
          <a:lstStyle/>
          <a:p>
            <a:pPr marL="12700">
              <a:lnSpc>
                <a:spcPct val="100000"/>
              </a:lnSpc>
            </a:pPr>
            <a:r>
              <a:rPr sz="3600" spc="75" dirty="0" smtClean="0">
                <a:solidFill>
                  <a:srgbClr val="00B4A6"/>
                </a:solidFill>
                <a:latin typeface="Raleway Medium"/>
                <a:cs typeface="Raleway Medium"/>
              </a:rPr>
              <a:t>TITRE </a:t>
            </a:r>
            <a:r>
              <a:rPr sz="3600" spc="65" dirty="0" smtClean="0">
                <a:solidFill>
                  <a:srgbClr val="00B4A6"/>
                </a:solidFill>
                <a:latin typeface="Raleway Medium"/>
                <a:cs typeface="Raleway Medium"/>
              </a:rPr>
              <a:t>NIVEAU </a:t>
            </a:r>
            <a:r>
              <a:rPr sz="3600" spc="15" dirty="0" smtClean="0">
                <a:solidFill>
                  <a:srgbClr val="00B4A6"/>
                </a:solidFill>
                <a:latin typeface="Raleway Medium"/>
                <a:cs typeface="Raleway Medium"/>
              </a:rPr>
              <a:t>2</a:t>
            </a:r>
            <a:endParaRPr sz="3600" dirty="0">
              <a:latin typeface="Raleway Medium"/>
              <a:cs typeface="Raleway Medium"/>
            </a:endParaRPr>
          </a:p>
        </p:txBody>
      </p:sp>
      <p:sp>
        <p:nvSpPr>
          <p:cNvPr id="13" name="object 11"/>
          <p:cNvSpPr/>
          <p:nvPr userDrawn="1"/>
        </p:nvSpPr>
        <p:spPr>
          <a:xfrm>
            <a:off x="9788969" y="284835"/>
            <a:ext cx="19685" cy="0"/>
          </a:xfrm>
          <a:custGeom>
            <a:avLst/>
            <a:gdLst/>
            <a:ahLst/>
            <a:cxnLst/>
            <a:rect l="l" t="t" r="r" b="b"/>
            <a:pathLst>
              <a:path w="19684">
                <a:moveTo>
                  <a:pt x="0" y="0"/>
                </a:moveTo>
                <a:lnTo>
                  <a:pt x="19570" y="0"/>
                </a:lnTo>
              </a:path>
            </a:pathLst>
          </a:custGeom>
          <a:ln w="27228">
            <a:solidFill>
              <a:srgbClr val="231F20"/>
            </a:solidFill>
          </a:ln>
        </p:spPr>
        <p:txBody>
          <a:bodyPr wrap="square" lIns="0" tIns="0" rIns="0" bIns="0" rtlCol="0"/>
          <a:lstStyle/>
          <a:p>
            <a:endParaRPr/>
          </a:p>
        </p:txBody>
      </p:sp>
      <p:sp>
        <p:nvSpPr>
          <p:cNvPr id="14" name="object 12"/>
          <p:cNvSpPr/>
          <p:nvPr userDrawn="1"/>
        </p:nvSpPr>
        <p:spPr>
          <a:xfrm>
            <a:off x="9798754" y="320154"/>
            <a:ext cx="0" cy="254000"/>
          </a:xfrm>
          <a:custGeom>
            <a:avLst/>
            <a:gdLst/>
            <a:ahLst/>
            <a:cxnLst/>
            <a:rect l="l" t="t" r="r" b="b"/>
            <a:pathLst>
              <a:path h="254000">
                <a:moveTo>
                  <a:pt x="0" y="0"/>
                </a:moveTo>
                <a:lnTo>
                  <a:pt x="0" y="253606"/>
                </a:lnTo>
              </a:path>
            </a:pathLst>
          </a:custGeom>
          <a:ln w="19570">
            <a:solidFill>
              <a:srgbClr val="231F20"/>
            </a:solidFill>
          </a:ln>
        </p:spPr>
        <p:txBody>
          <a:bodyPr wrap="square" lIns="0" tIns="0" rIns="0" bIns="0" rtlCol="0"/>
          <a:lstStyle/>
          <a:p>
            <a:endParaRPr/>
          </a:p>
        </p:txBody>
      </p:sp>
      <p:sp>
        <p:nvSpPr>
          <p:cNvPr id="15" name="object 13"/>
          <p:cNvSpPr/>
          <p:nvPr userDrawn="1"/>
        </p:nvSpPr>
        <p:spPr>
          <a:xfrm>
            <a:off x="9851096" y="319725"/>
            <a:ext cx="137160" cy="254635"/>
          </a:xfrm>
          <a:custGeom>
            <a:avLst/>
            <a:gdLst/>
            <a:ahLst/>
            <a:cxnLst/>
            <a:rect l="l" t="t" r="r" b="b"/>
            <a:pathLst>
              <a:path w="137159" h="254634">
                <a:moveTo>
                  <a:pt x="68084" y="0"/>
                </a:moveTo>
                <a:lnTo>
                  <a:pt x="30102" y="11657"/>
                </a:lnTo>
                <a:lnTo>
                  <a:pt x="5321" y="41910"/>
                </a:lnTo>
                <a:lnTo>
                  <a:pt x="0" y="68516"/>
                </a:lnTo>
                <a:lnTo>
                  <a:pt x="0" y="254038"/>
                </a:lnTo>
                <a:lnTo>
                  <a:pt x="19570" y="254038"/>
                </a:lnTo>
                <a:lnTo>
                  <a:pt x="19593" y="61583"/>
                </a:lnTo>
                <a:lnTo>
                  <a:pt x="20853" y="55321"/>
                </a:lnTo>
                <a:lnTo>
                  <a:pt x="54952" y="20853"/>
                </a:lnTo>
                <a:lnTo>
                  <a:pt x="61277" y="19570"/>
                </a:lnTo>
                <a:lnTo>
                  <a:pt x="116110" y="19570"/>
                </a:lnTo>
                <a:lnTo>
                  <a:pt x="111709" y="15577"/>
                </a:lnTo>
                <a:lnTo>
                  <a:pt x="75011" y="333"/>
                </a:lnTo>
                <a:lnTo>
                  <a:pt x="68084" y="0"/>
                </a:lnTo>
                <a:close/>
              </a:path>
              <a:path w="137159" h="254634">
                <a:moveTo>
                  <a:pt x="116110" y="19570"/>
                </a:moveTo>
                <a:lnTo>
                  <a:pt x="74891" y="19570"/>
                </a:lnTo>
                <a:lnTo>
                  <a:pt x="81280" y="20853"/>
                </a:lnTo>
                <a:lnTo>
                  <a:pt x="93192" y="25958"/>
                </a:lnTo>
                <a:lnTo>
                  <a:pt x="116995" y="61583"/>
                </a:lnTo>
                <a:lnTo>
                  <a:pt x="117017" y="254038"/>
                </a:lnTo>
                <a:lnTo>
                  <a:pt x="136588" y="254038"/>
                </a:lnTo>
                <a:lnTo>
                  <a:pt x="136588" y="68516"/>
                </a:lnTo>
                <a:lnTo>
                  <a:pt x="136255" y="61583"/>
                </a:lnTo>
                <a:lnTo>
                  <a:pt x="121017" y="24881"/>
                </a:lnTo>
                <a:lnTo>
                  <a:pt x="116586" y="20002"/>
                </a:lnTo>
                <a:lnTo>
                  <a:pt x="116110" y="19570"/>
                </a:lnTo>
                <a:close/>
              </a:path>
            </a:pathLst>
          </a:custGeom>
          <a:solidFill>
            <a:srgbClr val="231F20"/>
          </a:solidFill>
        </p:spPr>
        <p:txBody>
          <a:bodyPr wrap="square" lIns="0" tIns="0" rIns="0" bIns="0" rtlCol="0"/>
          <a:lstStyle/>
          <a:p>
            <a:endParaRPr/>
          </a:p>
        </p:txBody>
      </p:sp>
      <p:sp>
        <p:nvSpPr>
          <p:cNvPr id="16" name="object 14"/>
          <p:cNvSpPr/>
          <p:nvPr userDrawn="1"/>
        </p:nvSpPr>
        <p:spPr>
          <a:xfrm>
            <a:off x="10012789" y="271222"/>
            <a:ext cx="68580" cy="351790"/>
          </a:xfrm>
          <a:custGeom>
            <a:avLst/>
            <a:gdLst/>
            <a:ahLst/>
            <a:cxnLst/>
            <a:rect l="l" t="t" r="r" b="b"/>
            <a:pathLst>
              <a:path w="68579" h="351790">
                <a:moveTo>
                  <a:pt x="68503" y="48933"/>
                </a:moveTo>
                <a:lnTo>
                  <a:pt x="48933" y="48933"/>
                </a:lnTo>
                <a:lnTo>
                  <a:pt x="48909" y="289895"/>
                </a:lnTo>
                <a:lnTo>
                  <a:pt x="47663" y="296164"/>
                </a:lnTo>
                <a:lnTo>
                  <a:pt x="13119" y="330631"/>
                </a:lnTo>
                <a:lnTo>
                  <a:pt x="6807" y="331901"/>
                </a:lnTo>
                <a:lnTo>
                  <a:pt x="0" y="331901"/>
                </a:lnTo>
                <a:lnTo>
                  <a:pt x="0" y="351472"/>
                </a:lnTo>
                <a:lnTo>
                  <a:pt x="38349" y="339825"/>
                </a:lnTo>
                <a:lnTo>
                  <a:pt x="63195" y="309562"/>
                </a:lnTo>
                <a:lnTo>
                  <a:pt x="68503" y="282968"/>
                </a:lnTo>
                <a:lnTo>
                  <a:pt x="68503" y="48933"/>
                </a:lnTo>
                <a:close/>
              </a:path>
              <a:path w="68579" h="351790">
                <a:moveTo>
                  <a:pt x="68503" y="0"/>
                </a:moveTo>
                <a:lnTo>
                  <a:pt x="48933" y="0"/>
                </a:lnTo>
                <a:lnTo>
                  <a:pt x="48933" y="27228"/>
                </a:lnTo>
                <a:lnTo>
                  <a:pt x="68503" y="27228"/>
                </a:lnTo>
                <a:lnTo>
                  <a:pt x="68503" y="0"/>
                </a:lnTo>
                <a:close/>
              </a:path>
            </a:pathLst>
          </a:custGeom>
          <a:solidFill>
            <a:srgbClr val="231F20"/>
          </a:solidFill>
        </p:spPr>
        <p:txBody>
          <a:bodyPr wrap="square" lIns="0" tIns="0" rIns="0" bIns="0" rtlCol="0"/>
          <a:lstStyle/>
          <a:p>
            <a:endParaRPr/>
          </a:p>
        </p:txBody>
      </p:sp>
      <p:sp>
        <p:nvSpPr>
          <p:cNvPr id="17" name="object 15"/>
          <p:cNvSpPr/>
          <p:nvPr userDrawn="1"/>
        </p:nvSpPr>
        <p:spPr>
          <a:xfrm>
            <a:off x="10123849" y="319721"/>
            <a:ext cx="137160" cy="254635"/>
          </a:xfrm>
          <a:custGeom>
            <a:avLst/>
            <a:gdLst/>
            <a:ahLst/>
            <a:cxnLst/>
            <a:rect l="l" t="t" r="r" b="b"/>
            <a:pathLst>
              <a:path w="137159" h="254634">
                <a:moveTo>
                  <a:pt x="68503" y="0"/>
                </a:moveTo>
                <a:lnTo>
                  <a:pt x="30149" y="11657"/>
                </a:lnTo>
                <a:lnTo>
                  <a:pt x="5308" y="41922"/>
                </a:lnTo>
                <a:lnTo>
                  <a:pt x="0" y="68516"/>
                </a:lnTo>
                <a:lnTo>
                  <a:pt x="0" y="185534"/>
                </a:lnTo>
                <a:lnTo>
                  <a:pt x="11639" y="223881"/>
                </a:lnTo>
                <a:lnTo>
                  <a:pt x="41910" y="248716"/>
                </a:lnTo>
                <a:lnTo>
                  <a:pt x="68503" y="254038"/>
                </a:lnTo>
                <a:lnTo>
                  <a:pt x="75416" y="253706"/>
                </a:lnTo>
                <a:lnTo>
                  <a:pt x="111715" y="238467"/>
                </a:lnTo>
                <a:lnTo>
                  <a:pt x="116111" y="234467"/>
                </a:lnTo>
                <a:lnTo>
                  <a:pt x="61696" y="234467"/>
                </a:lnTo>
                <a:lnTo>
                  <a:pt x="55308" y="233197"/>
                </a:lnTo>
                <a:lnTo>
                  <a:pt x="20840" y="198653"/>
                </a:lnTo>
                <a:lnTo>
                  <a:pt x="19570" y="178727"/>
                </a:lnTo>
                <a:lnTo>
                  <a:pt x="20840" y="172415"/>
                </a:lnTo>
                <a:lnTo>
                  <a:pt x="55308" y="138302"/>
                </a:lnTo>
                <a:lnTo>
                  <a:pt x="57458" y="137871"/>
                </a:lnTo>
                <a:lnTo>
                  <a:pt x="19570" y="137871"/>
                </a:lnTo>
                <a:lnTo>
                  <a:pt x="19594" y="61589"/>
                </a:lnTo>
                <a:lnTo>
                  <a:pt x="43395" y="25958"/>
                </a:lnTo>
                <a:lnTo>
                  <a:pt x="61696" y="19583"/>
                </a:lnTo>
                <a:lnTo>
                  <a:pt x="116124" y="19583"/>
                </a:lnTo>
                <a:lnTo>
                  <a:pt x="111715" y="15577"/>
                </a:lnTo>
                <a:lnTo>
                  <a:pt x="75416" y="333"/>
                </a:lnTo>
                <a:lnTo>
                  <a:pt x="68503" y="0"/>
                </a:lnTo>
                <a:close/>
              </a:path>
              <a:path w="137159" h="254634">
                <a:moveTo>
                  <a:pt x="136588" y="185534"/>
                </a:moveTo>
                <a:lnTo>
                  <a:pt x="117017" y="185534"/>
                </a:lnTo>
                <a:lnTo>
                  <a:pt x="116993" y="192461"/>
                </a:lnTo>
                <a:lnTo>
                  <a:pt x="115735" y="198653"/>
                </a:lnTo>
                <a:lnTo>
                  <a:pt x="81622" y="233197"/>
                </a:lnTo>
                <a:lnTo>
                  <a:pt x="75311" y="234467"/>
                </a:lnTo>
                <a:lnTo>
                  <a:pt x="116111" y="234467"/>
                </a:lnTo>
                <a:lnTo>
                  <a:pt x="135256" y="199202"/>
                </a:lnTo>
                <a:lnTo>
                  <a:pt x="136261" y="192341"/>
                </a:lnTo>
                <a:lnTo>
                  <a:pt x="136588" y="185534"/>
                </a:lnTo>
                <a:close/>
              </a:path>
              <a:path w="137159" h="254634">
                <a:moveTo>
                  <a:pt x="116124" y="19583"/>
                </a:moveTo>
                <a:lnTo>
                  <a:pt x="75311" y="19583"/>
                </a:lnTo>
                <a:lnTo>
                  <a:pt x="81622" y="20853"/>
                </a:lnTo>
                <a:lnTo>
                  <a:pt x="93256" y="25958"/>
                </a:lnTo>
                <a:lnTo>
                  <a:pt x="116993" y="61589"/>
                </a:lnTo>
                <a:lnTo>
                  <a:pt x="116993" y="75443"/>
                </a:lnTo>
                <a:lnTo>
                  <a:pt x="93256" y="110718"/>
                </a:lnTo>
                <a:lnTo>
                  <a:pt x="75311" y="117449"/>
                </a:lnTo>
                <a:lnTo>
                  <a:pt x="68503" y="117449"/>
                </a:lnTo>
                <a:lnTo>
                  <a:pt x="61386" y="117782"/>
                </a:lnTo>
                <a:lnTo>
                  <a:pt x="24447" y="133261"/>
                </a:lnTo>
                <a:lnTo>
                  <a:pt x="19570" y="137871"/>
                </a:lnTo>
                <a:lnTo>
                  <a:pt x="57458" y="137871"/>
                </a:lnTo>
                <a:lnTo>
                  <a:pt x="61696" y="137020"/>
                </a:lnTo>
                <a:lnTo>
                  <a:pt x="68503" y="137020"/>
                </a:lnTo>
                <a:lnTo>
                  <a:pt x="106476" y="125374"/>
                </a:lnTo>
                <a:lnTo>
                  <a:pt x="131267" y="95110"/>
                </a:lnTo>
                <a:lnTo>
                  <a:pt x="136588" y="68516"/>
                </a:lnTo>
                <a:lnTo>
                  <a:pt x="136255" y="61589"/>
                </a:lnTo>
                <a:lnTo>
                  <a:pt x="121010" y="24886"/>
                </a:lnTo>
                <a:lnTo>
                  <a:pt x="116586" y="20002"/>
                </a:lnTo>
                <a:lnTo>
                  <a:pt x="116124" y="19583"/>
                </a:lnTo>
                <a:close/>
              </a:path>
            </a:pathLst>
          </a:custGeom>
          <a:solidFill>
            <a:srgbClr val="231F20"/>
          </a:solidFill>
        </p:spPr>
        <p:txBody>
          <a:bodyPr wrap="square" lIns="0" tIns="0" rIns="0" bIns="0" rtlCol="0"/>
          <a:lstStyle/>
          <a:p>
            <a:endParaRPr/>
          </a:p>
        </p:txBody>
      </p:sp>
      <p:sp>
        <p:nvSpPr>
          <p:cNvPr id="18" name="object 16"/>
          <p:cNvSpPr/>
          <p:nvPr userDrawn="1"/>
        </p:nvSpPr>
        <p:spPr>
          <a:xfrm>
            <a:off x="10302988" y="320154"/>
            <a:ext cx="137160" cy="302895"/>
          </a:xfrm>
          <a:custGeom>
            <a:avLst/>
            <a:gdLst/>
            <a:ahLst/>
            <a:cxnLst/>
            <a:rect l="l" t="t" r="r" b="b"/>
            <a:pathLst>
              <a:path w="137159" h="302895">
                <a:moveTo>
                  <a:pt x="68503" y="0"/>
                </a:moveTo>
                <a:lnTo>
                  <a:pt x="30149" y="11652"/>
                </a:lnTo>
                <a:lnTo>
                  <a:pt x="5308" y="41910"/>
                </a:lnTo>
                <a:lnTo>
                  <a:pt x="0" y="68503"/>
                </a:lnTo>
                <a:lnTo>
                  <a:pt x="0" y="302539"/>
                </a:lnTo>
                <a:lnTo>
                  <a:pt x="19570" y="302539"/>
                </a:lnTo>
                <a:lnTo>
                  <a:pt x="19570" y="233184"/>
                </a:lnTo>
                <a:lnTo>
                  <a:pt x="57995" y="233184"/>
                </a:lnTo>
                <a:lnTo>
                  <a:pt x="23398" y="204350"/>
                </a:lnTo>
                <a:lnTo>
                  <a:pt x="19570" y="185521"/>
                </a:lnTo>
                <a:lnTo>
                  <a:pt x="19596" y="61576"/>
                </a:lnTo>
                <a:lnTo>
                  <a:pt x="43751" y="25958"/>
                </a:lnTo>
                <a:lnTo>
                  <a:pt x="61696" y="19570"/>
                </a:lnTo>
                <a:lnTo>
                  <a:pt x="116541" y="19570"/>
                </a:lnTo>
                <a:lnTo>
                  <a:pt x="112133" y="15576"/>
                </a:lnTo>
                <a:lnTo>
                  <a:pt x="75430" y="333"/>
                </a:lnTo>
                <a:lnTo>
                  <a:pt x="68503" y="0"/>
                </a:lnTo>
                <a:close/>
              </a:path>
              <a:path w="137159" h="302895">
                <a:moveTo>
                  <a:pt x="57995" y="233184"/>
                </a:moveTo>
                <a:lnTo>
                  <a:pt x="19570" y="233184"/>
                </a:lnTo>
                <a:lnTo>
                  <a:pt x="24618" y="237813"/>
                </a:lnTo>
                <a:lnTo>
                  <a:pt x="61400" y="253692"/>
                </a:lnTo>
                <a:lnTo>
                  <a:pt x="68503" y="254038"/>
                </a:lnTo>
                <a:lnTo>
                  <a:pt x="75526" y="253692"/>
                </a:lnTo>
                <a:lnTo>
                  <a:pt x="112133" y="238461"/>
                </a:lnTo>
                <a:lnTo>
                  <a:pt x="116541" y="234467"/>
                </a:lnTo>
                <a:lnTo>
                  <a:pt x="68503" y="234467"/>
                </a:lnTo>
                <a:lnTo>
                  <a:pt x="58690" y="233398"/>
                </a:lnTo>
                <a:lnTo>
                  <a:pt x="57995" y="233184"/>
                </a:lnTo>
                <a:close/>
              </a:path>
              <a:path w="137159" h="302895">
                <a:moveTo>
                  <a:pt x="116541" y="19570"/>
                </a:moveTo>
                <a:lnTo>
                  <a:pt x="75311" y="19570"/>
                </a:lnTo>
                <a:lnTo>
                  <a:pt x="81622" y="20853"/>
                </a:lnTo>
                <a:lnTo>
                  <a:pt x="93256" y="25958"/>
                </a:lnTo>
                <a:lnTo>
                  <a:pt x="117413" y="61576"/>
                </a:lnTo>
                <a:lnTo>
                  <a:pt x="117412" y="192450"/>
                </a:lnTo>
                <a:lnTo>
                  <a:pt x="93256" y="227723"/>
                </a:lnTo>
                <a:lnTo>
                  <a:pt x="75311" y="234467"/>
                </a:lnTo>
                <a:lnTo>
                  <a:pt x="116541" y="234467"/>
                </a:lnTo>
                <a:lnTo>
                  <a:pt x="135682" y="199194"/>
                </a:lnTo>
                <a:lnTo>
                  <a:pt x="137007" y="185521"/>
                </a:lnTo>
                <a:lnTo>
                  <a:pt x="137007" y="68503"/>
                </a:lnTo>
                <a:lnTo>
                  <a:pt x="125363" y="30160"/>
                </a:lnTo>
                <a:lnTo>
                  <a:pt x="117017" y="20002"/>
                </a:lnTo>
                <a:lnTo>
                  <a:pt x="116541" y="19570"/>
                </a:lnTo>
                <a:close/>
              </a:path>
            </a:pathLst>
          </a:custGeom>
          <a:solidFill>
            <a:srgbClr val="231F20"/>
          </a:solidFill>
        </p:spPr>
        <p:txBody>
          <a:bodyPr wrap="square" lIns="0" tIns="0" rIns="0" bIns="0" rtlCol="0"/>
          <a:lstStyle/>
          <a:p>
            <a:endParaRPr/>
          </a:p>
        </p:txBody>
      </p:sp>
      <p:sp>
        <p:nvSpPr>
          <p:cNvPr id="19" name="object 17"/>
          <p:cNvSpPr/>
          <p:nvPr userDrawn="1"/>
        </p:nvSpPr>
        <p:spPr>
          <a:xfrm>
            <a:off x="9376447" y="252145"/>
            <a:ext cx="332740" cy="158750"/>
          </a:xfrm>
          <a:custGeom>
            <a:avLst/>
            <a:gdLst/>
            <a:ahLst/>
            <a:cxnLst/>
            <a:rect l="l" t="t" r="r" b="b"/>
            <a:pathLst>
              <a:path w="332740" h="158750">
                <a:moveTo>
                  <a:pt x="267003" y="35559"/>
                </a:moveTo>
                <a:lnTo>
                  <a:pt x="166992" y="35559"/>
                </a:lnTo>
                <a:lnTo>
                  <a:pt x="213757" y="42634"/>
                </a:lnTo>
                <a:lnTo>
                  <a:pt x="253903" y="60955"/>
                </a:lnTo>
                <a:lnTo>
                  <a:pt x="287426" y="90165"/>
                </a:lnTo>
                <a:lnTo>
                  <a:pt x="314325" y="129908"/>
                </a:lnTo>
                <a:lnTo>
                  <a:pt x="316560" y="137844"/>
                </a:lnTo>
                <a:lnTo>
                  <a:pt x="317747" y="146340"/>
                </a:lnTo>
                <a:lnTo>
                  <a:pt x="320840" y="153834"/>
                </a:lnTo>
                <a:lnTo>
                  <a:pt x="328790" y="158762"/>
                </a:lnTo>
                <a:lnTo>
                  <a:pt x="332084" y="151563"/>
                </a:lnTo>
                <a:lnTo>
                  <a:pt x="332320" y="144311"/>
                </a:lnTo>
                <a:lnTo>
                  <a:pt x="330804" y="137118"/>
                </a:lnTo>
                <a:lnTo>
                  <a:pt x="328841" y="130098"/>
                </a:lnTo>
                <a:lnTo>
                  <a:pt x="316202" y="95047"/>
                </a:lnTo>
                <a:lnTo>
                  <a:pt x="297384" y="64776"/>
                </a:lnTo>
                <a:lnTo>
                  <a:pt x="272435" y="39219"/>
                </a:lnTo>
                <a:lnTo>
                  <a:pt x="267003" y="35559"/>
                </a:lnTo>
                <a:close/>
              </a:path>
              <a:path w="332740" h="158750">
                <a:moveTo>
                  <a:pt x="133451" y="0"/>
                </a:moveTo>
                <a:lnTo>
                  <a:pt x="125907" y="2692"/>
                </a:lnTo>
                <a:lnTo>
                  <a:pt x="118287" y="5206"/>
                </a:lnTo>
                <a:lnTo>
                  <a:pt x="110820" y="8102"/>
                </a:lnTo>
                <a:lnTo>
                  <a:pt x="71462" y="27655"/>
                </a:lnTo>
                <a:lnTo>
                  <a:pt x="39274" y="53787"/>
                </a:lnTo>
                <a:lnTo>
                  <a:pt x="15154" y="87316"/>
                </a:lnTo>
                <a:lnTo>
                  <a:pt x="0" y="129057"/>
                </a:lnTo>
                <a:lnTo>
                  <a:pt x="1892" y="134378"/>
                </a:lnTo>
                <a:lnTo>
                  <a:pt x="4965" y="135470"/>
                </a:lnTo>
                <a:lnTo>
                  <a:pt x="9398" y="131660"/>
                </a:lnTo>
                <a:lnTo>
                  <a:pt x="12217" y="127050"/>
                </a:lnTo>
                <a:lnTo>
                  <a:pt x="14986" y="122415"/>
                </a:lnTo>
                <a:lnTo>
                  <a:pt x="17881" y="117843"/>
                </a:lnTo>
                <a:lnTo>
                  <a:pt x="46729" y="81663"/>
                </a:lnTo>
                <a:lnTo>
                  <a:pt x="81249" y="55541"/>
                </a:lnTo>
                <a:lnTo>
                  <a:pt x="121364" y="39999"/>
                </a:lnTo>
                <a:lnTo>
                  <a:pt x="166992" y="35559"/>
                </a:lnTo>
                <a:lnTo>
                  <a:pt x="267003" y="35559"/>
                </a:lnTo>
                <a:lnTo>
                  <a:pt x="241401" y="18313"/>
                </a:lnTo>
                <a:lnTo>
                  <a:pt x="215377" y="7517"/>
                </a:lnTo>
                <a:lnTo>
                  <a:pt x="188564" y="1960"/>
                </a:lnTo>
                <a:lnTo>
                  <a:pt x="161182" y="2"/>
                </a:lnTo>
                <a:lnTo>
                  <a:pt x="133451" y="0"/>
                </a:lnTo>
                <a:close/>
              </a:path>
            </a:pathLst>
          </a:custGeom>
          <a:solidFill>
            <a:srgbClr val="00B4A6"/>
          </a:solidFill>
        </p:spPr>
        <p:txBody>
          <a:bodyPr wrap="square" lIns="0" tIns="0" rIns="0" bIns="0" rtlCol="0"/>
          <a:lstStyle/>
          <a:p>
            <a:endParaRPr/>
          </a:p>
        </p:txBody>
      </p:sp>
      <p:sp>
        <p:nvSpPr>
          <p:cNvPr id="20" name="object 18"/>
          <p:cNvSpPr/>
          <p:nvPr userDrawn="1"/>
        </p:nvSpPr>
        <p:spPr>
          <a:xfrm>
            <a:off x="9370812" y="426481"/>
            <a:ext cx="340360" cy="180975"/>
          </a:xfrm>
          <a:custGeom>
            <a:avLst/>
            <a:gdLst/>
            <a:ahLst/>
            <a:cxnLst/>
            <a:rect l="l" t="t" r="r" b="b"/>
            <a:pathLst>
              <a:path w="340359" h="180975">
                <a:moveTo>
                  <a:pt x="1470" y="15494"/>
                </a:moveTo>
                <a:lnTo>
                  <a:pt x="581" y="20789"/>
                </a:lnTo>
                <a:lnTo>
                  <a:pt x="0" y="27348"/>
                </a:lnTo>
                <a:lnTo>
                  <a:pt x="265" y="34075"/>
                </a:lnTo>
                <a:lnTo>
                  <a:pt x="11912" y="77488"/>
                </a:lnTo>
                <a:lnTo>
                  <a:pt x="45596" y="128532"/>
                </a:lnTo>
                <a:lnTo>
                  <a:pt x="87084" y="160677"/>
                </a:lnTo>
                <a:lnTo>
                  <a:pt x="93748" y="163906"/>
                </a:lnTo>
                <a:lnTo>
                  <a:pt x="136432" y="178112"/>
                </a:lnTo>
                <a:lnTo>
                  <a:pt x="179842" y="180478"/>
                </a:lnTo>
                <a:lnTo>
                  <a:pt x="221762" y="172132"/>
                </a:lnTo>
                <a:lnTo>
                  <a:pt x="259977" y="154203"/>
                </a:lnTo>
                <a:lnTo>
                  <a:pt x="270952" y="145236"/>
                </a:lnTo>
                <a:lnTo>
                  <a:pt x="159442" y="145236"/>
                </a:lnTo>
                <a:lnTo>
                  <a:pt x="116205" y="136863"/>
                </a:lnTo>
                <a:lnTo>
                  <a:pt x="76030" y="116873"/>
                </a:lnTo>
                <a:lnTo>
                  <a:pt x="41589" y="85077"/>
                </a:lnTo>
                <a:lnTo>
                  <a:pt x="17329" y="46483"/>
                </a:lnTo>
                <a:lnTo>
                  <a:pt x="11820" y="32169"/>
                </a:lnTo>
                <a:lnTo>
                  <a:pt x="7756" y="22783"/>
                </a:lnTo>
                <a:lnTo>
                  <a:pt x="5381" y="21285"/>
                </a:lnTo>
                <a:lnTo>
                  <a:pt x="1470" y="15494"/>
                </a:lnTo>
                <a:close/>
              </a:path>
              <a:path w="340359" h="180975">
                <a:moveTo>
                  <a:pt x="336966" y="0"/>
                </a:moveTo>
                <a:lnTo>
                  <a:pt x="320989" y="51536"/>
                </a:lnTo>
                <a:lnTo>
                  <a:pt x="317128" y="56451"/>
                </a:lnTo>
                <a:lnTo>
                  <a:pt x="312607" y="60998"/>
                </a:lnTo>
                <a:lnTo>
                  <a:pt x="309496" y="66357"/>
                </a:lnTo>
                <a:lnTo>
                  <a:pt x="280765" y="102553"/>
                </a:lnTo>
                <a:lnTo>
                  <a:pt x="244396" y="127891"/>
                </a:lnTo>
                <a:lnTo>
                  <a:pt x="203064" y="142182"/>
                </a:lnTo>
                <a:lnTo>
                  <a:pt x="159442" y="145236"/>
                </a:lnTo>
                <a:lnTo>
                  <a:pt x="270952" y="145236"/>
                </a:lnTo>
                <a:lnTo>
                  <a:pt x="292271" y="127819"/>
                </a:lnTo>
                <a:lnTo>
                  <a:pt x="316428" y="94109"/>
                </a:lnTo>
                <a:lnTo>
                  <a:pt x="330235" y="54203"/>
                </a:lnTo>
                <a:lnTo>
                  <a:pt x="335855" y="41142"/>
                </a:lnTo>
                <a:lnTo>
                  <a:pt x="339239" y="27801"/>
                </a:lnTo>
                <a:lnTo>
                  <a:pt x="339804" y="14111"/>
                </a:lnTo>
                <a:lnTo>
                  <a:pt x="336966" y="0"/>
                </a:lnTo>
                <a:close/>
              </a:path>
            </a:pathLst>
          </a:custGeom>
          <a:solidFill>
            <a:srgbClr val="A4A297"/>
          </a:solidFill>
        </p:spPr>
        <p:txBody>
          <a:bodyPr wrap="square" lIns="0" tIns="0" rIns="0" bIns="0" rtlCol="0"/>
          <a:lstStyle/>
          <a:p>
            <a:endParaRPr/>
          </a:p>
        </p:txBody>
      </p:sp>
      <p:sp>
        <p:nvSpPr>
          <p:cNvPr id="21" name="object 19"/>
          <p:cNvSpPr/>
          <p:nvPr userDrawn="1"/>
        </p:nvSpPr>
        <p:spPr>
          <a:xfrm>
            <a:off x="9488765" y="387408"/>
            <a:ext cx="135255" cy="133350"/>
          </a:xfrm>
          <a:custGeom>
            <a:avLst/>
            <a:gdLst/>
            <a:ahLst/>
            <a:cxnLst/>
            <a:rect l="l" t="t" r="r" b="b"/>
            <a:pathLst>
              <a:path w="135254" h="133350">
                <a:moveTo>
                  <a:pt x="0" y="108775"/>
                </a:moveTo>
                <a:lnTo>
                  <a:pt x="22322" y="126028"/>
                </a:lnTo>
                <a:lnTo>
                  <a:pt x="47459" y="132842"/>
                </a:lnTo>
                <a:lnTo>
                  <a:pt x="74302" y="129149"/>
                </a:lnTo>
                <a:lnTo>
                  <a:pt x="101739" y="114884"/>
                </a:lnTo>
                <a:lnTo>
                  <a:pt x="102866" y="113730"/>
                </a:lnTo>
                <a:lnTo>
                  <a:pt x="45738" y="113730"/>
                </a:lnTo>
                <a:lnTo>
                  <a:pt x="0" y="108775"/>
                </a:lnTo>
                <a:close/>
              </a:path>
              <a:path w="135254" h="133350">
                <a:moveTo>
                  <a:pt x="120891" y="0"/>
                </a:moveTo>
                <a:lnTo>
                  <a:pt x="120244" y="46482"/>
                </a:lnTo>
                <a:lnTo>
                  <a:pt x="106846" y="81593"/>
                </a:lnTo>
                <a:lnTo>
                  <a:pt x="81682" y="104339"/>
                </a:lnTo>
                <a:lnTo>
                  <a:pt x="45738" y="113730"/>
                </a:lnTo>
                <a:lnTo>
                  <a:pt x="102866" y="113730"/>
                </a:lnTo>
                <a:lnTo>
                  <a:pt x="124007" y="92082"/>
                </a:lnTo>
                <a:lnTo>
                  <a:pt x="134761" y="64509"/>
                </a:lnTo>
                <a:lnTo>
                  <a:pt x="133791" y="33402"/>
                </a:lnTo>
                <a:lnTo>
                  <a:pt x="120891" y="0"/>
                </a:lnTo>
                <a:close/>
              </a:path>
            </a:pathLst>
          </a:custGeom>
          <a:solidFill>
            <a:srgbClr val="00B4A6"/>
          </a:solidFill>
        </p:spPr>
        <p:txBody>
          <a:bodyPr wrap="square" lIns="0" tIns="0" rIns="0" bIns="0" rtlCol="0"/>
          <a:lstStyle/>
          <a:p>
            <a:endParaRPr/>
          </a:p>
        </p:txBody>
      </p:sp>
      <p:sp>
        <p:nvSpPr>
          <p:cNvPr id="22" name="object 20"/>
          <p:cNvSpPr/>
          <p:nvPr userDrawn="1"/>
        </p:nvSpPr>
        <p:spPr>
          <a:xfrm>
            <a:off x="9451406" y="342293"/>
            <a:ext cx="137795" cy="126364"/>
          </a:xfrm>
          <a:custGeom>
            <a:avLst/>
            <a:gdLst/>
            <a:ahLst/>
            <a:cxnLst/>
            <a:rect l="l" t="t" r="r" b="b"/>
            <a:pathLst>
              <a:path w="137795" h="126365">
                <a:moveTo>
                  <a:pt x="84015" y="0"/>
                </a:moveTo>
                <a:lnTo>
                  <a:pt x="56754" y="3889"/>
                </a:lnTo>
                <a:lnTo>
                  <a:pt x="31427" y="18526"/>
                </a:lnTo>
                <a:lnTo>
                  <a:pt x="10244" y="42730"/>
                </a:lnTo>
                <a:lnTo>
                  <a:pt x="0" y="69616"/>
                </a:lnTo>
                <a:lnTo>
                  <a:pt x="925" y="97805"/>
                </a:lnTo>
                <a:lnTo>
                  <a:pt x="13254" y="125917"/>
                </a:lnTo>
                <a:lnTo>
                  <a:pt x="17849" y="71066"/>
                </a:lnTo>
                <a:lnTo>
                  <a:pt x="38066" y="37445"/>
                </a:lnTo>
                <a:lnTo>
                  <a:pt x="76890" y="22604"/>
                </a:lnTo>
                <a:lnTo>
                  <a:pt x="135092" y="22604"/>
                </a:lnTo>
                <a:lnTo>
                  <a:pt x="111452" y="6763"/>
                </a:lnTo>
                <a:lnTo>
                  <a:pt x="84015" y="0"/>
                </a:lnTo>
                <a:close/>
              </a:path>
              <a:path w="137795" h="126365">
                <a:moveTo>
                  <a:pt x="135092" y="22604"/>
                </a:moveTo>
                <a:lnTo>
                  <a:pt x="76890" y="22604"/>
                </a:lnTo>
                <a:lnTo>
                  <a:pt x="137307" y="24088"/>
                </a:lnTo>
                <a:lnTo>
                  <a:pt x="135092" y="22604"/>
                </a:lnTo>
                <a:close/>
              </a:path>
            </a:pathLst>
          </a:custGeom>
          <a:solidFill>
            <a:srgbClr val="A4A297"/>
          </a:solidFill>
        </p:spPr>
        <p:txBody>
          <a:bodyPr wrap="square" lIns="0" tIns="0" rIns="0" bIns="0" rtlCol="0"/>
          <a:lstStyle/>
          <a:p>
            <a:endParaRPr/>
          </a:p>
        </p:txBody>
      </p:sp>
      <p:sp>
        <p:nvSpPr>
          <p:cNvPr id="23" name="object 21"/>
          <p:cNvSpPr/>
          <p:nvPr userDrawn="1"/>
        </p:nvSpPr>
        <p:spPr>
          <a:xfrm>
            <a:off x="9533380" y="390218"/>
            <a:ext cx="52069" cy="82550"/>
          </a:xfrm>
          <a:custGeom>
            <a:avLst/>
            <a:gdLst/>
            <a:ahLst/>
            <a:cxnLst/>
            <a:rect l="l" t="t" r="r" b="b"/>
            <a:pathLst>
              <a:path w="52070" h="82550">
                <a:moveTo>
                  <a:pt x="29146" y="0"/>
                </a:moveTo>
                <a:lnTo>
                  <a:pt x="35193" y="25335"/>
                </a:lnTo>
                <a:lnTo>
                  <a:pt x="33137" y="47817"/>
                </a:lnTo>
                <a:lnTo>
                  <a:pt x="21799" y="67024"/>
                </a:lnTo>
                <a:lnTo>
                  <a:pt x="0" y="82537"/>
                </a:lnTo>
                <a:lnTo>
                  <a:pt x="15665" y="81969"/>
                </a:lnTo>
                <a:lnTo>
                  <a:pt x="29235" y="77560"/>
                </a:lnTo>
                <a:lnTo>
                  <a:pt x="40233" y="68848"/>
                </a:lnTo>
                <a:lnTo>
                  <a:pt x="48183" y="55372"/>
                </a:lnTo>
                <a:lnTo>
                  <a:pt x="51665" y="38988"/>
                </a:lnTo>
                <a:lnTo>
                  <a:pt x="49118" y="24357"/>
                </a:lnTo>
                <a:lnTo>
                  <a:pt x="41345" y="11389"/>
                </a:lnTo>
                <a:lnTo>
                  <a:pt x="29146" y="0"/>
                </a:lnTo>
                <a:close/>
              </a:path>
            </a:pathLst>
          </a:custGeom>
          <a:solidFill>
            <a:srgbClr val="00B4A6"/>
          </a:solidFill>
        </p:spPr>
        <p:txBody>
          <a:bodyPr wrap="square" lIns="0" tIns="0" rIns="0" bIns="0" rtlCol="0"/>
          <a:lstStyle/>
          <a:p>
            <a:endParaRPr/>
          </a:p>
        </p:txBody>
      </p:sp>
      <p:sp>
        <p:nvSpPr>
          <p:cNvPr id="24" name="object 22"/>
          <p:cNvSpPr/>
          <p:nvPr userDrawn="1"/>
        </p:nvSpPr>
        <p:spPr>
          <a:xfrm>
            <a:off x="9500525" y="386320"/>
            <a:ext cx="52069" cy="73660"/>
          </a:xfrm>
          <a:custGeom>
            <a:avLst/>
            <a:gdLst/>
            <a:ahLst/>
            <a:cxnLst/>
            <a:rect l="l" t="t" r="r" b="b"/>
            <a:pathLst>
              <a:path w="52070" h="73659">
                <a:moveTo>
                  <a:pt x="52019" y="0"/>
                </a:moveTo>
                <a:lnTo>
                  <a:pt x="31666" y="3346"/>
                </a:lnTo>
                <a:lnTo>
                  <a:pt x="16756" y="12796"/>
                </a:lnTo>
                <a:lnTo>
                  <a:pt x="6472" y="27440"/>
                </a:lnTo>
                <a:lnTo>
                  <a:pt x="0" y="46367"/>
                </a:lnTo>
                <a:lnTo>
                  <a:pt x="3155" y="53432"/>
                </a:lnTo>
                <a:lnTo>
                  <a:pt x="6683" y="60720"/>
                </a:lnTo>
                <a:lnTo>
                  <a:pt x="12272" y="67514"/>
                </a:lnTo>
                <a:lnTo>
                  <a:pt x="21615" y="73101"/>
                </a:lnTo>
                <a:lnTo>
                  <a:pt x="15050" y="47847"/>
                </a:lnTo>
                <a:lnTo>
                  <a:pt x="22482" y="29478"/>
                </a:lnTo>
                <a:lnTo>
                  <a:pt x="37081" y="14645"/>
                </a:lnTo>
                <a:lnTo>
                  <a:pt x="52019" y="0"/>
                </a:lnTo>
                <a:close/>
              </a:path>
            </a:pathLst>
          </a:custGeom>
          <a:solidFill>
            <a:srgbClr val="A4A297"/>
          </a:solidFill>
        </p:spPr>
        <p:txBody>
          <a:bodyPr wrap="square" lIns="0" tIns="0" rIns="0" bIns="0" rtlCol="0"/>
          <a:lstStyle/>
          <a:p>
            <a:endParaRPr/>
          </a:p>
        </p:txBody>
      </p:sp>
      <p:sp>
        <p:nvSpPr>
          <p:cNvPr id="27" name="object 25"/>
          <p:cNvSpPr txBox="1">
            <a:spLocks noGrp="1"/>
          </p:cNvSpPr>
          <p:nvPr>
            <p:ph type="dt" sz="half" idx="4294967295"/>
          </p:nvPr>
        </p:nvSpPr>
        <p:spPr>
          <a:xfrm>
            <a:off x="539203" y="462663"/>
            <a:ext cx="765175" cy="167354"/>
          </a:xfrm>
          <a:prstGeom prst="rect">
            <a:avLst/>
          </a:prstGeom>
        </p:spPr>
        <p:txBody>
          <a:bodyPr vert="horz" wrap="square" lIns="0" tIns="5715" rIns="0" bIns="0" rtlCol="0">
            <a:spAutoFit/>
          </a:bodyPr>
          <a:lstStyle>
            <a:lvl1pPr>
              <a:defRPr sz="1050">
                <a:solidFill>
                  <a:schemeClr val="tx1"/>
                </a:solidFill>
              </a:defRPr>
            </a:lvl1pPr>
          </a:lstStyle>
          <a:p>
            <a:pPr marL="12700">
              <a:spcBef>
                <a:spcPts val="45"/>
              </a:spcBef>
            </a:pPr>
            <a:fld id="{49D02DBB-AED1-45A7-BD6B-194FEADE0C34}" type="datetime4">
              <a:rPr lang="fr-FR" spc="5" smtClean="0"/>
              <a:pPr marL="12700">
                <a:spcBef>
                  <a:spcPts val="45"/>
                </a:spcBef>
              </a:pPr>
              <a:t>19 septembre 2018</a:t>
            </a:fld>
            <a:endParaRPr lang="fr-FR" spc="5" dirty="0"/>
          </a:p>
        </p:txBody>
      </p:sp>
      <p:sp>
        <p:nvSpPr>
          <p:cNvPr id="29" name="object 18"/>
          <p:cNvSpPr/>
          <p:nvPr userDrawn="1"/>
        </p:nvSpPr>
        <p:spPr>
          <a:xfrm>
            <a:off x="4984582" y="7122501"/>
            <a:ext cx="4519295" cy="180975"/>
          </a:xfrm>
          <a:custGeom>
            <a:avLst/>
            <a:gdLst/>
            <a:ahLst/>
            <a:cxnLst/>
            <a:rect l="l" t="t" r="r" b="b"/>
            <a:pathLst>
              <a:path w="4519295" h="180975">
                <a:moveTo>
                  <a:pt x="0" y="180632"/>
                </a:moveTo>
                <a:lnTo>
                  <a:pt x="4518736" y="180632"/>
                </a:lnTo>
                <a:lnTo>
                  <a:pt x="4518736" y="0"/>
                </a:lnTo>
                <a:lnTo>
                  <a:pt x="0" y="0"/>
                </a:lnTo>
                <a:lnTo>
                  <a:pt x="0" y="180632"/>
                </a:lnTo>
                <a:close/>
              </a:path>
            </a:pathLst>
          </a:custGeom>
          <a:solidFill>
            <a:srgbClr val="00B4A6"/>
          </a:solidFill>
        </p:spPr>
        <p:txBody>
          <a:bodyPr wrap="square" lIns="0" tIns="0" rIns="0" bIns="0" rtlCol="0"/>
          <a:lstStyle/>
          <a:p>
            <a:endParaRPr/>
          </a:p>
        </p:txBody>
      </p:sp>
      <p:sp>
        <p:nvSpPr>
          <p:cNvPr id="31" name="Espace réservé du pied de page 3"/>
          <p:cNvSpPr>
            <a:spLocks noGrp="1"/>
          </p:cNvSpPr>
          <p:nvPr>
            <p:ph type="ftr" sz="quarter" idx="11"/>
          </p:nvPr>
        </p:nvSpPr>
        <p:spPr>
          <a:xfrm>
            <a:off x="896390" y="6921682"/>
            <a:ext cx="3387725" cy="401638"/>
          </a:xfrm>
        </p:spPr>
        <p:txBody>
          <a:bodyPr/>
          <a:lstStyle>
            <a:lvl1pPr algn="l">
              <a:defRPr cap="all" baseline="0">
                <a:solidFill>
                  <a:srgbClr val="898989"/>
                </a:solidFill>
              </a:defRPr>
            </a:lvl1pPr>
          </a:lstStyle>
          <a:p>
            <a:endParaRPr lang="fr-FR" dirty="0"/>
          </a:p>
        </p:txBody>
      </p:sp>
      <p:sp>
        <p:nvSpPr>
          <p:cNvPr id="3" name="Espace réservé du contenu 2"/>
          <p:cNvSpPr>
            <a:spLocks noGrp="1"/>
          </p:cNvSpPr>
          <p:nvPr>
            <p:ph sz="quarter" idx="13"/>
          </p:nvPr>
        </p:nvSpPr>
        <p:spPr>
          <a:xfrm>
            <a:off x="1079500" y="1495425"/>
            <a:ext cx="8509000" cy="5105400"/>
          </a:xfrm>
        </p:spPr>
        <p:txBody>
          <a:bodyPr/>
          <a:lstStyle>
            <a:lvl1pPr marL="469900" indent="-457200">
              <a:defRPr lang="fr-FR" sz="2400" b="1" kern="1200" spc="-45" dirty="0" smtClean="0">
                <a:solidFill>
                  <a:schemeClr val="bg1">
                    <a:lumMod val="50000"/>
                  </a:schemeClr>
                </a:solidFill>
                <a:latin typeface="Raleway"/>
                <a:ea typeface="+mn-ea"/>
                <a:cs typeface="Raleway"/>
              </a:defRPr>
            </a:lvl1pPr>
            <a:lvl2pPr marL="927100" indent="-457200">
              <a:defRPr lang="fr-FR" sz="2200" kern="1200" spc="-40" dirty="0" smtClean="0">
                <a:solidFill>
                  <a:schemeClr val="tx1"/>
                </a:solidFill>
                <a:latin typeface="+mj-lt"/>
                <a:ea typeface="+mn-ea"/>
                <a:cs typeface="Raleway"/>
              </a:defRPr>
            </a:lvl2pPr>
            <a:lvl3pPr>
              <a:defRPr>
                <a:latin typeface="+mj-lt"/>
              </a:defRPr>
            </a:lvl3pPr>
            <a:lvl4pPr>
              <a:defRPr>
                <a:latin typeface="+mj-lt"/>
              </a:defRPr>
            </a:lvl4pPr>
            <a:lvl5pPr>
              <a:defRPr>
                <a:latin typeface="+mj-lt"/>
              </a:defRPr>
            </a:lvl5pPr>
          </a:lstStyle>
          <a:p>
            <a:pPr marL="355600" lvl="0" indent="-342900" algn="just" defTabSz="914400" rtl="0" eaLnBrk="1" latinLnBrk="0" hangingPunct="1">
              <a:lnSpc>
                <a:spcPct val="100000"/>
              </a:lnSpc>
              <a:spcBef>
                <a:spcPct val="20000"/>
              </a:spcBef>
              <a:buClr>
                <a:srgbClr val="00A9A0"/>
              </a:buClr>
              <a:buSzPct val="150000"/>
              <a:buFont typeface="Wingdings" panose="05000000000000000000" pitchFamily="2" charset="2"/>
              <a:buChar char="§"/>
            </a:pPr>
            <a:r>
              <a:rPr lang="fr-FR" dirty="0" smtClean="0"/>
              <a:t>Modifiez les styles du texte du masque</a:t>
            </a:r>
          </a:p>
          <a:p>
            <a:pPr marL="469900" lvl="1" indent="0" algn="l" defTabSz="914400" rtl="0" eaLnBrk="1" latinLnBrk="0" hangingPunct="1">
              <a:spcBef>
                <a:spcPts val="765"/>
              </a:spcBef>
              <a:buClr>
                <a:srgbClr val="00A9A0"/>
              </a:buClr>
              <a:buSzPct val="100000"/>
              <a:buFont typeface="Arial" panose="020B0604020202020204" pitchFamily="34" charset="0"/>
              <a:buChar char="–"/>
              <a:tabLst>
                <a:tab pos="184150" algn="l"/>
              </a:tabLst>
            </a:pPr>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32" name="Espace réservé du numéro de diapositive 5"/>
          <p:cNvSpPr>
            <a:spLocks noGrp="1"/>
          </p:cNvSpPr>
          <p:nvPr>
            <p:ph type="sldNum" sz="quarter" idx="12"/>
          </p:nvPr>
        </p:nvSpPr>
        <p:spPr>
          <a:xfrm>
            <a:off x="9488765" y="7122501"/>
            <a:ext cx="524024" cy="180975"/>
          </a:xfrm>
        </p:spPr>
        <p:txBody>
          <a:bodyPr/>
          <a:lstStyle>
            <a:lvl1pPr>
              <a:defRPr/>
            </a:lvl1pPr>
          </a:lstStyle>
          <a:p>
            <a:fld id="{07B2845A-0C9F-40D6-BB29-179AF13C3763}" type="slidenum">
              <a:rPr lang="fr-FR" smtClean="0"/>
              <a:pPr/>
              <a:t>‹N°›</a:t>
            </a:fld>
            <a:endParaRPr lang="fr-FR" dirty="0"/>
          </a:p>
        </p:txBody>
      </p:sp>
    </p:spTree>
    <p:extLst>
      <p:ext uri="{BB962C8B-B14F-4D97-AF65-F5344CB8AC3E}">
        <p14:creationId xmlns:p14="http://schemas.microsoft.com/office/powerpoint/2010/main" val="366965635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34988" y="303213"/>
            <a:ext cx="9623425" cy="1260475"/>
          </a:xfrm>
          <a:prstGeom prst="rect">
            <a:avLst/>
          </a:prstGeom>
        </p:spPr>
        <p:txBody>
          <a:bodyPr vert="horz" lIns="91440" tIns="45720" rIns="91440" bIns="45720" rtlCol="0" anchor="ctr">
            <a:normAutofit/>
          </a:bodyPr>
          <a:lstStyle/>
          <a:p>
            <a:r>
              <a:rPr lang="fr-FR" dirty="0" smtClean="0"/>
              <a:t>Modifiez le style du titre</a:t>
            </a:r>
            <a:endParaRPr lang="fr-FR" dirty="0"/>
          </a:p>
        </p:txBody>
      </p:sp>
      <p:sp>
        <p:nvSpPr>
          <p:cNvPr id="3" name="Espace réservé du texte 2"/>
          <p:cNvSpPr>
            <a:spLocks noGrp="1"/>
          </p:cNvSpPr>
          <p:nvPr>
            <p:ph type="body" idx="1"/>
          </p:nvPr>
        </p:nvSpPr>
        <p:spPr>
          <a:xfrm>
            <a:off x="534988" y="1765300"/>
            <a:ext cx="9623425" cy="4991100"/>
          </a:xfrm>
          <a:prstGeom prst="rect">
            <a:avLst/>
          </a:prstGeom>
        </p:spPr>
        <p:txBody>
          <a:bodyPr vert="horz" lIns="91440" tIns="45720" rIns="9144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e la date 3"/>
          <p:cNvSpPr>
            <a:spLocks noGrp="1"/>
          </p:cNvSpPr>
          <p:nvPr>
            <p:ph type="dt" sz="half" idx="2"/>
          </p:nvPr>
        </p:nvSpPr>
        <p:spPr>
          <a:xfrm>
            <a:off x="534988" y="7010400"/>
            <a:ext cx="2495550" cy="401638"/>
          </a:xfrm>
          <a:prstGeom prst="rect">
            <a:avLst/>
          </a:prstGeom>
        </p:spPr>
        <p:txBody>
          <a:bodyPr vert="horz" lIns="91440" tIns="45720" rIns="91440" bIns="45720" rtlCol="0" anchor="ctr"/>
          <a:lstStyle>
            <a:lvl1pPr algn="l">
              <a:defRPr sz="1200">
                <a:solidFill>
                  <a:schemeClr val="tx1">
                    <a:tint val="75000"/>
                  </a:schemeClr>
                </a:solidFill>
              </a:defRPr>
            </a:lvl1pPr>
          </a:lstStyle>
          <a:p>
            <a:fld id="{CB46B3FC-15F5-4750-ADF7-E69EF6E466A6}" type="datetime4">
              <a:rPr lang="fr-FR" smtClean="0"/>
              <a:t>19 septembre 2018</a:t>
            </a:fld>
            <a:endParaRPr lang="fr-FR" dirty="0"/>
          </a:p>
        </p:txBody>
      </p:sp>
      <p:sp>
        <p:nvSpPr>
          <p:cNvPr id="5" name="Espace réservé du pied de page 4"/>
          <p:cNvSpPr>
            <a:spLocks noGrp="1"/>
          </p:cNvSpPr>
          <p:nvPr>
            <p:ph type="ftr" sz="quarter" idx="3"/>
          </p:nvPr>
        </p:nvSpPr>
        <p:spPr>
          <a:xfrm>
            <a:off x="3652838" y="7010400"/>
            <a:ext cx="3387725" cy="40163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7662863" y="7010400"/>
            <a:ext cx="2495550" cy="401638"/>
          </a:xfrm>
          <a:prstGeom prst="rect">
            <a:avLst/>
          </a:prstGeom>
        </p:spPr>
        <p:txBody>
          <a:bodyPr vert="horz" lIns="91440" tIns="45720" rIns="91440" bIns="45720" rtlCol="0" anchor="ctr"/>
          <a:lstStyle>
            <a:lvl1pPr algn="r">
              <a:defRPr sz="1200">
                <a:solidFill>
                  <a:schemeClr val="tx1">
                    <a:tint val="75000"/>
                  </a:schemeClr>
                </a:solidFill>
              </a:defRPr>
            </a:lvl1pPr>
          </a:lstStyle>
          <a:p>
            <a:fld id="{07B2845A-0C9F-40D6-BB29-179AF13C3763}" type="slidenum">
              <a:rPr lang="fr-FR" smtClean="0"/>
              <a:t>‹N°›</a:t>
            </a:fld>
            <a:endParaRPr lang="fr-FR" dirty="0"/>
          </a:p>
        </p:txBody>
      </p:sp>
    </p:spTree>
    <p:extLst>
      <p:ext uri="{BB962C8B-B14F-4D97-AF65-F5344CB8AC3E}">
        <p14:creationId xmlns:p14="http://schemas.microsoft.com/office/powerpoint/2010/main" val="581370310"/>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16" r:id="rId3"/>
    <p:sldLayoutId id="2147483715" r:id="rId4"/>
  </p:sldLayoutIdLst>
  <p:timing>
    <p:tnLst>
      <p:par>
        <p:cTn id="1" dur="indefinite" restart="never" nodeType="tmRoot"/>
      </p:par>
    </p:tnLst>
  </p:timing>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rgbClr val="00B4A6"/>
        </a:buClr>
        <a:buSzPct val="150000"/>
        <a:buFont typeface="Wingdings" panose="05000000000000000000" pitchFamily="2" charset="2"/>
        <a:buChar char="§"/>
        <a:defRPr sz="2400" b="1" kern="1200">
          <a:solidFill>
            <a:schemeClr val="bg1">
              <a:lumMod val="50000"/>
            </a:schemeClr>
          </a:solidFill>
          <a:latin typeface="+mj-lt"/>
          <a:ea typeface="+mn-ea"/>
          <a:cs typeface="+mn-cs"/>
        </a:defRPr>
      </a:lvl1pPr>
      <a:lvl2pPr marL="742950" indent="-285750" algn="l" defTabSz="914400" rtl="0" eaLnBrk="1" latinLnBrk="0" hangingPunct="1">
        <a:spcBef>
          <a:spcPct val="20000"/>
        </a:spcBef>
        <a:buSzPct val="125000"/>
        <a:buFont typeface="Raleway" panose="020B0003030101060003" pitchFamily="34" charset="0"/>
        <a:buChar char="-"/>
        <a:defRPr sz="2000" kern="1200">
          <a:solidFill>
            <a:schemeClr val="tx1"/>
          </a:solidFill>
          <a:latin typeface="+mj-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injep.fr/"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hyperlink" Target="http://www.experimentations.jeunes.gouv.fr/"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p:cNvSpPr>
            <a:spLocks noGrp="1"/>
          </p:cNvSpPr>
          <p:nvPr>
            <p:ph type="subTitle" idx="1"/>
          </p:nvPr>
        </p:nvSpPr>
        <p:spPr/>
        <p:txBody>
          <a:bodyPr/>
          <a:lstStyle/>
          <a:p>
            <a:r>
              <a:rPr lang="fr-FR" dirty="0" smtClean="0"/>
              <a:t>Focus on </a:t>
            </a:r>
            <a:r>
              <a:rPr lang="fr-FR" dirty="0" err="1" smtClean="0"/>
              <a:t>experimentation</a:t>
            </a:r>
            <a:endParaRPr lang="fr-FR" dirty="0"/>
          </a:p>
        </p:txBody>
      </p:sp>
      <p:sp>
        <p:nvSpPr>
          <p:cNvPr id="3" name="Titre 2"/>
          <p:cNvSpPr>
            <a:spLocks noGrp="1"/>
          </p:cNvSpPr>
          <p:nvPr>
            <p:ph type="title"/>
          </p:nvPr>
        </p:nvSpPr>
        <p:spPr/>
        <p:txBody>
          <a:bodyPr>
            <a:noAutofit/>
          </a:bodyPr>
          <a:lstStyle/>
          <a:p>
            <a:r>
              <a:rPr lang="fr-FR" u="none" dirty="0" err="1" smtClean="0"/>
              <a:t>Youth</a:t>
            </a:r>
            <a:r>
              <a:rPr lang="fr-FR" u="none" dirty="0" smtClean="0"/>
              <a:t> </a:t>
            </a:r>
            <a:r>
              <a:rPr lang="fr-FR" u="none" dirty="0" err="1" smtClean="0"/>
              <a:t>policies</a:t>
            </a:r>
            <a:r>
              <a:rPr lang="fr-FR" u="none" dirty="0" smtClean="0"/>
              <a:t> monitoring and </a:t>
            </a:r>
            <a:r>
              <a:rPr lang="fr-FR" u="none" dirty="0" err="1" smtClean="0"/>
              <a:t>evaluation</a:t>
            </a:r>
            <a:r>
              <a:rPr lang="fr-FR" u="none" dirty="0" smtClean="0"/>
              <a:t> in France</a:t>
            </a:r>
            <a:endParaRPr lang="fr-FR" u="none" dirty="0"/>
          </a:p>
        </p:txBody>
      </p:sp>
      <p:sp>
        <p:nvSpPr>
          <p:cNvPr id="4" name="Espace réservé de la date 3"/>
          <p:cNvSpPr>
            <a:spLocks noGrp="1"/>
          </p:cNvSpPr>
          <p:nvPr>
            <p:ph type="dt" sz="half" idx="4294967295"/>
          </p:nvPr>
        </p:nvSpPr>
        <p:spPr/>
        <p:txBody>
          <a:bodyPr/>
          <a:lstStyle/>
          <a:p>
            <a:pPr marL="12700">
              <a:spcBef>
                <a:spcPts val="45"/>
              </a:spcBef>
            </a:pPr>
            <a:endParaRPr lang="fr-FR" spc="5" dirty="0"/>
          </a:p>
        </p:txBody>
      </p:sp>
      <p:sp>
        <p:nvSpPr>
          <p:cNvPr id="5" name="Espace réservé du texte 4"/>
          <p:cNvSpPr>
            <a:spLocks noGrp="1"/>
          </p:cNvSpPr>
          <p:nvPr>
            <p:ph type="body" sz="quarter" idx="10"/>
          </p:nvPr>
        </p:nvSpPr>
        <p:spPr>
          <a:xfrm>
            <a:off x="741174" y="5022545"/>
            <a:ext cx="4453126" cy="550621"/>
          </a:xfrm>
        </p:spPr>
        <p:txBody>
          <a:bodyPr/>
          <a:lstStyle/>
          <a:p>
            <a:r>
              <a:rPr lang="fr-FR" sz="1600" b="1" dirty="0" smtClean="0"/>
              <a:t>Malika KACIMI</a:t>
            </a:r>
          </a:p>
          <a:p>
            <a:pPr indent="0">
              <a:buNone/>
            </a:pPr>
            <a:r>
              <a:rPr lang="fr-FR" sz="1600" dirty="0" smtClean="0"/>
              <a:t>   Head of unit of </a:t>
            </a:r>
            <a:r>
              <a:rPr lang="fr-FR" sz="1600" dirty="0" err="1" smtClean="0"/>
              <a:t>Youth</a:t>
            </a:r>
            <a:r>
              <a:rPr lang="fr-FR" sz="1600" dirty="0" smtClean="0"/>
              <a:t> </a:t>
            </a:r>
            <a:r>
              <a:rPr lang="fr-FR" sz="1600" dirty="0" err="1" smtClean="0"/>
              <a:t>Experimental</a:t>
            </a:r>
            <a:r>
              <a:rPr lang="fr-FR" sz="1600" dirty="0" smtClean="0"/>
              <a:t> </a:t>
            </a:r>
            <a:r>
              <a:rPr lang="fr-FR" sz="1600" dirty="0" err="1" smtClean="0"/>
              <a:t>Fund</a:t>
            </a:r>
            <a:endParaRPr lang="fr-FR" sz="1600" dirty="0"/>
          </a:p>
          <a:p>
            <a:endParaRPr lang="fr-FR" dirty="0"/>
          </a:p>
        </p:txBody>
      </p:sp>
      <p:cxnSp>
        <p:nvCxnSpPr>
          <p:cNvPr id="10" name="Connecteur droit 9"/>
          <p:cNvCxnSpPr>
            <a:stCxn id="3" idx="1"/>
            <a:endCxn id="3" idx="3"/>
          </p:cNvCxnSpPr>
          <p:nvPr/>
        </p:nvCxnSpPr>
        <p:spPr>
          <a:xfrm>
            <a:off x="2318346" y="2589089"/>
            <a:ext cx="7374179" cy="0"/>
          </a:xfrm>
          <a:prstGeom prst="line">
            <a:avLst/>
          </a:prstGeom>
          <a:ln w="92075" cmpd="sng">
            <a:solidFill>
              <a:schemeClr val="bg1"/>
            </a:solidFill>
          </a:ln>
        </p:spPr>
        <p:style>
          <a:lnRef idx="1">
            <a:schemeClr val="accent2"/>
          </a:lnRef>
          <a:fillRef idx="0">
            <a:schemeClr val="accent2"/>
          </a:fillRef>
          <a:effectRef idx="0">
            <a:schemeClr val="accent2"/>
          </a:effectRef>
          <a:fontRef idx="minor">
            <a:schemeClr val="tx1"/>
          </a:fontRef>
        </p:style>
      </p:cxnSp>
      <p:cxnSp>
        <p:nvCxnSpPr>
          <p:cNvPr id="13" name="Connecteur droit 12"/>
          <p:cNvCxnSpPr/>
          <p:nvPr/>
        </p:nvCxnSpPr>
        <p:spPr>
          <a:xfrm>
            <a:off x="2318346" y="3181350"/>
            <a:ext cx="6076354" cy="0"/>
          </a:xfrm>
          <a:prstGeom prst="line">
            <a:avLst/>
          </a:prstGeom>
          <a:ln w="92075" cmpd="sng">
            <a:solidFill>
              <a:schemeClr val="bg1"/>
            </a:solidFill>
          </a:ln>
        </p:spPr>
        <p:style>
          <a:lnRef idx="1">
            <a:schemeClr val="accent2"/>
          </a:lnRef>
          <a:fillRef idx="0">
            <a:schemeClr val="accent2"/>
          </a:fillRef>
          <a:effectRef idx="0">
            <a:schemeClr val="accent2"/>
          </a:effectRef>
          <a:fontRef idx="minor">
            <a:schemeClr val="tx1"/>
          </a:fontRef>
        </p:style>
      </p:cxnSp>
      <p:sp>
        <p:nvSpPr>
          <p:cNvPr id="11" name="Espace réservé du texte 5"/>
          <p:cNvSpPr>
            <a:spLocks noGrp="1"/>
          </p:cNvSpPr>
          <p:nvPr>
            <p:ph type="body" sz="quarter" idx="11"/>
          </p:nvPr>
        </p:nvSpPr>
        <p:spPr>
          <a:xfrm>
            <a:off x="767926" y="6448425"/>
            <a:ext cx="8769774" cy="362452"/>
          </a:xfrm>
        </p:spPr>
        <p:txBody>
          <a:bodyPr/>
          <a:lstStyle/>
          <a:p>
            <a:r>
              <a:rPr lang="fr-FR" dirty="0" smtClean="0">
                <a:solidFill>
                  <a:schemeClr val="tx1"/>
                </a:solidFill>
              </a:rPr>
              <a:t>COUNCIL OF EUROPE - </a:t>
            </a:r>
            <a:r>
              <a:rPr lang="fr-FR" dirty="0" err="1" smtClean="0">
                <a:solidFill>
                  <a:schemeClr val="tx1"/>
                </a:solidFill>
              </a:rPr>
              <a:t>Ekcyp</a:t>
            </a:r>
            <a:r>
              <a:rPr lang="fr-FR" dirty="0" smtClean="0">
                <a:solidFill>
                  <a:schemeClr val="tx1"/>
                </a:solidFill>
              </a:rPr>
              <a:t> meeting – </a:t>
            </a:r>
            <a:r>
              <a:rPr lang="fr-FR" dirty="0" err="1" smtClean="0">
                <a:solidFill>
                  <a:schemeClr val="tx1"/>
                </a:solidFill>
              </a:rPr>
              <a:t>chisinau</a:t>
            </a:r>
            <a:r>
              <a:rPr lang="fr-FR" dirty="0" smtClean="0">
                <a:solidFill>
                  <a:schemeClr val="tx1"/>
                </a:solidFill>
              </a:rPr>
              <a:t> </a:t>
            </a:r>
            <a:r>
              <a:rPr lang="fr-FR" dirty="0" err="1" smtClean="0">
                <a:solidFill>
                  <a:schemeClr val="tx1"/>
                </a:solidFill>
              </a:rPr>
              <a:t>Moldavia</a:t>
            </a:r>
            <a:r>
              <a:rPr lang="fr-FR" dirty="0" smtClean="0">
                <a:solidFill>
                  <a:schemeClr val="tx1"/>
                </a:solidFill>
              </a:rPr>
              <a:t> – 2018/09/20</a:t>
            </a:r>
            <a:endParaRPr lang="fr-FR" dirty="0">
              <a:solidFill>
                <a:schemeClr val="tx1"/>
              </a:solidFill>
            </a:endParaRPr>
          </a:p>
        </p:txBody>
      </p:sp>
    </p:spTree>
    <p:extLst>
      <p:ext uri="{BB962C8B-B14F-4D97-AF65-F5344CB8AC3E}">
        <p14:creationId xmlns:p14="http://schemas.microsoft.com/office/powerpoint/2010/main" val="31283229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4294967295"/>
          </p:nvPr>
        </p:nvSpPr>
        <p:spPr/>
        <p:txBody>
          <a:bodyPr/>
          <a:lstStyle/>
          <a:p>
            <a:pPr marL="12700">
              <a:spcBef>
                <a:spcPts val="45"/>
              </a:spcBef>
            </a:pPr>
            <a:r>
              <a:rPr lang="fr-FR" spc="5" dirty="0" smtClean="0"/>
              <a:t>Malika KACIMI</a:t>
            </a:r>
            <a:endParaRPr lang="fr-FR" spc="5" dirty="0"/>
          </a:p>
        </p:txBody>
      </p:sp>
      <p:sp>
        <p:nvSpPr>
          <p:cNvPr id="3" name="Espace réservé du numéro de diapositive 2"/>
          <p:cNvSpPr>
            <a:spLocks noGrp="1"/>
          </p:cNvSpPr>
          <p:nvPr>
            <p:ph type="sldNum" sz="quarter" idx="12"/>
          </p:nvPr>
        </p:nvSpPr>
        <p:spPr/>
        <p:txBody>
          <a:bodyPr/>
          <a:lstStyle/>
          <a:p>
            <a:fld id="{07B2845A-0C9F-40D6-BB29-179AF13C3763}" type="slidenum">
              <a:rPr lang="fr-FR" smtClean="0"/>
              <a:pPr/>
              <a:t>10</a:t>
            </a:fld>
            <a:endParaRPr lang="fr-FR" dirty="0"/>
          </a:p>
        </p:txBody>
      </p:sp>
      <p:sp>
        <p:nvSpPr>
          <p:cNvPr id="4" name="Titre 3"/>
          <p:cNvSpPr>
            <a:spLocks noGrp="1"/>
          </p:cNvSpPr>
          <p:nvPr>
            <p:ph type="ctrTitle"/>
          </p:nvPr>
        </p:nvSpPr>
        <p:spPr>
          <a:xfrm>
            <a:off x="927100" y="1495425"/>
            <a:ext cx="8915400" cy="3276600"/>
          </a:xfrm>
        </p:spPr>
        <p:txBody>
          <a:bodyPr>
            <a:normAutofit fontScale="90000"/>
          </a:bodyPr>
          <a:lstStyle/>
          <a:p>
            <a:r>
              <a:rPr lang="fr-FR" dirty="0" err="1" smtClean="0"/>
              <a:t>Thank</a:t>
            </a:r>
            <a:r>
              <a:rPr lang="fr-FR" dirty="0" smtClean="0"/>
              <a:t> </a:t>
            </a:r>
            <a:r>
              <a:rPr lang="fr-FR" dirty="0" err="1" smtClean="0"/>
              <a:t>you</a:t>
            </a:r>
            <a:r>
              <a:rPr lang="fr-FR" dirty="0" smtClean="0"/>
              <a:t>.</a:t>
            </a:r>
            <a:br>
              <a:rPr lang="fr-FR" dirty="0" smtClean="0"/>
            </a:br>
            <a:r>
              <a:rPr lang="fr-FR" dirty="0" smtClean="0"/>
              <a:t>Have </a:t>
            </a:r>
            <a:r>
              <a:rPr lang="fr-FR" dirty="0" err="1" smtClean="0"/>
              <a:t>you</a:t>
            </a:r>
            <a:r>
              <a:rPr lang="fr-FR" dirty="0" smtClean="0"/>
              <a:t> </a:t>
            </a:r>
            <a:r>
              <a:rPr lang="fr-FR" dirty="0" err="1" smtClean="0"/>
              <a:t>any</a:t>
            </a:r>
            <a:r>
              <a:rPr lang="fr-FR" dirty="0" smtClean="0"/>
              <a:t> question?</a:t>
            </a:r>
            <a:br>
              <a:rPr lang="fr-FR" dirty="0" smtClean="0"/>
            </a:br>
            <a:r>
              <a:rPr lang="fr-FR" dirty="0"/>
              <a:t/>
            </a:r>
            <a:br>
              <a:rPr lang="fr-FR" dirty="0"/>
            </a:br>
            <a:r>
              <a:rPr lang="fr-FR" sz="2700" dirty="0" smtClean="0"/>
              <a:t>MORE INFORMATION ON</a:t>
            </a:r>
            <a:br>
              <a:rPr lang="fr-FR" sz="2700" dirty="0" smtClean="0"/>
            </a:br>
            <a:r>
              <a:rPr lang="fr-FR" sz="2700" dirty="0" smtClean="0">
                <a:hlinkClick r:id="rId3"/>
              </a:rPr>
              <a:t>www.injep.fr</a:t>
            </a:r>
            <a:r>
              <a:rPr lang="fr-FR" sz="2700" dirty="0" smtClean="0"/>
              <a:t/>
            </a:r>
            <a:br>
              <a:rPr lang="fr-FR" sz="2700" dirty="0" smtClean="0"/>
            </a:br>
            <a:r>
              <a:rPr lang="fr-FR" sz="2700" dirty="0" smtClean="0">
                <a:hlinkClick r:id="rId4"/>
              </a:rPr>
              <a:t>www.experimentations.jeunes.gouv.fr</a:t>
            </a:r>
            <a:r>
              <a:rPr lang="fr-FR" sz="2700" dirty="0" smtClean="0"/>
              <a:t/>
            </a:r>
            <a:br>
              <a:rPr lang="fr-FR" sz="2700" dirty="0" smtClean="0"/>
            </a:br>
            <a:endParaRPr lang="fr-FR" sz="2700" dirty="0"/>
          </a:p>
        </p:txBody>
      </p:sp>
      <p:pic>
        <p:nvPicPr>
          <p:cNvPr id="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27300" y="5153025"/>
            <a:ext cx="2924156" cy="16325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3" descr="N:\DJEPVA_SCN_INJEP_MEOS\0. Secrétariat\3_Logos\2018_Logos Ministère Education nationale\2017_MEN_logo_vertic.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2300" y="5153025"/>
            <a:ext cx="1251189" cy="1632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48838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4294967295"/>
          </p:nvPr>
        </p:nvSpPr>
        <p:spPr/>
        <p:txBody>
          <a:bodyPr/>
          <a:lstStyle/>
          <a:p>
            <a:pPr marL="12700">
              <a:spcBef>
                <a:spcPts val="45"/>
              </a:spcBef>
            </a:pPr>
            <a:r>
              <a:rPr lang="fr-FR" spc="5" dirty="0" smtClean="0"/>
              <a:t>Malika KACIMI</a:t>
            </a:r>
            <a:endParaRPr lang="fr-FR" spc="5" dirty="0"/>
          </a:p>
        </p:txBody>
      </p:sp>
      <p:sp>
        <p:nvSpPr>
          <p:cNvPr id="3" name="Espace réservé du contenu 2"/>
          <p:cNvSpPr>
            <a:spLocks noGrp="1"/>
          </p:cNvSpPr>
          <p:nvPr>
            <p:ph sz="quarter" idx="4294967295"/>
          </p:nvPr>
        </p:nvSpPr>
        <p:spPr>
          <a:xfrm>
            <a:off x="539750" y="1724025"/>
            <a:ext cx="9759950" cy="4876800"/>
          </a:xfrm>
        </p:spPr>
        <p:txBody>
          <a:bodyPr>
            <a:normAutofit/>
          </a:bodyPr>
          <a:lstStyle/>
          <a:p>
            <a:r>
              <a:rPr lang="fr-FR" dirty="0" smtClean="0"/>
              <a:t>YOUTH POLICY ORIENTATION COUNCIL :  </a:t>
            </a:r>
            <a:endParaRPr lang="fr-FR" sz="2200" dirty="0">
              <a:solidFill>
                <a:schemeClr val="tx1"/>
              </a:solidFill>
            </a:endParaRPr>
          </a:p>
          <a:p>
            <a:pPr lvl="1">
              <a:buFont typeface="Wingdings" panose="05000000000000000000" pitchFamily="2" charset="2"/>
              <a:buChar char="ü"/>
            </a:pPr>
            <a:r>
              <a:rPr lang="fr-FR" sz="2200" b="1" dirty="0" err="1" smtClean="0"/>
              <a:t>Created</a:t>
            </a:r>
            <a:r>
              <a:rPr lang="fr-FR" sz="2200" b="1" dirty="0" smtClean="0"/>
              <a:t> </a:t>
            </a:r>
            <a:r>
              <a:rPr lang="fr-FR" sz="2200" b="1" dirty="0"/>
              <a:t>in 2016, large </a:t>
            </a:r>
            <a:r>
              <a:rPr lang="fr-FR" sz="2200" b="1" dirty="0" smtClean="0"/>
              <a:t>composition </a:t>
            </a:r>
            <a:endParaRPr lang="fr-FR" sz="2200" b="1" dirty="0"/>
          </a:p>
          <a:p>
            <a:pPr lvl="1">
              <a:buFont typeface="Wingdings" panose="05000000000000000000" pitchFamily="2" charset="2"/>
              <a:buChar char="ü"/>
            </a:pPr>
            <a:r>
              <a:rPr lang="fr-FR" sz="2200" b="1" dirty="0" smtClean="0">
                <a:solidFill>
                  <a:schemeClr val="tx1"/>
                </a:solidFill>
              </a:rPr>
              <a:t>Administrative </a:t>
            </a:r>
            <a:r>
              <a:rPr lang="fr-FR" sz="2200" b="1" dirty="0" err="1" smtClean="0">
                <a:solidFill>
                  <a:schemeClr val="tx1"/>
                </a:solidFill>
              </a:rPr>
              <a:t>advisory</a:t>
            </a:r>
            <a:r>
              <a:rPr lang="fr-FR" sz="2200" b="1" dirty="0" smtClean="0">
                <a:solidFill>
                  <a:schemeClr val="tx1"/>
                </a:solidFill>
              </a:rPr>
              <a:t> body </a:t>
            </a:r>
            <a:r>
              <a:rPr lang="fr-FR" sz="2200" b="1" dirty="0" err="1" smtClean="0">
                <a:solidFill>
                  <a:schemeClr val="tx1"/>
                </a:solidFill>
              </a:rPr>
              <a:t>placed</a:t>
            </a:r>
            <a:r>
              <a:rPr lang="fr-FR" sz="2200" b="1" dirty="0" smtClean="0">
                <a:solidFill>
                  <a:schemeClr val="tx1"/>
                </a:solidFill>
              </a:rPr>
              <a:t> </a:t>
            </a:r>
            <a:r>
              <a:rPr lang="fr-FR" sz="2200" b="1" dirty="0" err="1" smtClean="0">
                <a:solidFill>
                  <a:schemeClr val="tx1"/>
                </a:solidFill>
              </a:rPr>
              <a:t>under</a:t>
            </a:r>
            <a:r>
              <a:rPr lang="fr-FR" sz="2200" b="1" dirty="0" smtClean="0">
                <a:solidFill>
                  <a:schemeClr val="tx1"/>
                </a:solidFill>
              </a:rPr>
              <a:t> the </a:t>
            </a:r>
            <a:r>
              <a:rPr lang="fr-FR" sz="2200" b="1" dirty="0" err="1" smtClean="0">
                <a:solidFill>
                  <a:schemeClr val="tx1"/>
                </a:solidFill>
              </a:rPr>
              <a:t>authority</a:t>
            </a:r>
            <a:r>
              <a:rPr lang="fr-FR" sz="2200" b="1" dirty="0" smtClean="0">
                <a:solidFill>
                  <a:schemeClr val="tx1"/>
                </a:solidFill>
              </a:rPr>
              <a:t> of 	      the Prime </a:t>
            </a:r>
            <a:r>
              <a:rPr lang="fr-FR" sz="2200" b="1" dirty="0" err="1" smtClean="0">
                <a:solidFill>
                  <a:schemeClr val="tx1"/>
                </a:solidFill>
              </a:rPr>
              <a:t>Minister</a:t>
            </a:r>
            <a:endParaRPr lang="fr-FR" sz="2200" b="1" dirty="0"/>
          </a:p>
          <a:p>
            <a:pPr lvl="1">
              <a:buFont typeface="Wingdings" panose="05000000000000000000" pitchFamily="2" charset="2"/>
              <a:buChar char="ü"/>
            </a:pPr>
            <a:r>
              <a:rPr lang="fr-FR" sz="2200" b="1" dirty="0"/>
              <a:t>M</a:t>
            </a:r>
            <a:r>
              <a:rPr lang="fr-FR" sz="2200" b="1" dirty="0" smtClean="0">
                <a:solidFill>
                  <a:schemeClr val="tx1"/>
                </a:solidFill>
              </a:rPr>
              <a:t>ain missions : </a:t>
            </a:r>
          </a:p>
          <a:p>
            <a:pPr marL="914400" lvl="2" indent="0">
              <a:buNone/>
            </a:pPr>
            <a:r>
              <a:rPr lang="fr-FR" dirty="0" smtClean="0"/>
              <a:t>- Consultation and discussion</a:t>
            </a:r>
          </a:p>
          <a:p>
            <a:pPr lvl="2">
              <a:buFontTx/>
              <a:buChar char="-"/>
            </a:pPr>
            <a:r>
              <a:rPr lang="fr-FR" dirty="0" smtClean="0">
                <a:solidFill>
                  <a:schemeClr val="tx1"/>
                </a:solidFill>
              </a:rPr>
              <a:t>Proposition</a:t>
            </a:r>
          </a:p>
          <a:p>
            <a:pPr lvl="2">
              <a:buFontTx/>
              <a:buChar char="-"/>
            </a:pPr>
            <a:r>
              <a:rPr lang="fr-FR" dirty="0" err="1" smtClean="0"/>
              <a:t>Annual</a:t>
            </a:r>
            <a:r>
              <a:rPr lang="fr-FR" dirty="0" smtClean="0"/>
              <a:t> report</a:t>
            </a:r>
          </a:p>
          <a:p>
            <a:pPr marL="914400" lvl="2" indent="0">
              <a:buNone/>
            </a:pPr>
            <a:endParaRPr lang="fr-FR" dirty="0">
              <a:solidFill>
                <a:schemeClr val="tx1"/>
              </a:solidFill>
            </a:endParaRPr>
          </a:p>
          <a:p>
            <a:r>
              <a:rPr lang="fr-FR" dirty="0" smtClean="0"/>
              <a:t>CROSS-MINISTERIAL COMITEE FOR YOUTH :</a:t>
            </a:r>
          </a:p>
          <a:p>
            <a:pPr lvl="1">
              <a:buClr>
                <a:srgbClr val="00B4A6"/>
              </a:buClr>
              <a:buFont typeface="Wingdings" panose="05000000000000000000" pitchFamily="2" charset="2"/>
              <a:buChar char="ü"/>
            </a:pPr>
            <a:r>
              <a:rPr lang="en-US" sz="2200" b="1" dirty="0" smtClean="0"/>
              <a:t>Definite priorities and elaborate measures </a:t>
            </a:r>
            <a:r>
              <a:rPr lang="en-US" sz="2200" b="1" dirty="0"/>
              <a:t>in a transverse </a:t>
            </a:r>
            <a:r>
              <a:rPr lang="en-US" sz="2200" b="1" dirty="0" smtClean="0"/>
              <a:t>way</a:t>
            </a:r>
          </a:p>
          <a:p>
            <a:pPr lvl="1">
              <a:buClr>
                <a:srgbClr val="00B4A6"/>
              </a:buClr>
              <a:buFont typeface="Wingdings" panose="05000000000000000000" pitchFamily="2" charset="2"/>
              <a:buChar char="ü"/>
            </a:pPr>
            <a:r>
              <a:rPr lang="fr-FR" sz="2200" b="1" dirty="0" err="1" smtClean="0"/>
              <a:t>Next</a:t>
            </a:r>
            <a:r>
              <a:rPr lang="fr-FR" sz="2200" b="1" dirty="0" smtClean="0"/>
              <a:t> </a:t>
            </a:r>
            <a:r>
              <a:rPr lang="fr-FR" sz="2200" b="1" dirty="0"/>
              <a:t>meeting at the end of 2018</a:t>
            </a:r>
          </a:p>
          <a:p>
            <a:endParaRPr lang="fr-FR" dirty="0"/>
          </a:p>
        </p:txBody>
      </p:sp>
      <p:sp>
        <p:nvSpPr>
          <p:cNvPr id="4" name="Titre 3"/>
          <p:cNvSpPr>
            <a:spLocks noGrp="1"/>
          </p:cNvSpPr>
          <p:nvPr>
            <p:ph type="ctrTitle"/>
          </p:nvPr>
        </p:nvSpPr>
        <p:spPr/>
        <p:txBody>
          <a:bodyPr/>
          <a:lstStyle/>
          <a:p>
            <a:r>
              <a:rPr lang="fr-FR" dirty="0" err="1" smtClean="0"/>
              <a:t>IMPULSing</a:t>
            </a:r>
            <a:r>
              <a:rPr lang="fr-FR" dirty="0" smtClean="0"/>
              <a:t> </a:t>
            </a:r>
            <a:r>
              <a:rPr lang="fr-FR" dirty="0" err="1" smtClean="0"/>
              <a:t>youth</a:t>
            </a:r>
            <a:r>
              <a:rPr lang="fr-FR" dirty="0" smtClean="0"/>
              <a:t> </a:t>
            </a:r>
            <a:r>
              <a:rPr lang="fr-FR" dirty="0" err="1" smtClean="0"/>
              <a:t>policy</a:t>
            </a:r>
            <a:endParaRPr lang="fr-FR" dirty="0"/>
          </a:p>
        </p:txBody>
      </p:sp>
      <p:sp>
        <p:nvSpPr>
          <p:cNvPr id="6" name="Espace réservé du numéro de diapositive 5"/>
          <p:cNvSpPr>
            <a:spLocks noGrp="1"/>
          </p:cNvSpPr>
          <p:nvPr>
            <p:ph type="sldNum" sz="quarter" idx="12"/>
          </p:nvPr>
        </p:nvSpPr>
        <p:spPr/>
        <p:txBody>
          <a:bodyPr/>
          <a:lstStyle/>
          <a:p>
            <a:fld id="{07B2845A-0C9F-40D6-BB29-179AF13C3763}" type="slidenum">
              <a:rPr lang="fr-FR" smtClean="0"/>
              <a:pPr/>
              <a:t>2</a:t>
            </a:fld>
            <a:endParaRPr lang="fr-FR" dirty="0"/>
          </a:p>
        </p:txBody>
      </p:sp>
    </p:spTree>
    <p:extLst>
      <p:ext uri="{BB962C8B-B14F-4D97-AF65-F5344CB8AC3E}">
        <p14:creationId xmlns:p14="http://schemas.microsoft.com/office/powerpoint/2010/main" val="30168195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4294967295"/>
          </p:nvPr>
        </p:nvSpPr>
        <p:spPr/>
        <p:txBody>
          <a:bodyPr/>
          <a:lstStyle/>
          <a:p>
            <a:pPr marL="12700">
              <a:spcBef>
                <a:spcPts val="45"/>
              </a:spcBef>
            </a:pPr>
            <a:r>
              <a:rPr lang="fr-FR" spc="5" dirty="0" smtClean="0"/>
              <a:t>Malika KACIMI</a:t>
            </a:r>
            <a:endParaRPr lang="fr-FR" spc="5" dirty="0"/>
          </a:p>
        </p:txBody>
      </p:sp>
      <p:sp>
        <p:nvSpPr>
          <p:cNvPr id="3" name="Espace réservé du contenu 2"/>
          <p:cNvSpPr>
            <a:spLocks noGrp="1"/>
          </p:cNvSpPr>
          <p:nvPr>
            <p:ph sz="quarter" idx="4294967295"/>
          </p:nvPr>
        </p:nvSpPr>
        <p:spPr>
          <a:xfrm>
            <a:off x="539750" y="1724025"/>
            <a:ext cx="9759950" cy="4953000"/>
          </a:xfrm>
        </p:spPr>
        <p:txBody>
          <a:bodyPr>
            <a:normAutofit/>
          </a:bodyPr>
          <a:lstStyle/>
          <a:p>
            <a:r>
              <a:rPr lang="fr-FR" dirty="0" smtClean="0"/>
              <a:t>FIELD ACTORS : </a:t>
            </a:r>
          </a:p>
          <a:p>
            <a:pPr marL="0" lvl="1" indent="0">
              <a:buClr>
                <a:srgbClr val="00B4A6"/>
              </a:buClr>
              <a:buSzPct val="150000"/>
              <a:buNone/>
            </a:pPr>
            <a:r>
              <a:rPr lang="fr-FR" dirty="0"/>
              <a:t>	</a:t>
            </a:r>
            <a:r>
              <a:rPr lang="fr-FR" sz="2400" b="1" dirty="0"/>
              <a:t>- NGO’S and local </a:t>
            </a:r>
            <a:r>
              <a:rPr lang="fr-FR" sz="2400" b="1" dirty="0" err="1" smtClean="0"/>
              <a:t>authorities</a:t>
            </a:r>
            <a:endParaRPr lang="fr-FR" sz="2400" b="1" dirty="0" smtClean="0"/>
          </a:p>
          <a:p>
            <a:pPr marL="0" lvl="1" indent="0">
              <a:buClr>
                <a:srgbClr val="00B4A6"/>
              </a:buClr>
              <a:buSzPct val="150000"/>
              <a:buNone/>
            </a:pPr>
            <a:endParaRPr lang="fr-FR" sz="2400" b="1" dirty="0"/>
          </a:p>
          <a:p>
            <a:r>
              <a:rPr lang="fr-FR" dirty="0" smtClean="0"/>
              <a:t>INJEP : National </a:t>
            </a:r>
            <a:r>
              <a:rPr lang="fr-FR" dirty="0"/>
              <a:t>Institute of </a:t>
            </a:r>
            <a:r>
              <a:rPr lang="fr-FR" dirty="0" err="1"/>
              <a:t>Youth</a:t>
            </a:r>
            <a:r>
              <a:rPr lang="fr-FR" dirty="0"/>
              <a:t> and Non-</a:t>
            </a:r>
            <a:r>
              <a:rPr lang="fr-FR" dirty="0" err="1"/>
              <a:t>Formal</a:t>
            </a:r>
            <a:r>
              <a:rPr lang="fr-FR" dirty="0"/>
              <a:t> Education </a:t>
            </a:r>
            <a:endParaRPr lang="fr-FR" dirty="0" smtClean="0"/>
          </a:p>
          <a:p>
            <a:pPr marL="0" lvl="1" indent="0">
              <a:buClr>
                <a:srgbClr val="00B4A6"/>
              </a:buClr>
              <a:buSzPct val="150000"/>
              <a:buNone/>
            </a:pPr>
            <a:r>
              <a:rPr lang="fr-FR" dirty="0" smtClean="0"/>
              <a:t>	</a:t>
            </a:r>
            <a:r>
              <a:rPr lang="fr-FR" sz="2400" b="1" dirty="0" smtClean="0">
                <a:solidFill>
                  <a:schemeClr val="bg1">
                    <a:lumMod val="50000"/>
                  </a:schemeClr>
                </a:solidFill>
              </a:rPr>
              <a:t>-</a:t>
            </a:r>
            <a:r>
              <a:rPr lang="fr-FR" dirty="0" smtClean="0"/>
              <a:t> </a:t>
            </a:r>
            <a:r>
              <a:rPr lang="fr-FR" sz="2200" b="1" dirty="0" err="1" smtClean="0"/>
              <a:t>Youth</a:t>
            </a:r>
            <a:r>
              <a:rPr lang="fr-FR" sz="2200" b="1" dirty="0" smtClean="0"/>
              <a:t> </a:t>
            </a:r>
            <a:r>
              <a:rPr lang="fr-FR" sz="2200" b="1" dirty="0" err="1"/>
              <a:t>Observatory</a:t>
            </a:r>
            <a:r>
              <a:rPr lang="fr-FR" sz="2200" b="1" dirty="0"/>
              <a:t> </a:t>
            </a:r>
            <a:r>
              <a:rPr lang="fr-FR" sz="2200" b="1" dirty="0" smtClean="0"/>
              <a:t>= </a:t>
            </a:r>
            <a:r>
              <a:rPr lang="fr-FR" sz="2200" b="1" dirty="0" err="1" smtClean="0"/>
              <a:t>producing</a:t>
            </a:r>
            <a:r>
              <a:rPr lang="fr-FR" sz="2200" b="1" dirty="0" smtClean="0"/>
              <a:t> and monitoring center of 	 	   </a:t>
            </a:r>
            <a:r>
              <a:rPr lang="fr-FR" sz="2200" b="1" dirty="0" err="1" smtClean="0"/>
              <a:t>knowledge</a:t>
            </a:r>
            <a:r>
              <a:rPr lang="fr-FR" sz="2200" b="1" dirty="0" smtClean="0"/>
              <a:t> on </a:t>
            </a:r>
            <a:r>
              <a:rPr lang="fr-FR" sz="2200" b="1" dirty="0" err="1" smtClean="0"/>
              <a:t>youth</a:t>
            </a:r>
            <a:r>
              <a:rPr lang="fr-FR" sz="2200" b="1" dirty="0" smtClean="0"/>
              <a:t> </a:t>
            </a:r>
          </a:p>
          <a:p>
            <a:pPr marL="0" lvl="1" indent="0">
              <a:buClr>
                <a:srgbClr val="00B4A6"/>
              </a:buClr>
              <a:buSzPct val="150000"/>
              <a:buNone/>
            </a:pPr>
            <a:r>
              <a:rPr lang="fr-FR" sz="2200" b="1" dirty="0" smtClean="0"/>
              <a:t>	- Analyses, </a:t>
            </a:r>
            <a:r>
              <a:rPr lang="fr-FR" sz="2200" b="1" dirty="0" err="1" smtClean="0"/>
              <a:t>research</a:t>
            </a:r>
            <a:r>
              <a:rPr lang="fr-FR" sz="2200" b="1" dirty="0" smtClean="0"/>
              <a:t>, </a:t>
            </a:r>
            <a:r>
              <a:rPr lang="fr-FR" sz="2200" b="1" dirty="0" err="1" smtClean="0"/>
              <a:t>studies</a:t>
            </a:r>
            <a:r>
              <a:rPr lang="fr-FR" sz="2200" b="1" dirty="0" smtClean="0"/>
              <a:t>, </a:t>
            </a:r>
            <a:r>
              <a:rPr lang="fr-FR" sz="2200" b="1" dirty="0" err="1" smtClean="0"/>
              <a:t>experiment</a:t>
            </a:r>
            <a:r>
              <a:rPr lang="fr-FR" sz="2200" b="1" dirty="0" smtClean="0"/>
              <a:t>, </a:t>
            </a:r>
            <a:r>
              <a:rPr lang="fr-FR" sz="2200" b="1" dirty="0" err="1" smtClean="0"/>
              <a:t>evaluation</a:t>
            </a:r>
            <a:r>
              <a:rPr lang="fr-FR" sz="2200" b="1" dirty="0" smtClean="0"/>
              <a:t>, 	 	 	   </a:t>
            </a:r>
            <a:r>
              <a:rPr lang="fr-FR" sz="2200" b="1" dirty="0" err="1" smtClean="0"/>
              <a:t>assessements</a:t>
            </a:r>
            <a:r>
              <a:rPr lang="fr-FR" sz="2200" b="1" dirty="0" smtClean="0"/>
              <a:t>, </a:t>
            </a:r>
            <a:r>
              <a:rPr lang="fr-FR" sz="2200" b="1" dirty="0" err="1" smtClean="0"/>
              <a:t>statistical</a:t>
            </a:r>
            <a:r>
              <a:rPr lang="fr-FR" sz="2200" b="1" dirty="0" smtClean="0"/>
              <a:t> data</a:t>
            </a:r>
          </a:p>
          <a:p>
            <a:pPr marL="0" lvl="1" indent="0">
              <a:buClr>
                <a:srgbClr val="00B4A6"/>
              </a:buClr>
              <a:buSzPct val="150000"/>
              <a:buNone/>
            </a:pPr>
            <a:r>
              <a:rPr lang="fr-FR" sz="2200" b="1" dirty="0"/>
              <a:t>	</a:t>
            </a:r>
            <a:r>
              <a:rPr lang="fr-FR" sz="2200" b="1" dirty="0" smtClean="0"/>
              <a:t>- </a:t>
            </a:r>
            <a:r>
              <a:rPr lang="fr-FR" sz="2200" b="1" dirty="0" err="1" smtClean="0"/>
              <a:t>Share</a:t>
            </a:r>
            <a:r>
              <a:rPr lang="fr-FR" sz="2200" b="1" dirty="0" smtClean="0"/>
              <a:t> </a:t>
            </a:r>
            <a:r>
              <a:rPr lang="fr-FR" sz="2200" b="1" dirty="0" err="1" smtClean="0"/>
              <a:t>knowledge</a:t>
            </a:r>
            <a:r>
              <a:rPr lang="fr-FR" sz="2200" b="1" dirty="0" smtClean="0"/>
              <a:t> to </a:t>
            </a:r>
            <a:r>
              <a:rPr lang="fr-FR" sz="2200" b="1" dirty="0" err="1" smtClean="0"/>
              <a:t>enlighten</a:t>
            </a:r>
            <a:r>
              <a:rPr lang="fr-FR" sz="2200" b="1" dirty="0" smtClean="0"/>
              <a:t> the public </a:t>
            </a:r>
            <a:r>
              <a:rPr lang="fr-FR" sz="2200" b="1" dirty="0" err="1" smtClean="0"/>
              <a:t>decision</a:t>
            </a:r>
            <a:endParaRPr lang="fr-FR" sz="2200" b="1" dirty="0" smtClean="0"/>
          </a:p>
          <a:p>
            <a:endParaRPr lang="fr-FR" dirty="0" smtClean="0"/>
          </a:p>
          <a:p>
            <a:r>
              <a:rPr lang="fr-FR" dirty="0"/>
              <a:t>COOPERATION BEETWIN RESEARCH AND PUBLIC AUTHORITIES  </a:t>
            </a:r>
            <a:endParaRPr lang="fr-FR" sz="2200" dirty="0">
              <a:solidFill>
                <a:schemeClr val="tx1"/>
              </a:solidFill>
            </a:endParaRPr>
          </a:p>
          <a:p>
            <a:endParaRPr lang="fr-FR" dirty="0"/>
          </a:p>
        </p:txBody>
      </p:sp>
      <p:sp>
        <p:nvSpPr>
          <p:cNvPr id="4" name="Titre 3"/>
          <p:cNvSpPr>
            <a:spLocks noGrp="1"/>
          </p:cNvSpPr>
          <p:nvPr>
            <p:ph type="ctrTitle"/>
          </p:nvPr>
        </p:nvSpPr>
        <p:spPr/>
        <p:txBody>
          <a:bodyPr/>
          <a:lstStyle/>
          <a:p>
            <a:r>
              <a:rPr lang="fr-FR" dirty="0" smtClean="0"/>
              <a:t>Monitoring </a:t>
            </a:r>
            <a:r>
              <a:rPr lang="fr-FR" dirty="0" err="1" smtClean="0"/>
              <a:t>youth</a:t>
            </a:r>
            <a:r>
              <a:rPr lang="fr-FR" dirty="0" smtClean="0"/>
              <a:t> </a:t>
            </a:r>
            <a:r>
              <a:rPr lang="fr-FR" dirty="0" err="1" smtClean="0"/>
              <a:t>policy</a:t>
            </a:r>
            <a:r>
              <a:rPr lang="fr-FR" dirty="0" smtClean="0"/>
              <a:t> : </a:t>
            </a:r>
            <a:r>
              <a:rPr lang="fr-FR" dirty="0" err="1" smtClean="0"/>
              <a:t>stakeholders</a:t>
            </a:r>
            <a:r>
              <a:rPr lang="fr-FR" dirty="0" smtClean="0"/>
              <a:t> </a:t>
            </a:r>
            <a:r>
              <a:rPr lang="fr-FR" dirty="0" err="1" smtClean="0"/>
              <a:t>involved</a:t>
            </a:r>
            <a:endParaRPr lang="fr-FR" dirty="0"/>
          </a:p>
        </p:txBody>
      </p:sp>
      <p:sp>
        <p:nvSpPr>
          <p:cNvPr id="6" name="Espace réservé du numéro de diapositive 5"/>
          <p:cNvSpPr>
            <a:spLocks noGrp="1"/>
          </p:cNvSpPr>
          <p:nvPr>
            <p:ph type="sldNum" sz="quarter" idx="12"/>
          </p:nvPr>
        </p:nvSpPr>
        <p:spPr/>
        <p:txBody>
          <a:bodyPr/>
          <a:lstStyle/>
          <a:p>
            <a:fld id="{07B2845A-0C9F-40D6-BB29-179AF13C3763}" type="slidenum">
              <a:rPr lang="fr-FR" smtClean="0"/>
              <a:pPr/>
              <a:t>3</a:t>
            </a:fld>
            <a:endParaRPr lang="fr-FR" dirty="0"/>
          </a:p>
        </p:txBody>
      </p:sp>
    </p:spTree>
    <p:extLst>
      <p:ext uri="{BB962C8B-B14F-4D97-AF65-F5344CB8AC3E}">
        <p14:creationId xmlns:p14="http://schemas.microsoft.com/office/powerpoint/2010/main" val="8531662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4294967295"/>
          </p:nvPr>
        </p:nvSpPr>
        <p:spPr/>
        <p:txBody>
          <a:bodyPr/>
          <a:lstStyle/>
          <a:p>
            <a:pPr marL="12700">
              <a:spcBef>
                <a:spcPts val="45"/>
              </a:spcBef>
            </a:pPr>
            <a:r>
              <a:rPr lang="fr-FR" spc="5" dirty="0" smtClean="0"/>
              <a:t>Malika KACIMI</a:t>
            </a:r>
            <a:endParaRPr lang="fr-FR" spc="5" dirty="0"/>
          </a:p>
        </p:txBody>
      </p:sp>
      <p:sp>
        <p:nvSpPr>
          <p:cNvPr id="3" name="Espace réservé du contenu 2"/>
          <p:cNvSpPr>
            <a:spLocks noGrp="1"/>
          </p:cNvSpPr>
          <p:nvPr>
            <p:ph sz="quarter" idx="4294967295"/>
          </p:nvPr>
        </p:nvSpPr>
        <p:spPr>
          <a:xfrm>
            <a:off x="539750" y="1724025"/>
            <a:ext cx="9759950" cy="5105400"/>
          </a:xfrm>
        </p:spPr>
        <p:txBody>
          <a:bodyPr>
            <a:normAutofit/>
          </a:bodyPr>
          <a:lstStyle/>
          <a:p>
            <a:r>
              <a:rPr lang="fr-FR" dirty="0" smtClean="0"/>
              <a:t>PUBLIC STATISTICAL DEPARTEMENT :  </a:t>
            </a:r>
            <a:endParaRPr lang="fr-FR" sz="2200" dirty="0">
              <a:solidFill>
                <a:schemeClr val="tx1"/>
              </a:solidFill>
            </a:endParaRPr>
          </a:p>
          <a:p>
            <a:pPr marL="0" indent="0">
              <a:buNone/>
            </a:pPr>
            <a:r>
              <a:rPr lang="fr-FR" dirty="0"/>
              <a:t>	</a:t>
            </a:r>
            <a:r>
              <a:rPr lang="fr-FR" dirty="0" smtClean="0"/>
              <a:t>- </a:t>
            </a:r>
            <a:r>
              <a:rPr lang="fr-FR" sz="2200" dirty="0" smtClean="0">
                <a:solidFill>
                  <a:schemeClr val="tx1"/>
                </a:solidFill>
              </a:rPr>
              <a:t>National Institute of </a:t>
            </a:r>
            <a:r>
              <a:rPr lang="fr-FR" sz="2200" dirty="0" err="1" smtClean="0">
                <a:solidFill>
                  <a:schemeClr val="tx1"/>
                </a:solidFill>
              </a:rPr>
              <a:t>Statistics</a:t>
            </a:r>
            <a:r>
              <a:rPr lang="fr-FR" sz="2200" dirty="0" smtClean="0">
                <a:solidFill>
                  <a:schemeClr val="tx1"/>
                </a:solidFill>
              </a:rPr>
              <a:t> and </a:t>
            </a:r>
            <a:r>
              <a:rPr lang="fr-FR" sz="2200" dirty="0" err="1" smtClean="0">
                <a:solidFill>
                  <a:schemeClr val="tx1"/>
                </a:solidFill>
              </a:rPr>
              <a:t>Economic</a:t>
            </a:r>
            <a:r>
              <a:rPr lang="fr-FR" sz="2200" dirty="0" smtClean="0">
                <a:solidFill>
                  <a:schemeClr val="tx1"/>
                </a:solidFill>
              </a:rPr>
              <a:t> </a:t>
            </a:r>
            <a:r>
              <a:rPr lang="fr-FR" sz="2200" dirty="0" err="1" smtClean="0">
                <a:solidFill>
                  <a:schemeClr val="tx1"/>
                </a:solidFill>
              </a:rPr>
              <a:t>Studies</a:t>
            </a:r>
            <a:r>
              <a:rPr lang="fr-FR" sz="2200" dirty="0" smtClean="0">
                <a:solidFill>
                  <a:schemeClr val="tx1"/>
                </a:solidFill>
              </a:rPr>
              <a:t> (INSEE)</a:t>
            </a:r>
          </a:p>
          <a:p>
            <a:pPr marL="0" indent="0">
              <a:buNone/>
            </a:pPr>
            <a:r>
              <a:rPr lang="fr-FR" sz="2200" dirty="0">
                <a:solidFill>
                  <a:schemeClr val="tx1"/>
                </a:solidFill>
              </a:rPr>
              <a:t>	</a:t>
            </a:r>
            <a:r>
              <a:rPr lang="fr-FR" dirty="0"/>
              <a:t>-</a:t>
            </a:r>
            <a:r>
              <a:rPr lang="fr-FR" sz="2200" dirty="0" smtClean="0">
                <a:solidFill>
                  <a:schemeClr val="tx1"/>
                </a:solidFill>
              </a:rPr>
              <a:t> </a:t>
            </a:r>
            <a:r>
              <a:rPr lang="fr-FR" sz="2200" dirty="0" err="1" smtClean="0">
                <a:solidFill>
                  <a:schemeClr val="tx1"/>
                </a:solidFill>
              </a:rPr>
              <a:t>Several</a:t>
            </a:r>
            <a:r>
              <a:rPr lang="fr-FR" sz="2200" dirty="0" smtClean="0">
                <a:solidFill>
                  <a:schemeClr val="tx1"/>
                </a:solidFill>
              </a:rPr>
              <a:t> </a:t>
            </a:r>
            <a:r>
              <a:rPr lang="fr-FR" sz="2200" dirty="0" err="1" smtClean="0">
                <a:solidFill>
                  <a:schemeClr val="tx1"/>
                </a:solidFill>
              </a:rPr>
              <a:t>Ministerial</a:t>
            </a:r>
            <a:r>
              <a:rPr lang="fr-FR" sz="2200" dirty="0" smtClean="0">
                <a:solidFill>
                  <a:schemeClr val="tx1"/>
                </a:solidFill>
              </a:rPr>
              <a:t> </a:t>
            </a:r>
            <a:r>
              <a:rPr lang="fr-FR" sz="2200" dirty="0" err="1" smtClean="0">
                <a:solidFill>
                  <a:schemeClr val="tx1"/>
                </a:solidFill>
              </a:rPr>
              <a:t>Statistical</a:t>
            </a:r>
            <a:r>
              <a:rPr lang="fr-FR" sz="2200" dirty="0" smtClean="0">
                <a:solidFill>
                  <a:schemeClr val="tx1"/>
                </a:solidFill>
              </a:rPr>
              <a:t> </a:t>
            </a:r>
            <a:r>
              <a:rPr lang="fr-FR" sz="2200" dirty="0" err="1" smtClean="0">
                <a:solidFill>
                  <a:schemeClr val="tx1"/>
                </a:solidFill>
              </a:rPr>
              <a:t>Departements</a:t>
            </a:r>
            <a:endParaRPr lang="fr-FR" sz="2200" dirty="0">
              <a:solidFill>
                <a:schemeClr val="tx1"/>
              </a:solidFill>
            </a:endParaRPr>
          </a:p>
          <a:p>
            <a:endParaRPr lang="fr-FR" dirty="0"/>
          </a:p>
          <a:p>
            <a:r>
              <a:rPr lang="fr-FR" dirty="0" smtClean="0"/>
              <a:t>INJEP FOR THE MINISTRY IN CHARGE OF YOUTH :</a:t>
            </a:r>
            <a:endParaRPr lang="fr-FR" dirty="0"/>
          </a:p>
          <a:p>
            <a:pPr marL="0" lvl="1" indent="0">
              <a:buClr>
                <a:srgbClr val="00B4A6"/>
              </a:buClr>
              <a:buSzPct val="150000"/>
              <a:buNone/>
            </a:pPr>
            <a:r>
              <a:rPr lang="fr-FR" dirty="0"/>
              <a:t>	</a:t>
            </a:r>
            <a:r>
              <a:rPr lang="fr-FR" sz="2400" b="1" dirty="0">
                <a:solidFill>
                  <a:schemeClr val="bg1">
                    <a:lumMod val="50000"/>
                  </a:schemeClr>
                </a:solidFill>
              </a:rPr>
              <a:t>-</a:t>
            </a:r>
            <a:r>
              <a:rPr lang="fr-FR" dirty="0" smtClean="0"/>
              <a:t> </a:t>
            </a:r>
            <a:r>
              <a:rPr lang="fr-FR" sz="2200" b="1" dirty="0"/>
              <a:t>National Institute </a:t>
            </a:r>
            <a:r>
              <a:rPr lang="fr-FR" sz="2200" b="1" dirty="0" smtClean="0"/>
              <a:t>of </a:t>
            </a:r>
            <a:r>
              <a:rPr lang="fr-FR" sz="2200" b="1" dirty="0" err="1" smtClean="0"/>
              <a:t>Youth</a:t>
            </a:r>
            <a:r>
              <a:rPr lang="fr-FR" sz="2200" b="1" dirty="0" smtClean="0"/>
              <a:t> and Non-</a:t>
            </a:r>
            <a:r>
              <a:rPr lang="fr-FR" sz="2200" b="1" dirty="0" err="1" smtClean="0"/>
              <a:t>Formal</a:t>
            </a:r>
            <a:r>
              <a:rPr lang="fr-FR" sz="2200" b="1" dirty="0" smtClean="0"/>
              <a:t> Education </a:t>
            </a:r>
          </a:p>
          <a:p>
            <a:pPr marL="0" lvl="1" indent="0">
              <a:buClr>
                <a:srgbClr val="00B4A6"/>
              </a:buClr>
              <a:buSzPct val="150000"/>
              <a:buNone/>
            </a:pPr>
            <a:r>
              <a:rPr lang="fr-FR" sz="2200" b="1" dirty="0"/>
              <a:t>	</a:t>
            </a:r>
            <a:r>
              <a:rPr lang="fr-FR" sz="2200" b="1" dirty="0" smtClean="0"/>
              <a:t>- </a:t>
            </a:r>
            <a:r>
              <a:rPr lang="fr-FR" sz="2200" b="1" dirty="0" err="1" smtClean="0"/>
              <a:t>Analysis</a:t>
            </a:r>
            <a:r>
              <a:rPr lang="fr-FR" sz="2200" b="1" dirty="0" smtClean="0"/>
              <a:t>, Reports and </a:t>
            </a:r>
            <a:r>
              <a:rPr lang="fr-FR" sz="2200" b="1" dirty="0" err="1" smtClean="0"/>
              <a:t>Statistics</a:t>
            </a:r>
            <a:r>
              <a:rPr lang="fr-FR" sz="2200" b="1" dirty="0" smtClean="0"/>
              <a:t> Section</a:t>
            </a:r>
          </a:p>
          <a:p>
            <a:pPr marL="0" lvl="1" indent="0">
              <a:buClr>
                <a:srgbClr val="00B4A6"/>
              </a:buClr>
              <a:buSzPct val="150000"/>
              <a:buNone/>
            </a:pPr>
            <a:endParaRPr lang="fr-FR" sz="2200" b="1" dirty="0"/>
          </a:p>
          <a:p>
            <a:pPr marL="342900" lvl="1" indent="-342900">
              <a:buClr>
                <a:srgbClr val="00B4A6"/>
              </a:buClr>
              <a:buSzPct val="150000"/>
              <a:buFont typeface="Wingdings" panose="05000000000000000000" pitchFamily="2" charset="2"/>
              <a:buChar char="§"/>
            </a:pPr>
            <a:r>
              <a:rPr lang="fr-FR" sz="2400" b="1" dirty="0">
                <a:solidFill>
                  <a:schemeClr val="bg1">
                    <a:lumMod val="50000"/>
                  </a:schemeClr>
                </a:solidFill>
              </a:rPr>
              <a:t>COOPERATION </a:t>
            </a:r>
          </a:p>
          <a:p>
            <a:endParaRPr lang="fr-FR" dirty="0"/>
          </a:p>
        </p:txBody>
      </p:sp>
      <p:sp>
        <p:nvSpPr>
          <p:cNvPr id="4" name="Titre 3"/>
          <p:cNvSpPr>
            <a:spLocks noGrp="1"/>
          </p:cNvSpPr>
          <p:nvPr>
            <p:ph type="ctrTitle"/>
          </p:nvPr>
        </p:nvSpPr>
        <p:spPr/>
        <p:txBody>
          <a:bodyPr/>
          <a:lstStyle/>
          <a:p>
            <a:r>
              <a:rPr lang="fr-FR" dirty="0" smtClean="0"/>
              <a:t>Monitoring </a:t>
            </a:r>
            <a:r>
              <a:rPr lang="fr-FR" dirty="0" err="1" smtClean="0"/>
              <a:t>youth</a:t>
            </a:r>
            <a:r>
              <a:rPr lang="fr-FR" dirty="0" smtClean="0"/>
              <a:t> </a:t>
            </a:r>
            <a:r>
              <a:rPr lang="fr-FR" dirty="0" err="1" smtClean="0"/>
              <a:t>policy</a:t>
            </a:r>
            <a:r>
              <a:rPr lang="fr-FR" dirty="0" smtClean="0"/>
              <a:t> : data sources</a:t>
            </a:r>
            <a:endParaRPr lang="fr-FR" dirty="0"/>
          </a:p>
        </p:txBody>
      </p:sp>
      <p:sp>
        <p:nvSpPr>
          <p:cNvPr id="6" name="Espace réservé du numéro de diapositive 5"/>
          <p:cNvSpPr>
            <a:spLocks noGrp="1"/>
          </p:cNvSpPr>
          <p:nvPr>
            <p:ph type="sldNum" sz="quarter" idx="12"/>
          </p:nvPr>
        </p:nvSpPr>
        <p:spPr/>
        <p:txBody>
          <a:bodyPr/>
          <a:lstStyle/>
          <a:p>
            <a:fld id="{07B2845A-0C9F-40D6-BB29-179AF13C3763}" type="slidenum">
              <a:rPr lang="fr-FR" smtClean="0"/>
              <a:pPr/>
              <a:t>4</a:t>
            </a:fld>
            <a:endParaRPr lang="fr-FR" dirty="0"/>
          </a:p>
        </p:txBody>
      </p:sp>
    </p:spTree>
    <p:extLst>
      <p:ext uri="{BB962C8B-B14F-4D97-AF65-F5344CB8AC3E}">
        <p14:creationId xmlns:p14="http://schemas.microsoft.com/office/powerpoint/2010/main" val="25564404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4294967295"/>
          </p:nvPr>
        </p:nvSpPr>
        <p:spPr/>
        <p:txBody>
          <a:bodyPr/>
          <a:lstStyle/>
          <a:p>
            <a:pPr marL="12700">
              <a:spcBef>
                <a:spcPts val="45"/>
              </a:spcBef>
            </a:pPr>
            <a:r>
              <a:rPr lang="fr-FR" spc="5" dirty="0" smtClean="0"/>
              <a:t>Malika KACIMI</a:t>
            </a:r>
            <a:endParaRPr lang="fr-FR" spc="5" dirty="0"/>
          </a:p>
        </p:txBody>
      </p:sp>
      <p:sp>
        <p:nvSpPr>
          <p:cNvPr id="3" name="Espace réservé du contenu 2"/>
          <p:cNvSpPr>
            <a:spLocks noGrp="1"/>
          </p:cNvSpPr>
          <p:nvPr>
            <p:ph sz="quarter" idx="4294967295"/>
          </p:nvPr>
        </p:nvSpPr>
        <p:spPr>
          <a:xfrm>
            <a:off x="539750" y="1724025"/>
            <a:ext cx="9759950" cy="5105400"/>
          </a:xfrm>
        </p:spPr>
        <p:txBody>
          <a:bodyPr>
            <a:normAutofit/>
          </a:bodyPr>
          <a:lstStyle/>
          <a:p>
            <a:r>
              <a:rPr lang="fr-FR" dirty="0" smtClean="0"/>
              <a:t>INDICATORS :</a:t>
            </a:r>
          </a:p>
          <a:p>
            <a:pPr marL="0" lvl="1" indent="0">
              <a:buClr>
                <a:srgbClr val="00B4A6"/>
              </a:buClr>
              <a:buSzPct val="150000"/>
              <a:buNone/>
            </a:pPr>
            <a:r>
              <a:rPr lang="fr-FR" dirty="0" smtClean="0"/>
              <a:t>	</a:t>
            </a:r>
            <a:r>
              <a:rPr lang="fr-FR" sz="2400" b="1" dirty="0" smtClean="0">
                <a:solidFill>
                  <a:schemeClr val="bg1">
                    <a:lumMod val="50000"/>
                  </a:schemeClr>
                </a:solidFill>
              </a:rPr>
              <a:t>-</a:t>
            </a:r>
            <a:r>
              <a:rPr lang="fr-FR" dirty="0" smtClean="0"/>
              <a:t> </a:t>
            </a:r>
            <a:r>
              <a:rPr lang="fr-FR" sz="2200" b="1" dirty="0" smtClean="0"/>
              <a:t>«</a:t>
            </a:r>
            <a:r>
              <a:rPr lang="fr-FR" b="1" dirty="0" smtClean="0"/>
              <a:t> </a:t>
            </a:r>
            <a:r>
              <a:rPr lang="fr-FR" sz="2200" b="1" dirty="0" err="1" smtClean="0"/>
              <a:t>Youth</a:t>
            </a:r>
            <a:r>
              <a:rPr lang="fr-FR" sz="2200" b="1" dirty="0" smtClean="0"/>
              <a:t> </a:t>
            </a:r>
            <a:r>
              <a:rPr lang="fr-FR" sz="2200" b="1" dirty="0" err="1" smtClean="0"/>
              <a:t>Indicators</a:t>
            </a:r>
            <a:r>
              <a:rPr lang="fr-FR" sz="2200" b="1" dirty="0" smtClean="0"/>
              <a:t> Dashboard » 2018</a:t>
            </a:r>
          </a:p>
          <a:p>
            <a:pPr marL="0" indent="0">
              <a:buNone/>
            </a:pPr>
            <a:r>
              <a:rPr lang="fr-FR" sz="2200" b="1" dirty="0" smtClean="0"/>
              <a:t>	</a:t>
            </a:r>
            <a:r>
              <a:rPr lang="fr-FR" dirty="0"/>
              <a:t>	</a:t>
            </a:r>
            <a:r>
              <a:rPr lang="fr-FR" sz="2400" b="0" dirty="0" smtClean="0">
                <a:solidFill>
                  <a:schemeClr val="tx1"/>
                </a:solidFill>
              </a:rPr>
              <a:t>- </a:t>
            </a:r>
            <a:r>
              <a:rPr lang="fr-FR" sz="2200" b="0" dirty="0" smtClean="0">
                <a:solidFill>
                  <a:schemeClr val="tx1"/>
                </a:solidFill>
              </a:rPr>
              <a:t>78 </a:t>
            </a:r>
            <a:r>
              <a:rPr lang="fr-FR" sz="2200" b="0" dirty="0" err="1" smtClean="0">
                <a:solidFill>
                  <a:schemeClr val="tx1"/>
                </a:solidFill>
              </a:rPr>
              <a:t>indicators</a:t>
            </a:r>
            <a:r>
              <a:rPr lang="fr-FR" sz="2200" b="0" dirty="0" smtClean="0">
                <a:solidFill>
                  <a:schemeClr val="tx1"/>
                </a:solidFill>
              </a:rPr>
              <a:t> </a:t>
            </a:r>
            <a:r>
              <a:rPr lang="fr-FR" sz="2200" b="0" dirty="0" err="1" smtClean="0">
                <a:solidFill>
                  <a:schemeClr val="tx1"/>
                </a:solidFill>
              </a:rPr>
              <a:t>collected</a:t>
            </a:r>
            <a:r>
              <a:rPr lang="fr-FR" sz="2200" b="0" dirty="0" smtClean="0">
                <a:solidFill>
                  <a:schemeClr val="tx1"/>
                </a:solidFill>
              </a:rPr>
              <a:t> (</a:t>
            </a:r>
            <a:r>
              <a:rPr lang="fr-FR" sz="2200" b="0" dirty="0" err="1" smtClean="0">
                <a:solidFill>
                  <a:schemeClr val="tx1"/>
                </a:solidFill>
              </a:rPr>
              <a:t>demography</a:t>
            </a:r>
            <a:r>
              <a:rPr lang="fr-FR" sz="2200" b="0" dirty="0" smtClean="0">
                <a:solidFill>
                  <a:schemeClr val="tx1"/>
                </a:solidFill>
              </a:rPr>
              <a:t>, training, </a:t>
            </a:r>
            <a:r>
              <a:rPr lang="fr-FR" sz="2200" b="0" dirty="0" err="1" smtClean="0">
                <a:solidFill>
                  <a:schemeClr val="tx1"/>
                </a:solidFill>
              </a:rPr>
              <a:t>education</a:t>
            </a:r>
            <a:r>
              <a:rPr lang="fr-FR" sz="2200" b="0" dirty="0" smtClean="0">
                <a:solidFill>
                  <a:schemeClr val="tx1"/>
                </a:solidFill>
              </a:rPr>
              <a:t>, </a:t>
            </a:r>
            <a:r>
              <a:rPr lang="fr-FR" sz="2200" b="0" dirty="0" err="1" smtClean="0">
                <a:solidFill>
                  <a:schemeClr val="tx1"/>
                </a:solidFill>
              </a:rPr>
              <a:t>activity</a:t>
            </a:r>
            <a:r>
              <a:rPr lang="fr-FR" sz="2200" b="0" dirty="0" smtClean="0">
                <a:solidFill>
                  <a:schemeClr val="tx1"/>
                </a:solidFill>
              </a:rPr>
              <a:t>, </a:t>
            </a:r>
            <a:r>
              <a:rPr lang="fr-FR" sz="2200" b="0" dirty="0" err="1" smtClean="0">
                <a:solidFill>
                  <a:schemeClr val="tx1"/>
                </a:solidFill>
              </a:rPr>
              <a:t>employment</a:t>
            </a:r>
            <a:r>
              <a:rPr lang="fr-FR" sz="2200" b="0" dirty="0" smtClean="0">
                <a:solidFill>
                  <a:schemeClr val="tx1"/>
                </a:solidFill>
              </a:rPr>
              <a:t>, </a:t>
            </a:r>
            <a:r>
              <a:rPr lang="fr-FR" sz="2200" b="0" dirty="0" err="1" smtClean="0">
                <a:solidFill>
                  <a:schemeClr val="tx1"/>
                </a:solidFill>
              </a:rPr>
              <a:t>unemployement</a:t>
            </a:r>
            <a:r>
              <a:rPr lang="fr-FR" sz="2200" b="0" dirty="0" smtClean="0">
                <a:solidFill>
                  <a:schemeClr val="tx1"/>
                </a:solidFill>
              </a:rPr>
              <a:t>, living conditions, </a:t>
            </a:r>
            <a:r>
              <a:rPr lang="fr-FR" sz="2200" b="0" dirty="0" err="1" smtClean="0">
                <a:solidFill>
                  <a:schemeClr val="tx1"/>
                </a:solidFill>
              </a:rPr>
              <a:t>commitment</a:t>
            </a:r>
            <a:r>
              <a:rPr lang="fr-FR" sz="2200" b="0" dirty="0" smtClean="0">
                <a:solidFill>
                  <a:schemeClr val="tx1"/>
                </a:solidFill>
              </a:rPr>
              <a:t>, participation, </a:t>
            </a:r>
            <a:r>
              <a:rPr lang="fr-FR" sz="2200" b="0" dirty="0" err="1" smtClean="0">
                <a:solidFill>
                  <a:schemeClr val="tx1"/>
                </a:solidFill>
              </a:rPr>
              <a:t>leisure</a:t>
            </a:r>
            <a:r>
              <a:rPr lang="fr-FR" sz="2200" b="0" dirty="0" smtClean="0">
                <a:solidFill>
                  <a:schemeClr val="tx1"/>
                </a:solidFill>
              </a:rPr>
              <a:t> </a:t>
            </a:r>
            <a:r>
              <a:rPr lang="fr-FR" sz="2200" b="0" dirty="0" err="1" smtClean="0">
                <a:solidFill>
                  <a:schemeClr val="tx1"/>
                </a:solidFill>
              </a:rPr>
              <a:t>activities</a:t>
            </a:r>
            <a:r>
              <a:rPr lang="fr-FR" sz="2200" b="0" dirty="0" smtClean="0">
                <a:solidFill>
                  <a:schemeClr val="tx1"/>
                </a:solidFill>
              </a:rPr>
              <a:t>, sport, culture, </a:t>
            </a:r>
            <a:r>
              <a:rPr lang="fr-FR" sz="2200" b="0" dirty="0" err="1" smtClean="0">
                <a:solidFill>
                  <a:schemeClr val="tx1"/>
                </a:solidFill>
              </a:rPr>
              <a:t>health</a:t>
            </a:r>
            <a:r>
              <a:rPr lang="fr-FR" sz="2200" b="0" dirty="0" smtClean="0">
                <a:solidFill>
                  <a:schemeClr val="tx1"/>
                </a:solidFill>
              </a:rPr>
              <a:t>, handicap, </a:t>
            </a:r>
            <a:r>
              <a:rPr lang="fr-FR" sz="2200" b="0" dirty="0" err="1" smtClean="0">
                <a:solidFill>
                  <a:schemeClr val="tx1"/>
                </a:solidFill>
              </a:rPr>
              <a:t>safety</a:t>
            </a:r>
            <a:r>
              <a:rPr lang="fr-FR" sz="2200" b="0" dirty="0" smtClean="0">
                <a:solidFill>
                  <a:schemeClr val="tx1"/>
                </a:solidFill>
              </a:rPr>
              <a:t>, justice) </a:t>
            </a:r>
          </a:p>
          <a:p>
            <a:endParaRPr lang="fr-FR" dirty="0" smtClean="0"/>
          </a:p>
          <a:p>
            <a:r>
              <a:rPr lang="fr-FR" dirty="0" smtClean="0"/>
              <a:t>RESEARCH, STUDIES, SURVEY </a:t>
            </a:r>
          </a:p>
          <a:p>
            <a:endParaRPr lang="fr-FR" dirty="0"/>
          </a:p>
          <a:p>
            <a:r>
              <a:rPr lang="fr-FR" dirty="0" smtClean="0"/>
              <a:t>PUBLICATIONS </a:t>
            </a:r>
            <a:r>
              <a:rPr lang="fr-FR" dirty="0"/>
              <a:t>:  </a:t>
            </a:r>
            <a:endParaRPr lang="fr-FR" sz="2200" dirty="0">
              <a:solidFill>
                <a:schemeClr val="tx1"/>
              </a:solidFill>
            </a:endParaRPr>
          </a:p>
          <a:p>
            <a:pPr marL="0" indent="0">
              <a:buNone/>
            </a:pPr>
            <a:r>
              <a:rPr lang="fr-FR" dirty="0"/>
              <a:t>	- </a:t>
            </a:r>
            <a:r>
              <a:rPr lang="fr-FR" sz="2200" dirty="0" err="1">
                <a:solidFill>
                  <a:schemeClr val="tx1"/>
                </a:solidFill>
              </a:rPr>
              <a:t>Annual</a:t>
            </a:r>
            <a:r>
              <a:rPr lang="fr-FR" sz="2200" dirty="0">
                <a:solidFill>
                  <a:schemeClr val="tx1"/>
                </a:solidFill>
              </a:rPr>
              <a:t> report on the « State of </a:t>
            </a:r>
            <a:r>
              <a:rPr lang="fr-FR" sz="2200" dirty="0" err="1">
                <a:solidFill>
                  <a:schemeClr val="tx1"/>
                </a:solidFill>
              </a:rPr>
              <a:t>Youth</a:t>
            </a:r>
            <a:r>
              <a:rPr lang="fr-FR" sz="2200" dirty="0">
                <a:solidFill>
                  <a:schemeClr val="tx1"/>
                </a:solidFill>
              </a:rPr>
              <a:t> »</a:t>
            </a:r>
          </a:p>
          <a:p>
            <a:pPr marL="0" indent="0">
              <a:buNone/>
            </a:pPr>
            <a:r>
              <a:rPr lang="fr-FR" sz="2200" dirty="0">
                <a:solidFill>
                  <a:schemeClr val="tx1"/>
                </a:solidFill>
              </a:rPr>
              <a:t>	</a:t>
            </a:r>
            <a:r>
              <a:rPr lang="fr-FR" dirty="0"/>
              <a:t>- </a:t>
            </a:r>
            <a:r>
              <a:rPr lang="fr-FR" sz="2200" dirty="0" err="1">
                <a:solidFill>
                  <a:schemeClr val="tx1"/>
                </a:solidFill>
              </a:rPr>
              <a:t>Annual</a:t>
            </a:r>
            <a:r>
              <a:rPr lang="fr-FR" sz="2200" dirty="0">
                <a:solidFill>
                  <a:schemeClr val="tx1"/>
                </a:solidFill>
              </a:rPr>
              <a:t> « </a:t>
            </a:r>
            <a:r>
              <a:rPr lang="fr-FR" sz="2200" dirty="0" err="1">
                <a:solidFill>
                  <a:schemeClr val="tx1"/>
                </a:solidFill>
              </a:rPr>
              <a:t>Barometre</a:t>
            </a:r>
            <a:r>
              <a:rPr lang="fr-FR" sz="2200" dirty="0">
                <a:solidFill>
                  <a:schemeClr val="tx1"/>
                </a:solidFill>
              </a:rPr>
              <a:t> on </a:t>
            </a:r>
            <a:r>
              <a:rPr lang="fr-FR" sz="2200" dirty="0" err="1">
                <a:solidFill>
                  <a:schemeClr val="tx1"/>
                </a:solidFill>
              </a:rPr>
              <a:t>Youth</a:t>
            </a:r>
            <a:r>
              <a:rPr lang="fr-FR" sz="2200" dirty="0">
                <a:solidFill>
                  <a:schemeClr val="tx1"/>
                </a:solidFill>
              </a:rPr>
              <a:t> » </a:t>
            </a:r>
            <a:r>
              <a:rPr lang="fr-FR" sz="2200" dirty="0" err="1">
                <a:solidFill>
                  <a:schemeClr val="tx1"/>
                </a:solidFill>
              </a:rPr>
              <a:t>since</a:t>
            </a:r>
            <a:r>
              <a:rPr lang="fr-FR" sz="2200" dirty="0">
                <a:solidFill>
                  <a:schemeClr val="tx1"/>
                </a:solidFill>
              </a:rPr>
              <a:t> 2016</a:t>
            </a:r>
          </a:p>
          <a:p>
            <a:pPr marL="0" lvl="1" indent="0">
              <a:buClr>
                <a:srgbClr val="00B4A6"/>
              </a:buClr>
              <a:buSzPct val="150000"/>
              <a:buNone/>
            </a:pPr>
            <a:endParaRPr lang="en-US" sz="2400" dirty="0"/>
          </a:p>
        </p:txBody>
      </p:sp>
      <p:sp>
        <p:nvSpPr>
          <p:cNvPr id="4" name="Titre 3"/>
          <p:cNvSpPr>
            <a:spLocks noGrp="1"/>
          </p:cNvSpPr>
          <p:nvPr>
            <p:ph type="ctrTitle"/>
          </p:nvPr>
        </p:nvSpPr>
        <p:spPr/>
        <p:txBody>
          <a:bodyPr/>
          <a:lstStyle/>
          <a:p>
            <a:r>
              <a:rPr lang="fr-FR" dirty="0" smtClean="0"/>
              <a:t>Monitoring </a:t>
            </a:r>
            <a:r>
              <a:rPr lang="fr-FR" dirty="0" err="1" smtClean="0"/>
              <a:t>youth</a:t>
            </a:r>
            <a:r>
              <a:rPr lang="fr-FR" dirty="0" smtClean="0"/>
              <a:t> </a:t>
            </a:r>
            <a:r>
              <a:rPr lang="fr-FR" dirty="0" err="1" smtClean="0"/>
              <a:t>policy</a:t>
            </a:r>
            <a:r>
              <a:rPr lang="fr-FR" dirty="0" smtClean="0"/>
              <a:t> : </a:t>
            </a:r>
            <a:r>
              <a:rPr lang="fr-FR" dirty="0" err="1" smtClean="0"/>
              <a:t>tools</a:t>
            </a:r>
            <a:r>
              <a:rPr lang="fr-FR" dirty="0" smtClean="0"/>
              <a:t> and </a:t>
            </a:r>
            <a:r>
              <a:rPr lang="fr-FR" dirty="0" err="1" smtClean="0"/>
              <a:t>indicators</a:t>
            </a:r>
            <a:endParaRPr lang="fr-FR" dirty="0"/>
          </a:p>
        </p:txBody>
      </p:sp>
      <p:sp>
        <p:nvSpPr>
          <p:cNvPr id="6" name="Espace réservé du numéro de diapositive 5"/>
          <p:cNvSpPr>
            <a:spLocks noGrp="1"/>
          </p:cNvSpPr>
          <p:nvPr>
            <p:ph type="sldNum" sz="quarter" idx="12"/>
          </p:nvPr>
        </p:nvSpPr>
        <p:spPr/>
        <p:txBody>
          <a:bodyPr/>
          <a:lstStyle/>
          <a:p>
            <a:fld id="{07B2845A-0C9F-40D6-BB29-179AF13C3763}" type="slidenum">
              <a:rPr lang="fr-FR" smtClean="0"/>
              <a:pPr/>
              <a:t>5</a:t>
            </a:fld>
            <a:endParaRPr lang="fr-FR" dirty="0"/>
          </a:p>
        </p:txBody>
      </p:sp>
    </p:spTree>
    <p:extLst>
      <p:ext uri="{BB962C8B-B14F-4D97-AF65-F5344CB8AC3E}">
        <p14:creationId xmlns:p14="http://schemas.microsoft.com/office/powerpoint/2010/main" val="4173818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4294967295"/>
          </p:nvPr>
        </p:nvSpPr>
        <p:spPr/>
        <p:txBody>
          <a:bodyPr/>
          <a:lstStyle/>
          <a:p>
            <a:pPr marL="12700">
              <a:spcBef>
                <a:spcPts val="45"/>
              </a:spcBef>
            </a:pPr>
            <a:r>
              <a:rPr lang="fr-FR" spc="5" dirty="0" smtClean="0"/>
              <a:t>Malika KACIMI</a:t>
            </a:r>
            <a:endParaRPr lang="fr-FR" spc="5" dirty="0"/>
          </a:p>
        </p:txBody>
      </p:sp>
      <p:sp>
        <p:nvSpPr>
          <p:cNvPr id="3" name="Espace réservé du contenu 2"/>
          <p:cNvSpPr>
            <a:spLocks noGrp="1"/>
          </p:cNvSpPr>
          <p:nvPr>
            <p:ph sz="quarter" idx="4294967295"/>
          </p:nvPr>
        </p:nvSpPr>
        <p:spPr>
          <a:xfrm>
            <a:off x="539750" y="1724025"/>
            <a:ext cx="9759950" cy="5105400"/>
          </a:xfrm>
        </p:spPr>
        <p:txBody>
          <a:bodyPr>
            <a:normAutofit/>
          </a:bodyPr>
          <a:lstStyle/>
          <a:p>
            <a:r>
              <a:rPr lang="fr-FR" dirty="0" smtClean="0"/>
              <a:t>YOUTH EXPERIMENTAL FUND :  </a:t>
            </a:r>
            <a:endParaRPr lang="fr-FR" sz="2200" dirty="0">
              <a:solidFill>
                <a:schemeClr val="tx1"/>
              </a:solidFill>
            </a:endParaRPr>
          </a:p>
          <a:p>
            <a:pPr marL="0" indent="0">
              <a:buNone/>
            </a:pPr>
            <a:r>
              <a:rPr lang="fr-FR" dirty="0"/>
              <a:t>	</a:t>
            </a:r>
            <a:r>
              <a:rPr lang="fr-FR" dirty="0" smtClean="0"/>
              <a:t>- </a:t>
            </a:r>
            <a:r>
              <a:rPr lang="en-US" dirty="0" smtClean="0">
                <a:solidFill>
                  <a:schemeClr val="tx1"/>
                </a:solidFill>
              </a:rPr>
              <a:t>Financing, monitoring and evaluating experimental 	   	   projects on youth</a:t>
            </a:r>
          </a:p>
          <a:p>
            <a:pPr marL="0" indent="0">
              <a:buNone/>
            </a:pPr>
            <a:r>
              <a:rPr lang="en-US" dirty="0">
                <a:solidFill>
                  <a:schemeClr val="tx1"/>
                </a:solidFill>
              </a:rPr>
              <a:t>	</a:t>
            </a:r>
            <a:r>
              <a:rPr lang="fr-FR" dirty="0" smtClean="0"/>
              <a:t>-</a:t>
            </a:r>
            <a:r>
              <a:rPr lang="en-US" dirty="0" smtClean="0">
                <a:solidFill>
                  <a:schemeClr val="tx1"/>
                </a:solidFill>
              </a:rPr>
              <a:t>  Highlighting </a:t>
            </a:r>
            <a:r>
              <a:rPr lang="en-US" dirty="0">
                <a:solidFill>
                  <a:schemeClr val="tx1"/>
                </a:solidFill>
              </a:rPr>
              <a:t>the public authorities’ interest in </a:t>
            </a:r>
            <a:r>
              <a:rPr lang="en-US" dirty="0" smtClean="0">
                <a:solidFill>
                  <a:schemeClr val="tx1"/>
                </a:solidFill>
              </a:rPr>
              <a:t>experiment</a:t>
            </a:r>
            <a:endParaRPr lang="fr-FR" dirty="0">
              <a:solidFill>
                <a:schemeClr val="tx1"/>
              </a:solidFill>
            </a:endParaRPr>
          </a:p>
          <a:p>
            <a:pPr marL="0" indent="0">
              <a:buNone/>
            </a:pPr>
            <a:r>
              <a:rPr lang="fr-FR" sz="2200" dirty="0">
                <a:solidFill>
                  <a:schemeClr val="tx1"/>
                </a:solidFill>
              </a:rPr>
              <a:t>	</a:t>
            </a:r>
            <a:endParaRPr lang="fr-FR" dirty="0"/>
          </a:p>
          <a:p>
            <a:r>
              <a:rPr lang="fr-FR" dirty="0" smtClean="0"/>
              <a:t>GOALS :</a:t>
            </a:r>
            <a:endParaRPr lang="fr-FR" dirty="0"/>
          </a:p>
          <a:p>
            <a:pPr marL="0" indent="0">
              <a:buNone/>
            </a:pPr>
            <a:r>
              <a:rPr lang="fr-FR" dirty="0"/>
              <a:t>	</a:t>
            </a:r>
            <a:r>
              <a:rPr lang="fr-FR" dirty="0" smtClean="0"/>
              <a:t>- </a:t>
            </a:r>
            <a:r>
              <a:rPr lang="en-US" altLang="fr-FR" dirty="0" smtClean="0">
                <a:solidFill>
                  <a:schemeClr val="tx1"/>
                </a:solidFill>
              </a:rPr>
              <a:t>To </a:t>
            </a:r>
            <a:r>
              <a:rPr lang="en-US" altLang="fr-FR" dirty="0">
                <a:solidFill>
                  <a:schemeClr val="tx1"/>
                </a:solidFill>
              </a:rPr>
              <a:t>promote student </a:t>
            </a:r>
            <a:r>
              <a:rPr lang="en-US" altLang="fr-FR" dirty="0" smtClean="0">
                <a:solidFill>
                  <a:schemeClr val="tx1"/>
                </a:solidFill>
              </a:rPr>
              <a:t>achievement</a:t>
            </a:r>
          </a:p>
          <a:p>
            <a:pPr marL="0" indent="0">
              <a:buNone/>
            </a:pPr>
            <a:r>
              <a:rPr lang="en-US" altLang="fr-FR" dirty="0" smtClean="0"/>
              <a:t>	- </a:t>
            </a:r>
            <a:r>
              <a:rPr lang="en-US" altLang="fr-FR" dirty="0" smtClean="0">
                <a:solidFill>
                  <a:schemeClr val="tx1"/>
                </a:solidFill>
              </a:rPr>
              <a:t>To </a:t>
            </a:r>
            <a:r>
              <a:rPr lang="en-US" altLang="fr-FR" dirty="0">
                <a:solidFill>
                  <a:schemeClr val="tx1"/>
                </a:solidFill>
              </a:rPr>
              <a:t>improve the social and professional integration of </a:t>
            </a:r>
            <a:r>
              <a:rPr lang="en-US" altLang="fr-FR" dirty="0" smtClean="0">
                <a:solidFill>
                  <a:schemeClr val="tx1"/>
                </a:solidFill>
              </a:rPr>
              <a:t>	  	   young people</a:t>
            </a:r>
          </a:p>
          <a:p>
            <a:pPr marL="0" indent="0">
              <a:buNone/>
            </a:pPr>
            <a:endParaRPr lang="en-US" dirty="0">
              <a:solidFill>
                <a:schemeClr val="tx1"/>
              </a:solidFill>
            </a:endParaRPr>
          </a:p>
          <a:p>
            <a:r>
              <a:rPr lang="en-US" dirty="0"/>
              <a:t>A PUBLIC </a:t>
            </a:r>
            <a:r>
              <a:rPr lang="en-US" dirty="0" smtClean="0"/>
              <a:t>POLICY  SOCIAL LAB </a:t>
            </a:r>
            <a:r>
              <a:rPr lang="en-US" dirty="0" smtClean="0"/>
              <a:t>/ WHAT WORKS CENTRE</a:t>
            </a:r>
            <a:endParaRPr lang="fr-FR" dirty="0"/>
          </a:p>
        </p:txBody>
      </p:sp>
      <p:sp>
        <p:nvSpPr>
          <p:cNvPr id="4" name="Titre 3"/>
          <p:cNvSpPr>
            <a:spLocks noGrp="1"/>
          </p:cNvSpPr>
          <p:nvPr>
            <p:ph type="ctrTitle"/>
          </p:nvPr>
        </p:nvSpPr>
        <p:spPr/>
        <p:txBody>
          <a:bodyPr/>
          <a:lstStyle/>
          <a:p>
            <a:r>
              <a:rPr lang="fr-FR" dirty="0" err="1" smtClean="0"/>
              <a:t>Experimenting</a:t>
            </a:r>
            <a:r>
              <a:rPr lang="fr-FR" dirty="0" smtClean="0"/>
              <a:t> </a:t>
            </a:r>
            <a:r>
              <a:rPr lang="fr-FR" dirty="0" err="1" smtClean="0"/>
              <a:t>youth</a:t>
            </a:r>
            <a:r>
              <a:rPr lang="fr-FR" dirty="0" smtClean="0"/>
              <a:t> </a:t>
            </a:r>
            <a:r>
              <a:rPr lang="fr-FR" dirty="0" err="1" smtClean="0"/>
              <a:t>policies</a:t>
            </a:r>
            <a:r>
              <a:rPr lang="fr-FR" dirty="0" smtClean="0"/>
              <a:t> : FEJ</a:t>
            </a:r>
            <a:endParaRPr lang="fr-FR" dirty="0"/>
          </a:p>
        </p:txBody>
      </p:sp>
      <p:sp>
        <p:nvSpPr>
          <p:cNvPr id="6" name="Espace réservé du numéro de diapositive 5"/>
          <p:cNvSpPr>
            <a:spLocks noGrp="1"/>
          </p:cNvSpPr>
          <p:nvPr>
            <p:ph type="sldNum" sz="quarter" idx="12"/>
          </p:nvPr>
        </p:nvSpPr>
        <p:spPr/>
        <p:txBody>
          <a:bodyPr/>
          <a:lstStyle/>
          <a:p>
            <a:fld id="{07B2845A-0C9F-40D6-BB29-179AF13C3763}" type="slidenum">
              <a:rPr lang="fr-FR" smtClean="0"/>
              <a:pPr/>
              <a:t>6</a:t>
            </a:fld>
            <a:endParaRPr lang="fr-FR" dirty="0"/>
          </a:p>
        </p:txBody>
      </p:sp>
    </p:spTree>
    <p:extLst>
      <p:ext uri="{BB962C8B-B14F-4D97-AF65-F5344CB8AC3E}">
        <p14:creationId xmlns:p14="http://schemas.microsoft.com/office/powerpoint/2010/main" val="118669247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4294967295"/>
          </p:nvPr>
        </p:nvSpPr>
        <p:spPr/>
        <p:txBody>
          <a:bodyPr/>
          <a:lstStyle/>
          <a:p>
            <a:pPr marL="12700">
              <a:spcBef>
                <a:spcPts val="45"/>
              </a:spcBef>
            </a:pPr>
            <a:r>
              <a:rPr lang="fr-FR" spc="5" dirty="0" smtClean="0"/>
              <a:t>Malika KACIMI</a:t>
            </a:r>
            <a:endParaRPr lang="fr-FR" spc="5" dirty="0"/>
          </a:p>
        </p:txBody>
      </p:sp>
      <p:sp>
        <p:nvSpPr>
          <p:cNvPr id="3" name="Espace réservé du contenu 2"/>
          <p:cNvSpPr>
            <a:spLocks noGrp="1"/>
          </p:cNvSpPr>
          <p:nvPr>
            <p:ph sz="quarter" idx="4294967295"/>
          </p:nvPr>
        </p:nvSpPr>
        <p:spPr>
          <a:xfrm>
            <a:off x="539750" y="1724025"/>
            <a:ext cx="9759950" cy="5105400"/>
          </a:xfrm>
        </p:spPr>
        <p:txBody>
          <a:bodyPr>
            <a:normAutofit lnSpcReduction="10000"/>
          </a:bodyPr>
          <a:lstStyle/>
          <a:p>
            <a:r>
              <a:rPr lang="fr-FR" altLang="fr-FR" dirty="0" smtClean="0"/>
              <a:t>DEVELOPPING EVIDENCE BASED YOUTH POLICIES BY :</a:t>
            </a:r>
            <a:endParaRPr lang="en-US" altLang="fr-FR" dirty="0"/>
          </a:p>
          <a:p>
            <a:pPr marL="0" lvl="1" indent="0">
              <a:buClr>
                <a:srgbClr val="00B4A6"/>
              </a:buClr>
              <a:buSzPct val="150000"/>
              <a:buNone/>
            </a:pPr>
            <a:r>
              <a:rPr lang="en-US" altLang="fr-FR" sz="2200" b="1" dirty="0" smtClean="0"/>
              <a:t>	</a:t>
            </a:r>
            <a:r>
              <a:rPr lang="en-US" altLang="fr-FR" sz="2400" b="1" dirty="0" smtClean="0"/>
              <a:t>- Promoting </a:t>
            </a:r>
            <a:r>
              <a:rPr lang="en-US" altLang="fr-FR" sz="2400" b="1" dirty="0"/>
              <a:t>and supporting innovative local </a:t>
            </a:r>
            <a:r>
              <a:rPr lang="en-US" altLang="fr-FR" sz="2400" b="1" dirty="0" smtClean="0"/>
              <a:t>initiatives 	   	   (bottom/up) and government’s programs (top/down)</a:t>
            </a:r>
            <a:endParaRPr lang="en-US" altLang="fr-FR" sz="2400" b="1" dirty="0"/>
          </a:p>
          <a:p>
            <a:pPr marL="0" lvl="1" indent="0">
              <a:buClr>
                <a:srgbClr val="00B4A6"/>
              </a:buClr>
              <a:buSzPct val="150000"/>
              <a:buNone/>
            </a:pPr>
            <a:r>
              <a:rPr lang="en-US" altLang="fr-FR" sz="2400" b="1" dirty="0"/>
              <a:t>	</a:t>
            </a:r>
            <a:r>
              <a:rPr lang="en-US" altLang="fr-FR" sz="2400" b="1" dirty="0" smtClean="0"/>
              <a:t>- Rigorously </a:t>
            </a:r>
            <a:r>
              <a:rPr lang="en-US" altLang="fr-FR" sz="2400" b="1" dirty="0"/>
              <a:t>assessing </a:t>
            </a:r>
            <a:r>
              <a:rPr lang="en-US" altLang="fr-FR" sz="2400" b="1" dirty="0" smtClean="0"/>
              <a:t>implementation </a:t>
            </a:r>
            <a:r>
              <a:rPr lang="en-US" altLang="fr-FR" sz="2400" b="1" dirty="0"/>
              <a:t>and impact </a:t>
            </a:r>
            <a:endParaRPr lang="en-US" altLang="fr-FR" sz="2400" b="1" dirty="0" smtClean="0"/>
          </a:p>
          <a:p>
            <a:pPr marL="0" lvl="1" indent="0">
              <a:buClr>
                <a:srgbClr val="00B4A6"/>
              </a:buClr>
              <a:buSzPct val="150000"/>
              <a:buNone/>
            </a:pPr>
            <a:r>
              <a:rPr lang="en-US" altLang="fr-FR" sz="2400" b="1" dirty="0"/>
              <a:t>	</a:t>
            </a:r>
            <a:r>
              <a:rPr lang="en-US" altLang="fr-FR" sz="2400" b="1" dirty="0" smtClean="0"/>
              <a:t>- Proving efficacy </a:t>
            </a:r>
            <a:r>
              <a:rPr lang="en-US" altLang="fr-FR" sz="2400" b="1" dirty="0"/>
              <a:t>before deciding </a:t>
            </a:r>
            <a:r>
              <a:rPr lang="en-US" altLang="fr-FR" sz="2400" b="1" dirty="0" smtClean="0"/>
              <a:t>to  scaled up</a:t>
            </a:r>
          </a:p>
          <a:p>
            <a:pPr marL="0" lvl="1" indent="0">
              <a:buClr>
                <a:srgbClr val="00B4A6"/>
              </a:buClr>
              <a:buSzPct val="150000"/>
              <a:buNone/>
            </a:pPr>
            <a:r>
              <a:rPr lang="en-US" altLang="fr-FR" sz="2400" b="1" dirty="0"/>
              <a:t>	</a:t>
            </a:r>
            <a:r>
              <a:rPr lang="en-US" altLang="fr-FR" sz="2400" b="1" dirty="0" smtClean="0"/>
              <a:t>- </a:t>
            </a:r>
            <a:r>
              <a:rPr lang="en-US" altLang="fr-FR" sz="2400" b="1" dirty="0" err="1" smtClean="0"/>
              <a:t>Capitalising</a:t>
            </a:r>
            <a:r>
              <a:rPr lang="en-US" altLang="fr-FR" sz="2400" b="1" dirty="0" smtClean="0"/>
              <a:t> on knowledge produced and spread it</a:t>
            </a:r>
            <a:endParaRPr lang="en-US" altLang="fr-FR" sz="2400" b="1" dirty="0"/>
          </a:p>
          <a:p>
            <a:endParaRPr lang="fr-FR" dirty="0"/>
          </a:p>
          <a:p>
            <a:r>
              <a:rPr lang="fr-FR" dirty="0" smtClean="0"/>
              <a:t>PRINCIPLES :</a:t>
            </a:r>
            <a:endParaRPr lang="fr-FR" dirty="0"/>
          </a:p>
          <a:p>
            <a:pPr marL="0" lvl="1" indent="0">
              <a:buClr>
                <a:srgbClr val="00B4A6"/>
              </a:buClr>
              <a:buSzPct val="150000"/>
              <a:buNone/>
            </a:pPr>
            <a:r>
              <a:rPr lang="fr-FR" dirty="0"/>
              <a:t>	</a:t>
            </a:r>
            <a:r>
              <a:rPr lang="fr-FR" sz="2400" b="1" dirty="0" smtClean="0"/>
              <a:t>- I</a:t>
            </a:r>
            <a:r>
              <a:rPr lang="en-US" altLang="fr-FR" sz="2400" b="1" dirty="0" err="1" smtClean="0"/>
              <a:t>ndependent</a:t>
            </a:r>
            <a:r>
              <a:rPr lang="en-US" altLang="fr-FR" sz="2400" b="1" dirty="0" smtClean="0"/>
              <a:t> </a:t>
            </a:r>
            <a:r>
              <a:rPr lang="en-US" altLang="fr-FR" sz="2400" b="1" dirty="0"/>
              <a:t>evaluation </a:t>
            </a:r>
            <a:r>
              <a:rPr lang="en-US" altLang="fr-FR" sz="2400" b="1" dirty="0" smtClean="0"/>
              <a:t>team</a:t>
            </a:r>
            <a:endParaRPr lang="en-US" altLang="fr-FR" sz="2400" b="1" dirty="0"/>
          </a:p>
          <a:p>
            <a:pPr marL="0" lvl="1" indent="0">
              <a:buClr>
                <a:srgbClr val="00B4A6"/>
              </a:buClr>
              <a:buSzPct val="150000"/>
              <a:buNone/>
            </a:pPr>
            <a:r>
              <a:rPr lang="en-US" altLang="fr-FR" sz="2400" b="1" dirty="0"/>
              <a:t>	</a:t>
            </a:r>
            <a:r>
              <a:rPr lang="en-US" altLang="fr-FR" sz="2400" b="1" dirty="0" smtClean="0"/>
              <a:t>- Joint responsibility project holder/evaluation team</a:t>
            </a:r>
          </a:p>
          <a:p>
            <a:pPr marL="0" lvl="1" indent="0">
              <a:buClr>
                <a:srgbClr val="00B4A6"/>
              </a:buClr>
              <a:buSzPct val="150000"/>
              <a:buNone/>
            </a:pPr>
            <a:r>
              <a:rPr lang="en-US" altLang="fr-FR" sz="2400" b="1" dirty="0" smtClean="0"/>
              <a:t>	</a:t>
            </a:r>
            <a:r>
              <a:rPr lang="en-US" altLang="fr-FR" sz="2400" b="1" dirty="0"/>
              <a:t>-</a:t>
            </a:r>
            <a:r>
              <a:rPr lang="en-US" altLang="fr-FR" sz="2400" b="1" dirty="0" smtClean="0"/>
              <a:t> </a:t>
            </a:r>
            <a:r>
              <a:rPr lang="en-US" altLang="fr-FR" sz="2400" b="1" dirty="0"/>
              <a:t>M</a:t>
            </a:r>
            <a:r>
              <a:rPr lang="en-US" altLang="fr-FR" sz="2400" b="1" dirty="0" smtClean="0"/>
              <a:t>ake sure </a:t>
            </a:r>
            <a:r>
              <a:rPr lang="en-US" altLang="fr-FR" sz="2400" b="1" dirty="0"/>
              <a:t>that the intervention is evaluated in a way that 	</a:t>
            </a:r>
            <a:r>
              <a:rPr lang="en-US" altLang="fr-FR" sz="2400" b="1" dirty="0" smtClean="0"/>
              <a:t>   makes  it </a:t>
            </a:r>
            <a:r>
              <a:rPr lang="en-US" altLang="fr-FR" sz="2400" b="1" dirty="0"/>
              <a:t>possible to measure the efficacy of the </a:t>
            </a:r>
            <a:r>
              <a:rPr lang="en-US" altLang="fr-FR" sz="2400" b="1" dirty="0" smtClean="0"/>
              <a:t>project</a:t>
            </a:r>
            <a:endParaRPr lang="en-US" altLang="fr-FR" sz="2400" b="1" dirty="0"/>
          </a:p>
          <a:p>
            <a:endParaRPr lang="fr-FR" dirty="0"/>
          </a:p>
        </p:txBody>
      </p:sp>
      <p:sp>
        <p:nvSpPr>
          <p:cNvPr id="4" name="Titre 3"/>
          <p:cNvSpPr>
            <a:spLocks noGrp="1"/>
          </p:cNvSpPr>
          <p:nvPr>
            <p:ph type="ctrTitle"/>
          </p:nvPr>
        </p:nvSpPr>
        <p:spPr/>
        <p:txBody>
          <a:bodyPr/>
          <a:lstStyle/>
          <a:p>
            <a:r>
              <a:rPr lang="fr-FR" dirty="0" err="1" smtClean="0"/>
              <a:t>Experimenting</a:t>
            </a:r>
            <a:r>
              <a:rPr lang="fr-FR" dirty="0" smtClean="0"/>
              <a:t> </a:t>
            </a:r>
            <a:r>
              <a:rPr lang="fr-FR" dirty="0" err="1" smtClean="0"/>
              <a:t>youth</a:t>
            </a:r>
            <a:r>
              <a:rPr lang="fr-FR" dirty="0" smtClean="0"/>
              <a:t> </a:t>
            </a:r>
            <a:r>
              <a:rPr lang="fr-FR" dirty="0" err="1" smtClean="0"/>
              <a:t>policies</a:t>
            </a:r>
            <a:r>
              <a:rPr lang="fr-FR" dirty="0" smtClean="0"/>
              <a:t> : METHOD</a:t>
            </a:r>
            <a:endParaRPr lang="fr-FR" dirty="0"/>
          </a:p>
        </p:txBody>
      </p:sp>
      <p:sp>
        <p:nvSpPr>
          <p:cNvPr id="6" name="Espace réservé du numéro de diapositive 5"/>
          <p:cNvSpPr>
            <a:spLocks noGrp="1"/>
          </p:cNvSpPr>
          <p:nvPr>
            <p:ph type="sldNum" sz="quarter" idx="12"/>
          </p:nvPr>
        </p:nvSpPr>
        <p:spPr/>
        <p:txBody>
          <a:bodyPr/>
          <a:lstStyle/>
          <a:p>
            <a:fld id="{07B2845A-0C9F-40D6-BB29-179AF13C3763}" type="slidenum">
              <a:rPr lang="fr-FR" smtClean="0"/>
              <a:pPr/>
              <a:t>7</a:t>
            </a:fld>
            <a:endParaRPr lang="fr-FR" dirty="0"/>
          </a:p>
        </p:txBody>
      </p:sp>
    </p:spTree>
    <p:extLst>
      <p:ext uri="{BB962C8B-B14F-4D97-AF65-F5344CB8AC3E}">
        <p14:creationId xmlns:p14="http://schemas.microsoft.com/office/powerpoint/2010/main" val="40992722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4294967295"/>
          </p:nvPr>
        </p:nvSpPr>
        <p:spPr/>
        <p:txBody>
          <a:bodyPr/>
          <a:lstStyle/>
          <a:p>
            <a:pPr marL="12700">
              <a:spcBef>
                <a:spcPts val="45"/>
              </a:spcBef>
            </a:pPr>
            <a:r>
              <a:rPr lang="fr-FR" spc="5" dirty="0" smtClean="0"/>
              <a:t>Malika KACIMI</a:t>
            </a:r>
            <a:endParaRPr lang="fr-FR" spc="5" dirty="0"/>
          </a:p>
        </p:txBody>
      </p:sp>
      <p:sp>
        <p:nvSpPr>
          <p:cNvPr id="3" name="Espace réservé du contenu 2"/>
          <p:cNvSpPr>
            <a:spLocks noGrp="1"/>
          </p:cNvSpPr>
          <p:nvPr>
            <p:ph sz="quarter" idx="4294967295"/>
          </p:nvPr>
        </p:nvSpPr>
        <p:spPr>
          <a:xfrm>
            <a:off x="539750" y="1724025"/>
            <a:ext cx="9759950" cy="5105400"/>
          </a:xfrm>
        </p:spPr>
        <p:txBody>
          <a:bodyPr>
            <a:normAutofit/>
          </a:bodyPr>
          <a:lstStyle/>
          <a:p>
            <a:r>
              <a:rPr lang="fr-FR" dirty="0" smtClean="0"/>
              <a:t>QUANTITATIVE METHODS :</a:t>
            </a:r>
            <a:endParaRPr lang="fr-FR" sz="2200" dirty="0">
              <a:solidFill>
                <a:schemeClr val="tx1"/>
              </a:solidFill>
            </a:endParaRPr>
          </a:p>
          <a:p>
            <a:pPr marL="0" indent="0">
              <a:buNone/>
            </a:pPr>
            <a:r>
              <a:rPr lang="fr-FR" dirty="0"/>
              <a:t>	</a:t>
            </a:r>
            <a:r>
              <a:rPr lang="fr-FR" dirty="0" smtClean="0"/>
              <a:t>- </a:t>
            </a:r>
            <a:r>
              <a:rPr lang="fr-FR" dirty="0" smtClean="0">
                <a:solidFill>
                  <a:schemeClr val="tx1"/>
                </a:solidFill>
              </a:rPr>
              <a:t>Impact </a:t>
            </a:r>
            <a:r>
              <a:rPr lang="fr-FR" dirty="0" err="1" smtClean="0">
                <a:solidFill>
                  <a:schemeClr val="tx1"/>
                </a:solidFill>
              </a:rPr>
              <a:t>evaluation</a:t>
            </a:r>
            <a:r>
              <a:rPr lang="fr-FR" dirty="0" smtClean="0">
                <a:solidFill>
                  <a:schemeClr val="tx1"/>
                </a:solidFill>
              </a:rPr>
              <a:t> </a:t>
            </a:r>
            <a:r>
              <a:rPr lang="fr-FR" dirty="0" err="1" smtClean="0">
                <a:solidFill>
                  <a:schemeClr val="tx1"/>
                </a:solidFill>
              </a:rPr>
              <a:t>with</a:t>
            </a:r>
            <a:r>
              <a:rPr lang="fr-FR" dirty="0" smtClean="0">
                <a:solidFill>
                  <a:schemeClr val="tx1"/>
                </a:solidFill>
              </a:rPr>
              <a:t> a control group</a:t>
            </a:r>
          </a:p>
          <a:p>
            <a:pPr marL="0" indent="0">
              <a:buNone/>
            </a:pPr>
            <a:r>
              <a:rPr lang="fr-FR" dirty="0"/>
              <a:t>	</a:t>
            </a:r>
            <a:r>
              <a:rPr lang="fr-FR" dirty="0" smtClean="0"/>
              <a:t>- </a:t>
            </a:r>
            <a:r>
              <a:rPr lang="fr-FR" dirty="0" err="1" smtClean="0">
                <a:solidFill>
                  <a:schemeClr val="tx1"/>
                </a:solidFill>
              </a:rPr>
              <a:t>Random</a:t>
            </a:r>
            <a:r>
              <a:rPr lang="fr-FR" dirty="0" smtClean="0">
                <a:solidFill>
                  <a:schemeClr val="tx1"/>
                </a:solidFill>
              </a:rPr>
              <a:t> assignement</a:t>
            </a:r>
          </a:p>
          <a:p>
            <a:pPr marL="0" indent="0">
              <a:buNone/>
            </a:pPr>
            <a:endParaRPr lang="fr-FR" dirty="0">
              <a:solidFill>
                <a:schemeClr val="tx1"/>
              </a:solidFill>
            </a:endParaRPr>
          </a:p>
          <a:p>
            <a:r>
              <a:rPr lang="fr-FR" dirty="0" smtClean="0"/>
              <a:t>QUALITATIVE METHODS :</a:t>
            </a:r>
            <a:endParaRPr lang="fr-FR" dirty="0"/>
          </a:p>
          <a:p>
            <a:pPr marL="0" lvl="1" indent="0">
              <a:buClr>
                <a:srgbClr val="00B4A6"/>
              </a:buClr>
              <a:buSzPct val="150000"/>
              <a:buNone/>
            </a:pPr>
            <a:r>
              <a:rPr lang="fr-FR" dirty="0"/>
              <a:t>	</a:t>
            </a:r>
            <a:r>
              <a:rPr lang="fr-FR" sz="2400" b="1" dirty="0" smtClean="0">
                <a:solidFill>
                  <a:schemeClr val="bg1">
                    <a:lumMod val="50000"/>
                  </a:schemeClr>
                </a:solidFill>
              </a:rPr>
              <a:t>- </a:t>
            </a:r>
            <a:r>
              <a:rPr lang="fr-FR" sz="2400" b="1" dirty="0" smtClean="0"/>
              <a:t>Survey, questionnaires, interviews </a:t>
            </a:r>
          </a:p>
          <a:p>
            <a:pPr marL="0" lvl="1" indent="0">
              <a:buClr>
                <a:srgbClr val="00B4A6"/>
              </a:buClr>
              <a:buSzPct val="150000"/>
              <a:buNone/>
            </a:pPr>
            <a:r>
              <a:rPr lang="fr-FR" sz="2400" b="1" dirty="0"/>
              <a:t>	</a:t>
            </a:r>
            <a:r>
              <a:rPr lang="fr-FR" sz="2400" b="1" dirty="0">
                <a:solidFill>
                  <a:schemeClr val="bg1">
                    <a:lumMod val="50000"/>
                  </a:schemeClr>
                </a:solidFill>
              </a:rPr>
              <a:t>-</a:t>
            </a:r>
            <a:r>
              <a:rPr lang="fr-FR" sz="2400" b="1" dirty="0" smtClean="0"/>
              <a:t> Observation sessions</a:t>
            </a:r>
          </a:p>
          <a:p>
            <a:pPr marL="0" lvl="1" indent="0">
              <a:buClr>
                <a:srgbClr val="00B4A6"/>
              </a:buClr>
              <a:buSzPct val="150000"/>
              <a:buNone/>
            </a:pPr>
            <a:endParaRPr lang="fr-FR" sz="2400" b="1" dirty="0">
              <a:solidFill>
                <a:schemeClr val="bg1">
                  <a:lumMod val="50000"/>
                </a:schemeClr>
              </a:solidFill>
            </a:endParaRPr>
          </a:p>
          <a:p>
            <a:pPr marL="342900" lvl="1" indent="-342900">
              <a:buClr>
                <a:srgbClr val="00B4A6"/>
              </a:buClr>
              <a:buSzPct val="150000"/>
              <a:buFont typeface="Wingdings" panose="05000000000000000000" pitchFamily="2" charset="2"/>
              <a:buChar char="§"/>
            </a:pPr>
            <a:r>
              <a:rPr lang="fr-FR" sz="2400" b="1" dirty="0" smtClean="0">
                <a:solidFill>
                  <a:schemeClr val="bg1">
                    <a:lumMod val="50000"/>
                  </a:schemeClr>
                </a:solidFill>
              </a:rPr>
              <a:t>USEFULL COMBINATION OF METHODS</a:t>
            </a:r>
          </a:p>
          <a:p>
            <a:pPr marL="0" lvl="1" indent="0">
              <a:buClr>
                <a:srgbClr val="00B4A6"/>
              </a:buClr>
              <a:buSzPct val="150000"/>
              <a:buNone/>
            </a:pPr>
            <a:r>
              <a:rPr lang="fr-FR" sz="2400" b="1" dirty="0" smtClean="0">
                <a:solidFill>
                  <a:schemeClr val="bg1">
                    <a:lumMod val="50000"/>
                  </a:schemeClr>
                </a:solidFill>
              </a:rPr>
              <a:t>	- </a:t>
            </a:r>
            <a:r>
              <a:rPr lang="fr-FR" sz="2400" b="1" i="1" dirty="0"/>
              <a:t>In </a:t>
            </a:r>
            <a:r>
              <a:rPr lang="fr-FR" sz="2400" b="1" i="1" dirty="0" err="1" smtClean="0"/>
              <a:t>itinere</a:t>
            </a:r>
            <a:r>
              <a:rPr lang="fr-FR" sz="2400" b="1" i="1" dirty="0" smtClean="0"/>
              <a:t> </a:t>
            </a:r>
            <a:r>
              <a:rPr lang="fr-FR" sz="2400" b="1" dirty="0" err="1"/>
              <a:t>approach</a:t>
            </a:r>
            <a:endParaRPr lang="fr-FR" sz="2400" b="1" dirty="0"/>
          </a:p>
        </p:txBody>
      </p:sp>
      <p:sp>
        <p:nvSpPr>
          <p:cNvPr id="4" name="Titre 3"/>
          <p:cNvSpPr>
            <a:spLocks noGrp="1"/>
          </p:cNvSpPr>
          <p:nvPr>
            <p:ph type="ctrTitle"/>
          </p:nvPr>
        </p:nvSpPr>
        <p:spPr/>
        <p:txBody>
          <a:bodyPr/>
          <a:lstStyle/>
          <a:p>
            <a:r>
              <a:rPr lang="fr-FR" dirty="0" err="1" smtClean="0"/>
              <a:t>Experimenting</a:t>
            </a:r>
            <a:r>
              <a:rPr lang="fr-FR" dirty="0" smtClean="0"/>
              <a:t> </a:t>
            </a:r>
            <a:r>
              <a:rPr lang="fr-FR" dirty="0" err="1" smtClean="0"/>
              <a:t>youth</a:t>
            </a:r>
            <a:r>
              <a:rPr lang="fr-FR" dirty="0" smtClean="0"/>
              <a:t> </a:t>
            </a:r>
            <a:r>
              <a:rPr lang="fr-FR" dirty="0" err="1" smtClean="0"/>
              <a:t>policies</a:t>
            </a:r>
            <a:r>
              <a:rPr lang="fr-FR" dirty="0" smtClean="0"/>
              <a:t> : EVALUATION</a:t>
            </a:r>
            <a:endParaRPr lang="fr-FR" dirty="0"/>
          </a:p>
        </p:txBody>
      </p:sp>
      <p:sp>
        <p:nvSpPr>
          <p:cNvPr id="6" name="Espace réservé du numéro de diapositive 5"/>
          <p:cNvSpPr>
            <a:spLocks noGrp="1"/>
          </p:cNvSpPr>
          <p:nvPr>
            <p:ph type="sldNum" sz="quarter" idx="12"/>
          </p:nvPr>
        </p:nvSpPr>
        <p:spPr/>
        <p:txBody>
          <a:bodyPr/>
          <a:lstStyle/>
          <a:p>
            <a:fld id="{07B2845A-0C9F-40D6-BB29-179AF13C3763}" type="slidenum">
              <a:rPr lang="fr-FR" smtClean="0"/>
              <a:pPr/>
              <a:t>8</a:t>
            </a:fld>
            <a:endParaRPr lang="fr-FR" dirty="0"/>
          </a:p>
        </p:txBody>
      </p:sp>
    </p:spTree>
    <p:extLst>
      <p:ext uri="{BB962C8B-B14F-4D97-AF65-F5344CB8AC3E}">
        <p14:creationId xmlns:p14="http://schemas.microsoft.com/office/powerpoint/2010/main" val="39307914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4294967295"/>
          </p:nvPr>
        </p:nvSpPr>
        <p:spPr/>
        <p:txBody>
          <a:bodyPr/>
          <a:lstStyle/>
          <a:p>
            <a:pPr marL="12700">
              <a:spcBef>
                <a:spcPts val="45"/>
              </a:spcBef>
            </a:pPr>
            <a:r>
              <a:rPr lang="fr-FR" spc="5" dirty="0" smtClean="0"/>
              <a:t>Malika KACIMI</a:t>
            </a:r>
            <a:endParaRPr lang="fr-FR" spc="5" dirty="0"/>
          </a:p>
        </p:txBody>
      </p:sp>
      <p:sp>
        <p:nvSpPr>
          <p:cNvPr id="3" name="Espace réservé du contenu 2"/>
          <p:cNvSpPr>
            <a:spLocks noGrp="1"/>
          </p:cNvSpPr>
          <p:nvPr>
            <p:ph sz="quarter" idx="4294967295"/>
          </p:nvPr>
        </p:nvSpPr>
        <p:spPr>
          <a:xfrm>
            <a:off x="539750" y="1724025"/>
            <a:ext cx="9759950" cy="5105400"/>
          </a:xfrm>
        </p:spPr>
        <p:txBody>
          <a:bodyPr>
            <a:normAutofit/>
          </a:bodyPr>
          <a:lstStyle/>
          <a:p>
            <a:r>
              <a:rPr lang="fr-FR" dirty="0" smtClean="0"/>
              <a:t>10 YEARS OF EXPERIENCE FOR FEJ</a:t>
            </a:r>
            <a:endParaRPr lang="fr-FR" dirty="0" smtClean="0">
              <a:solidFill>
                <a:schemeClr val="tx1"/>
              </a:solidFill>
            </a:endParaRPr>
          </a:p>
          <a:p>
            <a:pPr marL="0" indent="0">
              <a:buNone/>
            </a:pPr>
            <a:endParaRPr lang="fr-FR" dirty="0">
              <a:solidFill>
                <a:schemeClr val="tx1"/>
              </a:solidFill>
            </a:endParaRPr>
          </a:p>
          <a:p>
            <a:r>
              <a:rPr lang="fr-FR" dirty="0" smtClean="0"/>
              <a:t>AIMS TO CONNECT </a:t>
            </a:r>
            <a:endParaRPr lang="fr-FR" dirty="0"/>
          </a:p>
          <a:p>
            <a:pPr marL="0" lvl="1" indent="0">
              <a:buClr>
                <a:srgbClr val="00B4A6"/>
              </a:buClr>
              <a:buSzPct val="150000"/>
              <a:buNone/>
            </a:pPr>
            <a:r>
              <a:rPr lang="fr-FR" dirty="0"/>
              <a:t>	</a:t>
            </a:r>
            <a:r>
              <a:rPr lang="fr-FR" sz="2400" b="1" dirty="0" smtClean="0">
                <a:solidFill>
                  <a:schemeClr val="bg1">
                    <a:lumMod val="50000"/>
                  </a:schemeClr>
                </a:solidFill>
              </a:rPr>
              <a:t>- </a:t>
            </a:r>
            <a:r>
              <a:rPr lang="fr-FR" sz="2400" b="1" dirty="0" smtClean="0"/>
              <a:t>Field </a:t>
            </a:r>
            <a:r>
              <a:rPr lang="fr-FR" sz="2400" b="1" dirty="0" err="1" smtClean="0"/>
              <a:t>actors</a:t>
            </a:r>
            <a:r>
              <a:rPr lang="fr-FR" sz="2400" b="1" dirty="0" smtClean="0"/>
              <a:t> on </a:t>
            </a:r>
            <a:r>
              <a:rPr lang="fr-FR" sz="2400" b="1" dirty="0" err="1" smtClean="0"/>
              <a:t>youth</a:t>
            </a:r>
            <a:r>
              <a:rPr lang="fr-FR" sz="2400" b="1" dirty="0" smtClean="0"/>
              <a:t> </a:t>
            </a:r>
            <a:endParaRPr lang="fr-FR" sz="2400" b="1" dirty="0" smtClean="0"/>
          </a:p>
          <a:p>
            <a:pPr marL="0" lvl="1" indent="0">
              <a:buClr>
                <a:srgbClr val="00B4A6"/>
              </a:buClr>
              <a:buSzPct val="150000"/>
              <a:buNone/>
            </a:pPr>
            <a:r>
              <a:rPr lang="fr-FR" sz="2400" b="1" dirty="0"/>
              <a:t>	</a:t>
            </a:r>
            <a:r>
              <a:rPr lang="fr-FR" sz="2400" b="1" dirty="0">
                <a:solidFill>
                  <a:schemeClr val="bg1">
                    <a:lumMod val="50000"/>
                  </a:schemeClr>
                </a:solidFill>
              </a:rPr>
              <a:t>-</a:t>
            </a:r>
            <a:r>
              <a:rPr lang="fr-FR" sz="2400" b="1" dirty="0" smtClean="0"/>
              <a:t> </a:t>
            </a:r>
            <a:r>
              <a:rPr lang="fr-FR" sz="2400" b="1" dirty="0" err="1" smtClean="0"/>
              <a:t>Researchers</a:t>
            </a:r>
            <a:endParaRPr lang="fr-FR" sz="2400" b="1" dirty="0" smtClean="0"/>
          </a:p>
          <a:p>
            <a:pPr marL="0" lvl="1" indent="0">
              <a:buClr>
                <a:srgbClr val="00B4A6"/>
              </a:buClr>
              <a:buSzPct val="150000"/>
              <a:buNone/>
            </a:pPr>
            <a:r>
              <a:rPr lang="fr-FR" sz="2400" b="1" dirty="0"/>
              <a:t>	</a:t>
            </a:r>
            <a:r>
              <a:rPr lang="fr-FR" sz="2400" b="1" dirty="0" smtClean="0"/>
              <a:t>- </a:t>
            </a:r>
            <a:r>
              <a:rPr lang="fr-FR" sz="2400" b="1" dirty="0"/>
              <a:t>P</a:t>
            </a:r>
            <a:r>
              <a:rPr lang="fr-FR" sz="2400" b="1" dirty="0" smtClean="0"/>
              <a:t>olicy </a:t>
            </a:r>
            <a:r>
              <a:rPr lang="fr-FR" sz="2400" b="1" dirty="0" err="1" smtClean="0"/>
              <a:t>makers</a:t>
            </a:r>
            <a:endParaRPr lang="fr-FR" sz="2400" b="1" dirty="0" smtClean="0"/>
          </a:p>
          <a:p>
            <a:pPr marL="0" lvl="1" indent="0">
              <a:buClr>
                <a:srgbClr val="00B4A6"/>
              </a:buClr>
              <a:buSzPct val="150000"/>
              <a:buNone/>
            </a:pPr>
            <a:r>
              <a:rPr lang="fr-FR" sz="2400" b="1" dirty="0"/>
              <a:t>	</a:t>
            </a:r>
            <a:r>
              <a:rPr lang="fr-FR" sz="2400" b="1" dirty="0" smtClean="0"/>
              <a:t>- </a:t>
            </a:r>
            <a:r>
              <a:rPr lang="fr-FR" sz="2400" b="1" dirty="0" err="1"/>
              <a:t>Y</a:t>
            </a:r>
            <a:r>
              <a:rPr lang="fr-FR" sz="2400" b="1" dirty="0" err="1" smtClean="0"/>
              <a:t>oungsters</a:t>
            </a:r>
            <a:endParaRPr lang="fr-FR" sz="2400" b="1" dirty="0" smtClean="0"/>
          </a:p>
          <a:p>
            <a:pPr marL="0" lvl="1" indent="0">
              <a:buClr>
                <a:srgbClr val="00B4A6"/>
              </a:buClr>
              <a:buSzPct val="150000"/>
              <a:buNone/>
            </a:pPr>
            <a:endParaRPr lang="fr-FR" sz="2400" b="1" dirty="0">
              <a:solidFill>
                <a:schemeClr val="bg1">
                  <a:lumMod val="50000"/>
                </a:schemeClr>
              </a:solidFill>
            </a:endParaRPr>
          </a:p>
          <a:p>
            <a:pPr marL="342900" lvl="1" indent="-342900">
              <a:buClr>
                <a:srgbClr val="00B4A6"/>
              </a:buClr>
              <a:buSzPct val="150000"/>
              <a:buFont typeface="Wingdings" panose="05000000000000000000" pitchFamily="2" charset="2"/>
              <a:buChar char="§"/>
            </a:pPr>
            <a:r>
              <a:rPr lang="fr-FR" sz="2400" b="1" dirty="0" smtClean="0">
                <a:solidFill>
                  <a:schemeClr val="bg1">
                    <a:lumMod val="50000"/>
                  </a:schemeClr>
                </a:solidFill>
              </a:rPr>
              <a:t>ONE CONCLUSION</a:t>
            </a:r>
            <a:endParaRPr lang="fr-FR" sz="2400" b="1" dirty="0" smtClean="0">
              <a:solidFill>
                <a:schemeClr val="bg1">
                  <a:lumMod val="50000"/>
                </a:schemeClr>
              </a:solidFill>
            </a:endParaRPr>
          </a:p>
          <a:p>
            <a:pPr marL="0" lvl="1" indent="0">
              <a:buClr>
                <a:srgbClr val="00B4A6"/>
              </a:buClr>
              <a:buSzPct val="150000"/>
              <a:buNone/>
            </a:pPr>
            <a:r>
              <a:rPr lang="fr-FR" sz="2400" b="1" dirty="0" smtClean="0">
                <a:solidFill>
                  <a:schemeClr val="bg1">
                    <a:lumMod val="50000"/>
                  </a:schemeClr>
                </a:solidFill>
              </a:rPr>
              <a:t>	- </a:t>
            </a:r>
            <a:r>
              <a:rPr lang="fr-FR" sz="2400" b="1" dirty="0" err="1" smtClean="0"/>
              <a:t>Research</a:t>
            </a:r>
            <a:r>
              <a:rPr lang="fr-FR" sz="2400" b="1" dirty="0" smtClean="0"/>
              <a:t> or </a:t>
            </a:r>
            <a:r>
              <a:rPr lang="fr-FR" sz="2400" b="1" dirty="0" err="1" smtClean="0"/>
              <a:t>experiment</a:t>
            </a:r>
            <a:r>
              <a:rPr lang="fr-FR" sz="2400" b="1" dirty="0" smtClean="0"/>
              <a:t> time </a:t>
            </a:r>
            <a:r>
              <a:rPr lang="fr-FR" sz="2400" b="1" dirty="0" err="1" smtClean="0"/>
              <a:t>is</a:t>
            </a:r>
            <a:r>
              <a:rPr lang="fr-FR" sz="2400" b="1" dirty="0" smtClean="0"/>
              <a:t> </a:t>
            </a:r>
            <a:r>
              <a:rPr lang="fr-FR" sz="2400" b="1" dirty="0" err="1" smtClean="0"/>
              <a:t>different</a:t>
            </a:r>
            <a:r>
              <a:rPr lang="fr-FR" sz="2400" b="1" dirty="0" smtClean="0"/>
              <a:t> </a:t>
            </a:r>
            <a:r>
              <a:rPr lang="fr-FR" sz="2400" b="1" dirty="0" err="1" smtClean="0"/>
              <a:t>from</a:t>
            </a:r>
            <a:r>
              <a:rPr lang="fr-FR" sz="2400" b="1" dirty="0" smtClean="0"/>
              <a:t> </a:t>
            </a:r>
            <a:r>
              <a:rPr lang="fr-FR" sz="2400" b="1" dirty="0" err="1" smtClean="0"/>
              <a:t>political</a:t>
            </a:r>
            <a:r>
              <a:rPr lang="fr-FR" sz="2400" b="1" dirty="0" smtClean="0"/>
              <a:t> or 	   gouvernemental time to design </a:t>
            </a:r>
            <a:r>
              <a:rPr lang="fr-FR" sz="2400" b="1" dirty="0" err="1" smtClean="0"/>
              <a:t>policies</a:t>
            </a:r>
            <a:endParaRPr lang="fr-FR" sz="2400" b="1" dirty="0"/>
          </a:p>
        </p:txBody>
      </p:sp>
      <p:sp>
        <p:nvSpPr>
          <p:cNvPr id="4" name="Titre 3"/>
          <p:cNvSpPr>
            <a:spLocks noGrp="1"/>
          </p:cNvSpPr>
          <p:nvPr>
            <p:ph type="ctrTitle"/>
          </p:nvPr>
        </p:nvSpPr>
        <p:spPr/>
        <p:txBody>
          <a:bodyPr/>
          <a:lstStyle/>
          <a:p>
            <a:r>
              <a:rPr lang="fr-FR" dirty="0" smtClean="0"/>
              <a:t>AS A CONCLUSION</a:t>
            </a:r>
            <a:endParaRPr lang="fr-FR" dirty="0"/>
          </a:p>
        </p:txBody>
      </p:sp>
      <p:sp>
        <p:nvSpPr>
          <p:cNvPr id="6" name="Espace réservé du numéro de diapositive 5"/>
          <p:cNvSpPr>
            <a:spLocks noGrp="1"/>
          </p:cNvSpPr>
          <p:nvPr>
            <p:ph type="sldNum" sz="quarter" idx="12"/>
          </p:nvPr>
        </p:nvSpPr>
        <p:spPr/>
        <p:txBody>
          <a:bodyPr/>
          <a:lstStyle/>
          <a:p>
            <a:fld id="{07B2845A-0C9F-40D6-BB29-179AF13C3763}" type="slidenum">
              <a:rPr lang="fr-FR" smtClean="0"/>
              <a:pPr/>
              <a:t>9</a:t>
            </a:fld>
            <a:endParaRPr lang="fr-FR" dirty="0"/>
          </a:p>
        </p:txBody>
      </p:sp>
    </p:spTree>
    <p:extLst>
      <p:ext uri="{BB962C8B-B14F-4D97-AF65-F5344CB8AC3E}">
        <p14:creationId xmlns:p14="http://schemas.microsoft.com/office/powerpoint/2010/main" val="3178949513"/>
      </p:ext>
    </p:extLst>
  </p:cSld>
  <p:clrMapOvr>
    <a:masterClrMapping/>
  </p:clrMapOvr>
  <p:timing>
    <p:tnLst>
      <p:par>
        <p:cTn id="1" dur="indefinite" restart="never" nodeType="tmRoot"/>
      </p:par>
    </p:tnLst>
  </p:timing>
</p:sld>
</file>

<file path=ppt/theme/theme1.xml><?xml version="1.0" encoding="utf-8"?>
<a:theme xmlns:a="http://schemas.openxmlformats.org/drawingml/2006/main" name="2_Conception personnalisée">
  <a:themeElements>
    <a:clrScheme name="Personnalisé 2">
      <a:dk1>
        <a:sysClr val="windowText" lastClr="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Personnalisé 1">
      <a:majorFont>
        <a:latin typeface="Raleway"/>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1543</TotalTime>
  <Words>570</Words>
  <Application>Microsoft Office PowerPoint</Application>
  <PresentationFormat>Personnalisé</PresentationFormat>
  <Paragraphs>172</Paragraphs>
  <Slides>10</Slides>
  <Notes>10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2_Conception personnalisée</vt:lpstr>
      <vt:lpstr>Youth policies monitoring and evaluation in France</vt:lpstr>
      <vt:lpstr>IMPULSing youth policy</vt:lpstr>
      <vt:lpstr>Monitoring youth policy : stakeholders involved</vt:lpstr>
      <vt:lpstr>Monitoring youth policy : data sources</vt:lpstr>
      <vt:lpstr>Monitoring youth policy : tools and indicators</vt:lpstr>
      <vt:lpstr>Experimenting youth policies : FEJ</vt:lpstr>
      <vt:lpstr>Experimenting youth policies : METHOD</vt:lpstr>
      <vt:lpstr>Experimenting youth policies : EVALUATION</vt:lpstr>
      <vt:lpstr>AS A CONCLUSION</vt:lpstr>
      <vt:lpstr>Thank you. Have you any question?  MORE INFORMATION ON www.injep.fr www.experimentations.jeunes.gouv.fr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intervention niveau 1 lorem ipsum</dc:title>
  <dc:creator>SONNET, Roch (DJEPVA/INJEP/MVD)</dc:creator>
  <cp:lastModifiedBy>KACIMI, Malika (DJEPVA/DJEPVA A/DJEPVA A1)</cp:lastModifiedBy>
  <cp:revision>104</cp:revision>
  <cp:lastPrinted>2018-09-17T18:03:30Z</cp:lastPrinted>
  <dcterms:created xsi:type="dcterms:W3CDTF">2017-10-05T16:42:21Z</dcterms:created>
  <dcterms:modified xsi:type="dcterms:W3CDTF">2018-09-19T20:52:53Z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2017-10-04T00:00:00Z</vt:filetime>
  </property>
  <property fmtid="{D5CDD505-2E9C-101B-9397-08002B2CF9AE}" pid="3" name="Creator">
    <vt:lpwstr>Adobe InDesign CC 2017 (Macintosh)</vt:lpwstr>
  </property>
  <property fmtid="{D5CDD505-2E9C-101B-9397-08002B2CF9AE}" pid="4" name="LastSaved">
    <vt:filetime>2017-10-05T00:00:00Z</vt:filetime>
  </property>
</Properties>
</file>