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72" r:id="rId5"/>
    <p:sldId id="274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4624" autoAdjust="0"/>
  </p:normalViewPr>
  <p:slideViewPr>
    <p:cSldViewPr snapToGrid="0">
      <p:cViewPr>
        <p:scale>
          <a:sx n="91" d="100"/>
          <a:sy n="91" d="100"/>
        </p:scale>
        <p:origin x="-370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9DEC-310D-451D-A8C3-78F5248A0F2D}" type="datetimeFigureOut">
              <a:rPr lang="en-GB" smtClean="0"/>
              <a:pPr/>
              <a:t>29/05/2018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68E6D-2134-48FC-B83E-2C81023930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7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C3A46-8FA6-4482-8D75-AC4AE2EFE5C7}" type="datetimeFigureOut">
              <a:rPr lang="en-IE" smtClean="0"/>
              <a:pPr/>
              <a:t>29/05/2018</a:t>
            </a:fld>
            <a:endParaRPr lang="en-I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352697"/>
            <a:ext cx="10468864" cy="5564777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latin typeface="Arial" pitchFamily="34" charset="0"/>
                <a:cs typeface="Arial" pitchFamily="34" charset="0"/>
              </a:rPr>
              <a:t>Mapping Educational Paths of Youth Workers and Gathering Knowledge on Youth Work</a:t>
            </a:r>
            <a:br>
              <a:rPr lang="en-IE" sz="4000" b="1" dirty="0" smtClean="0">
                <a:latin typeface="Arial" pitchFamily="34" charset="0"/>
                <a:cs typeface="Arial" pitchFamily="34" charset="0"/>
              </a:rPr>
            </a:br>
            <a:r>
              <a:rPr lang="en-IE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4000" dirty="0" smtClean="0">
                <a:latin typeface="Arial" pitchFamily="34" charset="0"/>
                <a:cs typeface="Arial" pitchFamily="34" charset="0"/>
              </a:rPr>
            </a:br>
            <a:r>
              <a:rPr lang="en-IE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4000" dirty="0" smtClean="0">
                <a:latin typeface="Arial" pitchFamily="34" charset="0"/>
                <a:cs typeface="Arial" pitchFamily="34" charset="0"/>
              </a:rPr>
            </a:br>
            <a:r>
              <a:rPr lang="en-IE" sz="3600" dirty="0" smtClean="0">
                <a:latin typeface="Arial" pitchFamily="34" charset="0"/>
                <a:cs typeface="Arial" pitchFamily="34" charset="0"/>
              </a:rPr>
              <a:t>Expert Group meeting – 31 May 2018</a:t>
            </a:r>
            <a:endParaRPr lang="en-IE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1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074"/>
            <a:ext cx="10515600" cy="836023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>
                <a:latin typeface="Arial" pitchFamily="34" charset="0"/>
                <a:cs typeface="Arial" pitchFamily="34" charset="0"/>
              </a:rPr>
              <a:t>Project Aim and Context</a:t>
            </a:r>
            <a:endParaRPr lang="en-I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4818426"/>
          </a:xfrm>
        </p:spPr>
        <p:txBody>
          <a:bodyPr>
            <a:normAutofit/>
          </a:bodyPr>
          <a:lstStyle/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Aim of the research project: to contribute to a better understanding and sharing of information about the education and training of youth workers across Europe and their ensuing employment/career paths.</a:t>
            </a:r>
          </a:p>
          <a:p>
            <a:endParaRPr lang="en-I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The project also aims to assess implications for youth work quality and anticipate the social benefits youth workers bring.</a:t>
            </a:r>
          </a:p>
          <a:p>
            <a:endParaRPr lang="en-I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IE" sz="2400" dirty="0" smtClean="0">
                <a:latin typeface="Arial" pitchFamily="34" charset="0"/>
                <a:cs typeface="Arial" pitchFamily="34" charset="0"/>
              </a:rPr>
              <a:t>Contributes to the policy objectives 1.3. European Knowledge Centre on Youth Policy; 2.1. Knowing Youth Work in Europe of the 2017 Work Programme; and the Europe Goes Local Strategic Partnership.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483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074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>
                <a:latin typeface="Arial" pitchFamily="34" charset="0"/>
                <a:cs typeface="Arial" pitchFamily="34" charset="0"/>
              </a:rPr>
              <a:t>Questionnaire</a:t>
            </a:r>
            <a:endParaRPr lang="en-I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332411"/>
            <a:ext cx="10609217" cy="4844552"/>
          </a:xfrm>
        </p:spPr>
        <p:txBody>
          <a:bodyPr>
            <a:normAutofit lnSpcReduction="10000"/>
          </a:bodyPr>
          <a:lstStyle/>
          <a:p>
            <a:pPr lvl="0"/>
            <a:r>
              <a:rPr lang="en-IE" sz="2400" dirty="0" smtClean="0">
                <a:latin typeface="Arial" pitchFamily="34" charset="0"/>
                <a:cs typeface="Arial" pitchFamily="34" charset="0"/>
              </a:rPr>
              <a:t>Target groups: EKCYP correspondents, relevant ministries, Advisory Council on Youth, European Youth Forum, other organisations delivering youth work.</a:t>
            </a:r>
          </a:p>
          <a:p>
            <a:pPr lvl="0"/>
            <a:r>
              <a:rPr lang="en-IE" sz="2400" dirty="0" smtClean="0">
                <a:latin typeface="Arial" pitchFamily="34" charset="0"/>
                <a:cs typeface="Arial" pitchFamily="34" charset="0"/>
              </a:rPr>
              <a:t>Deadline: 10 July 2017 – further extended.</a:t>
            </a:r>
          </a:p>
          <a:p>
            <a:pPr lvl="0"/>
            <a:r>
              <a:rPr lang="en-IE" sz="2400" dirty="0" smtClean="0">
                <a:latin typeface="Arial" pitchFamily="34" charset="0"/>
                <a:cs typeface="Arial" pitchFamily="34" charset="0"/>
              </a:rPr>
              <a:t>Questionnaire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Policy and Legislation – 5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Regulation of youth work as a profession – 5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Formal and accredited courses in youth work – 6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Non-formal education and training for youth workers – 10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Quality and Competences – 4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Associations of youth workers -  3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Employment of youth workers – 4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1700" dirty="0" smtClean="0">
                <a:latin typeface="Arial" pitchFamily="34" charset="0"/>
                <a:cs typeface="Arial" pitchFamily="34" charset="0"/>
              </a:rPr>
              <a:t>Career paths and employment opportunities for youth workers – 5 questions</a:t>
            </a:r>
          </a:p>
          <a:p>
            <a:pPr marL="548640" indent="-457200"/>
            <a:r>
              <a:rPr lang="en-IE" sz="2200" dirty="0" smtClean="0">
                <a:latin typeface="Arial" pitchFamily="34" charset="0"/>
                <a:cs typeface="Arial" pitchFamily="34" charset="0"/>
              </a:rPr>
              <a:t>Completed questionnaires were received from 41 countries.</a:t>
            </a:r>
          </a:p>
          <a:p>
            <a:pPr marL="914400" lvl="1" indent="-457200">
              <a:buNone/>
            </a:pPr>
            <a:endParaRPr lang="en-IE" sz="2000" dirty="0" smtClean="0">
              <a:latin typeface="Arial" pitchFamily="34" charset="0"/>
              <a:cs typeface="Arial" pitchFamily="34" charset="0"/>
            </a:endParaRPr>
          </a:p>
          <a:p>
            <a:pPr marL="548640" indent="-457200">
              <a:buFont typeface="+mj-lt"/>
              <a:buAutoNum type="arabicPeriod"/>
            </a:pPr>
            <a:endParaRPr lang="en-IE" sz="22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IE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E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5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074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>
                <a:latin typeface="Arial" pitchFamily="34" charset="0"/>
                <a:cs typeface="Arial" pitchFamily="34" charset="0"/>
              </a:rPr>
              <a:t>Outline of Draft Report</a:t>
            </a:r>
            <a:endParaRPr lang="en-I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332411"/>
            <a:ext cx="10609217" cy="484455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Executive Summary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Current European policy on promotion and  development of youth work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Research questions, methodology and responses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Data analysis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Policy and Legislation Tables (Question 1)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Formal and non-formal education and training incl. Tables (Questions 3 and 4)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Quality and Competences  incl. Tables (Question 5)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Associations and networking incl. Tables (Question 6)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Employment, career paths and </a:t>
            </a:r>
            <a:r>
              <a:rPr lang="en-GB" sz="1900" dirty="0" err="1" smtClean="0">
                <a:latin typeface="Arial" pitchFamily="34" charset="0"/>
                <a:cs typeface="Arial" pitchFamily="34" charset="0"/>
              </a:rPr>
              <a:t>professionalisation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 incl. Tables (Questions 7, 8 and 2)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Main findings, emerging issues and challenges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Appendices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Annexes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Questionnaire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Nomenclature of youth worker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List of references (publications, research, etc)</a:t>
            </a:r>
          </a:p>
          <a:p>
            <a:pPr marL="822960" lvl="1" indent="-457200">
              <a:buFont typeface="+mj-lt"/>
              <a:buAutoNum type="arabicPeriod"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 marL="822960" lvl="1" indent="-457200" fontAlgn="base">
              <a:buNone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endParaRPr lang="en-GB" sz="2000" dirty="0" smtClean="0"/>
          </a:p>
          <a:p>
            <a:pPr lvl="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E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IE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5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241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Key Findings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Access to relevant, reliable and regular data and information is a prerequisite if education/training and employment/career paths for youth workers are not only to be identified but also actively promoted and supported.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In all 41 countries surveyed there is a governmental structure responsible for youth policy and its implementation.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34 countries have some form of legislative or strategic policy provision for youth, at either national or regional level.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Policy initiatives and developments in youth work are also under way in 21 countries.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Degree level courses in youth work or related fields are provided in 17 countries.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39 of the countries surveyed state that they provide some level of non-formal education and training for youth workers.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The main providers of non-formal education and training are the state, the voluntary sector, and European support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I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7651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Key Findings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A Central/ Northern/ Western Europe and Southern/ Eastern Europe divide is apparent in terms of education and training provision.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18 countries have some form of quality assurance framework or system in place. 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20 countries also have systems or tools in place for the recognition of competences needed by youth workers.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Associations of youth workers exist in 15 countries and most provide training for youth workers.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13 countries have statistics on the number of youth workers employed by the state/ public sector/ NGOs.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22 countries have standard occupational profiles for youth workers.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Possible career opportunities for youth workers include: youth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centres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advise provision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counselling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health services, NGOs, the voluntary sector, leisure and out-of-school activities. 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dirty="0" smtClean="0">
                <a:latin typeface="Arial" pitchFamily="34" charset="0"/>
                <a:cs typeface="Arial" pitchFamily="34" charset="0"/>
              </a:rPr>
              <a:t>In general, there is a lack of recognition of the profession “youth worker”.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9452"/>
            <a:ext cx="10972800" cy="90133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Most of the 41 countries surveyed have a legal or strategic structure or framework in place with responsibility for youth policy and its implementation.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Almost all the countries surveyed provide some level of non-formal education and training.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In terms of formal education, the existence of some form of quality and/or competency framework or system, and identifiable employment and career paths, less than half of the countries surveyed have some level of capacity.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A minority of the countries surveyed appear relatively proactive and strong in most categories, while a minority of others appear much less proactive and weak.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emerges from the survey is a variegated and complex picture of youth work across Europe.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In a minority of countries, with a history of youth work and where it is embedded, education/training and employment pathways appear reasonably clear. In other countries surveyed, where youth work is not embedded, education/training and employment paths often appear both limited and sparse.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Emerging Issues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Definition/perception of youth work and youth workers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Status of youth work and youth workers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Role of the state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Role of the voluntary sector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Role of Europe and European institutions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Disconnect between formal and non-formal education and training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Paper  vs. practice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Capacity, reach, priorities and time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</TotalTime>
  <Words>840</Words>
  <Application>Microsoft Office PowerPoint</Application>
  <PresentationFormat>Custom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Mapping Educational Paths of Youth Workers and Gathering Knowledge on Youth Work   Expert Group meeting – 31 May 2018</vt:lpstr>
      <vt:lpstr>Project Aim and Context</vt:lpstr>
      <vt:lpstr>Questionnaire</vt:lpstr>
      <vt:lpstr>Outline of Draft Report</vt:lpstr>
      <vt:lpstr>Key Findings</vt:lpstr>
      <vt:lpstr>Key Findings</vt:lpstr>
      <vt:lpstr>Conclusions</vt:lpstr>
      <vt:lpstr>Emerging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Educational Paths of Youth Workers and Gathering Knowledge on Youth Work</dc:title>
  <dc:creator>David</dc:creator>
  <cp:lastModifiedBy>BASARAB Tanya</cp:lastModifiedBy>
  <cp:revision>64</cp:revision>
  <dcterms:created xsi:type="dcterms:W3CDTF">2017-09-13T13:12:14Z</dcterms:created>
  <dcterms:modified xsi:type="dcterms:W3CDTF">2018-05-29T09:15:23Z</dcterms:modified>
</cp:coreProperties>
</file>