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5" r:id="rId2"/>
    <p:sldId id="296" r:id="rId3"/>
    <p:sldId id="297" r:id="rId4"/>
    <p:sldId id="300" r:id="rId5"/>
    <p:sldId id="298" r:id="rId6"/>
    <p:sldId id="293" r:id="rId7"/>
    <p:sldId id="289" r:id="rId8"/>
    <p:sldId id="290" r:id="rId9"/>
    <p:sldId id="291" r:id="rId10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5" autoAdjust="0"/>
    <p:restoredTop sz="94624" autoAdjust="0"/>
  </p:normalViewPr>
  <p:slideViewPr>
    <p:cSldViewPr snapToGrid="0">
      <p:cViewPr>
        <p:scale>
          <a:sx n="66" d="100"/>
          <a:sy n="66" d="100"/>
        </p:scale>
        <p:origin x="-1330" y="-4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6D477-EB45-4AF6-9E1E-903965E54802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2FF46-E01D-4D0A-8469-F00274D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0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9DEC-310D-451D-A8C3-78F5248A0F2D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68E6D-2134-48FC-B83E-2C81023930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5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0B26D-0A8A-4866-B08C-DFBFA7D8152E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EC3A46-8FA6-4482-8D75-AC4AE2EFE5C7}" type="datetimeFigureOut">
              <a:rPr lang="en-IE" smtClean="0"/>
              <a:pPr/>
              <a:t>31/05/2018</a:t>
            </a:fld>
            <a:endParaRPr lang="en-I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6D66E8-AFED-48A1-B3A8-B149F17A931A}" type="slidenum">
              <a:rPr lang="en-IE" smtClean="0"/>
              <a:pPr/>
              <a:t>‹#›</a:t>
            </a:fld>
            <a:endParaRPr lang="en-IE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015959" cy="1143000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/>
              <a:t>Theory-ladenness of comparative research (Tan 2015)</a:t>
            </a: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How </a:t>
            </a:r>
            <a:r>
              <a:rPr lang="en-US" sz="2400" dirty="0" smtClean="0"/>
              <a:t>does my world-picture (</a:t>
            </a:r>
            <a:r>
              <a:rPr lang="en-US" sz="2400" dirty="0"/>
              <a:t>beliefs, values, assumptions, expectations </a:t>
            </a:r>
            <a:r>
              <a:rPr lang="en-US" sz="2400" dirty="0" smtClean="0"/>
              <a:t>etc</a:t>
            </a:r>
            <a:r>
              <a:rPr lang="en-US" sz="2400" dirty="0"/>
              <a:t>.) </a:t>
            </a:r>
            <a:r>
              <a:rPr lang="en-US" sz="2400" dirty="0" smtClean="0"/>
              <a:t>impinge upon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1) my </a:t>
            </a:r>
            <a:r>
              <a:rPr lang="en-US" sz="2400" dirty="0"/>
              <a:t>theoretical commitments </a:t>
            </a:r>
            <a:r>
              <a:rPr lang="en-US" sz="2400" dirty="0" smtClean="0"/>
              <a:t>for </a:t>
            </a:r>
            <a:r>
              <a:rPr lang="en-US" sz="2400" dirty="0"/>
              <a:t>the research </a:t>
            </a:r>
            <a:r>
              <a:rPr lang="en-US" sz="2400" dirty="0" smtClean="0"/>
              <a:t>study;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2)</a:t>
            </a:r>
            <a:r>
              <a:rPr lang="en-US" sz="2400" dirty="0"/>
              <a:t> </a:t>
            </a:r>
            <a:r>
              <a:rPr lang="en-US" sz="2400" dirty="0" smtClean="0"/>
              <a:t>my </a:t>
            </a:r>
            <a:r>
              <a:rPr lang="en-US" sz="2400" dirty="0"/>
              <a:t>observations, perceptions and interpretations of </a:t>
            </a:r>
            <a:r>
              <a:rPr lang="en-US" sz="2400" dirty="0" smtClean="0"/>
              <a:t> 	data for </a:t>
            </a:r>
            <a:r>
              <a:rPr lang="en-US" sz="2400" dirty="0"/>
              <a:t>the research study</a:t>
            </a:r>
            <a:r>
              <a:rPr lang="en-US" sz="2400" dirty="0" smtClean="0"/>
              <a:t>?</a:t>
            </a:r>
          </a:p>
          <a:p>
            <a:pPr>
              <a:defRPr/>
            </a:pPr>
            <a:r>
              <a:rPr lang="en-US" sz="2400" dirty="0"/>
              <a:t>With respect to my research </a:t>
            </a:r>
            <a:r>
              <a:rPr lang="en-US" sz="2400" dirty="0" smtClean="0"/>
              <a:t>study how </a:t>
            </a:r>
            <a:r>
              <a:rPr lang="en-US" sz="2400" dirty="0"/>
              <a:t>do I define </a:t>
            </a:r>
            <a:r>
              <a:rPr lang="en-US" sz="2400" dirty="0" smtClean="0"/>
              <a:t>‘knowledge’, </a:t>
            </a:r>
            <a:r>
              <a:rPr lang="en-US" sz="2400" dirty="0"/>
              <a:t> </a:t>
            </a:r>
            <a:r>
              <a:rPr lang="en-US" sz="2400" dirty="0" smtClean="0"/>
              <a:t>‘evidence’, ‘truth’, ‘rationality’ </a:t>
            </a:r>
            <a:r>
              <a:rPr lang="en-US" sz="2400" dirty="0" err="1" smtClean="0"/>
              <a:t>etc</a:t>
            </a:r>
            <a:r>
              <a:rPr lang="en-US" sz="2400" dirty="0"/>
              <a:t>?</a:t>
            </a:r>
          </a:p>
          <a:p>
            <a:pPr>
              <a:defRPr/>
            </a:pPr>
            <a:r>
              <a:rPr lang="en-US" sz="2400" dirty="0" smtClean="0"/>
              <a:t>How </a:t>
            </a:r>
            <a:r>
              <a:rPr lang="en-US" sz="2400" dirty="0"/>
              <a:t>may my </a:t>
            </a:r>
            <a:r>
              <a:rPr lang="en-US" sz="2400" dirty="0" smtClean="0"/>
              <a:t>research data interact with, influence and </a:t>
            </a:r>
            <a:r>
              <a:rPr lang="en-US" sz="2400" dirty="0"/>
              <a:t>challenge </a:t>
            </a:r>
            <a:r>
              <a:rPr lang="en-US" sz="2400" dirty="0" smtClean="0"/>
              <a:t>the theory </a:t>
            </a:r>
            <a:r>
              <a:rPr lang="en-US" sz="2400" dirty="0"/>
              <a:t>I am </a:t>
            </a:r>
            <a:r>
              <a:rPr lang="en-US" sz="2400" dirty="0" smtClean="0"/>
              <a:t>using for</a:t>
            </a:r>
            <a:r>
              <a:rPr lang="en-US" sz="2400" dirty="0"/>
              <a:t> </a:t>
            </a:r>
            <a:r>
              <a:rPr lang="en-US" sz="2400" dirty="0" smtClean="0"/>
              <a:t>my </a:t>
            </a:r>
            <a:r>
              <a:rPr lang="en-US" sz="2400" dirty="0"/>
              <a:t>research study?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fi-FI" altLang="fi-FI" sz="24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B15811-39D5-4AB2-8792-55C4BC822617}" type="datetime1">
              <a:rPr lang="fi-FI"/>
              <a:pPr>
                <a:defRPr/>
              </a:pPr>
              <a:t>31.5.2018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Tomi Kiilakoski</a:t>
            </a:r>
          </a:p>
        </p:txBody>
      </p:sp>
    </p:spTree>
    <p:extLst>
      <p:ext uri="{BB962C8B-B14F-4D97-AF65-F5344CB8AC3E}">
        <p14:creationId xmlns:p14="http://schemas.microsoft.com/office/powerpoint/2010/main" val="7417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Some initial problems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sz="2400" dirty="0" smtClean="0"/>
              <a:t>The </a:t>
            </a:r>
            <a:r>
              <a:rPr lang="fi-FI" sz="2400" dirty="0" err="1" smtClean="0"/>
              <a:t>ontological</a:t>
            </a:r>
            <a:r>
              <a:rPr lang="fi-FI" sz="2400" dirty="0" smtClean="0"/>
              <a:t> (</a:t>
            </a:r>
            <a:r>
              <a:rPr lang="fi-FI" sz="2400" i="1" dirty="0" err="1" smtClean="0"/>
              <a:t>what</a:t>
            </a:r>
            <a:r>
              <a:rPr lang="fi-FI" sz="2400" i="1" dirty="0" smtClean="0"/>
              <a:t> is </a:t>
            </a:r>
            <a:r>
              <a:rPr lang="fi-FI" sz="2400" i="1" dirty="0" err="1" smtClean="0"/>
              <a:t>youth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work</a:t>
            </a:r>
            <a:r>
              <a:rPr lang="fi-FI" sz="2400" dirty="0" smtClean="0"/>
              <a:t>), </a:t>
            </a:r>
            <a:r>
              <a:rPr lang="fi-FI" sz="2400" dirty="0" err="1" smtClean="0"/>
              <a:t>epistemological</a:t>
            </a:r>
            <a:r>
              <a:rPr lang="fi-FI" sz="2400" dirty="0" smtClean="0"/>
              <a:t> (</a:t>
            </a:r>
            <a:r>
              <a:rPr lang="fi-FI" sz="2400" i="1" dirty="0" err="1" smtClean="0"/>
              <a:t>how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do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we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know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about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youth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work</a:t>
            </a:r>
            <a:r>
              <a:rPr lang="fi-FI" sz="2400" dirty="0" smtClean="0"/>
              <a:t>), the </a:t>
            </a:r>
            <a:r>
              <a:rPr lang="fi-FI" sz="2400" dirty="0" err="1" smtClean="0"/>
              <a:t>conceptual</a:t>
            </a:r>
            <a:r>
              <a:rPr lang="fi-FI" sz="2400" dirty="0" smtClean="0"/>
              <a:t> (</a:t>
            </a:r>
            <a:r>
              <a:rPr lang="fi-FI" sz="2400" i="1" dirty="0" err="1" smtClean="0"/>
              <a:t>what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concepts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do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we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use</a:t>
            </a:r>
            <a:r>
              <a:rPr lang="fi-FI" sz="2400" i="1" dirty="0" smtClean="0"/>
              <a:t> to </a:t>
            </a:r>
            <a:r>
              <a:rPr lang="fi-FI" sz="2400" i="1" dirty="0" err="1" smtClean="0"/>
              <a:t>describe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what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youth</a:t>
            </a:r>
            <a:r>
              <a:rPr lang="fi-FI" sz="2400" dirty="0" smtClean="0"/>
              <a:t> </a:t>
            </a:r>
            <a:r>
              <a:rPr lang="fi-FI" sz="2400" i="1" dirty="0" err="1" smtClean="0"/>
              <a:t>work</a:t>
            </a:r>
            <a:r>
              <a:rPr lang="fi-FI" sz="2400" i="1" dirty="0" smtClean="0"/>
              <a:t> is </a:t>
            </a:r>
            <a:r>
              <a:rPr lang="fi-FI" sz="2400" i="1" dirty="0" err="1" smtClean="0"/>
              <a:t>about</a:t>
            </a:r>
            <a:r>
              <a:rPr lang="fi-FI" sz="2400" i="1" dirty="0" smtClean="0"/>
              <a:t>) </a:t>
            </a:r>
            <a:r>
              <a:rPr lang="fi-FI" sz="2400" dirty="0" smtClean="0"/>
              <a:t>and the </a:t>
            </a:r>
            <a:r>
              <a:rPr lang="fi-FI" sz="2400" dirty="0" err="1" smtClean="0"/>
              <a:t>practical</a:t>
            </a:r>
            <a:r>
              <a:rPr lang="fi-FI" sz="2400" dirty="0" smtClean="0"/>
              <a:t> (</a:t>
            </a:r>
            <a:r>
              <a:rPr lang="fi-FI" sz="2400" i="1" dirty="0" err="1" smtClean="0"/>
              <a:t>how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can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or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cannot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access</a:t>
            </a:r>
            <a:r>
              <a:rPr lang="fi-FI" sz="2400" i="1" dirty="0" smtClean="0"/>
              <a:t> the </a:t>
            </a:r>
            <a:r>
              <a:rPr lang="fi-FI" sz="2400" i="1" dirty="0" err="1" smtClean="0"/>
              <a:t>relevant</a:t>
            </a:r>
            <a:r>
              <a:rPr lang="fi-FI" sz="2400" i="1" dirty="0" smtClean="0"/>
              <a:t> </a:t>
            </a:r>
            <a:r>
              <a:rPr lang="fi-FI" sz="2400" i="1" dirty="0" err="1" smtClean="0"/>
              <a:t>information</a:t>
            </a:r>
            <a:r>
              <a:rPr lang="fi-FI" sz="2400" i="1" dirty="0" smtClean="0"/>
              <a:t>)</a:t>
            </a:r>
          </a:p>
          <a:p>
            <a:pPr marL="0" indent="0">
              <a:buNone/>
              <a:defRPr/>
            </a:pPr>
            <a:endParaRPr lang="fi-FI" sz="2400" i="1" dirty="0" smtClean="0"/>
          </a:p>
          <a:p>
            <a:pPr lvl="1">
              <a:defRPr/>
            </a:pPr>
            <a:r>
              <a:rPr lang="fi-FI" dirty="0" smtClean="0"/>
              <a:t>&gt; How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compare</a:t>
            </a:r>
            <a:r>
              <a:rPr lang="fi-FI" dirty="0" smtClean="0"/>
              <a:t>?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compare</a:t>
            </a:r>
            <a:r>
              <a:rPr lang="fi-FI" dirty="0" smtClean="0"/>
              <a:t>?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can’t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compare</a:t>
            </a:r>
            <a:r>
              <a:rPr lang="fi-FI" dirty="0" smtClean="0"/>
              <a:t>? </a:t>
            </a:r>
          </a:p>
          <a:p>
            <a:pPr marL="457200" lvl="1" indent="0">
              <a:buFont typeface="Arial" charset="0"/>
              <a:buNone/>
              <a:defRPr/>
            </a:pPr>
            <a:endParaRPr lang="fi-FI" sz="2400" dirty="0" smtClean="0"/>
          </a:p>
          <a:p>
            <a:pPr>
              <a:defRPr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3D963C-9A4A-4C9A-9E9D-41D73EAEEF5C}" type="datetime1">
              <a:rPr lang="fi-FI"/>
              <a:pPr>
                <a:defRPr/>
              </a:pPr>
              <a:t>31.5.2018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Tomi Kiilakoski</a:t>
            </a:r>
          </a:p>
        </p:txBody>
      </p:sp>
    </p:spTree>
    <p:extLst>
      <p:ext uri="{BB962C8B-B14F-4D97-AF65-F5344CB8AC3E}">
        <p14:creationId xmlns:p14="http://schemas.microsoft.com/office/powerpoint/2010/main" val="240569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09601" y="3141663"/>
            <a:ext cx="10987617" cy="2984500"/>
          </a:xfrm>
        </p:spPr>
        <p:txBody>
          <a:bodyPr/>
          <a:lstStyle/>
          <a:p>
            <a:r>
              <a:rPr lang="en-US" altLang="fi-FI" dirty="0" smtClean="0"/>
              <a:t>study of </a:t>
            </a:r>
            <a:r>
              <a:rPr lang="en-US" altLang="fi-FI" dirty="0" smtClean="0"/>
              <a:t>prerequisites </a:t>
            </a:r>
            <a:r>
              <a:rPr lang="en-US" altLang="fi-FI" dirty="0" smtClean="0"/>
              <a:t>of social practices in terms of </a:t>
            </a:r>
          </a:p>
          <a:p>
            <a:pPr lvl="1"/>
            <a:r>
              <a:rPr lang="en-US" altLang="fi-FI" dirty="0" smtClean="0"/>
              <a:t>the material-economic preconditions (‘</a:t>
            </a:r>
            <a:r>
              <a:rPr lang="en-US" altLang="fi-FI" i="1" dirty="0" smtClean="0"/>
              <a:t>doings’)</a:t>
            </a:r>
            <a:endParaRPr lang="en-US" altLang="fi-FI" dirty="0" smtClean="0"/>
          </a:p>
          <a:p>
            <a:pPr lvl="1"/>
            <a:r>
              <a:rPr lang="en-US" altLang="fi-FI" dirty="0" smtClean="0"/>
              <a:t>the cultural-discursive preconditions (‘</a:t>
            </a:r>
            <a:r>
              <a:rPr lang="en-US" altLang="fi-FI" i="1" dirty="0" smtClean="0"/>
              <a:t>sayings’)</a:t>
            </a:r>
            <a:endParaRPr lang="en-US" altLang="fi-FI" dirty="0" smtClean="0"/>
          </a:p>
          <a:p>
            <a:pPr lvl="1"/>
            <a:r>
              <a:rPr lang="en-US" altLang="fi-FI" dirty="0" smtClean="0"/>
              <a:t>the social-political preconditions (‘</a:t>
            </a:r>
            <a:r>
              <a:rPr lang="en-US" altLang="fi-FI" i="1" dirty="0" err="1" smtClean="0"/>
              <a:t>relatings</a:t>
            </a:r>
            <a:r>
              <a:rPr lang="en-US" altLang="fi-FI" i="1" dirty="0" smtClean="0"/>
              <a:t>’</a:t>
            </a:r>
            <a:r>
              <a:rPr lang="en-US" altLang="fi-FI" dirty="0" smtClean="0"/>
              <a:t> ) </a:t>
            </a:r>
          </a:p>
          <a:p>
            <a:pPr lvl="1"/>
            <a:endParaRPr lang="en-US" altLang="fi-FI" sz="1800" dirty="0" smtClean="0"/>
          </a:p>
          <a:p>
            <a:pPr lvl="1"/>
            <a:endParaRPr lang="en-US" altLang="fi-FI" sz="1800" dirty="0" smtClean="0"/>
          </a:p>
          <a:p>
            <a:endParaRPr lang="fi-FI" altLang="fi-FI" dirty="0" smtClean="0"/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630767" y="10525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 i="1"/>
              <a:t>The theory of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i-FI" sz="4400" i="1"/>
              <a:t>practice architectures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i-FI" i="1"/>
              <a:t>(Kemmis &amp; Grootenboer 2008) 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7671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The </a:t>
            </a:r>
            <a:r>
              <a:rPr lang="fi-FI" dirty="0" err="1" smtClean="0"/>
              <a:t>comparative</a:t>
            </a:r>
            <a:r>
              <a:rPr lang="fi-FI" dirty="0" smtClean="0"/>
              <a:t> </a:t>
            </a:r>
            <a:r>
              <a:rPr lang="fi-FI" dirty="0" err="1" smtClean="0"/>
              <a:t>perspective</a:t>
            </a:r>
            <a:r>
              <a:rPr lang="fi-FI" dirty="0" smtClean="0"/>
              <a:t> on </a:t>
            </a:r>
            <a:r>
              <a:rPr lang="fi-FI" dirty="0" err="1" smtClean="0"/>
              <a:t>youth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practice</a:t>
            </a:r>
            <a:r>
              <a:rPr lang="fi-FI" dirty="0" smtClean="0"/>
              <a:t> </a:t>
            </a:r>
            <a:r>
              <a:rPr lang="fi-FI" dirty="0" err="1" smtClean="0"/>
              <a:t>architectures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Sayings/cultural-</a:t>
            </a:r>
            <a:r>
              <a:rPr lang="en-GB" sz="2800" dirty="0" err="1"/>
              <a:t>discoursive</a:t>
            </a:r>
            <a:r>
              <a:rPr lang="en-GB" sz="2800" dirty="0"/>
              <a:t> dimension: how youth work is recognised, formulated, talked about and debated.</a:t>
            </a:r>
            <a:endParaRPr lang="fi-FI" sz="2800" dirty="0"/>
          </a:p>
          <a:p>
            <a:pPr lvl="0"/>
            <a:r>
              <a:rPr lang="en-GB" sz="2800" dirty="0"/>
              <a:t>Doings/structural-occupational dimension: how youth work education is supported and how youth work can be a sustainable career.</a:t>
            </a:r>
            <a:endParaRPr lang="fi-FI" sz="2800" dirty="0"/>
          </a:p>
          <a:p>
            <a:pPr lvl="0"/>
            <a:r>
              <a:rPr lang="en-GB" sz="2800" dirty="0" err="1"/>
              <a:t>Relatings</a:t>
            </a:r>
            <a:r>
              <a:rPr lang="en-GB" sz="2800" dirty="0"/>
              <a:t>/social-political dimension: how youth work is recognised, supported and organised so that it can relate to young people, general public and other professional cultures.</a:t>
            </a:r>
            <a:endParaRPr lang="fi-FI" sz="2800" dirty="0"/>
          </a:p>
          <a:p>
            <a:pPr marL="0" indent="0">
              <a:buNone/>
            </a:pPr>
            <a:endParaRPr lang="fi-FI" sz="2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52D64-CB00-46A3-BE73-D770CF46D15B}" type="datetime1">
              <a:rPr lang="fi-FI" smtClean="0"/>
              <a:pPr>
                <a:defRPr/>
              </a:pPr>
              <a:t>31.5.2018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Tomi Kiilakoski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570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6667" y="1655181"/>
            <a:ext cx="9148884" cy="52028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fi-FI" smtClean="0"/>
              <a:t>The way Kemmis himself visualises his theory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B7A953-12A8-4D19-9D78-3DB0F175918D}" type="datetime1">
              <a:rPr lang="fi-FI" smtClean="0"/>
              <a:pPr>
                <a:defRPr/>
              </a:pPr>
              <a:t>31.5.2018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Tomi Kiilakoski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56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5152571" y="766103"/>
            <a:ext cx="6023429" cy="685347"/>
          </a:xfrm>
        </p:spPr>
        <p:txBody>
          <a:bodyPr/>
          <a:lstStyle/>
          <a:p>
            <a:r>
              <a:rPr lang="fi-FI" altLang="en-US" sz="2400" b="1" dirty="0" smtClean="0">
                <a:solidFill>
                  <a:schemeClr val="accent1"/>
                </a:solidFill>
              </a:rPr>
              <a:t>Group 1. Strong practice architectures</a:t>
            </a:r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7372"/>
              </p:ext>
            </p:extLst>
          </p:nvPr>
        </p:nvGraphicFramePr>
        <p:xfrm>
          <a:off x="460829" y="2504699"/>
          <a:ext cx="4169228" cy="3750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9228"/>
              </a:tblGrid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Belarus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Belgium (French)</a:t>
                      </a: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Estonia</a:t>
                      </a: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Finland</a:t>
                      </a: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Germany</a:t>
                      </a: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Ireland</a:t>
                      </a: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Luxembourg</a:t>
                      </a: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Slovakia</a:t>
                      </a:r>
                    </a:p>
                  </a:txBody>
                  <a:tcPr marL="9525" marR="9525" marT="9527" marB="0" anchor="ctr"/>
                </a:tc>
              </a:tr>
              <a:tr h="30599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 (England)</a:t>
                      </a:r>
                    </a:p>
                  </a:txBody>
                  <a:tcPr marL="9525" marR="9525" marT="9527" marB="0" anchor="ctr"/>
                </a:tc>
              </a:tr>
              <a:tr h="6909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 (Wales)</a:t>
                      </a:r>
                    </a:p>
                  </a:txBody>
                  <a:tcPr marL="9525" marR="9525" marT="9527" marB="0" anchor="ctr"/>
                </a:tc>
              </a:tr>
            </a:tbl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Tomi Kiilakoski</a:t>
            </a:r>
            <a:endParaRPr lang="fi-FI"/>
          </a:p>
        </p:txBody>
      </p:sp>
      <p:sp>
        <p:nvSpPr>
          <p:cNvPr id="6" name="Ellipsi 5"/>
          <p:cNvSpPr/>
          <p:nvPr/>
        </p:nvSpPr>
        <p:spPr>
          <a:xfrm>
            <a:off x="4803495" y="1805651"/>
            <a:ext cx="3845958" cy="20306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dirty="0">
              <a:solidFill>
                <a:schemeClr val="accent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egislative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definitions</a:t>
            </a: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. Competency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description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and/or</a:t>
            </a:r>
            <a:endParaRPr lang="en-US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3.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Quality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assurance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dirty="0" smtClean="0"/>
              <a:t>o</a:t>
            </a:r>
            <a:endParaRPr lang="fi-FI" dirty="0"/>
          </a:p>
        </p:txBody>
      </p:sp>
      <p:sp>
        <p:nvSpPr>
          <p:cNvPr id="7" name="Ellipsi 6"/>
          <p:cNvSpPr/>
          <p:nvPr/>
        </p:nvSpPr>
        <p:spPr>
          <a:xfrm>
            <a:off x="5776685" y="3604986"/>
            <a:ext cx="5399315" cy="26506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1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. Vocational education on youth work</a:t>
            </a: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2. Tertiary education for youth work</a:t>
            </a: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3. Public support for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non-formal learning</a:t>
            </a:r>
            <a:endParaRPr lang="en-US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dirty="0">
                <a:solidFill>
                  <a:schemeClr val="accent1"/>
                </a:solidFill>
                <a:latin typeface="+mj-lt"/>
              </a:rPr>
              <a:t>4. Identifiable and sustainable career </a:t>
            </a:r>
            <a:r>
              <a:rPr lang="en-US" dirty="0" smtClean="0">
                <a:solidFill>
                  <a:schemeClr val="accent1"/>
                </a:solidFill>
                <a:latin typeface="+mj-lt"/>
              </a:rPr>
              <a:t>paths</a:t>
            </a:r>
            <a:endParaRPr lang="en-US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dirty="0" smtClean="0">
                <a:latin typeface="+mj-lt"/>
              </a:rPr>
              <a:t>Formal </a:t>
            </a:r>
            <a:r>
              <a:rPr lang="en-US" dirty="0">
                <a:latin typeface="+mj-lt"/>
              </a:rPr>
              <a:t>learning, </a:t>
            </a:r>
            <a:endParaRPr lang="fi-FI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Ellipsi 7"/>
          <p:cNvSpPr/>
          <p:nvPr/>
        </p:nvSpPr>
        <p:spPr>
          <a:xfrm>
            <a:off x="8649453" y="2217554"/>
            <a:ext cx="2639483" cy="17423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strong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Associations of youth workers</a:t>
            </a:r>
          </a:p>
          <a:p>
            <a:pPr algn="ctr">
              <a:defRPr/>
            </a:pPr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8344" cy="221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>
          <a:xfrm>
            <a:off x="3585028" y="783772"/>
            <a:ext cx="8098972" cy="880836"/>
          </a:xfrm>
        </p:spPr>
        <p:txBody>
          <a:bodyPr/>
          <a:lstStyle/>
          <a:p>
            <a:r>
              <a:rPr lang="fi-FI" altLang="en-US" sz="2400" b="1" dirty="0" smtClean="0">
                <a:solidFill>
                  <a:schemeClr val="accent1"/>
                </a:solidFill>
              </a:rPr>
              <a:t>Group 2. Strong practice architectures, room for development on certain level</a:t>
            </a:r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836102"/>
              </p:ext>
            </p:extLst>
          </p:nvPr>
        </p:nvGraphicFramePr>
        <p:xfrm>
          <a:off x="507127" y="2217556"/>
          <a:ext cx="3179502" cy="3519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9502"/>
              </a:tblGrid>
              <a:tr h="29773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29773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Belgium (Flemish)</a:t>
                      </a:r>
                    </a:p>
                  </a:txBody>
                  <a:tcPr marL="9525" marR="9525" marT="9526" marB="0" anchor="ctr"/>
                </a:tc>
              </a:tr>
              <a:tr h="29773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Belgium (German)</a:t>
                      </a:r>
                    </a:p>
                  </a:txBody>
                  <a:tcPr marL="9525" marR="9525" marT="9526" marB="0" anchor="ctr"/>
                </a:tc>
              </a:tr>
              <a:tr h="29773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Czech Republic</a:t>
                      </a:r>
                    </a:p>
                  </a:txBody>
                  <a:tcPr marL="9525" marR="9525" marT="9526" marB="0" anchor="ctr"/>
                </a:tc>
              </a:tr>
              <a:tr h="29773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Iceland</a:t>
                      </a:r>
                    </a:p>
                  </a:txBody>
                  <a:tcPr marL="9525" marR="9525" marT="9526" marB="0" anchor="ctr"/>
                </a:tc>
              </a:tr>
              <a:tr h="29773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Liechtenstein</a:t>
                      </a:r>
                    </a:p>
                  </a:txBody>
                  <a:tcPr marL="9525" marR="9525" marT="9526" marB="0" anchor="ctr"/>
                </a:tc>
              </a:tr>
              <a:tr h="1210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9525" marR="9525" marT="9526" marB="0" anchor="ctr"/>
                </a:tc>
              </a:tr>
              <a:tr h="200337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6" marB="0" anchor="ctr"/>
                </a:tc>
              </a:tr>
              <a:tr h="492541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Russian Federation</a:t>
                      </a:r>
                    </a:p>
                  </a:txBody>
                  <a:tcPr marL="9525" marR="9525" marT="9526" marB="0" anchor="ctr"/>
                </a:tc>
              </a:tr>
              <a:tr h="200337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Serbia</a:t>
                      </a:r>
                    </a:p>
                  </a:txBody>
                  <a:tcPr marL="9525" marR="9525" marT="9526" marB="0" anchor="ctr"/>
                </a:tc>
              </a:tr>
              <a:tr h="454852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Sweden</a:t>
                      </a:r>
                    </a:p>
                  </a:txBody>
                  <a:tcPr marL="9525" marR="9525" marT="9526" marB="0" anchor="ctr"/>
                </a:tc>
              </a:tr>
              <a:tr h="1210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</a:t>
                      </a:r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Netherlands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Tomi Kiilakoski</a:t>
            </a:r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4627032" y="1889237"/>
            <a:ext cx="3776739" cy="21160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Usually legislative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definitions</a:t>
            </a: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2. Competency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description 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and/or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3.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Quality 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assurance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work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education</a:t>
            </a:r>
            <a:endParaRPr lang="fi-FI" dirty="0"/>
          </a:p>
        </p:txBody>
      </p:sp>
      <p:sp>
        <p:nvSpPr>
          <p:cNvPr id="7" name="Ellipsi 6"/>
          <p:cNvSpPr/>
          <p:nvPr/>
        </p:nvSpPr>
        <p:spPr>
          <a:xfrm>
            <a:off x="5733143" y="3517900"/>
            <a:ext cx="5021943" cy="279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1. Usually vocational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education on youth work 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and/or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. Tertiary education for youth work</a:t>
            </a:r>
          </a:p>
          <a:p>
            <a:pPr>
              <a:defRPr/>
            </a:pPr>
            <a:r>
              <a:rPr lang="en-US" sz="1600" dirty="0">
                <a:solidFill>
                  <a:schemeClr val="accent1"/>
                </a:solidFill>
                <a:latin typeface="+mj-lt"/>
              </a:rPr>
              <a:t>3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. Usually public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support for non-formal learning</a:t>
            </a:r>
          </a:p>
          <a:p>
            <a:pPr>
              <a:defRPr/>
            </a:pPr>
            <a:r>
              <a:rPr lang="en-US" sz="1600" dirty="0">
                <a:solidFill>
                  <a:schemeClr val="accent1"/>
                </a:solidFill>
                <a:latin typeface="+mj-lt"/>
              </a:rPr>
              <a:t>4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. Usually identifiable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and sustainable career paths</a:t>
            </a:r>
            <a:endParaRPr lang="fi-FI" sz="1600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sz="1200" dirty="0"/>
              <a:t>ng, </a:t>
            </a:r>
            <a:r>
              <a:rPr lang="en-US" dirty="0"/>
              <a:t>economic Formal learning, 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8403771" y="1796640"/>
            <a:ext cx="2639483" cy="20875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Associations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of youth workers</a:t>
            </a:r>
          </a:p>
          <a:p>
            <a:pPr algn="ctr">
              <a:defRPr/>
            </a:pPr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8344" cy="221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>
          <a:xfrm>
            <a:off x="3333508" y="812800"/>
            <a:ext cx="8466605" cy="895350"/>
          </a:xfrm>
        </p:spPr>
        <p:txBody>
          <a:bodyPr/>
          <a:lstStyle/>
          <a:p>
            <a:r>
              <a:rPr lang="fi-FI" altLang="en-US" sz="2400" b="1" dirty="0" smtClean="0">
                <a:solidFill>
                  <a:schemeClr val="accent1"/>
                </a:solidFill>
              </a:rPr>
              <a:t>Group 3. Practice architectures where some parts have been developed </a:t>
            </a:r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304752"/>
              </p:ext>
            </p:extLst>
          </p:nvPr>
        </p:nvGraphicFramePr>
        <p:xfrm>
          <a:off x="497417" y="2003204"/>
          <a:ext cx="4103612" cy="4270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12"/>
              </a:tblGrid>
              <a:tr h="6071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Armenia</a:t>
                      </a:r>
                    </a:p>
                  </a:txBody>
                  <a:tcPr marL="9525" marR="9525" marT="9527" marB="0" anchor="ctr"/>
                </a:tc>
              </a:tr>
              <a:tr h="607125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Bulgaria</a:t>
                      </a:r>
                    </a:p>
                  </a:txBody>
                  <a:tcPr marL="9525" marR="9525" marT="9527" marB="0" anchor="ctr"/>
                </a:tc>
              </a:tr>
              <a:tr h="632086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Latvia</a:t>
                      </a:r>
                    </a:p>
                  </a:txBody>
                  <a:tcPr marL="9525" marR="9525" marT="9527" marB="0" anchor="ctr"/>
                </a:tc>
              </a:tr>
              <a:tr h="4801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Lithuania</a:t>
                      </a:r>
                    </a:p>
                  </a:txBody>
                  <a:tcPr marL="9525" marR="9525" marT="9527" marB="0" anchor="ctr"/>
                </a:tc>
              </a:tr>
              <a:tr h="503582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Norway</a:t>
                      </a:r>
                    </a:p>
                  </a:txBody>
                  <a:tcPr marL="9525" marR="9525" marT="9527" marB="0" anchor="ctr"/>
                </a:tc>
              </a:tr>
              <a:tr h="4801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Slovenia</a:t>
                      </a:r>
                    </a:p>
                  </a:txBody>
                  <a:tcPr marL="9525" marR="9525" marT="9527" marB="0" anchor="ctr"/>
                </a:tc>
              </a:tr>
              <a:tr h="4801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Former Yugoslav Republic of Macedonia</a:t>
                      </a:r>
                    </a:p>
                  </a:txBody>
                  <a:tcPr marL="9525" marR="9525" marT="9527" marB="0" anchor="ctr"/>
                </a:tc>
              </a:tr>
              <a:tr h="4801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ctr"/>
                </a:tc>
              </a:tr>
            </a:tbl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Tomi Kiilakoski</a:t>
            </a:r>
            <a:endParaRPr lang="fi-FI" dirty="0"/>
          </a:p>
        </p:txBody>
      </p:sp>
      <p:sp>
        <p:nvSpPr>
          <p:cNvPr id="6" name="Ellipsi 5"/>
          <p:cNvSpPr/>
          <p:nvPr/>
        </p:nvSpPr>
        <p:spPr>
          <a:xfrm>
            <a:off x="4833257" y="1799770"/>
            <a:ext cx="4069443" cy="235063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1.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Usually legislative definitions</a:t>
            </a: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2.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In some cases competency description and/or</a:t>
            </a: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3.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Quality 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assurance</a:t>
            </a:r>
            <a:endParaRPr lang="fi-FI" sz="1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Ellipsi 6"/>
          <p:cNvSpPr/>
          <p:nvPr/>
        </p:nvSpPr>
        <p:spPr>
          <a:xfrm>
            <a:off x="6139543" y="3634698"/>
            <a:ext cx="5152572" cy="28248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 dirty="0" smtClean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1. Usually vocational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education on youth work 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and/or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. Tertiary education for youth work</a:t>
            </a:r>
          </a:p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3. In some cases support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for non-formal learning</a:t>
            </a:r>
          </a:p>
          <a:p>
            <a:pPr>
              <a:defRPr/>
            </a:pPr>
            <a:r>
              <a:rPr lang="en-US" sz="1600" dirty="0">
                <a:solidFill>
                  <a:schemeClr val="accent1"/>
                </a:solidFill>
                <a:latin typeface="+mj-lt"/>
              </a:rPr>
              <a:t>4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.  Usually no identifiable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and sustainable career paths</a:t>
            </a:r>
            <a:endParaRPr lang="fi-FI" sz="1600" dirty="0">
              <a:solidFill>
                <a:schemeClr val="accent1"/>
              </a:solidFill>
              <a:latin typeface="+mj-lt"/>
            </a:endParaRPr>
          </a:p>
          <a:p>
            <a:pPr>
              <a:defRPr/>
            </a:pPr>
            <a:r>
              <a:rPr lang="en-US" sz="1200" dirty="0"/>
              <a:t>ng, </a:t>
            </a:r>
            <a:r>
              <a:rPr lang="en-US" dirty="0"/>
              <a:t>economic Formal learning, 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8902700" y="2277382"/>
            <a:ext cx="2781300" cy="17278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In some cases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accent1"/>
                </a:solidFill>
                <a:latin typeface="+mj-lt"/>
              </a:rPr>
              <a:t>associations of youth workers</a:t>
            </a:r>
          </a:p>
          <a:p>
            <a:pPr algn="ctr">
              <a:defRPr/>
            </a:pPr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8344" cy="221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>
          <a:xfrm>
            <a:off x="3370529" y="748187"/>
            <a:ext cx="7960784" cy="721179"/>
          </a:xfrm>
        </p:spPr>
        <p:txBody>
          <a:bodyPr/>
          <a:lstStyle/>
          <a:p>
            <a:r>
              <a:rPr lang="fi-FI" altLang="en-US" sz="2400" b="1" dirty="0" smtClean="0">
                <a:solidFill>
                  <a:schemeClr val="accent1"/>
                </a:solidFill>
              </a:rPr>
              <a:t>Group 4. P</a:t>
            </a:r>
            <a:r>
              <a:rPr lang="en-US" altLang="en-US" sz="2400" b="1" dirty="0" err="1" smtClean="0">
                <a:solidFill>
                  <a:schemeClr val="accent1"/>
                </a:solidFill>
              </a:rPr>
              <a:t>ractice</a:t>
            </a:r>
            <a:r>
              <a:rPr lang="en-US" altLang="en-US" sz="2400" b="1" dirty="0" smtClean="0">
                <a:solidFill>
                  <a:schemeClr val="accent1"/>
                </a:solidFill>
              </a:rPr>
              <a:t> architectures in the need of development</a:t>
            </a:r>
            <a:endParaRPr lang="fi-FI" altLang="en-US" sz="2400" b="1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561882"/>
              </p:ext>
            </p:extLst>
          </p:nvPr>
        </p:nvGraphicFramePr>
        <p:xfrm>
          <a:off x="899887" y="2032002"/>
          <a:ext cx="2503714" cy="4513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3714"/>
              </a:tblGrid>
              <a:tr h="399924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Albania</a:t>
                      </a:r>
                    </a:p>
                  </a:txBody>
                  <a:tcPr marL="9525" marR="9525" marT="9525" marB="0" anchor="ctr"/>
                </a:tc>
              </a:tr>
              <a:tr h="399924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Azerbaijan</a:t>
                      </a:r>
                    </a:p>
                  </a:txBody>
                  <a:tcPr marL="9525" marR="9525" marT="9525" marB="0" anchor="ctr"/>
                </a:tc>
              </a:tr>
              <a:tr h="399924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Bosnia and Herzegovina</a:t>
                      </a:r>
                    </a:p>
                  </a:txBody>
                  <a:tcPr marL="9525" marR="9525" marT="9525" marB="0" anchor="ctr"/>
                </a:tc>
              </a:tr>
              <a:tr h="399924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Croatia</a:t>
                      </a:r>
                    </a:p>
                  </a:txBody>
                  <a:tcPr marL="9525" marR="9525" marT="9525" marB="0" anchor="ctr"/>
                </a:tc>
              </a:tr>
              <a:tr h="399924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Cyprus</a:t>
                      </a:r>
                    </a:p>
                  </a:txBody>
                  <a:tcPr marL="9525" marR="9525" marT="9525" marB="0" anchor="ctr"/>
                </a:tc>
              </a:tr>
              <a:tr h="399924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Georgia</a:t>
                      </a:r>
                    </a:p>
                  </a:txBody>
                  <a:tcPr marL="9525" marR="9525" marT="9525" marB="0" anchor="ctr"/>
                </a:tc>
              </a:tr>
              <a:tr h="390765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Greece</a:t>
                      </a:r>
                    </a:p>
                  </a:txBody>
                  <a:tcPr marL="9525" marR="9525" marT="9525" marB="0" anchor="ctr"/>
                </a:tc>
              </a:tr>
              <a:tr h="265722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Italy</a:t>
                      </a:r>
                    </a:p>
                  </a:txBody>
                  <a:tcPr marL="9525" marR="9525" marT="9525" marB="0" anchor="ctr"/>
                </a:tc>
              </a:tr>
              <a:tr h="3498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Moldova</a:t>
                      </a:r>
                    </a:p>
                  </a:txBody>
                  <a:tcPr marL="9525" marR="9525" marT="9525" marB="0" anchor="ctr"/>
                </a:tc>
              </a:tr>
              <a:tr h="265722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ctr"/>
                </a:tc>
              </a:tr>
              <a:tr h="301344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Poland</a:t>
                      </a:r>
                    </a:p>
                  </a:txBody>
                  <a:tcPr marL="9525" marR="9525" marT="9525" marB="0" anchor="ctr"/>
                </a:tc>
              </a:tr>
              <a:tr h="265722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Romania</a:t>
                      </a:r>
                    </a:p>
                  </a:txBody>
                  <a:tcPr marL="9525" marR="9525" marT="9525" marB="0" anchor="ctr"/>
                </a:tc>
              </a:tr>
              <a:tr h="2753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Tomi Kiilakoski</a:t>
            </a:r>
            <a:endParaRPr lang="fi-FI"/>
          </a:p>
        </p:txBody>
      </p:sp>
      <p:sp>
        <p:nvSpPr>
          <p:cNvPr id="6" name="Ellipsi 5"/>
          <p:cNvSpPr/>
          <p:nvPr/>
        </p:nvSpPr>
        <p:spPr>
          <a:xfrm>
            <a:off x="5065486" y="1886857"/>
            <a:ext cx="4058557" cy="18578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Usually legislative  </a:t>
            </a:r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definition</a:t>
            </a:r>
            <a:r>
              <a:rPr lang="en-US" sz="1400" dirty="0">
                <a:solidFill>
                  <a:schemeClr val="accent1"/>
                </a:solidFill>
              </a:rPr>
              <a:t>s</a:t>
            </a:r>
            <a:endParaRPr lang="fi-FI" sz="1400" dirty="0">
              <a:solidFill>
                <a:schemeClr val="accent1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6328229" y="3428999"/>
            <a:ext cx="4615543" cy="269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. 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In some cases tertiary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education for youth work</a:t>
            </a:r>
          </a:p>
          <a:p>
            <a:pPr>
              <a:defRPr/>
            </a:pPr>
            <a:r>
              <a:rPr lang="en-US" sz="1600" dirty="0">
                <a:solidFill>
                  <a:schemeClr val="accent1"/>
                </a:solidFill>
                <a:latin typeface="+mj-lt"/>
              </a:rPr>
              <a:t>2. 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In some cases public </a:t>
            </a:r>
            <a:r>
              <a:rPr lang="en-US" sz="1600" dirty="0">
                <a:solidFill>
                  <a:schemeClr val="accent1"/>
                </a:solidFill>
                <a:latin typeface="+mj-lt"/>
              </a:rPr>
              <a:t>support for non-formal 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learning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Ellipsi 7"/>
          <p:cNvSpPr/>
          <p:nvPr/>
        </p:nvSpPr>
        <p:spPr>
          <a:xfrm>
            <a:off x="9124044" y="2231572"/>
            <a:ext cx="2371270" cy="15131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In some cases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accent1"/>
                </a:solidFill>
                <a:latin typeface="+mj-lt"/>
              </a:rPr>
              <a:t>associations of youth workers</a:t>
            </a:r>
          </a:p>
          <a:p>
            <a:pPr algn="ctr">
              <a:defRPr/>
            </a:pPr>
            <a:endParaRPr lang="fi-FI" dirty="0"/>
          </a:p>
        </p:txBody>
      </p:sp>
      <p:sp>
        <p:nvSpPr>
          <p:cNvPr id="10" name="Content Placeholder 8"/>
          <p:cNvSpPr>
            <a:spLocks noGrp="1"/>
          </p:cNvSpPr>
          <p:nvPr/>
        </p:nvSpPr>
        <p:spPr>
          <a:xfrm>
            <a:off x="3403600" y="1211580"/>
            <a:ext cx="5384800" cy="44348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8344" cy="221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862</TotalTime>
  <Words>536</Words>
  <Application>Microsoft Office PowerPoint</Application>
  <PresentationFormat>Custom</PresentationFormat>
  <Paragraphs>123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Theory-ladenness of comparative research (Tan 2015)</vt:lpstr>
      <vt:lpstr>Some initial problems</vt:lpstr>
      <vt:lpstr>PowerPoint Presentation</vt:lpstr>
      <vt:lpstr>The comparative perspective on youth work practice architectures</vt:lpstr>
      <vt:lpstr>The way Kemmis himself visualises his theory</vt:lpstr>
      <vt:lpstr>Group 1. Strong practice architectures</vt:lpstr>
      <vt:lpstr>Group 2. Strong practice architectures, room for development on certain level</vt:lpstr>
      <vt:lpstr>Group 3. Practice architectures where some parts have been developed </vt:lpstr>
      <vt:lpstr>Group 4. Practice architectures in the need of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Educational Paths of Youth Workers and Gathering Knowledge on Youth Work</dc:title>
  <dc:creator>David</dc:creator>
  <cp:lastModifiedBy>BASARAB Tanya</cp:lastModifiedBy>
  <cp:revision>97</cp:revision>
  <cp:lastPrinted>2018-02-06T11:39:27Z</cp:lastPrinted>
  <dcterms:created xsi:type="dcterms:W3CDTF">2017-09-13T13:12:14Z</dcterms:created>
  <dcterms:modified xsi:type="dcterms:W3CDTF">2018-05-31T06:53:05Z</dcterms:modified>
</cp:coreProperties>
</file>