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95" r:id="rId2"/>
    <p:sldId id="296" r:id="rId3"/>
    <p:sldId id="297" r:id="rId4"/>
    <p:sldId id="300" r:id="rId5"/>
    <p:sldId id="298" r:id="rId6"/>
    <p:sldId id="293" r:id="rId7"/>
    <p:sldId id="289" r:id="rId8"/>
    <p:sldId id="290" r:id="rId9"/>
    <p:sldId id="291" r:id="rId10"/>
  </p:sldIdLst>
  <p:sldSz cx="12192000" cy="6858000"/>
  <p:notesSz cx="6742113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5" autoAdjust="0"/>
    <p:restoredTop sz="94624" autoAdjust="0"/>
  </p:normalViewPr>
  <p:slideViewPr>
    <p:cSldViewPr snapToGrid="0">
      <p:cViewPr>
        <p:scale>
          <a:sx n="66" d="100"/>
          <a:sy n="66" d="100"/>
        </p:scale>
        <p:origin x="-1330" y="-4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16D477-EB45-4AF6-9E1E-903965E54802}" type="datetimeFigureOut">
              <a:rPr lang="en-US" smtClean="0"/>
              <a:t>5/31/2018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62FF46-E01D-4D0A-8469-F00274DD9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80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99DEC-310D-451D-A8C3-78F5248A0F2D}" type="datetimeFigureOut">
              <a:rPr lang="en-GB" smtClean="0"/>
              <a:pPr/>
              <a:t>31/05/2018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83363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268E6D-2134-48FC-B83E-2C81023930B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4353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ian kuvan paikkamerkki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9375" y="739775"/>
            <a:ext cx="6583363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Huomautusten paikkamerkki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F70B26D-0A8A-4866-B08C-DFBFA7D8152E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3A46-8FA6-4482-8D75-AC4AE2EFE5C7}" type="datetimeFigureOut">
              <a:rPr lang="en-IE" smtClean="0"/>
              <a:pPr/>
              <a:t>31/05/2018</a:t>
            </a:fld>
            <a:endParaRPr lang="en-IE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D66E8-AFED-48A1-B3A8-B149F17A931A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3A46-8FA6-4482-8D75-AC4AE2EFE5C7}" type="datetimeFigureOut">
              <a:rPr lang="en-IE" smtClean="0"/>
              <a:pPr/>
              <a:t>31/05/2018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D66E8-AFED-48A1-B3A8-B149F17A931A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3A46-8FA6-4482-8D75-AC4AE2EFE5C7}" type="datetimeFigureOut">
              <a:rPr lang="en-IE" smtClean="0"/>
              <a:pPr/>
              <a:t>31/05/2018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D66E8-AFED-48A1-B3A8-B149F17A931A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3A46-8FA6-4482-8D75-AC4AE2EFE5C7}" type="datetimeFigureOut">
              <a:rPr lang="en-IE" smtClean="0"/>
              <a:pPr/>
              <a:t>31/05/2018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D66E8-AFED-48A1-B3A8-B149F17A931A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3A46-8FA6-4482-8D75-AC4AE2EFE5C7}" type="datetimeFigureOut">
              <a:rPr lang="en-IE" smtClean="0"/>
              <a:pPr/>
              <a:t>31/05/2018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D66E8-AFED-48A1-B3A8-B149F17A931A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3A46-8FA6-4482-8D75-AC4AE2EFE5C7}" type="datetimeFigureOut">
              <a:rPr lang="en-IE" smtClean="0"/>
              <a:pPr/>
              <a:t>31/05/2018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D66E8-AFED-48A1-B3A8-B149F17A931A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3A46-8FA6-4482-8D75-AC4AE2EFE5C7}" type="datetimeFigureOut">
              <a:rPr lang="en-IE" smtClean="0"/>
              <a:pPr/>
              <a:t>31/05/2018</a:t>
            </a:fld>
            <a:endParaRPr lang="en-I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D66E8-AFED-48A1-B3A8-B149F17A931A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3A46-8FA6-4482-8D75-AC4AE2EFE5C7}" type="datetimeFigureOut">
              <a:rPr lang="en-IE" smtClean="0"/>
              <a:pPr/>
              <a:t>31/05/2018</a:t>
            </a:fld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D66E8-AFED-48A1-B3A8-B149F17A931A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3A46-8FA6-4482-8D75-AC4AE2EFE5C7}" type="datetimeFigureOut">
              <a:rPr lang="en-IE" smtClean="0"/>
              <a:pPr/>
              <a:t>31/05/2018</a:t>
            </a:fld>
            <a:endParaRPr lang="en-I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D66E8-AFED-48A1-B3A8-B149F17A931A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3A46-8FA6-4482-8D75-AC4AE2EFE5C7}" type="datetimeFigureOut">
              <a:rPr lang="en-IE" smtClean="0"/>
              <a:pPr/>
              <a:t>31/05/2018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D66E8-AFED-48A1-B3A8-B149F17A931A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3A46-8FA6-4482-8D75-AC4AE2EFE5C7}" type="datetimeFigureOut">
              <a:rPr lang="en-IE" smtClean="0"/>
              <a:pPr/>
              <a:t>31/05/2018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376D66E8-AFED-48A1-B3A8-B149F17A931A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EC3A46-8FA6-4482-8D75-AC4AE2EFE5C7}" type="datetimeFigureOut">
              <a:rPr lang="en-IE" smtClean="0"/>
              <a:pPr/>
              <a:t>31/05/2018</a:t>
            </a:fld>
            <a:endParaRPr lang="en-IE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76D66E8-AFED-48A1-B3A8-B149F17A931A}" type="slidenum">
              <a:rPr lang="en-IE" smtClean="0"/>
              <a:pPr/>
              <a:t>‹#›</a:t>
            </a:fld>
            <a:endParaRPr lang="en-IE" dirty="0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tsikko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015959" cy="1143000"/>
          </a:xfrm>
        </p:spPr>
        <p:txBody>
          <a:bodyPr>
            <a:normAutofit fontScale="90000"/>
          </a:bodyPr>
          <a:lstStyle/>
          <a:p>
            <a:r>
              <a:rPr lang="fi-FI" altLang="fi-FI" dirty="0" smtClean="0"/>
              <a:t>Theory-ladenness of comparative research (Tan 2015)</a:t>
            </a:r>
          </a:p>
        </p:txBody>
      </p:sp>
      <p:sp>
        <p:nvSpPr>
          <p:cNvPr id="6147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/>
              <a:t>How </a:t>
            </a:r>
            <a:r>
              <a:rPr lang="en-US" sz="2400" dirty="0" smtClean="0"/>
              <a:t>does my world-picture (</a:t>
            </a:r>
            <a:r>
              <a:rPr lang="en-US" sz="2400" dirty="0"/>
              <a:t>beliefs, values, assumptions, expectations </a:t>
            </a:r>
            <a:r>
              <a:rPr lang="en-US" sz="2400" dirty="0" smtClean="0"/>
              <a:t>etc</a:t>
            </a:r>
            <a:r>
              <a:rPr lang="en-US" sz="2400" dirty="0"/>
              <a:t>.) </a:t>
            </a:r>
            <a:r>
              <a:rPr lang="en-US" sz="2400" dirty="0" smtClean="0"/>
              <a:t>impinge upon </a:t>
            </a:r>
          </a:p>
          <a:p>
            <a:pPr marL="0" indent="0">
              <a:buFont typeface="Arial" charset="0"/>
              <a:buNone/>
              <a:defRPr/>
            </a:pPr>
            <a:r>
              <a:rPr lang="en-US" sz="2400" dirty="0"/>
              <a:t>	</a:t>
            </a:r>
            <a:r>
              <a:rPr lang="en-US" sz="2400" dirty="0" smtClean="0"/>
              <a:t>1) my </a:t>
            </a:r>
            <a:r>
              <a:rPr lang="en-US" sz="2400" dirty="0"/>
              <a:t>theoretical commitments </a:t>
            </a:r>
            <a:r>
              <a:rPr lang="en-US" sz="2400" dirty="0" smtClean="0"/>
              <a:t>for </a:t>
            </a:r>
            <a:r>
              <a:rPr lang="en-US" sz="2400" dirty="0"/>
              <a:t>the research </a:t>
            </a:r>
            <a:r>
              <a:rPr lang="en-US" sz="2400" dirty="0" smtClean="0"/>
              <a:t>study; </a:t>
            </a:r>
          </a:p>
          <a:p>
            <a:pPr marL="0" indent="0">
              <a:buFont typeface="Arial" charset="0"/>
              <a:buNone/>
              <a:defRPr/>
            </a:pPr>
            <a:r>
              <a:rPr lang="en-US" sz="2400" dirty="0"/>
              <a:t>	</a:t>
            </a:r>
            <a:r>
              <a:rPr lang="en-US" sz="2400" dirty="0" smtClean="0"/>
              <a:t>2)</a:t>
            </a:r>
            <a:r>
              <a:rPr lang="en-US" sz="2400" dirty="0"/>
              <a:t> </a:t>
            </a:r>
            <a:r>
              <a:rPr lang="en-US" sz="2400" dirty="0" smtClean="0"/>
              <a:t>my </a:t>
            </a:r>
            <a:r>
              <a:rPr lang="en-US" sz="2400" dirty="0"/>
              <a:t>observations, perceptions and interpretations of </a:t>
            </a:r>
            <a:r>
              <a:rPr lang="en-US" sz="2400" dirty="0" smtClean="0"/>
              <a:t> 	data for </a:t>
            </a:r>
            <a:r>
              <a:rPr lang="en-US" sz="2400" dirty="0"/>
              <a:t>the research study</a:t>
            </a:r>
            <a:r>
              <a:rPr lang="en-US" sz="2400" dirty="0" smtClean="0"/>
              <a:t>?</a:t>
            </a:r>
          </a:p>
          <a:p>
            <a:pPr>
              <a:defRPr/>
            </a:pPr>
            <a:r>
              <a:rPr lang="en-US" sz="2400" dirty="0"/>
              <a:t>With respect to my research </a:t>
            </a:r>
            <a:r>
              <a:rPr lang="en-US" sz="2400" dirty="0" smtClean="0"/>
              <a:t>study how </a:t>
            </a:r>
            <a:r>
              <a:rPr lang="en-US" sz="2400" dirty="0"/>
              <a:t>do I define </a:t>
            </a:r>
            <a:r>
              <a:rPr lang="en-US" sz="2400" dirty="0" smtClean="0"/>
              <a:t>‘knowledge’, </a:t>
            </a:r>
            <a:r>
              <a:rPr lang="en-US" sz="2400" dirty="0"/>
              <a:t> </a:t>
            </a:r>
            <a:r>
              <a:rPr lang="en-US" sz="2400" dirty="0" smtClean="0"/>
              <a:t>‘evidence’, ‘truth’, ‘rationality’ </a:t>
            </a:r>
            <a:r>
              <a:rPr lang="en-US" sz="2400" dirty="0" err="1" smtClean="0"/>
              <a:t>etc</a:t>
            </a:r>
            <a:r>
              <a:rPr lang="en-US" sz="2400" dirty="0"/>
              <a:t>?</a:t>
            </a:r>
          </a:p>
          <a:p>
            <a:pPr>
              <a:defRPr/>
            </a:pPr>
            <a:r>
              <a:rPr lang="en-US" sz="2400" dirty="0" smtClean="0"/>
              <a:t>How </a:t>
            </a:r>
            <a:r>
              <a:rPr lang="en-US" sz="2400" dirty="0"/>
              <a:t>may my </a:t>
            </a:r>
            <a:r>
              <a:rPr lang="en-US" sz="2400" dirty="0" smtClean="0"/>
              <a:t>research data interact with, influence and </a:t>
            </a:r>
            <a:r>
              <a:rPr lang="en-US" sz="2400" dirty="0"/>
              <a:t>challenge </a:t>
            </a:r>
            <a:r>
              <a:rPr lang="en-US" sz="2400" dirty="0" smtClean="0"/>
              <a:t>the theory </a:t>
            </a:r>
            <a:r>
              <a:rPr lang="en-US" sz="2400" dirty="0"/>
              <a:t>I am </a:t>
            </a:r>
            <a:r>
              <a:rPr lang="en-US" sz="2400" dirty="0" smtClean="0"/>
              <a:t>using for</a:t>
            </a:r>
            <a:r>
              <a:rPr lang="en-US" sz="2400" dirty="0"/>
              <a:t> </a:t>
            </a:r>
            <a:r>
              <a:rPr lang="en-US" sz="2400" dirty="0" smtClean="0"/>
              <a:t>my </a:t>
            </a:r>
            <a:r>
              <a:rPr lang="en-US" sz="2400" dirty="0"/>
              <a:t>research study? </a:t>
            </a:r>
          </a:p>
          <a:p>
            <a:pPr>
              <a:defRPr/>
            </a:pPr>
            <a:endParaRPr lang="en-US" sz="2400" dirty="0"/>
          </a:p>
          <a:p>
            <a:pPr>
              <a:defRPr/>
            </a:pPr>
            <a:endParaRPr lang="fi-FI" altLang="fi-FI" sz="2400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2B15811-39D5-4AB2-8792-55C4BC822617}" type="datetime1">
              <a:rPr lang="fi-FI"/>
              <a:pPr>
                <a:defRPr/>
              </a:pPr>
              <a:t>31.5.2018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Tomi Kiilakoski</a:t>
            </a:r>
          </a:p>
        </p:txBody>
      </p:sp>
    </p:spTree>
    <p:extLst>
      <p:ext uri="{BB962C8B-B14F-4D97-AF65-F5344CB8AC3E}">
        <p14:creationId xmlns:p14="http://schemas.microsoft.com/office/powerpoint/2010/main" val="74173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smtClean="0"/>
              <a:t>Some initial problems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fi-FI" sz="2400" dirty="0" smtClean="0"/>
              <a:t>The </a:t>
            </a:r>
            <a:r>
              <a:rPr lang="fi-FI" sz="2400" dirty="0" err="1" smtClean="0"/>
              <a:t>ontological</a:t>
            </a:r>
            <a:r>
              <a:rPr lang="fi-FI" sz="2400" dirty="0" smtClean="0"/>
              <a:t> (</a:t>
            </a:r>
            <a:r>
              <a:rPr lang="fi-FI" sz="2400" i="1" dirty="0" err="1" smtClean="0"/>
              <a:t>what</a:t>
            </a:r>
            <a:r>
              <a:rPr lang="fi-FI" sz="2400" i="1" dirty="0" smtClean="0"/>
              <a:t> is </a:t>
            </a:r>
            <a:r>
              <a:rPr lang="fi-FI" sz="2400" i="1" dirty="0" err="1" smtClean="0"/>
              <a:t>youth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work</a:t>
            </a:r>
            <a:r>
              <a:rPr lang="fi-FI" sz="2400" dirty="0" smtClean="0"/>
              <a:t>), </a:t>
            </a:r>
            <a:r>
              <a:rPr lang="fi-FI" sz="2400" dirty="0" err="1" smtClean="0"/>
              <a:t>epistemological</a:t>
            </a:r>
            <a:r>
              <a:rPr lang="fi-FI" sz="2400" dirty="0" smtClean="0"/>
              <a:t> (</a:t>
            </a:r>
            <a:r>
              <a:rPr lang="fi-FI" sz="2400" i="1" dirty="0" err="1" smtClean="0"/>
              <a:t>how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do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we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know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about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youth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work</a:t>
            </a:r>
            <a:r>
              <a:rPr lang="fi-FI" sz="2400" dirty="0" smtClean="0"/>
              <a:t>), the </a:t>
            </a:r>
            <a:r>
              <a:rPr lang="fi-FI" sz="2400" dirty="0" err="1" smtClean="0"/>
              <a:t>conceptual</a:t>
            </a:r>
            <a:r>
              <a:rPr lang="fi-FI" sz="2400" dirty="0" smtClean="0"/>
              <a:t> (</a:t>
            </a:r>
            <a:r>
              <a:rPr lang="fi-FI" sz="2400" i="1" dirty="0" err="1" smtClean="0"/>
              <a:t>what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concepts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do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we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use</a:t>
            </a:r>
            <a:r>
              <a:rPr lang="fi-FI" sz="2400" i="1" dirty="0" smtClean="0"/>
              <a:t> to </a:t>
            </a:r>
            <a:r>
              <a:rPr lang="fi-FI" sz="2400" i="1" dirty="0" err="1" smtClean="0"/>
              <a:t>describe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what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youth</a:t>
            </a:r>
            <a:r>
              <a:rPr lang="fi-FI" sz="2400" dirty="0" smtClean="0"/>
              <a:t> </a:t>
            </a:r>
            <a:r>
              <a:rPr lang="fi-FI" sz="2400" i="1" dirty="0" err="1" smtClean="0"/>
              <a:t>work</a:t>
            </a:r>
            <a:r>
              <a:rPr lang="fi-FI" sz="2400" i="1" dirty="0" smtClean="0"/>
              <a:t> is </a:t>
            </a:r>
            <a:r>
              <a:rPr lang="fi-FI" sz="2400" i="1" dirty="0" err="1" smtClean="0"/>
              <a:t>about</a:t>
            </a:r>
            <a:r>
              <a:rPr lang="fi-FI" sz="2400" i="1" dirty="0" smtClean="0"/>
              <a:t>) </a:t>
            </a:r>
            <a:r>
              <a:rPr lang="fi-FI" sz="2400" dirty="0" smtClean="0"/>
              <a:t>and the </a:t>
            </a:r>
            <a:r>
              <a:rPr lang="fi-FI" sz="2400" dirty="0" err="1" smtClean="0"/>
              <a:t>practical</a:t>
            </a:r>
            <a:r>
              <a:rPr lang="fi-FI" sz="2400" dirty="0" smtClean="0"/>
              <a:t> (</a:t>
            </a:r>
            <a:r>
              <a:rPr lang="fi-FI" sz="2400" i="1" dirty="0" err="1" smtClean="0"/>
              <a:t>how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can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or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cannot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access</a:t>
            </a:r>
            <a:r>
              <a:rPr lang="fi-FI" sz="2400" i="1" dirty="0" smtClean="0"/>
              <a:t> the </a:t>
            </a:r>
            <a:r>
              <a:rPr lang="fi-FI" sz="2400" i="1" dirty="0" err="1" smtClean="0"/>
              <a:t>relevant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information</a:t>
            </a:r>
            <a:r>
              <a:rPr lang="fi-FI" sz="2400" i="1" dirty="0" smtClean="0"/>
              <a:t>)</a:t>
            </a:r>
          </a:p>
          <a:p>
            <a:pPr marL="0" indent="0">
              <a:buNone/>
              <a:defRPr/>
            </a:pPr>
            <a:endParaRPr lang="fi-FI" sz="2400" i="1" dirty="0" smtClean="0"/>
          </a:p>
          <a:p>
            <a:pPr lvl="1">
              <a:defRPr/>
            </a:pPr>
            <a:r>
              <a:rPr lang="fi-FI" dirty="0" smtClean="0"/>
              <a:t>&gt; How </a:t>
            </a:r>
            <a:r>
              <a:rPr lang="fi-FI" dirty="0" err="1" smtClean="0"/>
              <a:t>do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compare</a:t>
            </a:r>
            <a:r>
              <a:rPr lang="fi-FI" dirty="0" smtClean="0"/>
              <a:t>? </a:t>
            </a:r>
            <a:r>
              <a:rPr lang="fi-FI" dirty="0" err="1" smtClean="0"/>
              <a:t>What</a:t>
            </a:r>
            <a:r>
              <a:rPr lang="fi-FI" dirty="0" smtClean="0"/>
              <a:t> </a:t>
            </a:r>
            <a:r>
              <a:rPr lang="fi-FI" dirty="0" err="1" smtClean="0"/>
              <a:t>do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compare</a:t>
            </a:r>
            <a:r>
              <a:rPr lang="fi-FI" dirty="0" smtClean="0"/>
              <a:t>? </a:t>
            </a:r>
            <a:r>
              <a:rPr lang="fi-FI" dirty="0" err="1" smtClean="0"/>
              <a:t>What</a:t>
            </a:r>
            <a:r>
              <a:rPr lang="fi-FI" dirty="0" smtClean="0"/>
              <a:t> </a:t>
            </a:r>
            <a:r>
              <a:rPr lang="fi-FI" dirty="0" err="1" smtClean="0"/>
              <a:t>can’t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compare</a:t>
            </a:r>
            <a:r>
              <a:rPr lang="fi-FI" dirty="0" smtClean="0"/>
              <a:t>? </a:t>
            </a:r>
          </a:p>
          <a:p>
            <a:pPr marL="457200" lvl="1" indent="0">
              <a:buFont typeface="Arial" charset="0"/>
              <a:buNone/>
              <a:defRPr/>
            </a:pPr>
            <a:endParaRPr lang="fi-FI" sz="2400" dirty="0" smtClean="0"/>
          </a:p>
          <a:p>
            <a:pPr>
              <a:defRPr/>
            </a:pPr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03D963C-9A4A-4C9A-9E9D-41D73EAEEF5C}" type="datetime1">
              <a:rPr lang="fi-FI"/>
              <a:pPr>
                <a:defRPr/>
              </a:pPr>
              <a:t>31.5.2018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Tomi Kiilakoski</a:t>
            </a:r>
          </a:p>
        </p:txBody>
      </p:sp>
    </p:spTree>
    <p:extLst>
      <p:ext uri="{BB962C8B-B14F-4D97-AF65-F5344CB8AC3E}">
        <p14:creationId xmlns:p14="http://schemas.microsoft.com/office/powerpoint/2010/main" val="2405699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609601" y="3141663"/>
            <a:ext cx="10987617" cy="2984500"/>
          </a:xfrm>
        </p:spPr>
        <p:txBody>
          <a:bodyPr/>
          <a:lstStyle/>
          <a:p>
            <a:r>
              <a:rPr lang="en-US" altLang="fi-FI" dirty="0" smtClean="0"/>
              <a:t>study of </a:t>
            </a:r>
            <a:r>
              <a:rPr lang="en-US" altLang="fi-FI" dirty="0" smtClean="0"/>
              <a:t>prerequisites </a:t>
            </a:r>
            <a:r>
              <a:rPr lang="en-US" altLang="fi-FI" dirty="0" smtClean="0"/>
              <a:t>of social practices in terms of </a:t>
            </a:r>
          </a:p>
          <a:p>
            <a:pPr lvl="1"/>
            <a:r>
              <a:rPr lang="en-US" altLang="fi-FI" dirty="0" smtClean="0"/>
              <a:t>the material-economic preconditions (‘</a:t>
            </a:r>
            <a:r>
              <a:rPr lang="en-US" altLang="fi-FI" i="1" dirty="0" smtClean="0"/>
              <a:t>doings’)</a:t>
            </a:r>
            <a:endParaRPr lang="en-US" altLang="fi-FI" dirty="0" smtClean="0"/>
          </a:p>
          <a:p>
            <a:pPr lvl="1"/>
            <a:r>
              <a:rPr lang="en-US" altLang="fi-FI" dirty="0" smtClean="0"/>
              <a:t>the cultural-discursive preconditions (‘</a:t>
            </a:r>
            <a:r>
              <a:rPr lang="en-US" altLang="fi-FI" i="1" dirty="0" smtClean="0"/>
              <a:t>sayings’)</a:t>
            </a:r>
            <a:endParaRPr lang="en-US" altLang="fi-FI" dirty="0" smtClean="0"/>
          </a:p>
          <a:p>
            <a:pPr lvl="1"/>
            <a:r>
              <a:rPr lang="en-US" altLang="fi-FI" dirty="0" smtClean="0"/>
              <a:t>the social-political preconditions (‘</a:t>
            </a:r>
            <a:r>
              <a:rPr lang="en-US" altLang="fi-FI" i="1" dirty="0" err="1" smtClean="0"/>
              <a:t>relatings</a:t>
            </a:r>
            <a:r>
              <a:rPr lang="en-US" altLang="fi-FI" i="1" dirty="0" smtClean="0"/>
              <a:t>’</a:t>
            </a:r>
            <a:r>
              <a:rPr lang="en-US" altLang="fi-FI" dirty="0" smtClean="0"/>
              <a:t> ) </a:t>
            </a:r>
          </a:p>
          <a:p>
            <a:pPr lvl="1"/>
            <a:endParaRPr lang="en-US" altLang="fi-FI" sz="1800" dirty="0" smtClean="0"/>
          </a:p>
          <a:p>
            <a:pPr lvl="1"/>
            <a:endParaRPr lang="en-US" altLang="fi-FI" sz="1800" dirty="0" smtClean="0"/>
          </a:p>
          <a:p>
            <a:endParaRPr lang="fi-FI" altLang="fi-FI" dirty="0" smtClean="0"/>
          </a:p>
        </p:txBody>
      </p:sp>
      <p:sp>
        <p:nvSpPr>
          <p:cNvPr id="13315" name="Title 1"/>
          <p:cNvSpPr txBox="1">
            <a:spLocks/>
          </p:cNvSpPr>
          <p:nvPr/>
        </p:nvSpPr>
        <p:spPr bwMode="auto">
          <a:xfrm>
            <a:off x="630767" y="1052513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i-FI" i="1"/>
              <a:t>The theory of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fi-FI" sz="4400" i="1"/>
              <a:t>practice architectures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fi-FI" i="1"/>
              <a:t>(Kemmis &amp; Grootenboer 2008) </a:t>
            </a:r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476716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The </a:t>
            </a:r>
            <a:r>
              <a:rPr lang="fi-FI" dirty="0" err="1" smtClean="0"/>
              <a:t>comparative</a:t>
            </a:r>
            <a:r>
              <a:rPr lang="fi-FI" dirty="0" smtClean="0"/>
              <a:t> </a:t>
            </a:r>
            <a:r>
              <a:rPr lang="fi-FI" dirty="0" err="1" smtClean="0"/>
              <a:t>perspective</a:t>
            </a:r>
            <a:r>
              <a:rPr lang="fi-FI" dirty="0" smtClean="0"/>
              <a:t> on </a:t>
            </a:r>
            <a:r>
              <a:rPr lang="fi-FI" dirty="0" err="1" smtClean="0"/>
              <a:t>youth</a:t>
            </a:r>
            <a:r>
              <a:rPr lang="fi-FI" dirty="0" smtClean="0"/>
              <a:t> </a:t>
            </a:r>
            <a:r>
              <a:rPr lang="fi-FI" dirty="0" err="1" smtClean="0"/>
              <a:t>work</a:t>
            </a:r>
            <a:r>
              <a:rPr lang="fi-FI" dirty="0" smtClean="0"/>
              <a:t> </a:t>
            </a:r>
            <a:r>
              <a:rPr lang="fi-FI" dirty="0" err="1" smtClean="0"/>
              <a:t>practice</a:t>
            </a:r>
            <a:r>
              <a:rPr lang="fi-FI" dirty="0" smtClean="0"/>
              <a:t> </a:t>
            </a:r>
            <a:r>
              <a:rPr lang="fi-FI" dirty="0" err="1" smtClean="0"/>
              <a:t>architectures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z="2800" dirty="0"/>
              <a:t>Sayings/cultural-</a:t>
            </a:r>
            <a:r>
              <a:rPr lang="en-GB" sz="2800" dirty="0" err="1"/>
              <a:t>discoursive</a:t>
            </a:r>
            <a:r>
              <a:rPr lang="en-GB" sz="2800" dirty="0"/>
              <a:t> dimension: how youth work is recognised, formulated, talked about and debated.</a:t>
            </a:r>
            <a:endParaRPr lang="fi-FI" sz="2800" dirty="0"/>
          </a:p>
          <a:p>
            <a:pPr lvl="0"/>
            <a:r>
              <a:rPr lang="en-GB" sz="2800" dirty="0"/>
              <a:t>Doings/structural-occupational dimension: how youth work education is supported and how youth work can be a sustainable career.</a:t>
            </a:r>
            <a:endParaRPr lang="fi-FI" sz="2800" dirty="0"/>
          </a:p>
          <a:p>
            <a:pPr lvl="0"/>
            <a:r>
              <a:rPr lang="en-GB" sz="2800" dirty="0" err="1"/>
              <a:t>Relatings</a:t>
            </a:r>
            <a:r>
              <a:rPr lang="en-GB" sz="2800" dirty="0"/>
              <a:t>/social-political dimension: how youth work is recognised, supported and organised so that it can relate to young people, general public and other professional cultures.</a:t>
            </a:r>
            <a:endParaRPr lang="fi-FI" sz="2800" dirty="0"/>
          </a:p>
          <a:p>
            <a:pPr marL="0" indent="0">
              <a:buNone/>
            </a:pPr>
            <a:endParaRPr lang="fi-FI" sz="28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C52D64-CB00-46A3-BE73-D770CF46D15B}" type="datetime1">
              <a:rPr lang="fi-FI" smtClean="0"/>
              <a:pPr>
                <a:defRPr/>
              </a:pPr>
              <a:t>31.5.2018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Tomi Kiilakoski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5704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16667" y="1655181"/>
            <a:ext cx="9148884" cy="520282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altLang="fi-FI" smtClean="0"/>
              <a:t>The way Kemmis himself visualises his theory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5B7A953-12A8-4D19-9D78-3DB0F175918D}" type="datetime1">
              <a:rPr lang="fi-FI" smtClean="0"/>
              <a:pPr>
                <a:defRPr/>
              </a:pPr>
              <a:t>31.5.2018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Tomi Kiilakoski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560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Otsikko 1"/>
          <p:cNvSpPr>
            <a:spLocks noGrp="1"/>
          </p:cNvSpPr>
          <p:nvPr>
            <p:ph type="title"/>
          </p:nvPr>
        </p:nvSpPr>
        <p:spPr>
          <a:xfrm>
            <a:off x="5152571" y="766103"/>
            <a:ext cx="6023429" cy="685347"/>
          </a:xfrm>
        </p:spPr>
        <p:txBody>
          <a:bodyPr/>
          <a:lstStyle/>
          <a:p>
            <a:r>
              <a:rPr lang="fi-FI" altLang="en-US" sz="2400" b="1" dirty="0" smtClean="0">
                <a:solidFill>
                  <a:schemeClr val="accent1"/>
                </a:solidFill>
              </a:rPr>
              <a:t>Group 1. Strong practice architectures</a:t>
            </a:r>
          </a:p>
        </p:txBody>
      </p:sp>
      <p:graphicFrame>
        <p:nvGraphicFramePr>
          <p:cNvPr id="9" name="Sisällön paikkamerkki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87372"/>
              </p:ext>
            </p:extLst>
          </p:nvPr>
        </p:nvGraphicFramePr>
        <p:xfrm>
          <a:off x="460829" y="2504699"/>
          <a:ext cx="4169228" cy="37509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69228"/>
              </a:tblGrid>
              <a:tr h="305998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Belarus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ctr"/>
                </a:tc>
              </a:tr>
              <a:tr h="305998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Belgium (French)</a:t>
                      </a:r>
                    </a:p>
                  </a:txBody>
                  <a:tcPr marL="9525" marR="9525" marT="9527" marB="0" anchor="ctr"/>
                </a:tc>
              </a:tr>
              <a:tr h="305998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Estonia</a:t>
                      </a:r>
                    </a:p>
                  </a:txBody>
                  <a:tcPr marL="9525" marR="9525" marT="9527" marB="0" anchor="ctr"/>
                </a:tc>
              </a:tr>
              <a:tr h="305998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Finland</a:t>
                      </a:r>
                    </a:p>
                  </a:txBody>
                  <a:tcPr marL="9525" marR="9525" marT="9527" marB="0" anchor="ctr"/>
                </a:tc>
              </a:tr>
              <a:tr h="305998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France</a:t>
                      </a:r>
                    </a:p>
                  </a:txBody>
                  <a:tcPr marL="9525" marR="9525" marT="9527" marB="0" anchor="ctr"/>
                </a:tc>
              </a:tr>
              <a:tr h="305998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Germany</a:t>
                      </a:r>
                    </a:p>
                  </a:txBody>
                  <a:tcPr marL="9525" marR="9525" marT="9527" marB="0" anchor="ctr"/>
                </a:tc>
              </a:tr>
              <a:tr h="305998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Ireland</a:t>
                      </a:r>
                    </a:p>
                  </a:txBody>
                  <a:tcPr marL="9525" marR="9525" marT="9527" marB="0" anchor="ctr"/>
                </a:tc>
              </a:tr>
              <a:tr h="305998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Luxembourg</a:t>
                      </a:r>
                    </a:p>
                  </a:txBody>
                  <a:tcPr marL="9525" marR="9525" marT="9527" marB="0" anchor="ctr"/>
                </a:tc>
              </a:tr>
              <a:tr h="305998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Slovakia</a:t>
                      </a:r>
                    </a:p>
                  </a:txBody>
                  <a:tcPr marL="9525" marR="9525" marT="9527" marB="0" anchor="ctr"/>
                </a:tc>
              </a:tr>
              <a:tr h="305998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UK (England)</a:t>
                      </a:r>
                    </a:p>
                  </a:txBody>
                  <a:tcPr marL="9525" marR="9525" marT="9527" marB="0" anchor="ctr"/>
                </a:tc>
              </a:tr>
              <a:tr h="690981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UK (Wales)</a:t>
                      </a:r>
                    </a:p>
                  </a:txBody>
                  <a:tcPr marL="9525" marR="9525" marT="9527" marB="0" anchor="ctr"/>
                </a:tc>
              </a:tr>
            </a:tbl>
          </a:graphicData>
        </a:graphic>
      </p:graphicFrame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Tomi Kiilakoski</a:t>
            </a:r>
            <a:endParaRPr lang="fi-FI"/>
          </a:p>
        </p:txBody>
      </p:sp>
      <p:sp>
        <p:nvSpPr>
          <p:cNvPr id="6" name="Ellipsi 5"/>
          <p:cNvSpPr/>
          <p:nvPr/>
        </p:nvSpPr>
        <p:spPr>
          <a:xfrm>
            <a:off x="4803495" y="1805651"/>
            <a:ext cx="3845958" cy="203066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600" dirty="0">
              <a:solidFill>
                <a:schemeClr val="accent1"/>
              </a:solidFill>
            </a:endParaRPr>
          </a:p>
          <a:p>
            <a:pPr>
              <a:defRPr/>
            </a:pPr>
            <a:endParaRPr lang="en-US" sz="1600" dirty="0">
              <a:solidFill>
                <a:schemeClr val="accent1"/>
              </a:solidFill>
              <a:latin typeface="+mj-lt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dirty="0">
                <a:solidFill>
                  <a:schemeClr val="accent1"/>
                </a:solidFill>
                <a:latin typeface="+mj-lt"/>
              </a:rPr>
              <a:t>L</a:t>
            </a:r>
            <a:r>
              <a:rPr lang="en-US" dirty="0" smtClean="0">
                <a:solidFill>
                  <a:schemeClr val="accent1"/>
                </a:solidFill>
                <a:latin typeface="+mj-lt"/>
              </a:rPr>
              <a:t>egislative </a:t>
            </a:r>
            <a:r>
              <a:rPr lang="en-US" dirty="0">
                <a:solidFill>
                  <a:schemeClr val="accent1"/>
                </a:solidFill>
                <a:latin typeface="+mj-lt"/>
              </a:rPr>
              <a:t>definitions</a:t>
            </a:r>
          </a:p>
          <a:p>
            <a:pPr>
              <a:defRPr/>
            </a:pPr>
            <a:r>
              <a:rPr lang="en-US" dirty="0">
                <a:solidFill>
                  <a:schemeClr val="accent1"/>
                </a:solidFill>
                <a:latin typeface="+mj-lt"/>
              </a:rPr>
              <a:t>2</a:t>
            </a:r>
            <a:r>
              <a:rPr lang="en-US" dirty="0" smtClean="0">
                <a:solidFill>
                  <a:schemeClr val="accent1"/>
                </a:solidFill>
                <a:latin typeface="+mj-lt"/>
              </a:rPr>
              <a:t>. Competency </a:t>
            </a:r>
            <a:r>
              <a:rPr lang="en-US" dirty="0">
                <a:solidFill>
                  <a:schemeClr val="accent1"/>
                </a:solidFill>
                <a:latin typeface="+mj-lt"/>
              </a:rPr>
              <a:t>description </a:t>
            </a:r>
            <a:r>
              <a:rPr lang="en-US" dirty="0" smtClean="0">
                <a:solidFill>
                  <a:schemeClr val="accent1"/>
                </a:solidFill>
                <a:latin typeface="+mj-lt"/>
              </a:rPr>
              <a:t>and/or</a:t>
            </a:r>
            <a:endParaRPr lang="en-US" dirty="0">
              <a:solidFill>
                <a:schemeClr val="accent1"/>
              </a:solidFill>
              <a:latin typeface="+mj-lt"/>
            </a:endParaRPr>
          </a:p>
          <a:p>
            <a:pPr>
              <a:defRPr/>
            </a:pPr>
            <a:r>
              <a:rPr lang="en-US" dirty="0" smtClean="0">
                <a:solidFill>
                  <a:schemeClr val="accent1"/>
                </a:solidFill>
                <a:latin typeface="+mj-lt"/>
              </a:rPr>
              <a:t>3. </a:t>
            </a:r>
            <a:r>
              <a:rPr lang="en-US" dirty="0">
                <a:solidFill>
                  <a:schemeClr val="accent1"/>
                </a:solidFill>
                <a:latin typeface="+mj-lt"/>
              </a:rPr>
              <a:t>Quality </a:t>
            </a:r>
            <a:r>
              <a:rPr lang="en-US" dirty="0" smtClean="0">
                <a:solidFill>
                  <a:schemeClr val="accent1"/>
                </a:solidFill>
                <a:latin typeface="+mj-lt"/>
              </a:rPr>
              <a:t>assurance</a:t>
            </a:r>
            <a:endParaRPr lang="en-US" sz="1600" dirty="0">
              <a:solidFill>
                <a:schemeClr val="accent1"/>
              </a:solidFill>
              <a:latin typeface="+mj-lt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dirty="0" smtClean="0"/>
              <a:t>o</a:t>
            </a:r>
            <a:endParaRPr lang="fi-FI" dirty="0"/>
          </a:p>
        </p:txBody>
      </p:sp>
      <p:sp>
        <p:nvSpPr>
          <p:cNvPr id="7" name="Ellipsi 6"/>
          <p:cNvSpPr/>
          <p:nvPr/>
        </p:nvSpPr>
        <p:spPr>
          <a:xfrm>
            <a:off x="5776685" y="3604986"/>
            <a:ext cx="5399315" cy="265067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>
              <a:solidFill>
                <a:schemeClr val="accent1"/>
              </a:solidFill>
              <a:latin typeface="+mj-lt"/>
            </a:endParaRPr>
          </a:p>
          <a:p>
            <a:pPr>
              <a:defRPr/>
            </a:pPr>
            <a:r>
              <a:rPr lang="en-US" dirty="0" smtClean="0">
                <a:solidFill>
                  <a:schemeClr val="accent1"/>
                </a:solidFill>
                <a:latin typeface="+mj-lt"/>
              </a:rPr>
              <a:t>1</a:t>
            </a:r>
            <a:r>
              <a:rPr lang="en-US" dirty="0">
                <a:solidFill>
                  <a:schemeClr val="accent1"/>
                </a:solidFill>
                <a:latin typeface="+mj-lt"/>
              </a:rPr>
              <a:t>. Vocational education on youth work</a:t>
            </a:r>
          </a:p>
          <a:p>
            <a:pPr>
              <a:defRPr/>
            </a:pPr>
            <a:r>
              <a:rPr lang="en-US" dirty="0">
                <a:solidFill>
                  <a:schemeClr val="accent1"/>
                </a:solidFill>
                <a:latin typeface="+mj-lt"/>
              </a:rPr>
              <a:t>2. Tertiary education for youth work</a:t>
            </a:r>
          </a:p>
          <a:p>
            <a:pPr>
              <a:defRPr/>
            </a:pPr>
            <a:r>
              <a:rPr lang="en-US" dirty="0">
                <a:solidFill>
                  <a:schemeClr val="accent1"/>
                </a:solidFill>
                <a:latin typeface="+mj-lt"/>
              </a:rPr>
              <a:t>3. Public support for </a:t>
            </a:r>
            <a:r>
              <a:rPr lang="en-US" dirty="0" smtClean="0">
                <a:solidFill>
                  <a:schemeClr val="accent1"/>
                </a:solidFill>
                <a:latin typeface="+mj-lt"/>
              </a:rPr>
              <a:t>non-formal learning</a:t>
            </a:r>
            <a:endParaRPr lang="en-US" dirty="0">
              <a:solidFill>
                <a:schemeClr val="accent1"/>
              </a:solidFill>
              <a:latin typeface="+mj-lt"/>
            </a:endParaRPr>
          </a:p>
          <a:p>
            <a:pPr>
              <a:defRPr/>
            </a:pPr>
            <a:r>
              <a:rPr lang="en-US" dirty="0">
                <a:solidFill>
                  <a:schemeClr val="accent1"/>
                </a:solidFill>
                <a:latin typeface="+mj-lt"/>
              </a:rPr>
              <a:t>4. Identifiable and sustainable career </a:t>
            </a:r>
            <a:r>
              <a:rPr lang="en-US" dirty="0" smtClean="0">
                <a:solidFill>
                  <a:schemeClr val="accent1"/>
                </a:solidFill>
                <a:latin typeface="+mj-lt"/>
              </a:rPr>
              <a:t>paths</a:t>
            </a:r>
            <a:endParaRPr lang="en-US" dirty="0">
              <a:solidFill>
                <a:schemeClr val="accent1"/>
              </a:solidFill>
              <a:latin typeface="+mj-lt"/>
            </a:endParaRPr>
          </a:p>
          <a:p>
            <a:pPr>
              <a:defRPr/>
            </a:pPr>
            <a:r>
              <a:rPr lang="en-US" dirty="0" smtClean="0">
                <a:latin typeface="+mj-lt"/>
              </a:rPr>
              <a:t>Formal </a:t>
            </a:r>
            <a:r>
              <a:rPr lang="en-US" dirty="0">
                <a:latin typeface="+mj-lt"/>
              </a:rPr>
              <a:t>learning, </a:t>
            </a:r>
            <a:endParaRPr lang="fi-FI" sz="1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" name="Ellipsi 7"/>
          <p:cNvSpPr/>
          <p:nvPr/>
        </p:nvSpPr>
        <p:spPr>
          <a:xfrm>
            <a:off x="8649453" y="2217554"/>
            <a:ext cx="2639483" cy="17423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strong </a:t>
            </a:r>
            <a:r>
              <a:rPr lang="en-US" dirty="0">
                <a:solidFill>
                  <a:schemeClr val="accent1"/>
                </a:solidFill>
                <a:latin typeface="+mj-lt"/>
              </a:rPr>
              <a:t>Associations of youth workers</a:t>
            </a:r>
          </a:p>
          <a:p>
            <a:pPr algn="ctr">
              <a:defRPr/>
            </a:pPr>
            <a:endParaRPr lang="fi-FI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88344" cy="2217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66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tsikko 1"/>
          <p:cNvSpPr>
            <a:spLocks noGrp="1"/>
          </p:cNvSpPr>
          <p:nvPr>
            <p:ph type="title"/>
          </p:nvPr>
        </p:nvSpPr>
        <p:spPr>
          <a:xfrm>
            <a:off x="3585028" y="783772"/>
            <a:ext cx="8098972" cy="880836"/>
          </a:xfrm>
        </p:spPr>
        <p:txBody>
          <a:bodyPr/>
          <a:lstStyle/>
          <a:p>
            <a:r>
              <a:rPr lang="fi-FI" altLang="en-US" sz="2400" b="1" dirty="0" smtClean="0">
                <a:solidFill>
                  <a:schemeClr val="accent1"/>
                </a:solidFill>
              </a:rPr>
              <a:t>Group 2. Strong practice architectures, room for development on certain level</a:t>
            </a:r>
          </a:p>
        </p:txBody>
      </p:sp>
      <p:graphicFrame>
        <p:nvGraphicFramePr>
          <p:cNvPr id="9" name="Sisällön paikkamerkki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4836102"/>
              </p:ext>
            </p:extLst>
          </p:nvPr>
        </p:nvGraphicFramePr>
        <p:xfrm>
          <a:off x="507127" y="2217556"/>
          <a:ext cx="3179502" cy="35193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79502"/>
              </a:tblGrid>
              <a:tr h="297738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Austria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ctr"/>
                </a:tc>
              </a:tr>
              <a:tr h="297738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Belgium (Flemish)</a:t>
                      </a:r>
                    </a:p>
                  </a:txBody>
                  <a:tcPr marL="9525" marR="9525" marT="9526" marB="0" anchor="ctr"/>
                </a:tc>
              </a:tr>
              <a:tr h="297738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Belgium (German)</a:t>
                      </a:r>
                    </a:p>
                  </a:txBody>
                  <a:tcPr marL="9525" marR="9525" marT="9526" marB="0" anchor="ctr"/>
                </a:tc>
              </a:tr>
              <a:tr h="297738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Czech Republic</a:t>
                      </a:r>
                    </a:p>
                  </a:txBody>
                  <a:tcPr marL="9525" marR="9525" marT="9526" marB="0" anchor="ctr"/>
                </a:tc>
              </a:tr>
              <a:tr h="297738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Iceland</a:t>
                      </a:r>
                    </a:p>
                  </a:txBody>
                  <a:tcPr marL="9525" marR="9525" marT="9526" marB="0" anchor="ctr"/>
                </a:tc>
              </a:tr>
              <a:tr h="297738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Liechtenstein</a:t>
                      </a:r>
                    </a:p>
                  </a:txBody>
                  <a:tcPr marL="9525" marR="9525" marT="9526" marB="0" anchor="ctr"/>
                </a:tc>
              </a:tr>
              <a:tr h="121081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Malta</a:t>
                      </a:r>
                    </a:p>
                  </a:txBody>
                  <a:tcPr marL="9525" marR="9525" marT="9526" marB="0" anchor="ctr"/>
                </a:tc>
              </a:tr>
              <a:tr h="200337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Portugal</a:t>
                      </a:r>
                    </a:p>
                  </a:txBody>
                  <a:tcPr marL="9525" marR="9525" marT="9526" marB="0" anchor="ctr"/>
                </a:tc>
              </a:tr>
              <a:tr h="492541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Russian Federation</a:t>
                      </a:r>
                    </a:p>
                  </a:txBody>
                  <a:tcPr marL="9525" marR="9525" marT="9526" marB="0" anchor="ctr"/>
                </a:tc>
              </a:tr>
              <a:tr h="200337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Serbia</a:t>
                      </a:r>
                    </a:p>
                  </a:txBody>
                  <a:tcPr marL="9525" marR="9525" marT="9526" marB="0" anchor="ctr"/>
                </a:tc>
              </a:tr>
              <a:tr h="454852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Sweden</a:t>
                      </a:r>
                    </a:p>
                  </a:txBody>
                  <a:tcPr marL="9525" marR="9525" marT="9526" marB="0" anchor="ctr"/>
                </a:tc>
              </a:tr>
              <a:tr h="121081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The </a:t>
                      </a:r>
                      <a:r>
                        <a:rPr lang="fi-FI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Netherlands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ctr"/>
                </a:tc>
              </a:tr>
            </a:tbl>
          </a:graphicData>
        </a:graphic>
      </p:graphicFrame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dirty="0" smtClean="0"/>
              <a:t>Tomi Kiilakoski</a:t>
            </a:r>
            <a:endParaRPr lang="fi-FI" dirty="0"/>
          </a:p>
        </p:txBody>
      </p:sp>
      <p:sp>
        <p:nvSpPr>
          <p:cNvPr id="6" name="Ellipsi 5"/>
          <p:cNvSpPr/>
          <p:nvPr/>
        </p:nvSpPr>
        <p:spPr>
          <a:xfrm>
            <a:off x="4627032" y="1889237"/>
            <a:ext cx="3776739" cy="211602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>
              <a:buFontTx/>
              <a:buAutoNum type="arabicPeriod"/>
              <a:defRPr/>
            </a:pPr>
            <a:r>
              <a:rPr lang="en-US" sz="1600" dirty="0" smtClean="0">
                <a:solidFill>
                  <a:schemeClr val="accent1"/>
                </a:solidFill>
                <a:latin typeface="+mj-lt"/>
              </a:rPr>
              <a:t>Usually legislative </a:t>
            </a:r>
            <a:r>
              <a:rPr lang="en-US" sz="1600" dirty="0">
                <a:solidFill>
                  <a:schemeClr val="accent1"/>
                </a:solidFill>
                <a:latin typeface="+mj-lt"/>
              </a:rPr>
              <a:t>definitions</a:t>
            </a:r>
          </a:p>
          <a:p>
            <a:pPr>
              <a:defRPr/>
            </a:pPr>
            <a:r>
              <a:rPr lang="en-US" sz="1600" dirty="0" smtClean="0">
                <a:solidFill>
                  <a:schemeClr val="accent1"/>
                </a:solidFill>
                <a:latin typeface="+mj-lt"/>
              </a:rPr>
              <a:t>2. Competency </a:t>
            </a:r>
            <a:r>
              <a:rPr lang="en-US" sz="1600" dirty="0">
                <a:solidFill>
                  <a:schemeClr val="accent1"/>
                </a:solidFill>
                <a:latin typeface="+mj-lt"/>
              </a:rPr>
              <a:t>description </a:t>
            </a:r>
            <a:r>
              <a:rPr lang="en-US" sz="1600" dirty="0" smtClean="0">
                <a:solidFill>
                  <a:schemeClr val="accent1"/>
                </a:solidFill>
                <a:latin typeface="+mj-lt"/>
              </a:rPr>
              <a:t>and/or</a:t>
            </a:r>
            <a:endParaRPr lang="en-US" sz="1600" dirty="0">
              <a:solidFill>
                <a:schemeClr val="accent1"/>
              </a:solidFill>
              <a:latin typeface="+mj-lt"/>
            </a:endParaRPr>
          </a:p>
          <a:p>
            <a:pPr>
              <a:defRPr/>
            </a:pPr>
            <a:r>
              <a:rPr lang="en-US" sz="1600" dirty="0" smtClean="0">
                <a:solidFill>
                  <a:schemeClr val="accent1"/>
                </a:solidFill>
                <a:latin typeface="+mj-lt"/>
              </a:rPr>
              <a:t>3. </a:t>
            </a:r>
            <a:r>
              <a:rPr lang="en-US" sz="1600" dirty="0">
                <a:solidFill>
                  <a:schemeClr val="accent1"/>
                </a:solidFill>
                <a:latin typeface="+mj-lt"/>
              </a:rPr>
              <a:t>Quality </a:t>
            </a:r>
            <a:r>
              <a:rPr lang="en-US" sz="1600" dirty="0" smtClean="0">
                <a:solidFill>
                  <a:schemeClr val="accent1"/>
                </a:solidFill>
                <a:latin typeface="+mj-lt"/>
              </a:rPr>
              <a:t>assurance </a:t>
            </a:r>
            <a:r>
              <a:rPr lang="en-US" sz="1600" dirty="0">
                <a:solidFill>
                  <a:schemeClr val="accent1"/>
                </a:solidFill>
                <a:latin typeface="+mj-lt"/>
              </a:rPr>
              <a:t>work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/>
              <a:t>education</a:t>
            </a:r>
            <a:endParaRPr lang="fi-FI" dirty="0"/>
          </a:p>
        </p:txBody>
      </p:sp>
      <p:sp>
        <p:nvSpPr>
          <p:cNvPr id="7" name="Ellipsi 6"/>
          <p:cNvSpPr/>
          <p:nvPr/>
        </p:nvSpPr>
        <p:spPr>
          <a:xfrm>
            <a:off x="5733143" y="3517900"/>
            <a:ext cx="5021943" cy="279581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 dirty="0">
              <a:solidFill>
                <a:schemeClr val="accent1"/>
              </a:solidFill>
            </a:endParaRPr>
          </a:p>
          <a:p>
            <a:pPr>
              <a:defRPr/>
            </a:pPr>
            <a:r>
              <a:rPr lang="en-US" sz="1600" dirty="0" smtClean="0">
                <a:solidFill>
                  <a:schemeClr val="accent1"/>
                </a:solidFill>
                <a:latin typeface="+mj-lt"/>
              </a:rPr>
              <a:t>1. Usually vocational </a:t>
            </a:r>
            <a:r>
              <a:rPr lang="en-US" sz="1600" dirty="0">
                <a:solidFill>
                  <a:schemeClr val="accent1"/>
                </a:solidFill>
                <a:latin typeface="+mj-lt"/>
              </a:rPr>
              <a:t>education on youth work </a:t>
            </a:r>
            <a:r>
              <a:rPr lang="en-US" sz="1600" dirty="0" smtClean="0">
                <a:solidFill>
                  <a:schemeClr val="accent1"/>
                </a:solidFill>
                <a:latin typeface="+mj-lt"/>
              </a:rPr>
              <a:t>and/or</a:t>
            </a:r>
            <a:endParaRPr lang="en-US" sz="1600" dirty="0">
              <a:solidFill>
                <a:schemeClr val="accent1"/>
              </a:solidFill>
              <a:latin typeface="+mj-lt"/>
            </a:endParaRPr>
          </a:p>
          <a:p>
            <a:pPr>
              <a:defRPr/>
            </a:pPr>
            <a:r>
              <a:rPr lang="en-US" sz="1600" dirty="0" smtClean="0">
                <a:solidFill>
                  <a:schemeClr val="accent1"/>
                </a:solidFill>
                <a:latin typeface="+mj-lt"/>
              </a:rPr>
              <a:t>2</a:t>
            </a:r>
            <a:r>
              <a:rPr lang="en-US" sz="1600" dirty="0">
                <a:solidFill>
                  <a:schemeClr val="accent1"/>
                </a:solidFill>
                <a:latin typeface="+mj-lt"/>
              </a:rPr>
              <a:t>. Tertiary education for youth work</a:t>
            </a:r>
          </a:p>
          <a:p>
            <a:pPr>
              <a:defRPr/>
            </a:pPr>
            <a:r>
              <a:rPr lang="en-US" sz="1600" dirty="0">
                <a:solidFill>
                  <a:schemeClr val="accent1"/>
                </a:solidFill>
                <a:latin typeface="+mj-lt"/>
              </a:rPr>
              <a:t>3</a:t>
            </a:r>
            <a:r>
              <a:rPr lang="en-US" sz="1600" dirty="0" smtClean="0">
                <a:solidFill>
                  <a:schemeClr val="accent1"/>
                </a:solidFill>
                <a:latin typeface="+mj-lt"/>
              </a:rPr>
              <a:t>. Usually public </a:t>
            </a:r>
            <a:r>
              <a:rPr lang="en-US" sz="1600" dirty="0">
                <a:solidFill>
                  <a:schemeClr val="accent1"/>
                </a:solidFill>
                <a:latin typeface="+mj-lt"/>
              </a:rPr>
              <a:t>support for non-formal learning</a:t>
            </a:r>
          </a:p>
          <a:p>
            <a:pPr>
              <a:defRPr/>
            </a:pPr>
            <a:r>
              <a:rPr lang="en-US" sz="1600" dirty="0">
                <a:solidFill>
                  <a:schemeClr val="accent1"/>
                </a:solidFill>
                <a:latin typeface="+mj-lt"/>
              </a:rPr>
              <a:t>4</a:t>
            </a:r>
            <a:r>
              <a:rPr lang="en-US" sz="1600" dirty="0" smtClean="0">
                <a:solidFill>
                  <a:schemeClr val="accent1"/>
                </a:solidFill>
                <a:latin typeface="+mj-lt"/>
              </a:rPr>
              <a:t>. Usually identifiable </a:t>
            </a:r>
            <a:r>
              <a:rPr lang="en-US" sz="1600" dirty="0">
                <a:solidFill>
                  <a:schemeClr val="accent1"/>
                </a:solidFill>
                <a:latin typeface="+mj-lt"/>
              </a:rPr>
              <a:t>and sustainable career paths</a:t>
            </a:r>
            <a:endParaRPr lang="fi-FI" sz="1600" dirty="0">
              <a:solidFill>
                <a:schemeClr val="accent1"/>
              </a:solidFill>
              <a:latin typeface="+mj-lt"/>
            </a:endParaRPr>
          </a:p>
          <a:p>
            <a:pPr>
              <a:defRPr/>
            </a:pPr>
            <a:r>
              <a:rPr lang="en-US" sz="1200" dirty="0"/>
              <a:t>ng, </a:t>
            </a:r>
            <a:r>
              <a:rPr lang="en-US" dirty="0"/>
              <a:t>economic Formal learning, </a:t>
            </a:r>
            <a:endParaRPr lang="fi-FI" sz="1600" dirty="0">
              <a:solidFill>
                <a:schemeClr val="tx1"/>
              </a:solidFill>
            </a:endParaRPr>
          </a:p>
        </p:txBody>
      </p:sp>
      <p:sp>
        <p:nvSpPr>
          <p:cNvPr id="8" name="Ellipsi 7"/>
          <p:cNvSpPr/>
          <p:nvPr/>
        </p:nvSpPr>
        <p:spPr>
          <a:xfrm>
            <a:off x="8403771" y="1796640"/>
            <a:ext cx="2639483" cy="208756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smtClean="0">
                <a:solidFill>
                  <a:schemeClr val="accent1"/>
                </a:solidFill>
                <a:latin typeface="+mj-lt"/>
              </a:rPr>
              <a:t>Associations </a:t>
            </a:r>
            <a:r>
              <a:rPr lang="en-US" sz="1600" dirty="0">
                <a:solidFill>
                  <a:schemeClr val="accent1"/>
                </a:solidFill>
                <a:latin typeface="+mj-lt"/>
              </a:rPr>
              <a:t>of youth workers</a:t>
            </a:r>
          </a:p>
          <a:p>
            <a:pPr algn="ctr">
              <a:defRPr/>
            </a:pPr>
            <a:endParaRPr lang="fi-FI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88344" cy="2217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29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tsikko 1"/>
          <p:cNvSpPr>
            <a:spLocks noGrp="1"/>
          </p:cNvSpPr>
          <p:nvPr>
            <p:ph type="title"/>
          </p:nvPr>
        </p:nvSpPr>
        <p:spPr>
          <a:xfrm>
            <a:off x="3333508" y="812800"/>
            <a:ext cx="8466605" cy="895350"/>
          </a:xfrm>
        </p:spPr>
        <p:txBody>
          <a:bodyPr/>
          <a:lstStyle/>
          <a:p>
            <a:r>
              <a:rPr lang="fi-FI" altLang="en-US" sz="2400" b="1" dirty="0" smtClean="0">
                <a:solidFill>
                  <a:schemeClr val="accent1"/>
                </a:solidFill>
              </a:rPr>
              <a:t>Group 3. Practice architectures where some parts have been developed </a:t>
            </a:r>
          </a:p>
        </p:txBody>
      </p:sp>
      <p:graphicFrame>
        <p:nvGraphicFramePr>
          <p:cNvPr id="9" name="Sisällön paikkamerkki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9304752"/>
              </p:ext>
            </p:extLst>
          </p:nvPr>
        </p:nvGraphicFramePr>
        <p:xfrm>
          <a:off x="497417" y="2003204"/>
          <a:ext cx="4103612" cy="42704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03612"/>
              </a:tblGrid>
              <a:tr h="607125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Armenia</a:t>
                      </a:r>
                    </a:p>
                  </a:txBody>
                  <a:tcPr marL="9525" marR="9525" marT="9527" marB="0" anchor="ctr"/>
                </a:tc>
              </a:tr>
              <a:tr h="607125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Bulgaria</a:t>
                      </a:r>
                    </a:p>
                  </a:txBody>
                  <a:tcPr marL="9525" marR="9525" marT="9527" marB="0" anchor="ctr"/>
                </a:tc>
              </a:tr>
              <a:tr h="632086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Latvia</a:t>
                      </a:r>
                    </a:p>
                  </a:txBody>
                  <a:tcPr marL="9525" marR="9525" marT="9527" marB="0" anchor="ctr"/>
                </a:tc>
              </a:tr>
              <a:tr h="480135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Lithuania</a:t>
                      </a:r>
                    </a:p>
                  </a:txBody>
                  <a:tcPr marL="9525" marR="9525" marT="9527" marB="0" anchor="ctr"/>
                </a:tc>
              </a:tr>
              <a:tr h="503582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Norway</a:t>
                      </a:r>
                    </a:p>
                  </a:txBody>
                  <a:tcPr marL="9525" marR="9525" marT="9527" marB="0" anchor="ctr"/>
                </a:tc>
              </a:tr>
              <a:tr h="480135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Slovenia</a:t>
                      </a:r>
                    </a:p>
                  </a:txBody>
                  <a:tcPr marL="9525" marR="9525" marT="9527" marB="0" anchor="ctr"/>
                </a:tc>
              </a:tr>
              <a:tr h="480135">
                <a:tc>
                  <a:txBody>
                    <a:bodyPr/>
                    <a:lstStyle/>
                    <a:p>
                      <a:pPr algn="just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The Former Yugoslav Republic of Macedonia</a:t>
                      </a:r>
                    </a:p>
                  </a:txBody>
                  <a:tcPr marL="9525" marR="9525" marT="9527" marB="0" anchor="ctr"/>
                </a:tc>
              </a:tr>
              <a:tr h="480135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Turkey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ctr"/>
                </a:tc>
              </a:tr>
            </a:tbl>
          </a:graphicData>
        </a:graphic>
      </p:graphicFrame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dirty="0" smtClean="0"/>
              <a:t>Tomi Kiilakoski</a:t>
            </a:r>
            <a:endParaRPr lang="fi-FI" dirty="0"/>
          </a:p>
        </p:txBody>
      </p:sp>
      <p:sp>
        <p:nvSpPr>
          <p:cNvPr id="6" name="Ellipsi 5"/>
          <p:cNvSpPr/>
          <p:nvPr/>
        </p:nvSpPr>
        <p:spPr>
          <a:xfrm>
            <a:off x="4833257" y="1799770"/>
            <a:ext cx="4069443" cy="235063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600" dirty="0" smtClean="0">
                <a:solidFill>
                  <a:schemeClr val="accent1"/>
                </a:solidFill>
                <a:latin typeface="+mj-lt"/>
              </a:rPr>
              <a:t>1. </a:t>
            </a:r>
            <a:r>
              <a:rPr lang="en-US" sz="1600" dirty="0">
                <a:solidFill>
                  <a:schemeClr val="accent1"/>
                </a:solidFill>
                <a:latin typeface="+mj-lt"/>
              </a:rPr>
              <a:t>Usually legislative definitions</a:t>
            </a:r>
          </a:p>
          <a:p>
            <a:pPr>
              <a:defRPr/>
            </a:pPr>
            <a:r>
              <a:rPr lang="en-US" sz="1600" dirty="0" smtClean="0">
                <a:solidFill>
                  <a:schemeClr val="accent1"/>
                </a:solidFill>
                <a:latin typeface="+mj-lt"/>
              </a:rPr>
              <a:t>2. </a:t>
            </a:r>
            <a:r>
              <a:rPr lang="en-US" sz="1600" dirty="0">
                <a:solidFill>
                  <a:schemeClr val="accent1"/>
                </a:solidFill>
                <a:latin typeface="+mj-lt"/>
              </a:rPr>
              <a:t>In some cases competency description and/or</a:t>
            </a:r>
          </a:p>
          <a:p>
            <a:pPr>
              <a:defRPr/>
            </a:pPr>
            <a:r>
              <a:rPr lang="en-US" sz="1600" dirty="0" smtClean="0">
                <a:solidFill>
                  <a:schemeClr val="accent1"/>
                </a:solidFill>
                <a:latin typeface="+mj-lt"/>
              </a:rPr>
              <a:t>3. </a:t>
            </a:r>
            <a:r>
              <a:rPr lang="en-US" sz="1600" dirty="0">
                <a:solidFill>
                  <a:schemeClr val="accent1"/>
                </a:solidFill>
                <a:latin typeface="+mj-lt"/>
              </a:rPr>
              <a:t>Quality </a:t>
            </a:r>
            <a:r>
              <a:rPr lang="en-US" sz="1600" dirty="0" smtClean="0">
                <a:solidFill>
                  <a:schemeClr val="accent1"/>
                </a:solidFill>
                <a:latin typeface="+mj-lt"/>
              </a:rPr>
              <a:t>assurance</a:t>
            </a:r>
            <a:endParaRPr lang="fi-FI" sz="16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7" name="Ellipsi 6"/>
          <p:cNvSpPr/>
          <p:nvPr/>
        </p:nvSpPr>
        <p:spPr>
          <a:xfrm>
            <a:off x="6139543" y="3634698"/>
            <a:ext cx="5152572" cy="282484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600" dirty="0" smtClean="0">
              <a:solidFill>
                <a:schemeClr val="accent1"/>
              </a:solidFill>
              <a:latin typeface="+mj-lt"/>
            </a:endParaRPr>
          </a:p>
          <a:p>
            <a:pPr>
              <a:defRPr/>
            </a:pPr>
            <a:r>
              <a:rPr lang="en-US" sz="1600" dirty="0" smtClean="0">
                <a:solidFill>
                  <a:schemeClr val="accent1"/>
                </a:solidFill>
                <a:latin typeface="+mj-lt"/>
              </a:rPr>
              <a:t>1. Usually vocational </a:t>
            </a:r>
            <a:r>
              <a:rPr lang="en-US" sz="1600" dirty="0">
                <a:solidFill>
                  <a:schemeClr val="accent1"/>
                </a:solidFill>
                <a:latin typeface="+mj-lt"/>
              </a:rPr>
              <a:t>education on youth work </a:t>
            </a:r>
            <a:r>
              <a:rPr lang="en-US" sz="1600" dirty="0" smtClean="0">
                <a:solidFill>
                  <a:schemeClr val="accent1"/>
                </a:solidFill>
                <a:latin typeface="+mj-lt"/>
              </a:rPr>
              <a:t>and/or</a:t>
            </a:r>
            <a:endParaRPr lang="en-US" sz="1600" dirty="0">
              <a:solidFill>
                <a:schemeClr val="accent1"/>
              </a:solidFill>
              <a:latin typeface="+mj-lt"/>
            </a:endParaRPr>
          </a:p>
          <a:p>
            <a:pPr>
              <a:defRPr/>
            </a:pPr>
            <a:r>
              <a:rPr lang="en-US" sz="1600" dirty="0" smtClean="0">
                <a:solidFill>
                  <a:schemeClr val="accent1"/>
                </a:solidFill>
                <a:latin typeface="+mj-lt"/>
              </a:rPr>
              <a:t>2</a:t>
            </a:r>
            <a:r>
              <a:rPr lang="en-US" sz="1600" dirty="0">
                <a:solidFill>
                  <a:schemeClr val="accent1"/>
                </a:solidFill>
                <a:latin typeface="+mj-lt"/>
              </a:rPr>
              <a:t>. Tertiary education for youth work</a:t>
            </a:r>
          </a:p>
          <a:p>
            <a:pPr>
              <a:defRPr/>
            </a:pPr>
            <a:r>
              <a:rPr lang="en-US" sz="1600" dirty="0" smtClean="0">
                <a:solidFill>
                  <a:schemeClr val="accent1"/>
                </a:solidFill>
                <a:latin typeface="+mj-lt"/>
              </a:rPr>
              <a:t>3. In some cases support </a:t>
            </a:r>
            <a:r>
              <a:rPr lang="en-US" sz="1600" dirty="0">
                <a:solidFill>
                  <a:schemeClr val="accent1"/>
                </a:solidFill>
                <a:latin typeface="+mj-lt"/>
              </a:rPr>
              <a:t>for non-formal learning</a:t>
            </a:r>
          </a:p>
          <a:p>
            <a:pPr>
              <a:defRPr/>
            </a:pPr>
            <a:r>
              <a:rPr lang="en-US" sz="1600" dirty="0">
                <a:solidFill>
                  <a:schemeClr val="accent1"/>
                </a:solidFill>
                <a:latin typeface="+mj-lt"/>
              </a:rPr>
              <a:t>4</a:t>
            </a:r>
            <a:r>
              <a:rPr lang="en-US" sz="1600" dirty="0" smtClean="0">
                <a:solidFill>
                  <a:schemeClr val="accent1"/>
                </a:solidFill>
                <a:latin typeface="+mj-lt"/>
              </a:rPr>
              <a:t>.  Usually no identifiable </a:t>
            </a:r>
            <a:r>
              <a:rPr lang="en-US" sz="1600" dirty="0">
                <a:solidFill>
                  <a:schemeClr val="accent1"/>
                </a:solidFill>
                <a:latin typeface="+mj-lt"/>
              </a:rPr>
              <a:t>and sustainable career paths</a:t>
            </a:r>
            <a:endParaRPr lang="fi-FI" sz="1600" dirty="0">
              <a:solidFill>
                <a:schemeClr val="accent1"/>
              </a:solidFill>
              <a:latin typeface="+mj-lt"/>
            </a:endParaRPr>
          </a:p>
          <a:p>
            <a:pPr>
              <a:defRPr/>
            </a:pPr>
            <a:r>
              <a:rPr lang="en-US" sz="1200" dirty="0"/>
              <a:t>ng, </a:t>
            </a:r>
            <a:r>
              <a:rPr lang="en-US" dirty="0"/>
              <a:t>economic Formal learning, </a:t>
            </a:r>
            <a:endParaRPr lang="fi-FI" sz="1600" dirty="0">
              <a:solidFill>
                <a:schemeClr val="tx1"/>
              </a:solidFill>
            </a:endParaRPr>
          </a:p>
        </p:txBody>
      </p:sp>
      <p:sp>
        <p:nvSpPr>
          <p:cNvPr id="8" name="Ellipsi 7"/>
          <p:cNvSpPr/>
          <p:nvPr/>
        </p:nvSpPr>
        <p:spPr>
          <a:xfrm>
            <a:off x="8902700" y="2277382"/>
            <a:ext cx="2781300" cy="172788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smtClean="0">
                <a:solidFill>
                  <a:schemeClr val="accent1"/>
                </a:solidFill>
                <a:latin typeface="+mj-lt"/>
              </a:rPr>
              <a:t>In some cases</a:t>
            </a:r>
            <a:endParaRPr lang="en-US" sz="1600" dirty="0">
              <a:solidFill>
                <a:schemeClr val="accent1"/>
              </a:solidFill>
              <a:latin typeface="+mj-lt"/>
            </a:endParaRPr>
          </a:p>
          <a:p>
            <a:pPr algn="ctr">
              <a:defRPr/>
            </a:pPr>
            <a:r>
              <a:rPr lang="en-US" sz="1600" dirty="0">
                <a:solidFill>
                  <a:schemeClr val="accent1"/>
                </a:solidFill>
                <a:latin typeface="+mj-lt"/>
              </a:rPr>
              <a:t>associations of youth workers</a:t>
            </a:r>
          </a:p>
          <a:p>
            <a:pPr algn="ctr">
              <a:defRPr/>
            </a:pPr>
            <a:endParaRPr lang="fi-FI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88344" cy="2217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0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tsikko 1"/>
          <p:cNvSpPr>
            <a:spLocks noGrp="1"/>
          </p:cNvSpPr>
          <p:nvPr>
            <p:ph type="title"/>
          </p:nvPr>
        </p:nvSpPr>
        <p:spPr>
          <a:xfrm>
            <a:off x="3370529" y="748187"/>
            <a:ext cx="7960784" cy="721179"/>
          </a:xfrm>
        </p:spPr>
        <p:txBody>
          <a:bodyPr/>
          <a:lstStyle/>
          <a:p>
            <a:r>
              <a:rPr lang="fi-FI" altLang="en-US" sz="2400" b="1" dirty="0" smtClean="0">
                <a:solidFill>
                  <a:schemeClr val="accent1"/>
                </a:solidFill>
              </a:rPr>
              <a:t>Group 4. P</a:t>
            </a:r>
            <a:r>
              <a:rPr lang="en-US" altLang="en-US" sz="2400" b="1" dirty="0" err="1" smtClean="0">
                <a:solidFill>
                  <a:schemeClr val="accent1"/>
                </a:solidFill>
              </a:rPr>
              <a:t>ractice</a:t>
            </a:r>
            <a:r>
              <a:rPr lang="en-US" altLang="en-US" sz="2400" b="1" dirty="0" smtClean="0">
                <a:solidFill>
                  <a:schemeClr val="accent1"/>
                </a:solidFill>
              </a:rPr>
              <a:t> architectures in the need of development</a:t>
            </a:r>
            <a:endParaRPr lang="fi-FI" altLang="en-US" sz="2400" b="1" dirty="0" smtClean="0">
              <a:solidFill>
                <a:schemeClr val="accent1"/>
              </a:solidFill>
            </a:endParaRPr>
          </a:p>
        </p:txBody>
      </p:sp>
      <p:graphicFrame>
        <p:nvGraphicFramePr>
          <p:cNvPr id="9" name="Sisällön paikkamerkki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9561882"/>
              </p:ext>
            </p:extLst>
          </p:nvPr>
        </p:nvGraphicFramePr>
        <p:xfrm>
          <a:off x="899887" y="2032002"/>
          <a:ext cx="2503714" cy="45139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03714"/>
              </a:tblGrid>
              <a:tr h="399924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Albania</a:t>
                      </a:r>
                    </a:p>
                  </a:txBody>
                  <a:tcPr marL="9525" marR="9525" marT="9525" marB="0" anchor="ctr"/>
                </a:tc>
              </a:tr>
              <a:tr h="399924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Azerbaijan</a:t>
                      </a:r>
                    </a:p>
                  </a:txBody>
                  <a:tcPr marL="9525" marR="9525" marT="9525" marB="0" anchor="ctr"/>
                </a:tc>
              </a:tr>
              <a:tr h="399924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Bosnia and Herzegovina</a:t>
                      </a:r>
                    </a:p>
                  </a:txBody>
                  <a:tcPr marL="9525" marR="9525" marT="9525" marB="0" anchor="ctr"/>
                </a:tc>
              </a:tr>
              <a:tr h="399924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Croatia</a:t>
                      </a:r>
                    </a:p>
                  </a:txBody>
                  <a:tcPr marL="9525" marR="9525" marT="9525" marB="0" anchor="ctr"/>
                </a:tc>
              </a:tr>
              <a:tr h="399924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Cyprus</a:t>
                      </a:r>
                    </a:p>
                  </a:txBody>
                  <a:tcPr marL="9525" marR="9525" marT="9525" marB="0" anchor="ctr"/>
                </a:tc>
              </a:tr>
              <a:tr h="399924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Georgia</a:t>
                      </a:r>
                    </a:p>
                  </a:txBody>
                  <a:tcPr marL="9525" marR="9525" marT="9525" marB="0" anchor="ctr"/>
                </a:tc>
              </a:tr>
              <a:tr h="390765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Greece</a:t>
                      </a:r>
                    </a:p>
                  </a:txBody>
                  <a:tcPr marL="9525" marR="9525" marT="9525" marB="0" anchor="ctr"/>
                </a:tc>
              </a:tr>
              <a:tr h="265722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Italy</a:t>
                      </a:r>
                    </a:p>
                  </a:txBody>
                  <a:tcPr marL="9525" marR="9525" marT="9525" marB="0" anchor="ctr"/>
                </a:tc>
              </a:tr>
              <a:tr h="349818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Moldova</a:t>
                      </a:r>
                    </a:p>
                  </a:txBody>
                  <a:tcPr marL="9525" marR="9525" marT="9525" marB="0" anchor="ctr"/>
                </a:tc>
              </a:tr>
              <a:tr h="265722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Montenegro</a:t>
                      </a:r>
                    </a:p>
                  </a:txBody>
                  <a:tcPr marL="9525" marR="9525" marT="9525" marB="0" anchor="ctr"/>
                </a:tc>
              </a:tr>
              <a:tr h="301344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Poland</a:t>
                      </a:r>
                    </a:p>
                  </a:txBody>
                  <a:tcPr marL="9525" marR="9525" marT="9525" marB="0" anchor="ctr"/>
                </a:tc>
              </a:tr>
              <a:tr h="265722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Romania</a:t>
                      </a:r>
                    </a:p>
                  </a:txBody>
                  <a:tcPr marL="9525" marR="9525" marT="9525" marB="0" anchor="ctr"/>
                </a:tc>
              </a:tr>
              <a:tr h="275306">
                <a:tc>
                  <a:txBody>
                    <a:bodyPr/>
                    <a:lstStyle/>
                    <a:p>
                      <a:pPr algn="just" rtl="0" fontAlgn="ctr"/>
                      <a:r>
                        <a:rPr lang="fi-FI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Ukraine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Tomi Kiilakoski</a:t>
            </a:r>
            <a:endParaRPr lang="fi-FI"/>
          </a:p>
        </p:txBody>
      </p:sp>
      <p:sp>
        <p:nvSpPr>
          <p:cNvPr id="6" name="Ellipsi 5"/>
          <p:cNvSpPr/>
          <p:nvPr/>
        </p:nvSpPr>
        <p:spPr>
          <a:xfrm>
            <a:off x="5065486" y="1886857"/>
            <a:ext cx="4058557" cy="185782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>
              <a:buFontTx/>
              <a:buAutoNum type="arabicPeriod"/>
              <a:defRPr/>
            </a:pPr>
            <a:r>
              <a:rPr lang="en-US" sz="1600" dirty="0" smtClean="0">
                <a:solidFill>
                  <a:schemeClr val="accent1"/>
                </a:solidFill>
                <a:latin typeface="+mj-lt"/>
              </a:rPr>
              <a:t>Usually legislative  </a:t>
            </a:r>
            <a:r>
              <a:rPr lang="en-US" sz="1400" dirty="0" smtClean="0">
                <a:solidFill>
                  <a:schemeClr val="accent1"/>
                </a:solidFill>
                <a:latin typeface="+mj-lt"/>
              </a:rPr>
              <a:t>definition</a:t>
            </a:r>
            <a:r>
              <a:rPr lang="en-US" sz="1400" dirty="0">
                <a:solidFill>
                  <a:schemeClr val="accent1"/>
                </a:solidFill>
              </a:rPr>
              <a:t>s</a:t>
            </a:r>
            <a:endParaRPr lang="fi-FI" sz="1400" dirty="0">
              <a:solidFill>
                <a:schemeClr val="accent1"/>
              </a:solidFill>
            </a:endParaRPr>
          </a:p>
        </p:txBody>
      </p:sp>
      <p:sp>
        <p:nvSpPr>
          <p:cNvPr id="7" name="Ellipsi 6"/>
          <p:cNvSpPr/>
          <p:nvPr/>
        </p:nvSpPr>
        <p:spPr>
          <a:xfrm>
            <a:off x="6328229" y="3428999"/>
            <a:ext cx="4615543" cy="269602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600" dirty="0" smtClean="0">
                <a:solidFill>
                  <a:schemeClr val="accent1"/>
                </a:solidFill>
                <a:latin typeface="+mj-lt"/>
              </a:rPr>
              <a:t>1</a:t>
            </a:r>
            <a:r>
              <a:rPr lang="en-US" sz="1600" dirty="0">
                <a:solidFill>
                  <a:schemeClr val="accent1"/>
                </a:solidFill>
                <a:latin typeface="+mj-lt"/>
              </a:rPr>
              <a:t>. </a:t>
            </a:r>
            <a:r>
              <a:rPr lang="en-US" sz="1600" dirty="0" smtClean="0">
                <a:solidFill>
                  <a:schemeClr val="accent1"/>
                </a:solidFill>
                <a:latin typeface="+mj-lt"/>
              </a:rPr>
              <a:t>In some cases tertiary </a:t>
            </a:r>
            <a:r>
              <a:rPr lang="en-US" sz="1600" dirty="0">
                <a:solidFill>
                  <a:schemeClr val="accent1"/>
                </a:solidFill>
                <a:latin typeface="+mj-lt"/>
              </a:rPr>
              <a:t>education for youth work</a:t>
            </a:r>
          </a:p>
          <a:p>
            <a:pPr>
              <a:defRPr/>
            </a:pPr>
            <a:r>
              <a:rPr lang="en-US" sz="1600" dirty="0">
                <a:solidFill>
                  <a:schemeClr val="accent1"/>
                </a:solidFill>
                <a:latin typeface="+mj-lt"/>
              </a:rPr>
              <a:t>2. </a:t>
            </a:r>
            <a:r>
              <a:rPr lang="en-US" sz="1600" dirty="0" smtClean="0">
                <a:solidFill>
                  <a:schemeClr val="accent1"/>
                </a:solidFill>
                <a:latin typeface="+mj-lt"/>
              </a:rPr>
              <a:t>In some cases public </a:t>
            </a:r>
            <a:r>
              <a:rPr lang="en-US" sz="1600" dirty="0">
                <a:solidFill>
                  <a:schemeClr val="accent1"/>
                </a:solidFill>
                <a:latin typeface="+mj-lt"/>
              </a:rPr>
              <a:t>support for non-formal </a:t>
            </a:r>
            <a:r>
              <a:rPr lang="en-US" sz="1600" dirty="0" smtClean="0">
                <a:solidFill>
                  <a:schemeClr val="accent1"/>
                </a:solidFill>
                <a:latin typeface="+mj-lt"/>
              </a:rPr>
              <a:t>learning</a:t>
            </a:r>
            <a:endParaRPr lang="en-US" sz="16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8" name="Ellipsi 7"/>
          <p:cNvSpPr/>
          <p:nvPr/>
        </p:nvSpPr>
        <p:spPr>
          <a:xfrm>
            <a:off x="9124044" y="2231572"/>
            <a:ext cx="2371270" cy="151311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smtClean="0">
                <a:solidFill>
                  <a:schemeClr val="accent1"/>
                </a:solidFill>
                <a:latin typeface="+mj-lt"/>
              </a:rPr>
              <a:t>In some cases</a:t>
            </a:r>
            <a:endParaRPr lang="en-US" sz="1600" dirty="0">
              <a:solidFill>
                <a:schemeClr val="accent1"/>
              </a:solidFill>
              <a:latin typeface="+mj-lt"/>
            </a:endParaRPr>
          </a:p>
          <a:p>
            <a:pPr algn="ctr">
              <a:defRPr/>
            </a:pPr>
            <a:r>
              <a:rPr lang="en-US" sz="1600" dirty="0">
                <a:solidFill>
                  <a:schemeClr val="accent1"/>
                </a:solidFill>
                <a:latin typeface="+mj-lt"/>
              </a:rPr>
              <a:t>associations of youth workers</a:t>
            </a:r>
          </a:p>
          <a:p>
            <a:pPr algn="ctr">
              <a:defRPr/>
            </a:pPr>
            <a:endParaRPr lang="fi-FI" dirty="0"/>
          </a:p>
        </p:txBody>
      </p:sp>
      <p:sp>
        <p:nvSpPr>
          <p:cNvPr id="10" name="Content Placeholder 8"/>
          <p:cNvSpPr>
            <a:spLocks noGrp="1"/>
          </p:cNvSpPr>
          <p:nvPr/>
        </p:nvSpPr>
        <p:spPr>
          <a:xfrm>
            <a:off x="3403600" y="1211580"/>
            <a:ext cx="5384800" cy="443484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88344" cy="2217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50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862</TotalTime>
  <Words>536</Words>
  <Application>Microsoft Office PowerPoint</Application>
  <PresentationFormat>Custom</PresentationFormat>
  <Paragraphs>123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Theory-ladenness of comparative research (Tan 2015)</vt:lpstr>
      <vt:lpstr>Some initial problems</vt:lpstr>
      <vt:lpstr>PowerPoint Presentation</vt:lpstr>
      <vt:lpstr>The comparative perspective on youth work practice architectures</vt:lpstr>
      <vt:lpstr>The way Kemmis himself visualises his theory</vt:lpstr>
      <vt:lpstr>Group 1. Strong practice architectures</vt:lpstr>
      <vt:lpstr>Group 2. Strong practice architectures, room for development on certain level</vt:lpstr>
      <vt:lpstr>Group 3. Practice architectures where some parts have been developed </vt:lpstr>
      <vt:lpstr>Group 4. Practice architectures in the need of development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Mapping Educational Paths of Youth Workers and Gathering Knowledge on Youth Work</dc:title>
  <dc:creator>David</dc:creator>
  <cp:lastModifiedBy>BASARAB Tanya</cp:lastModifiedBy>
  <cp:revision>97</cp:revision>
  <cp:lastPrinted>2018-02-06T11:39:27Z</cp:lastPrinted>
  <dcterms:created xsi:type="dcterms:W3CDTF">2017-09-13T13:12:14Z</dcterms:created>
  <dcterms:modified xsi:type="dcterms:W3CDTF">2018-05-31T06:53:05Z</dcterms:modified>
</cp:coreProperties>
</file>