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6" r:id="rId4"/>
    <p:sldId id="283" r:id="rId5"/>
    <p:sldId id="282" r:id="rId6"/>
    <p:sldId id="285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799">
          <p15:clr>
            <a:srgbClr val="A4A3A4"/>
          </p15:clr>
        </p15:guide>
        <p15:guide id="2" pos="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howGuides="1">
      <p:cViewPr varScale="1">
        <p:scale>
          <a:sx n="97" d="100"/>
          <a:sy n="97" d="100"/>
        </p:scale>
        <p:origin x="-1232" y="-96"/>
      </p:cViewPr>
      <p:guideLst>
        <p:guide orient="horz" pos="799"/>
        <p:guide pos="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9B01-9C7C-4F41-91D1-B386FACF8178}" type="datetimeFigureOut">
              <a:rPr lang="sr-Latn-CS" smtClean="0"/>
              <a:pPr/>
              <a:t>31/05/18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2917-6A92-4A2C-AC66-58F334CFBA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idi.hr/mladi/index_en.html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IDIZ_gl-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Youth</a:t>
            </a:r>
            <a:r>
              <a:rPr lang="en-US" sz="4000" b="1" dirty="0" smtClean="0"/>
              <a:t> </a:t>
            </a:r>
          </a:p>
          <a:p>
            <a:r>
              <a:rPr lang="en-US" sz="4800" b="1" dirty="0" smtClean="0">
                <a:solidFill>
                  <a:srgbClr val="FF6600"/>
                </a:solidFill>
              </a:rPr>
              <a:t>	</a:t>
            </a:r>
            <a:r>
              <a:rPr lang="en-US" sz="4800" b="1" dirty="0" smtClean="0">
                <a:solidFill>
                  <a:srgbClr val="FF6600"/>
                </a:solidFill>
              </a:rPr>
              <a:t>     </a:t>
            </a:r>
            <a:r>
              <a:rPr lang="en-US" sz="4800" b="1" dirty="0" smtClean="0">
                <a:solidFill>
                  <a:srgbClr val="008000"/>
                </a:solidFill>
              </a:rPr>
              <a:t>Work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endParaRPr lang="en-US" sz="4000" b="1" dirty="0" smtClean="0">
              <a:solidFill>
                <a:srgbClr val="008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			</a:t>
            </a:r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</a:rPr>
              <a:t>Education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000" b="1" dirty="0" smtClean="0"/>
              <a:t> 						    </a:t>
            </a:r>
            <a:r>
              <a:rPr lang="en-US" sz="4000" b="1" dirty="0" smtClean="0">
                <a:solidFill>
                  <a:srgbClr val="FFFF00"/>
                </a:solidFill>
              </a:rPr>
              <a:t>in</a:t>
            </a:r>
            <a:r>
              <a:rPr lang="en-US" sz="4000" b="1" dirty="0" smtClean="0"/>
              <a:t> </a:t>
            </a:r>
          </a:p>
          <a:p>
            <a:pPr algn="ctr"/>
            <a:r>
              <a:rPr lang="en-US" sz="6000" b="1" dirty="0" smtClean="0">
                <a:solidFill>
                  <a:srgbClr val="008000"/>
                </a:solidFill>
              </a:rPr>
              <a:t>							</a:t>
            </a:r>
            <a:r>
              <a:rPr lang="en-US" sz="6000" b="1" dirty="0" smtClean="0">
                <a:solidFill>
                  <a:srgbClr val="008000"/>
                </a:solidFill>
              </a:rPr>
              <a:t>                  </a:t>
            </a:r>
            <a:r>
              <a:rPr lang="en-US" sz="4800" b="1" dirty="0" smtClean="0">
                <a:solidFill>
                  <a:srgbClr val="FF6600"/>
                </a:solidFill>
              </a:rPr>
              <a:t>Croatia</a:t>
            </a:r>
            <a:r>
              <a:rPr lang="en-US" sz="4000" dirty="0" smtClean="0">
                <a:solidFill>
                  <a:srgbClr val="FF6600"/>
                </a:solidFill>
              </a:rPr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6" name="Picture 5" descr="AA0200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160086" cy="1728192"/>
          </a:xfrm>
          <a:prstGeom prst="rect">
            <a:avLst/>
          </a:prstGeom>
        </p:spPr>
      </p:pic>
      <p:pic>
        <p:nvPicPr>
          <p:cNvPr id="9" name="Picture 8" descr="rbrb_275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1786281" cy="206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lj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9144000" cy="8107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5200" b="1" dirty="0" smtClean="0">
                <a:solidFill>
                  <a:srgbClr val="008000"/>
                </a:solidFill>
              </a:rPr>
              <a:t>Policy framework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en-US" b="1" dirty="0" smtClean="0"/>
              <a:t>Ministry for Demography, Family, Youth and Social Policy</a:t>
            </a:r>
            <a:r>
              <a:rPr lang="en-US" dirty="0" smtClean="0"/>
              <a:t> – funding schemes for youth clubs and youth </a:t>
            </a:r>
            <a:r>
              <a:rPr lang="en-US" dirty="0" smtClean="0"/>
              <a:t>centers </a:t>
            </a:r>
          </a:p>
          <a:p>
            <a:r>
              <a:rPr lang="en-US" b="1" dirty="0" smtClean="0"/>
              <a:t>National Agency </a:t>
            </a:r>
            <a:r>
              <a:rPr lang="en-US" dirty="0" smtClean="0"/>
              <a:t>- funding and training</a:t>
            </a:r>
          </a:p>
          <a:p>
            <a:r>
              <a:rPr lang="en-US" b="1" dirty="0" smtClean="0"/>
              <a:t>Youth clubs and centers </a:t>
            </a:r>
            <a:r>
              <a:rPr lang="mr-IN" dirty="0" smtClean="0"/>
              <a:t>–</a:t>
            </a:r>
            <a:r>
              <a:rPr lang="en-US" dirty="0" smtClean="0"/>
              <a:t> local government and/or youth organizations</a:t>
            </a:r>
          </a:p>
          <a:p>
            <a:pPr lvl="1"/>
            <a:r>
              <a:rPr lang="en-US" dirty="0" smtClean="0"/>
              <a:t>Youth organizations are doing stuff with young people </a:t>
            </a:r>
            <a:r>
              <a:rPr lang="en-US" dirty="0" smtClean="0"/>
              <a:t>but</a:t>
            </a:r>
            <a:r>
              <a:rPr lang="en-US" dirty="0" smtClean="0"/>
              <a:t> is it youth work?</a:t>
            </a:r>
            <a:endParaRPr lang="en-US" dirty="0" smtClean="0"/>
          </a:p>
          <a:p>
            <a:r>
              <a:rPr lang="en-US" i="1" dirty="0"/>
              <a:t>Act on </a:t>
            </a:r>
            <a:r>
              <a:rPr lang="en-US" i="1" dirty="0" smtClean="0"/>
              <a:t>the Croatian </a:t>
            </a:r>
            <a:r>
              <a:rPr lang="en-US" i="1" dirty="0"/>
              <a:t>Qualification Framework</a:t>
            </a:r>
          </a:p>
          <a:p>
            <a:pPr lvl="1"/>
            <a:r>
              <a:rPr lang="en-US" dirty="0"/>
              <a:t>Bylaws on recognition of non-formal education and informal learning</a:t>
            </a:r>
          </a:p>
          <a:p>
            <a:pPr marL="0" indent="0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905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lj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9144000" cy="8107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5200" b="1" dirty="0" smtClean="0">
                <a:solidFill>
                  <a:srgbClr val="008000"/>
                </a:solidFill>
              </a:rPr>
              <a:t>Ongoing stuff</a:t>
            </a:r>
            <a:endParaRPr lang="hr-HR" sz="52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hr-HR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new </a:t>
            </a:r>
            <a:r>
              <a:rPr lang="en-US" i="1" dirty="0" smtClean="0"/>
              <a:t>National Youth Strategy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youth work as one of the </a:t>
            </a:r>
            <a:r>
              <a:rPr lang="en-US" dirty="0" smtClean="0"/>
              <a:t>priorities [</a:t>
            </a:r>
            <a:r>
              <a:rPr lang="en-US" sz="2200" dirty="0" smtClean="0"/>
              <a:t>Recommendation CM/Rec(2017)4</a:t>
            </a:r>
            <a:r>
              <a:rPr lang="en-US" dirty="0"/>
              <a:t>]</a:t>
            </a:r>
            <a:endParaRPr lang="en-US" dirty="0" smtClean="0"/>
          </a:p>
          <a:p>
            <a:r>
              <a:rPr lang="en-US" dirty="0" smtClean="0"/>
              <a:t>National expert working group for conceptualization and regulation</a:t>
            </a:r>
            <a:br>
              <a:rPr lang="en-US" dirty="0" smtClean="0"/>
            </a:br>
            <a:r>
              <a:rPr lang="en-US" dirty="0" smtClean="0"/>
              <a:t>of youth work </a:t>
            </a:r>
            <a:endParaRPr lang="en-US" dirty="0" smtClean="0"/>
          </a:p>
          <a:p>
            <a:r>
              <a:rPr lang="en-US" dirty="0" smtClean="0"/>
              <a:t>Competence </a:t>
            </a:r>
            <a:r>
              <a:rPr lang="en-US" dirty="0"/>
              <a:t>standard </a:t>
            </a:r>
            <a:r>
              <a:rPr lang="mr-IN" dirty="0"/>
              <a:t>–</a:t>
            </a:r>
            <a:r>
              <a:rPr lang="en-US" dirty="0"/>
              <a:t> not yet, </a:t>
            </a:r>
          </a:p>
          <a:p>
            <a:pPr lvl="1"/>
            <a:r>
              <a:rPr lang="en-US" dirty="0"/>
              <a:t>need assessment - </a:t>
            </a:r>
            <a:r>
              <a:rPr lang="en-US" dirty="0" smtClean="0"/>
              <a:t>yes</a:t>
            </a:r>
            <a:endParaRPr lang="en-US" dirty="0" smtClean="0"/>
          </a:p>
          <a:p>
            <a:pPr lvl="2"/>
            <a:r>
              <a:rPr lang="en-US" sz="2600" dirty="0" smtClean="0"/>
              <a:t>Research</a:t>
            </a:r>
          </a:p>
          <a:p>
            <a:pPr lvl="2"/>
            <a:r>
              <a:rPr lang="en-US" sz="2600" dirty="0" smtClean="0"/>
              <a:t>Campaign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</p:txBody>
      </p:sp>
      <p:pic>
        <p:nvPicPr>
          <p:cNvPr id="2" name="Picture 1" descr="j03028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29000"/>
            <a:ext cx="2088232" cy="261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lj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9144000" cy="8107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8000"/>
                </a:solidFill>
              </a:rPr>
              <a:t>             Formal </a:t>
            </a:r>
            <a:r>
              <a:rPr lang="en-US" sz="4400" b="1" dirty="0" smtClean="0">
                <a:solidFill>
                  <a:srgbClr val="008000"/>
                </a:solidFill>
              </a:rPr>
              <a:t>education</a:t>
            </a:r>
            <a:endParaRPr lang="en-US" sz="4400" dirty="0" smtClean="0"/>
          </a:p>
          <a:p>
            <a:r>
              <a:rPr lang="en-US" sz="3000" dirty="0"/>
              <a:t>No youth work education, no youth studies as such</a:t>
            </a:r>
          </a:p>
          <a:p>
            <a:r>
              <a:rPr lang="en-US" dirty="0"/>
              <a:t>Various BA &amp; MA programs educate </a:t>
            </a:r>
            <a:r>
              <a:rPr lang="en-US" dirty="0" smtClean="0"/>
              <a:t>people who work with young people, </a:t>
            </a:r>
            <a:r>
              <a:rPr lang="en-US" dirty="0"/>
              <a:t>some of them having fractions of youth work in their curricula </a:t>
            </a:r>
            <a:r>
              <a:rPr lang="en-US" sz="2400" dirty="0"/>
              <a:t>(social work, social pedagogy, pedagogy, primary </a:t>
            </a:r>
            <a:r>
              <a:rPr lang="en-US" sz="2400" dirty="0" smtClean="0"/>
              <a:t>education) </a:t>
            </a:r>
            <a:endParaRPr lang="en-US" sz="2400" dirty="0"/>
          </a:p>
          <a:p>
            <a:r>
              <a:rPr lang="en-US" sz="2400" dirty="0"/>
              <a:t>LLL program 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Youth </a:t>
            </a:r>
            <a:r>
              <a:rPr lang="en-US" dirty="0">
                <a:hlinkClick r:id="rId3"/>
              </a:rPr>
              <a:t>in Contemporary </a:t>
            </a:r>
            <a:r>
              <a:rPr lang="en-US" dirty="0" smtClean="0">
                <a:hlinkClick r:id="rId3"/>
              </a:rPr>
              <a:t>Society</a:t>
            </a:r>
            <a:endParaRPr lang="en-US" dirty="0" smtClean="0"/>
          </a:p>
          <a:p>
            <a:r>
              <a:rPr lang="en-US" dirty="0" smtClean="0"/>
              <a:t>International master program </a:t>
            </a:r>
            <a:br>
              <a:rPr lang="en-US" dirty="0" smtClean="0"/>
            </a:br>
            <a:r>
              <a:rPr lang="en-US" dirty="0" smtClean="0"/>
              <a:t>development</a:t>
            </a:r>
            <a:endParaRPr lang="en-US" dirty="0"/>
          </a:p>
          <a:p>
            <a:pPr marL="0" indent="0" algn="ctr">
              <a:buNone/>
            </a:pPr>
            <a:endParaRPr lang="hr-HR" b="1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" y="-34013"/>
            <a:ext cx="1819923" cy="1158758"/>
          </a:xfrm>
          <a:prstGeom prst="rect">
            <a:avLst/>
          </a:prstGeom>
        </p:spPr>
      </p:pic>
      <p:pic>
        <p:nvPicPr>
          <p:cNvPr id="2" name="Picture 1" descr="Mladi_cijelilogo_fin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324036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8000"/>
                </a:solidFill>
              </a:rPr>
              <a:t>Non-formal education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87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Youth </a:t>
            </a:r>
            <a:r>
              <a:rPr lang="en-US" dirty="0"/>
              <a:t>organizations and organizations for young people </a:t>
            </a:r>
            <a:r>
              <a:rPr lang="mr-IN" dirty="0"/>
              <a:t>–</a:t>
            </a:r>
            <a:r>
              <a:rPr lang="en-US" dirty="0"/>
              <a:t> various </a:t>
            </a:r>
            <a:r>
              <a:rPr lang="en-US" b="1" dirty="0" err="1"/>
              <a:t>programmes</a:t>
            </a:r>
            <a:endParaRPr lang="en-US" b="1" dirty="0"/>
          </a:p>
          <a:p>
            <a:pPr lvl="1"/>
            <a:r>
              <a:rPr lang="en-US" sz="2400" dirty="0"/>
              <a:t>Croatian Youth Network </a:t>
            </a:r>
            <a:r>
              <a:rPr lang="mr-IN" sz="2400" dirty="0"/>
              <a:t>–</a:t>
            </a:r>
            <a:r>
              <a:rPr lang="en-US" sz="2400" dirty="0"/>
              <a:t> Youth studies</a:t>
            </a:r>
          </a:p>
          <a:p>
            <a:pPr lvl="1"/>
            <a:r>
              <a:rPr lang="en-US" sz="2400" dirty="0"/>
              <a:t>VCOS </a:t>
            </a:r>
            <a:r>
              <a:rPr lang="mr-IN" sz="2400" dirty="0"/>
              <a:t>–</a:t>
            </a:r>
            <a:r>
              <a:rPr lang="en-US" sz="2400" dirty="0"/>
              <a:t> Demo Academy</a:t>
            </a:r>
          </a:p>
          <a:p>
            <a:pPr lvl="1"/>
            <a:r>
              <a:rPr lang="en-US" sz="2400" dirty="0"/>
              <a:t>Alfa </a:t>
            </a:r>
            <a:r>
              <a:rPr lang="en-US" sz="2400" dirty="0" err="1"/>
              <a:t>Albona</a:t>
            </a:r>
            <a:r>
              <a:rPr lang="en-US" sz="2400" dirty="0"/>
              <a:t>, </a:t>
            </a:r>
            <a:r>
              <a:rPr lang="en-US" sz="2400" dirty="0" err="1"/>
              <a:t>Compas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Youth Advisory Board Training</a:t>
            </a:r>
          </a:p>
          <a:p>
            <a:r>
              <a:rPr lang="en-US" dirty="0"/>
              <a:t>A number of </a:t>
            </a:r>
            <a:r>
              <a:rPr lang="en-US" b="1" dirty="0"/>
              <a:t>trainings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mostly Erasmus + funded (structured dialogue, </a:t>
            </a:r>
            <a:r>
              <a:rPr lang="en-US" dirty="0" smtClean="0"/>
              <a:t>parts of project </a:t>
            </a:r>
            <a:r>
              <a:rPr lang="en-US" dirty="0"/>
              <a:t>activities)</a:t>
            </a:r>
          </a:p>
          <a:p>
            <a:endParaRPr lang="en-US" dirty="0"/>
          </a:p>
        </p:txBody>
      </p:sp>
      <p:pic>
        <p:nvPicPr>
          <p:cNvPr id="4" name="Picture 3" descr="j0179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56" y="116632"/>
            <a:ext cx="293443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lj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9144000" cy="8107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b="1" dirty="0" smtClean="0">
                <a:solidFill>
                  <a:srgbClr val="008000"/>
                </a:solidFill>
              </a:rPr>
              <a:t>Challenges</a:t>
            </a:r>
          </a:p>
          <a:p>
            <a:pPr marL="0" indent="0" algn="ctr">
              <a:buNone/>
            </a:pPr>
            <a:endParaRPr lang="hr-HR" b="1" dirty="0" smtClean="0"/>
          </a:p>
          <a:p>
            <a:r>
              <a:rPr lang="en-US" dirty="0" smtClean="0"/>
              <a:t>Education (both formal and non-formal)</a:t>
            </a:r>
          </a:p>
          <a:p>
            <a:r>
              <a:rPr lang="en-US" dirty="0" smtClean="0"/>
              <a:t>Validation</a:t>
            </a:r>
          </a:p>
          <a:p>
            <a:r>
              <a:rPr lang="en-US" dirty="0" smtClean="0"/>
              <a:t>Existing professions </a:t>
            </a:r>
          </a:p>
          <a:p>
            <a:r>
              <a:rPr lang="en-US" dirty="0" smtClean="0"/>
              <a:t>Prevention as a trap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Deficit of research </a:t>
            </a:r>
          </a:p>
          <a:p>
            <a:endParaRPr lang="hr-HR" b="1" dirty="0"/>
          </a:p>
        </p:txBody>
      </p:sp>
      <p:pic>
        <p:nvPicPr>
          <p:cNvPr id="5" name="Picture 4" descr="574372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40968"/>
            <a:ext cx="131148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8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234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Non-formal education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 K</cp:lastModifiedBy>
  <cp:revision>49</cp:revision>
  <dcterms:created xsi:type="dcterms:W3CDTF">2016-09-22T12:32:15Z</dcterms:created>
  <dcterms:modified xsi:type="dcterms:W3CDTF">2018-05-31T14:50:44Z</dcterms:modified>
</cp:coreProperties>
</file>