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
  </p:notesMasterIdLst>
  <p:sldIdLst>
    <p:sldId id="278" r:id="rId2"/>
    <p:sldId id="279" r:id="rId3"/>
    <p:sldId id="280" r:id="rId4"/>
    <p:sldId id="281" r:id="rId5"/>
    <p:sldId id="282" r:id="rId6"/>
    <p:sldId id="283" r:id="rId7"/>
    <p:sldId id="284" r:id="rId8"/>
    <p:sldId id="28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1" autoAdjust="0"/>
    <p:restoredTop sz="94660"/>
  </p:normalViewPr>
  <p:slideViewPr>
    <p:cSldViewPr>
      <p:cViewPr varScale="1">
        <p:scale>
          <a:sx n="71" d="100"/>
          <a:sy n="71" d="100"/>
        </p:scale>
        <p:origin x="136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84FF8-BDCE-461A-82C6-AA46F31CEBC6}" type="datetimeFigureOut">
              <a:rPr lang="en-US" smtClean="0"/>
              <a:pPr/>
              <a:t>5/31/2018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C1564-B835-4856-98D6-41940FEAAC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EFF660-C565-48B4-B45D-40F682C84B7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FF660-C565-48B4-B45D-40F682C84B7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FF660-C565-48B4-B45D-40F682C84B7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FF660-C565-48B4-B45D-40F682C84B7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EFF660-C565-48B4-B45D-40F682C84B75}"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EFF660-C565-48B4-B45D-40F682C84B75}"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EFF660-C565-48B4-B45D-40F682C84B75}" type="datetimeFigureOut">
              <a:rPr lang="en-US" smtClean="0"/>
              <a:pPr/>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EFF660-C565-48B4-B45D-40F682C84B75}" type="datetimeFigureOut">
              <a:rPr lang="en-US" smtClean="0"/>
              <a:pPr/>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FF660-C565-48B4-B45D-40F682C84B75}" type="datetimeFigureOut">
              <a:rPr lang="en-US" smtClean="0"/>
              <a:pPr/>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FF660-C565-48B4-B45D-40F682C84B75}"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FF660-C565-48B4-B45D-40F682C84B75}"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52DB4-BD3B-4F78-9E06-EEED42091F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FF660-C565-48B4-B45D-40F682C84B75}" type="datetimeFigureOut">
              <a:rPr lang="en-US" smtClean="0"/>
              <a:pPr/>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52DB4-BD3B-4F78-9E06-EEED42091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305800" cy="838200"/>
          </a:xfrm>
        </p:spPr>
        <p:txBody>
          <a:bodyPr>
            <a:normAutofit/>
          </a:bodyPr>
          <a:lstStyle/>
          <a:p>
            <a:r>
              <a:rPr lang="en-US" b="1" i="1" dirty="0"/>
              <a:t>Youth </a:t>
            </a:r>
            <a:r>
              <a:rPr lang="en-US" b="1" i="1" dirty="0" smtClean="0"/>
              <a:t>Work Institute in Armenia</a:t>
            </a:r>
            <a:endParaRPr lang="en-US" sz="4000" i="1" dirty="0">
              <a:latin typeface="GHEA Grapalat" pitchFamily="50" charset="0"/>
            </a:endParaRPr>
          </a:p>
        </p:txBody>
      </p:sp>
      <p:sp>
        <p:nvSpPr>
          <p:cNvPr id="6" name="Title 1"/>
          <p:cNvSpPr txBox="1">
            <a:spLocks/>
          </p:cNvSpPr>
          <p:nvPr/>
        </p:nvSpPr>
        <p:spPr>
          <a:xfrm>
            <a:off x="838200" y="1485900"/>
            <a:ext cx="7010400"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Development in State level started in 2015 </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sp>
        <p:nvSpPr>
          <p:cNvPr id="7" name="Rectangle 6"/>
          <p:cNvSpPr/>
          <p:nvPr/>
        </p:nvSpPr>
        <p:spPr>
          <a:xfrm>
            <a:off x="1524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Rectangle 7"/>
          <p:cNvSpPr/>
          <p:nvPr/>
        </p:nvSpPr>
        <p:spPr>
          <a:xfrm>
            <a:off x="381000" y="0"/>
            <a:ext cx="762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9" name="Title 1"/>
          <p:cNvSpPr txBox="1">
            <a:spLocks/>
          </p:cNvSpPr>
          <p:nvPr/>
        </p:nvSpPr>
        <p:spPr>
          <a:xfrm>
            <a:off x="990600" y="2438400"/>
            <a:ext cx="7010400"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Research stage</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124200"/>
            <a:ext cx="2514600" cy="3238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124200"/>
            <a:ext cx="2514600" cy="3238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0"/>
            <a:ext cx="4648200" cy="762000"/>
          </a:xfrm>
        </p:spPr>
        <p:txBody>
          <a:bodyPr>
            <a:noAutofit/>
          </a:bodyPr>
          <a:lstStyle/>
          <a:p>
            <a:r>
              <a:rPr lang="en-US" sz="2500" b="1" i="1" dirty="0"/>
              <a:t>Youth </a:t>
            </a:r>
            <a:r>
              <a:rPr lang="en-US" sz="2500" b="1" i="1" dirty="0" smtClean="0"/>
              <a:t>Work Institute in Armenia</a:t>
            </a:r>
            <a:endParaRPr lang="en-US" sz="2500" i="1" dirty="0">
              <a:latin typeface="GHEA Grapalat" pitchFamily="50" charset="0"/>
            </a:endParaRPr>
          </a:p>
        </p:txBody>
      </p:sp>
      <p:sp>
        <p:nvSpPr>
          <p:cNvPr id="7" name="Rectangle 6"/>
          <p:cNvSpPr/>
          <p:nvPr/>
        </p:nvSpPr>
        <p:spPr>
          <a:xfrm>
            <a:off x="1524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Rectangle 7"/>
          <p:cNvSpPr/>
          <p:nvPr/>
        </p:nvSpPr>
        <p:spPr>
          <a:xfrm>
            <a:off x="381000" y="0"/>
            <a:ext cx="762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9" name="Title 1"/>
          <p:cNvSpPr txBox="1">
            <a:spLocks/>
          </p:cNvSpPr>
          <p:nvPr/>
        </p:nvSpPr>
        <p:spPr>
          <a:xfrm>
            <a:off x="694765" y="905435"/>
            <a:ext cx="1972235"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Research stage</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65" y="1591235"/>
            <a:ext cx="1972235" cy="2540000"/>
          </a:xfrm>
          <a:prstGeom prst="rect">
            <a:avLst/>
          </a:prstGeom>
        </p:spPr>
      </p:pic>
      <p:sp>
        <p:nvSpPr>
          <p:cNvPr id="10" name="Title 1"/>
          <p:cNvSpPr txBox="1">
            <a:spLocks/>
          </p:cNvSpPr>
          <p:nvPr/>
        </p:nvSpPr>
        <p:spPr>
          <a:xfrm>
            <a:off x="2909047" y="1591235"/>
            <a:ext cx="5562600" cy="2371166"/>
          </a:xfrm>
          <a:prstGeom prst="rect">
            <a:avLst/>
          </a:prstGeom>
        </p:spPr>
        <p:txBody>
          <a:bodyPr vert="horz" lIns="91440" tIns="45720" rIns="91440" bIns="45720" rtlCol="0" anchor="ctr">
            <a:noAutofit/>
          </a:bodyPr>
          <a:lstStyle/>
          <a:p>
            <a:pPr lvl="0">
              <a:spcBef>
                <a:spcPct val="0"/>
              </a:spcBef>
              <a:defRPr/>
            </a:pPr>
            <a:r>
              <a:rPr lang="en-US" sz="2200" b="1" dirty="0"/>
              <a:t>Research of Youth </a:t>
            </a:r>
            <a:r>
              <a:rPr lang="en-US" sz="2200" b="1" dirty="0" smtClean="0"/>
              <a:t>Work </a:t>
            </a:r>
            <a:r>
              <a:rPr lang="en-US" sz="2200" b="1" dirty="0"/>
              <a:t>and Youth </a:t>
            </a:r>
            <a:r>
              <a:rPr lang="en-US" sz="2200" b="1" dirty="0" smtClean="0"/>
              <a:t>Worker</a:t>
            </a:r>
          </a:p>
          <a:p>
            <a:pPr lvl="0">
              <a:spcBef>
                <a:spcPct val="0"/>
              </a:spcBef>
              <a:defRPr/>
            </a:pPr>
            <a:endParaRPr lang="en-US" sz="2200" b="1" dirty="0"/>
          </a:p>
          <a:p>
            <a:pPr marL="285750" lvl="0" indent="-285750">
              <a:spcBef>
                <a:spcPct val="0"/>
              </a:spcBef>
              <a:buFont typeface="Arial" panose="020B0604020202020204" pitchFamily="34" charset="0"/>
              <a:buChar char="•"/>
              <a:defRPr/>
            </a:pPr>
            <a:r>
              <a:rPr lang="en-US" sz="2200" dirty="0" smtClean="0"/>
              <a:t>non-married </a:t>
            </a:r>
            <a:r>
              <a:rPr lang="en-US" sz="2200" dirty="0"/>
              <a:t>young people, </a:t>
            </a:r>
            <a:endParaRPr lang="en-US" sz="2200" dirty="0" smtClean="0"/>
          </a:p>
          <a:p>
            <a:pPr marL="285750" lvl="0" indent="-285750">
              <a:spcBef>
                <a:spcPct val="0"/>
              </a:spcBef>
              <a:buFont typeface="Arial" panose="020B0604020202020204" pitchFamily="34" charset="0"/>
              <a:buChar char="•"/>
              <a:defRPr/>
            </a:pPr>
            <a:r>
              <a:rPr lang="en-US" sz="2200" dirty="0" smtClean="0"/>
              <a:t>urban </a:t>
            </a:r>
            <a:r>
              <a:rPr lang="en-US" sz="2200" dirty="0"/>
              <a:t>youth </a:t>
            </a:r>
            <a:endParaRPr lang="en-US" sz="2200" dirty="0" smtClean="0"/>
          </a:p>
          <a:p>
            <a:pPr marL="285750" lvl="0" indent="-285750">
              <a:spcBef>
                <a:spcPct val="0"/>
              </a:spcBef>
              <a:buFont typeface="Arial" panose="020B0604020202020204" pitchFamily="34" charset="0"/>
              <a:buChar char="•"/>
              <a:defRPr/>
            </a:pPr>
            <a:r>
              <a:rPr lang="en-US" sz="2200" dirty="0" smtClean="0"/>
              <a:t>young </a:t>
            </a:r>
            <a:r>
              <a:rPr lang="en-US" sz="2200" dirty="0"/>
              <a:t>people who received or receiving vocational education, </a:t>
            </a:r>
            <a:endParaRPr lang="en-US" sz="2200" dirty="0" smtClean="0"/>
          </a:p>
          <a:p>
            <a:pPr marL="285750" lvl="0" indent="-285750">
              <a:spcBef>
                <a:spcPct val="0"/>
              </a:spcBef>
              <a:buFont typeface="Arial" panose="020B0604020202020204" pitchFamily="34" charset="0"/>
              <a:buChar char="•"/>
              <a:defRPr/>
            </a:pPr>
            <a:r>
              <a:rPr lang="en-US" sz="2200" dirty="0" smtClean="0"/>
              <a:t>young </a:t>
            </a:r>
            <a:r>
              <a:rPr lang="en-US" sz="2200" dirty="0"/>
              <a:t>people whose age doesn’t exceed 25 </a:t>
            </a:r>
            <a:endParaRPr lang="en-US" sz="2200" dirty="0" smtClean="0"/>
          </a:p>
          <a:p>
            <a:pPr marL="285750" lvl="0" indent="-285750">
              <a:spcBef>
                <a:spcPct val="0"/>
              </a:spcBef>
              <a:buFont typeface="Arial" panose="020B0604020202020204" pitchFamily="34" charset="0"/>
              <a:buChar char="•"/>
              <a:defRPr/>
            </a:pPr>
            <a:r>
              <a:rPr lang="en-US" sz="2200" dirty="0" smtClean="0"/>
              <a:t>more </a:t>
            </a:r>
            <a:r>
              <a:rPr lang="en-US" sz="2200" dirty="0"/>
              <a:t>girls </a:t>
            </a:r>
            <a:r>
              <a:rPr lang="en-US" sz="2200" dirty="0" smtClean="0"/>
              <a:t>than boys</a:t>
            </a:r>
            <a:endParaRPr kumimoji="0" lang="en-US" sz="2200" b="1"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sp>
        <p:nvSpPr>
          <p:cNvPr id="11" name="Title 1"/>
          <p:cNvSpPr txBox="1">
            <a:spLocks/>
          </p:cNvSpPr>
          <p:nvPr/>
        </p:nvSpPr>
        <p:spPr>
          <a:xfrm>
            <a:off x="694764" y="4343400"/>
            <a:ext cx="8373035" cy="2371166"/>
          </a:xfrm>
          <a:prstGeom prst="rect">
            <a:avLst/>
          </a:prstGeom>
        </p:spPr>
        <p:txBody>
          <a:bodyPr vert="horz" lIns="91440" tIns="45720" rIns="91440" bIns="45720" rtlCol="0" anchor="ctr">
            <a:noAutofit/>
          </a:bodyPr>
          <a:lstStyle/>
          <a:p>
            <a:r>
              <a:rPr lang="en-US" sz="2500" b="1" i="1" dirty="0"/>
              <a:t>The research has found out a number of institutional barriers including the absence of statistics on youth </a:t>
            </a:r>
            <a:r>
              <a:rPr lang="en-US" sz="2500" b="1" i="1" dirty="0" smtClean="0"/>
              <a:t>work </a:t>
            </a:r>
            <a:r>
              <a:rPr lang="en-US" sz="2500" b="1" i="1" dirty="0"/>
              <a:t>assessment tools and the participation of young people in youth work. The low level of cooperation between state and international structures in different fields related to youth has been emphasized.</a:t>
            </a:r>
          </a:p>
        </p:txBody>
      </p:sp>
    </p:spTree>
    <p:extLst>
      <p:ext uri="{BB962C8B-B14F-4D97-AF65-F5344CB8AC3E}">
        <p14:creationId xmlns:p14="http://schemas.microsoft.com/office/powerpoint/2010/main" val="411651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0"/>
            <a:ext cx="4648200" cy="762000"/>
          </a:xfrm>
        </p:spPr>
        <p:txBody>
          <a:bodyPr>
            <a:noAutofit/>
          </a:bodyPr>
          <a:lstStyle/>
          <a:p>
            <a:r>
              <a:rPr lang="en-US" sz="2500" b="1" i="1" dirty="0"/>
              <a:t>Youth </a:t>
            </a:r>
            <a:r>
              <a:rPr lang="en-US" sz="2500" b="1" i="1" dirty="0" smtClean="0"/>
              <a:t>Work Institute in Armenia</a:t>
            </a:r>
            <a:endParaRPr lang="en-US" sz="2500" i="1" dirty="0">
              <a:latin typeface="GHEA Grapalat" pitchFamily="50" charset="0"/>
            </a:endParaRPr>
          </a:p>
        </p:txBody>
      </p:sp>
      <p:sp>
        <p:nvSpPr>
          <p:cNvPr id="7" name="Rectangle 6"/>
          <p:cNvSpPr/>
          <p:nvPr/>
        </p:nvSpPr>
        <p:spPr>
          <a:xfrm>
            <a:off x="1524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Rectangle 7"/>
          <p:cNvSpPr/>
          <p:nvPr/>
        </p:nvSpPr>
        <p:spPr>
          <a:xfrm>
            <a:off x="381000" y="0"/>
            <a:ext cx="762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9" name="Title 1"/>
          <p:cNvSpPr txBox="1">
            <a:spLocks/>
          </p:cNvSpPr>
          <p:nvPr/>
        </p:nvSpPr>
        <p:spPr>
          <a:xfrm>
            <a:off x="694765" y="905435"/>
            <a:ext cx="1972235"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Research stage</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65" y="1591235"/>
            <a:ext cx="1972235" cy="2540000"/>
          </a:xfrm>
          <a:prstGeom prst="rect">
            <a:avLst/>
          </a:prstGeom>
        </p:spPr>
      </p:pic>
      <p:sp>
        <p:nvSpPr>
          <p:cNvPr id="10" name="Title 1"/>
          <p:cNvSpPr txBox="1">
            <a:spLocks/>
          </p:cNvSpPr>
          <p:nvPr/>
        </p:nvSpPr>
        <p:spPr>
          <a:xfrm>
            <a:off x="2931459" y="1447800"/>
            <a:ext cx="6060140" cy="3590366"/>
          </a:xfrm>
          <a:prstGeom prst="rect">
            <a:avLst/>
          </a:prstGeom>
        </p:spPr>
        <p:txBody>
          <a:bodyPr vert="horz" lIns="91440" tIns="45720" rIns="91440" bIns="45720" rtlCol="0" anchor="ctr">
            <a:normAutofit lnSpcReduction="10000"/>
          </a:bodyPr>
          <a:lstStyle/>
          <a:p>
            <a:r>
              <a:rPr lang="en-US" sz="2500" b="1" i="1" dirty="0" smtClean="0"/>
              <a:t>Youth </a:t>
            </a:r>
            <a:r>
              <a:rPr lang="en-US" sz="2500" b="1" i="1" dirty="0"/>
              <a:t>work in the Republic of Armenia is implemented in the following formats:</a:t>
            </a:r>
          </a:p>
          <a:p>
            <a:r>
              <a:rPr lang="en-US" sz="2100" i="1" dirty="0"/>
              <a:t>1) Short-term and long-term trainings aimed at developing youth personal and professional knowledge and skills</a:t>
            </a:r>
          </a:p>
          <a:p>
            <a:r>
              <a:rPr lang="en-US" sz="2100" i="1" dirty="0"/>
              <a:t>2) Organizing meetings and events</a:t>
            </a:r>
          </a:p>
          <a:p>
            <a:r>
              <a:rPr lang="en-US" sz="2100" i="1" dirty="0"/>
              <a:t>3) Information management; dissemination of information leaflets, spreading information and materials on the web and mass media, advisory activities, which assist young people in solving their problems.</a:t>
            </a:r>
          </a:p>
        </p:txBody>
      </p:sp>
      <p:sp>
        <p:nvSpPr>
          <p:cNvPr id="4" name="Rectangle 3"/>
          <p:cNvSpPr/>
          <p:nvPr/>
        </p:nvSpPr>
        <p:spPr>
          <a:xfrm>
            <a:off x="694764" y="5038166"/>
            <a:ext cx="8296835" cy="1823576"/>
          </a:xfrm>
          <a:prstGeom prst="rect">
            <a:avLst/>
          </a:prstGeom>
        </p:spPr>
        <p:txBody>
          <a:bodyPr wrap="square">
            <a:spAutoFit/>
          </a:bodyPr>
          <a:lstStyle/>
          <a:p>
            <a:pPr algn="just">
              <a:lnSpc>
                <a:spcPct val="150000"/>
              </a:lnSpc>
            </a:pPr>
            <a:r>
              <a:rPr lang="en-US" sz="2500" b="1" dirty="0">
                <a:latin typeface="+mj-lt"/>
                <a:ea typeface="Times New Roman" panose="02020603050405020304" pitchFamily="18" charset="0"/>
                <a:cs typeface="Times New Roman" panose="02020603050405020304" pitchFamily="18" charset="0"/>
              </a:rPr>
              <a:t>The experts propound the issue of recognition of youth work. It is particularly </a:t>
            </a:r>
            <a:r>
              <a:rPr lang="en-US" sz="2500" b="1" dirty="0" smtClean="0">
                <a:latin typeface="+mj-lt"/>
                <a:ea typeface="Times New Roman" panose="02020603050405020304" pitchFamily="18" charset="0"/>
                <a:cs typeface="Times New Roman" panose="02020603050405020304" pitchFamily="18" charset="0"/>
              </a:rPr>
              <a:t>highlighted the need of formal </a:t>
            </a:r>
            <a:r>
              <a:rPr lang="en-US" sz="2500" b="1" dirty="0">
                <a:latin typeface="+mj-lt"/>
                <a:ea typeface="Times New Roman" panose="02020603050405020304" pitchFamily="18" charset="0"/>
                <a:cs typeface="Times New Roman" panose="02020603050405020304" pitchFamily="18" charset="0"/>
              </a:rPr>
              <a:t>institutional </a:t>
            </a:r>
            <a:r>
              <a:rPr lang="en-US" sz="2500" b="1" dirty="0" smtClean="0">
                <a:latin typeface="+mj-lt"/>
                <a:ea typeface="Times New Roman" panose="02020603050405020304" pitchFamily="18" charset="0"/>
                <a:cs typeface="Times New Roman" panose="02020603050405020304" pitchFamily="18" charset="0"/>
              </a:rPr>
              <a:t>education.</a:t>
            </a:r>
            <a:endParaRPr lang="en-US" sz="2500"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275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0"/>
            <a:ext cx="4648200" cy="762000"/>
          </a:xfrm>
        </p:spPr>
        <p:txBody>
          <a:bodyPr>
            <a:noAutofit/>
          </a:bodyPr>
          <a:lstStyle/>
          <a:p>
            <a:r>
              <a:rPr lang="en-US" sz="2500" b="1" i="1" dirty="0"/>
              <a:t>Youth </a:t>
            </a:r>
            <a:r>
              <a:rPr lang="en-US" sz="2500" b="1" i="1" dirty="0" smtClean="0"/>
              <a:t>Work Institute in Armenia</a:t>
            </a:r>
            <a:endParaRPr lang="en-US" sz="2500" i="1" dirty="0">
              <a:latin typeface="GHEA Grapalat" pitchFamily="50" charset="0"/>
            </a:endParaRPr>
          </a:p>
        </p:txBody>
      </p:sp>
      <p:sp>
        <p:nvSpPr>
          <p:cNvPr id="7" name="Rectangle 6"/>
          <p:cNvSpPr/>
          <p:nvPr/>
        </p:nvSpPr>
        <p:spPr>
          <a:xfrm>
            <a:off x="152400" y="0"/>
            <a:ext cx="1524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Rectangle 7"/>
          <p:cNvSpPr/>
          <p:nvPr/>
        </p:nvSpPr>
        <p:spPr>
          <a:xfrm>
            <a:off x="381000" y="0"/>
            <a:ext cx="762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9" name="Title 1"/>
          <p:cNvSpPr txBox="1">
            <a:spLocks/>
          </p:cNvSpPr>
          <p:nvPr/>
        </p:nvSpPr>
        <p:spPr>
          <a:xfrm>
            <a:off x="694765" y="1591235"/>
            <a:ext cx="1972235"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Research stage</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sp>
        <p:nvSpPr>
          <p:cNvPr id="10" name="Title 1"/>
          <p:cNvSpPr txBox="1">
            <a:spLocks/>
          </p:cNvSpPr>
          <p:nvPr/>
        </p:nvSpPr>
        <p:spPr>
          <a:xfrm>
            <a:off x="4038599" y="2133600"/>
            <a:ext cx="4952999" cy="3124200"/>
          </a:xfrm>
          <a:prstGeom prst="rect">
            <a:avLst/>
          </a:prstGeom>
        </p:spPr>
        <p:txBody>
          <a:bodyPr vert="horz" lIns="91440" tIns="45720" rIns="91440" bIns="45720" rtlCol="0" anchor="ctr">
            <a:normAutofit/>
          </a:bodyPr>
          <a:lstStyle/>
          <a:p>
            <a:r>
              <a:rPr lang="en-US" sz="2500" b="1" i="1" dirty="0"/>
              <a:t>Study of International Experience of Youth </a:t>
            </a:r>
            <a:r>
              <a:rPr lang="en-US" sz="2500" b="1" i="1" dirty="0" smtClean="0"/>
              <a:t>Work</a:t>
            </a:r>
          </a:p>
          <a:p>
            <a:pPr marL="342900" indent="-342900">
              <a:buFont typeface="Arial" panose="020B0604020202020204" pitchFamily="34" charset="0"/>
              <a:buChar char="•"/>
            </a:pPr>
            <a:r>
              <a:rPr lang="en-US" sz="2500" i="1" dirty="0" smtClean="0"/>
              <a:t>Belgian Flemish community</a:t>
            </a:r>
          </a:p>
          <a:p>
            <a:pPr marL="342900" indent="-342900">
              <a:buFont typeface="Arial" panose="020B0604020202020204" pitchFamily="34" charset="0"/>
              <a:buChar char="•"/>
            </a:pPr>
            <a:r>
              <a:rPr lang="en-US" sz="2500" i="1" dirty="0" smtClean="0"/>
              <a:t>Finland</a:t>
            </a:r>
          </a:p>
          <a:p>
            <a:pPr marL="342900" indent="-342900">
              <a:buFont typeface="Arial" panose="020B0604020202020204" pitchFamily="34" charset="0"/>
              <a:buChar char="•"/>
            </a:pPr>
            <a:r>
              <a:rPr lang="en-US" sz="2500" i="1" dirty="0" smtClean="0"/>
              <a:t>Denmark</a:t>
            </a:r>
          </a:p>
          <a:p>
            <a:pPr marL="342900" indent="-342900">
              <a:buFont typeface="Arial" panose="020B0604020202020204" pitchFamily="34" charset="0"/>
              <a:buChar char="•"/>
            </a:pPr>
            <a:r>
              <a:rPr lang="en-US" sz="2500" i="1" dirty="0" smtClean="0"/>
              <a:t>Lithuania</a:t>
            </a:r>
          </a:p>
          <a:p>
            <a:pPr marL="342900" indent="-342900">
              <a:buFont typeface="Arial" panose="020B0604020202020204" pitchFamily="34" charset="0"/>
              <a:buChar char="•"/>
            </a:pPr>
            <a:r>
              <a:rPr lang="en-US" sz="2500" i="1" dirty="0" smtClean="0"/>
              <a:t> Canada</a:t>
            </a:r>
            <a:endParaRPr lang="en-US" sz="2500" i="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54" y="2308411"/>
            <a:ext cx="2908046" cy="3745211"/>
          </a:xfrm>
          <a:prstGeom prst="rect">
            <a:avLst/>
          </a:prstGeom>
        </p:spPr>
      </p:pic>
    </p:spTree>
    <p:extLst>
      <p:ext uri="{BB962C8B-B14F-4D97-AF65-F5344CB8AC3E}">
        <p14:creationId xmlns:p14="http://schemas.microsoft.com/office/powerpoint/2010/main" val="27891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0"/>
            <a:ext cx="4648200" cy="762000"/>
          </a:xfrm>
        </p:spPr>
        <p:txBody>
          <a:bodyPr>
            <a:noAutofit/>
          </a:bodyPr>
          <a:lstStyle/>
          <a:p>
            <a:r>
              <a:rPr lang="en-US" sz="2500" b="1" i="1" dirty="0"/>
              <a:t>Youth </a:t>
            </a:r>
            <a:r>
              <a:rPr lang="en-US" sz="2500" b="1" i="1" dirty="0" smtClean="0"/>
              <a:t>Work Institute in Armenia</a:t>
            </a:r>
            <a:endParaRPr lang="en-US" sz="2500" i="1" dirty="0">
              <a:latin typeface="GHEA Grapalat" pitchFamily="50" charset="0"/>
            </a:endParaRPr>
          </a:p>
        </p:txBody>
      </p:sp>
      <p:sp>
        <p:nvSpPr>
          <p:cNvPr id="7" name="Rectangle 6"/>
          <p:cNvSpPr/>
          <p:nvPr/>
        </p:nvSpPr>
        <p:spPr>
          <a:xfrm>
            <a:off x="152400" y="0"/>
            <a:ext cx="1524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381000" y="0"/>
            <a:ext cx="76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itle 1"/>
          <p:cNvSpPr txBox="1">
            <a:spLocks/>
          </p:cNvSpPr>
          <p:nvPr/>
        </p:nvSpPr>
        <p:spPr>
          <a:xfrm>
            <a:off x="686801" y="762000"/>
            <a:ext cx="1972235"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Challenges </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sp>
        <p:nvSpPr>
          <p:cNvPr id="10" name="Title 1"/>
          <p:cNvSpPr txBox="1">
            <a:spLocks/>
          </p:cNvSpPr>
          <p:nvPr/>
        </p:nvSpPr>
        <p:spPr>
          <a:xfrm>
            <a:off x="686801" y="1429871"/>
            <a:ext cx="5107640" cy="5181600"/>
          </a:xfrm>
          <a:prstGeom prst="rect">
            <a:avLst/>
          </a:prstGeom>
        </p:spPr>
        <p:txBody>
          <a:bodyPr vert="horz" lIns="91440" tIns="45720" rIns="91440" bIns="45720" rtlCol="0" anchor="ctr">
            <a:noAutofit/>
          </a:bodyPr>
          <a:lstStyle/>
          <a:p>
            <a:r>
              <a:rPr lang="en-US" sz="2000" i="1" dirty="0"/>
              <a:t>1) to increase the number of information, guidelines and literature on Armenian language for youth work</a:t>
            </a:r>
          </a:p>
          <a:p>
            <a:r>
              <a:rPr lang="en-US" sz="2000" i="1" dirty="0"/>
              <a:t>2) professional (including </a:t>
            </a:r>
            <a:r>
              <a:rPr lang="en-US" sz="2000" i="1" dirty="0" smtClean="0"/>
              <a:t>specialized</a:t>
            </a:r>
            <a:r>
              <a:rPr lang="en-US" sz="2000" i="1" dirty="0"/>
              <a:t>) trainings for youth workers</a:t>
            </a:r>
          </a:p>
          <a:p>
            <a:r>
              <a:rPr lang="en-US" sz="2000" i="1" dirty="0"/>
              <a:t>3) to publicize and increase the level of realization of terms “youth work” and “youth worker” </a:t>
            </a:r>
          </a:p>
          <a:p>
            <a:r>
              <a:rPr lang="en-US" sz="2000" i="1" dirty="0"/>
              <a:t>4) to clarify the types, functions, tools, ethical norms of youth work</a:t>
            </a:r>
          </a:p>
          <a:p>
            <a:r>
              <a:rPr lang="en-US" sz="2000" i="1" dirty="0"/>
              <a:t>5) to create, develop and spread knowledge and data for youth field</a:t>
            </a:r>
          </a:p>
          <a:p>
            <a:r>
              <a:rPr lang="en-US" sz="2000" i="1" dirty="0"/>
              <a:t>6) to create and develop platforms for local and international experience</a:t>
            </a:r>
          </a:p>
          <a:p>
            <a:r>
              <a:rPr lang="en-US" sz="2000" i="1" dirty="0"/>
              <a:t>7) to implement researches for youth work quality standards</a:t>
            </a:r>
          </a:p>
          <a:p>
            <a:r>
              <a:rPr lang="en-US" sz="2000" i="1" dirty="0"/>
              <a:t>8) to develop youth work standards.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824" y="914399"/>
            <a:ext cx="3328452" cy="5697071"/>
          </a:xfrm>
          <a:prstGeom prst="rect">
            <a:avLst/>
          </a:prstGeom>
        </p:spPr>
      </p:pic>
    </p:spTree>
    <p:extLst>
      <p:ext uri="{BB962C8B-B14F-4D97-AF65-F5344CB8AC3E}">
        <p14:creationId xmlns:p14="http://schemas.microsoft.com/office/powerpoint/2010/main" val="318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0"/>
            <a:ext cx="4648200" cy="762000"/>
          </a:xfrm>
        </p:spPr>
        <p:txBody>
          <a:bodyPr>
            <a:noAutofit/>
          </a:bodyPr>
          <a:lstStyle/>
          <a:p>
            <a:r>
              <a:rPr lang="en-US" sz="2500" b="1" i="1" dirty="0"/>
              <a:t>Youth </a:t>
            </a:r>
            <a:r>
              <a:rPr lang="en-US" sz="2500" b="1" i="1" dirty="0" smtClean="0"/>
              <a:t>Work Institute in Armenia</a:t>
            </a:r>
            <a:endParaRPr lang="en-US" sz="2500" i="1" dirty="0">
              <a:latin typeface="GHEA Grapalat" pitchFamily="50" charset="0"/>
            </a:endParaRPr>
          </a:p>
        </p:txBody>
      </p:sp>
      <p:sp>
        <p:nvSpPr>
          <p:cNvPr id="7" name="Rectangle 6"/>
          <p:cNvSpPr/>
          <p:nvPr/>
        </p:nvSpPr>
        <p:spPr>
          <a:xfrm>
            <a:off x="152400" y="0"/>
            <a:ext cx="1524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381000" y="0"/>
            <a:ext cx="762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itle 1"/>
          <p:cNvSpPr txBox="1">
            <a:spLocks/>
          </p:cNvSpPr>
          <p:nvPr/>
        </p:nvSpPr>
        <p:spPr>
          <a:xfrm>
            <a:off x="682319" y="419100"/>
            <a:ext cx="1972235"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Steps</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sp>
        <p:nvSpPr>
          <p:cNvPr id="10" name="Title 1"/>
          <p:cNvSpPr txBox="1">
            <a:spLocks/>
          </p:cNvSpPr>
          <p:nvPr/>
        </p:nvSpPr>
        <p:spPr>
          <a:xfrm>
            <a:off x="682319" y="1295400"/>
            <a:ext cx="5185081" cy="5181600"/>
          </a:xfrm>
          <a:prstGeom prst="rect">
            <a:avLst/>
          </a:prstGeom>
        </p:spPr>
        <p:txBody>
          <a:bodyPr vert="horz" lIns="91440" tIns="45720" rIns="91440" bIns="45720" rtlCol="0" anchor="ctr">
            <a:noAutofit/>
          </a:bodyPr>
          <a:lstStyle/>
          <a:p>
            <a:r>
              <a:rPr lang="en-US" sz="2300" dirty="0" smtClean="0"/>
              <a:t>1) </a:t>
            </a:r>
            <a:r>
              <a:rPr lang="en-US" sz="2300" dirty="0"/>
              <a:t>to publicize and increase the level of </a:t>
            </a:r>
            <a:r>
              <a:rPr lang="en-US" sz="2300" dirty="0" err="1"/>
              <a:t>recognizability</a:t>
            </a:r>
            <a:r>
              <a:rPr lang="en-US" sz="2300" dirty="0"/>
              <a:t> of terms “youth work” and “youth worker” </a:t>
            </a:r>
          </a:p>
          <a:p>
            <a:pPr marL="342900" indent="-342900">
              <a:buFont typeface="Arial" panose="020B0604020202020204" pitchFamily="34" charset="0"/>
              <a:buChar char="•"/>
            </a:pPr>
            <a:r>
              <a:rPr lang="en-US" sz="2300" dirty="0"/>
              <a:t>Youth work institute development program approved by the Government </a:t>
            </a:r>
          </a:p>
          <a:p>
            <a:pPr marL="342900" indent="-342900">
              <a:buFont typeface="Arial" panose="020B0604020202020204" pitchFamily="34" charset="0"/>
              <a:buChar char="•"/>
            </a:pPr>
            <a:r>
              <a:rPr lang="en-US" sz="2300" dirty="0"/>
              <a:t>Articles and interviews in media</a:t>
            </a:r>
          </a:p>
          <a:p>
            <a:pPr marL="457200" indent="-457200">
              <a:buAutoNum type="arabicParenR"/>
            </a:pPr>
            <a:endParaRPr lang="en-US" sz="2300" dirty="0" smtClean="0"/>
          </a:p>
          <a:p>
            <a:r>
              <a:rPr lang="en-US" sz="2300" dirty="0" smtClean="0"/>
              <a:t>2</a:t>
            </a:r>
            <a:r>
              <a:rPr lang="en-US" sz="2300" dirty="0"/>
              <a:t>) professional (including </a:t>
            </a:r>
            <a:r>
              <a:rPr lang="en-US" sz="2300" dirty="0" smtClean="0"/>
              <a:t>specialized</a:t>
            </a:r>
            <a:r>
              <a:rPr lang="en-US" sz="2300" dirty="0"/>
              <a:t>) trainings for youth </a:t>
            </a:r>
            <a:r>
              <a:rPr lang="en-US" sz="2300" dirty="0" smtClean="0"/>
              <a:t>workers</a:t>
            </a:r>
          </a:p>
          <a:p>
            <a:pPr marL="342900" indent="-342900">
              <a:buFont typeface="Arial" panose="020B0604020202020204" pitchFamily="34" charset="0"/>
              <a:buChar char="•"/>
            </a:pPr>
            <a:r>
              <a:rPr lang="en-US" sz="2300" dirty="0" smtClean="0"/>
              <a:t>Long term trainings and certification or youth workers</a:t>
            </a:r>
          </a:p>
          <a:p>
            <a:pPr marL="342900" indent="-342900">
              <a:buFont typeface="Arial" panose="020B0604020202020204" pitchFamily="34" charset="0"/>
              <a:buChar char="•"/>
            </a:pPr>
            <a:endParaRPr lang="en-US" sz="2300" dirty="0"/>
          </a:p>
          <a:p>
            <a:r>
              <a:rPr lang="en-US" sz="2300" dirty="0" smtClean="0"/>
              <a:t>3) to </a:t>
            </a:r>
            <a:r>
              <a:rPr lang="en-US" sz="2300" dirty="0"/>
              <a:t>increase the number of information, guidelines and literature on Armenian language for youth work</a:t>
            </a:r>
          </a:p>
          <a:p>
            <a:pPr marL="342900" indent="-342900">
              <a:buFont typeface="Arial" panose="020B0604020202020204" pitchFamily="34" charset="0"/>
              <a:buChar char="•"/>
            </a:pPr>
            <a:r>
              <a:rPr lang="en-US" sz="2300" dirty="0"/>
              <a:t>Youth work tool fairs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600200"/>
            <a:ext cx="2987040" cy="2133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267200"/>
            <a:ext cx="2952750" cy="2109107"/>
          </a:xfrm>
          <a:prstGeom prst="rect">
            <a:avLst/>
          </a:prstGeom>
        </p:spPr>
      </p:pic>
    </p:spTree>
    <p:extLst>
      <p:ext uri="{BB962C8B-B14F-4D97-AF65-F5344CB8AC3E}">
        <p14:creationId xmlns:p14="http://schemas.microsoft.com/office/powerpoint/2010/main" val="75695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0"/>
            <a:ext cx="4648200" cy="762000"/>
          </a:xfrm>
        </p:spPr>
        <p:txBody>
          <a:bodyPr>
            <a:noAutofit/>
          </a:bodyPr>
          <a:lstStyle/>
          <a:p>
            <a:r>
              <a:rPr lang="en-US" sz="2500" b="1" i="1" dirty="0"/>
              <a:t>Youth </a:t>
            </a:r>
            <a:r>
              <a:rPr lang="en-US" sz="2500" b="1" i="1" dirty="0" smtClean="0"/>
              <a:t>Work Institute in Armenia</a:t>
            </a:r>
            <a:endParaRPr lang="en-US" sz="2500" i="1" dirty="0">
              <a:latin typeface="GHEA Grapalat" pitchFamily="50" charset="0"/>
            </a:endParaRPr>
          </a:p>
        </p:txBody>
      </p:sp>
      <p:sp>
        <p:nvSpPr>
          <p:cNvPr id="7" name="Rectangle 6"/>
          <p:cNvSpPr/>
          <p:nvPr/>
        </p:nvSpPr>
        <p:spPr>
          <a:xfrm>
            <a:off x="152400" y="0"/>
            <a:ext cx="1524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381000" y="0"/>
            <a:ext cx="762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itle 1"/>
          <p:cNvSpPr txBox="1">
            <a:spLocks/>
          </p:cNvSpPr>
          <p:nvPr/>
        </p:nvSpPr>
        <p:spPr>
          <a:xfrm>
            <a:off x="782172" y="609600"/>
            <a:ext cx="1972235"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Steps</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sp>
        <p:nvSpPr>
          <p:cNvPr id="10" name="Title 1"/>
          <p:cNvSpPr txBox="1">
            <a:spLocks/>
          </p:cNvSpPr>
          <p:nvPr/>
        </p:nvSpPr>
        <p:spPr>
          <a:xfrm>
            <a:off x="782172" y="1317812"/>
            <a:ext cx="5412440" cy="5181600"/>
          </a:xfrm>
          <a:prstGeom prst="rect">
            <a:avLst/>
          </a:prstGeom>
        </p:spPr>
        <p:txBody>
          <a:bodyPr vert="horz" lIns="91440" tIns="45720" rIns="91440" bIns="45720" rtlCol="0" anchor="ctr">
            <a:noAutofit/>
          </a:bodyPr>
          <a:lstStyle/>
          <a:p>
            <a:r>
              <a:rPr lang="en-US" sz="2300" b="1" i="1" dirty="0" smtClean="0"/>
              <a:t>Long term trainings and certification or youth workers</a:t>
            </a:r>
          </a:p>
          <a:p>
            <a:endParaRPr lang="ru-RU" sz="2300" b="1" i="1" dirty="0" smtClean="0"/>
          </a:p>
          <a:p>
            <a:r>
              <a:rPr lang="en-GB" sz="2200" dirty="0"/>
              <a:t>Training of youth work professionals </a:t>
            </a:r>
            <a:r>
              <a:rPr lang="en-GB" sz="2200" dirty="0" smtClean="0"/>
              <a:t>include </a:t>
            </a:r>
            <a:r>
              <a:rPr lang="en-GB" sz="2200" dirty="0"/>
              <a:t>a basic course which </a:t>
            </a:r>
            <a:r>
              <a:rPr lang="en-US" sz="2200" dirty="0" smtClean="0"/>
              <a:t>is</a:t>
            </a:r>
            <a:r>
              <a:rPr lang="en-GB" sz="2200" dirty="0" smtClean="0"/>
              <a:t> </a:t>
            </a:r>
            <a:r>
              <a:rPr lang="en-GB" sz="2200" dirty="0"/>
              <a:t>organized in a long-term multidimensional training format. The program </a:t>
            </a:r>
            <a:r>
              <a:rPr lang="en-GB" sz="2200" dirty="0" smtClean="0"/>
              <a:t>consists </a:t>
            </a:r>
            <a:r>
              <a:rPr lang="en-GB" sz="2200" dirty="0"/>
              <a:t>of a number of training sessions and during these periods the participants </a:t>
            </a:r>
            <a:r>
              <a:rPr lang="en-GB" sz="2200" dirty="0" smtClean="0"/>
              <a:t>are able </a:t>
            </a:r>
            <a:r>
              <a:rPr lang="en-GB" sz="2200" dirty="0"/>
              <a:t>to work on their </a:t>
            </a:r>
            <a:r>
              <a:rPr lang="en-GB" sz="2200" dirty="0" smtClean="0"/>
              <a:t>practical.</a:t>
            </a:r>
            <a:endParaRPr lang="ru-RU" sz="2200" dirty="0" smtClean="0"/>
          </a:p>
          <a:p>
            <a:endParaRPr lang="en-US" sz="2200" dirty="0"/>
          </a:p>
          <a:p>
            <a:r>
              <a:rPr lang="en-GB" sz="2200" dirty="0"/>
              <a:t>In addition to the basic course, thematic courses can be organized in different fields of youth work as well as in specific target groups (e.g. rural youth, people with disabilities, refugees) and community-based fields</a:t>
            </a:r>
            <a:r>
              <a:rPr lang="en-GB" sz="2200" dirty="0" smtClean="0"/>
              <a:t>.</a:t>
            </a:r>
            <a:endParaRPr lang="en-US" sz="2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971800"/>
            <a:ext cx="3200400" cy="2286000"/>
          </a:xfrm>
          <a:prstGeom prst="rect">
            <a:avLst/>
          </a:prstGeom>
        </p:spPr>
      </p:pic>
    </p:spTree>
    <p:extLst>
      <p:ext uri="{BB962C8B-B14F-4D97-AF65-F5344CB8AC3E}">
        <p14:creationId xmlns:p14="http://schemas.microsoft.com/office/powerpoint/2010/main" val="30324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0"/>
            <a:ext cx="4648200" cy="762000"/>
          </a:xfrm>
        </p:spPr>
        <p:txBody>
          <a:bodyPr>
            <a:noAutofit/>
          </a:bodyPr>
          <a:lstStyle/>
          <a:p>
            <a:r>
              <a:rPr lang="en-US" sz="2500" b="1" i="1" dirty="0"/>
              <a:t>Youth </a:t>
            </a:r>
            <a:r>
              <a:rPr lang="en-US" sz="2500" b="1" i="1" dirty="0" smtClean="0"/>
              <a:t>Work Institute in Armenia</a:t>
            </a:r>
            <a:endParaRPr lang="en-US" sz="2500" i="1" dirty="0">
              <a:latin typeface="GHEA Grapalat" pitchFamily="50" charset="0"/>
            </a:endParaRPr>
          </a:p>
        </p:txBody>
      </p:sp>
      <p:sp>
        <p:nvSpPr>
          <p:cNvPr id="7" name="Rectangle 6"/>
          <p:cNvSpPr/>
          <p:nvPr/>
        </p:nvSpPr>
        <p:spPr>
          <a:xfrm>
            <a:off x="152400" y="0"/>
            <a:ext cx="1524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Rectangle 7"/>
          <p:cNvSpPr/>
          <p:nvPr/>
        </p:nvSpPr>
        <p:spPr>
          <a:xfrm>
            <a:off x="381000" y="0"/>
            <a:ext cx="762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itle 1"/>
          <p:cNvSpPr txBox="1">
            <a:spLocks/>
          </p:cNvSpPr>
          <p:nvPr/>
        </p:nvSpPr>
        <p:spPr>
          <a:xfrm>
            <a:off x="709213" y="533400"/>
            <a:ext cx="1972235" cy="6858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i="1" noProof="0" dirty="0" smtClean="0">
                <a:latin typeface="GHEA Grapalat" pitchFamily="50" charset="0"/>
                <a:ea typeface="+mj-ea"/>
                <a:cs typeface="+mj-cs"/>
              </a:rPr>
              <a:t>Next Steps</a:t>
            </a:r>
            <a:endParaRPr kumimoji="0" lang="en-US" sz="2000" b="0" i="1" u="none" strike="noStrike" kern="1200" cap="none" spc="0" normalizeH="0" baseline="0" noProof="0" dirty="0" smtClean="0">
              <a:ln>
                <a:noFill/>
              </a:ln>
              <a:solidFill>
                <a:schemeClr val="tx1"/>
              </a:solidFill>
              <a:effectLst/>
              <a:uLnTx/>
              <a:uFillTx/>
              <a:latin typeface="GHEA Grapalat" pitchFamily="50" charset="0"/>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3038383129"/>
              </p:ext>
            </p:extLst>
          </p:nvPr>
        </p:nvGraphicFramePr>
        <p:xfrm>
          <a:off x="709212" y="1043178"/>
          <a:ext cx="8282388" cy="5608320"/>
        </p:xfrm>
        <a:graphic>
          <a:graphicData uri="http://schemas.openxmlformats.org/drawingml/2006/table">
            <a:tbl>
              <a:tblPr firstRow="1" firstCol="1" bandRow="1">
                <a:tableStyleId>{5C22544A-7EE6-4342-B048-85BDC9FD1C3A}</a:tableStyleId>
              </a:tblPr>
              <a:tblGrid>
                <a:gridCol w="6910788">
                  <a:extLst>
                    <a:ext uri="{9D8B030D-6E8A-4147-A177-3AD203B41FA5}">
                      <a16:colId xmlns:a16="http://schemas.microsoft.com/office/drawing/2014/main" val="1962907308"/>
                    </a:ext>
                  </a:extLst>
                </a:gridCol>
                <a:gridCol w="1371600">
                  <a:extLst>
                    <a:ext uri="{9D8B030D-6E8A-4147-A177-3AD203B41FA5}">
                      <a16:colId xmlns:a16="http://schemas.microsoft.com/office/drawing/2014/main" val="3290177325"/>
                    </a:ext>
                  </a:extLst>
                </a:gridCol>
              </a:tblGrid>
              <a:tr h="297429">
                <a:tc>
                  <a:txBody>
                    <a:bodyPr/>
                    <a:lstStyle/>
                    <a:p>
                      <a:pPr marL="0" marR="0" algn="just">
                        <a:lnSpc>
                          <a:spcPct val="115000"/>
                        </a:lnSpc>
                        <a:spcBef>
                          <a:spcPts val="0"/>
                        </a:spcBef>
                        <a:spcAft>
                          <a:spcPts val="0"/>
                        </a:spcAft>
                      </a:pPr>
                      <a:r>
                        <a:rPr lang="en-US" sz="2000" dirty="0">
                          <a:effectLst/>
                        </a:rPr>
                        <a:t>Organizing training for youth workers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2018-2022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023053"/>
                  </a:ext>
                </a:extLst>
              </a:tr>
              <a:tr h="613440">
                <a:tc>
                  <a:txBody>
                    <a:bodyPr/>
                    <a:lstStyle/>
                    <a:p>
                      <a:pPr marL="0" marR="0" algn="just">
                        <a:lnSpc>
                          <a:spcPct val="115000"/>
                        </a:lnSpc>
                        <a:spcBef>
                          <a:spcPts val="0"/>
                        </a:spcBef>
                        <a:spcAft>
                          <a:spcPts val="0"/>
                        </a:spcAft>
                      </a:pPr>
                      <a:r>
                        <a:rPr lang="en-US" sz="2000">
                          <a:effectLst/>
                        </a:rPr>
                        <a:t>Publicizing successful articles on youth institute development through mass media</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2018-2022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1539192"/>
                  </a:ext>
                </a:extLst>
              </a:tr>
              <a:tr h="613440">
                <a:tc>
                  <a:txBody>
                    <a:bodyPr/>
                    <a:lstStyle/>
                    <a:p>
                      <a:pPr marL="0" marR="0" algn="just">
                        <a:lnSpc>
                          <a:spcPct val="115000"/>
                        </a:lnSpc>
                        <a:spcBef>
                          <a:spcPts val="0"/>
                        </a:spcBef>
                        <a:spcAft>
                          <a:spcPts val="0"/>
                        </a:spcAft>
                      </a:pPr>
                      <a:r>
                        <a:rPr lang="en-US" sz="2000">
                          <a:effectLst/>
                        </a:rPr>
                        <a:t>Organizing informative events in cooperation with RA executive bodies, local self-government bodies and regional governorates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2018-2022</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475632"/>
                  </a:ext>
                </a:extLst>
              </a:tr>
              <a:tr h="929452">
                <a:tc>
                  <a:txBody>
                    <a:bodyPr/>
                    <a:lstStyle/>
                    <a:p>
                      <a:pPr marL="0" marR="0" algn="just">
                        <a:lnSpc>
                          <a:spcPct val="115000"/>
                        </a:lnSpc>
                        <a:spcBef>
                          <a:spcPts val="0"/>
                        </a:spcBef>
                        <a:spcAft>
                          <a:spcPts val="0"/>
                        </a:spcAft>
                      </a:pPr>
                      <a:r>
                        <a:rPr lang="en-US" sz="2000" dirty="0">
                          <a:effectLst/>
                        </a:rPr>
                        <a:t>Creating and replenishing platforms for literature on Armenian Language, materials, educational tools (methods, games, etc.) in youth field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2018-2019</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05646164"/>
                  </a:ext>
                </a:extLst>
              </a:tr>
              <a:tr h="929452">
                <a:tc>
                  <a:txBody>
                    <a:bodyPr/>
                    <a:lstStyle/>
                    <a:p>
                      <a:pPr marL="0" marR="0" algn="just">
                        <a:lnSpc>
                          <a:spcPct val="115000"/>
                        </a:lnSpc>
                        <a:spcBef>
                          <a:spcPts val="0"/>
                        </a:spcBef>
                        <a:spcAft>
                          <a:spcPts val="0"/>
                        </a:spcAft>
                      </a:pPr>
                      <a:r>
                        <a:rPr lang="en-US" sz="2000" dirty="0">
                          <a:effectLst/>
                        </a:rPr>
                        <a:t>Preparing guidelines of international experience in the field of youth work with separate groups of young people and implementing educative study visits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2019-2020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3382299"/>
                  </a:ext>
                </a:extLst>
              </a:tr>
              <a:tr h="613440">
                <a:tc>
                  <a:txBody>
                    <a:bodyPr/>
                    <a:lstStyle/>
                    <a:p>
                      <a:pPr marL="0" marR="0" algn="just">
                        <a:lnSpc>
                          <a:spcPct val="115000"/>
                        </a:lnSpc>
                        <a:spcBef>
                          <a:spcPts val="0"/>
                        </a:spcBef>
                        <a:spcAft>
                          <a:spcPts val="0"/>
                        </a:spcAft>
                      </a:pPr>
                      <a:r>
                        <a:rPr lang="en-US" sz="2000">
                          <a:effectLst/>
                        </a:rPr>
                        <a:t>Developing legal Acts of mandatory youth employment in  regional governorates (marzpetaran)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2020</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5461418"/>
                  </a:ext>
                </a:extLst>
              </a:tr>
              <a:tr h="929452">
                <a:tc>
                  <a:txBody>
                    <a:bodyPr/>
                    <a:lstStyle/>
                    <a:p>
                      <a:pPr marL="0" marR="0" algn="just">
                        <a:lnSpc>
                          <a:spcPct val="115000"/>
                        </a:lnSpc>
                        <a:spcBef>
                          <a:spcPts val="0"/>
                        </a:spcBef>
                        <a:spcAft>
                          <a:spcPts val="0"/>
                        </a:spcAft>
                      </a:pPr>
                      <a:r>
                        <a:rPr lang="en-US" sz="2000" dirty="0">
                          <a:effectLst/>
                        </a:rPr>
                        <a:t>Developing and submitting educational program of “Youth work” to the  Ministry of Education and Science of the Republic of Armenia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2022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831280"/>
                  </a:ext>
                </a:extLst>
              </a:tr>
            </a:tbl>
          </a:graphicData>
        </a:graphic>
      </p:graphicFrame>
    </p:spTree>
    <p:extLst>
      <p:ext uri="{BB962C8B-B14F-4D97-AF65-F5344CB8AC3E}">
        <p14:creationId xmlns:p14="http://schemas.microsoft.com/office/powerpoint/2010/main" val="1821911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645</Words>
  <Application>Microsoft Office PowerPoint</Application>
  <PresentationFormat>On-screen Show (4:3)</PresentationFormat>
  <Paragraphs>72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GHEA Grapalat</vt:lpstr>
      <vt:lpstr>Times New Roman</vt:lpstr>
      <vt:lpstr>Office Theme</vt:lpstr>
      <vt:lpstr>Youth Work Institute in Armenia</vt:lpstr>
      <vt:lpstr>Youth Work Institute in Armenia</vt:lpstr>
      <vt:lpstr>Youth Work Institute in Armenia</vt:lpstr>
      <vt:lpstr>Youth Work Institute in Armenia</vt:lpstr>
      <vt:lpstr>Youth Work Institute in Armenia</vt:lpstr>
      <vt:lpstr>Youth Work Institute in Armenia</vt:lpstr>
      <vt:lpstr>Youth Work Institute in Armenia</vt:lpstr>
      <vt:lpstr>Youth Work Institute in Armenia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ՈՐՈՇՈւՄՆԵՐԻ ԸՆԴՈւՆՄԱՆ ԷՎՐԻՍՏԻԿ ԿԱՐԳԱՎՈՐՈւՄԸ</dc:title>
  <dc:creator>David</dc:creator>
  <cp:lastModifiedBy>Windows User</cp:lastModifiedBy>
  <cp:revision>71</cp:revision>
  <dcterms:created xsi:type="dcterms:W3CDTF">2016-09-07T18:31:45Z</dcterms:created>
  <dcterms:modified xsi:type="dcterms:W3CDTF">2018-05-31T11:17:27Z</dcterms:modified>
</cp:coreProperties>
</file>