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0" r:id="rId5"/>
    <p:sldId id="261" r:id="rId6"/>
    <p:sldId id="262" r:id="rId7"/>
    <p:sldId id="263" r:id="rId8"/>
    <p:sldId id="265" r:id="rId9"/>
    <p:sldId id="264" r:id="rId10"/>
    <p:sldId id="266" r:id="rId11"/>
    <p:sldId id="268" r:id="rId12"/>
    <p:sldId id="269" r:id="rId13"/>
    <p:sldId id="271" r:id="rId14"/>
    <p:sldId id="272" r:id="rId15"/>
    <p:sldId id="270" r:id="rId16"/>
    <p:sldId id="273" r:id="rId17"/>
    <p:sldId id="274" r:id="rId18"/>
    <p:sldId id="275" r:id="rId19"/>
    <p:sldId id="267"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50"/>
    <p:restoredTop sz="92939"/>
  </p:normalViewPr>
  <p:slideViewPr>
    <p:cSldViewPr>
      <p:cViewPr varScale="1">
        <p:scale>
          <a:sx n="82" d="100"/>
          <a:sy n="82" d="100"/>
        </p:scale>
        <p:origin x="86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1" Type="http://schemas.openxmlformats.org/officeDocument/2006/relationships/image" Target="../media/image12.jpeg"/><Relationship Id="rId12" Type="http://schemas.openxmlformats.org/officeDocument/2006/relationships/image" Target="../media/image13.jpeg"/><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image" Target="../media/image5.jpeg"/><Relationship Id="rId5" Type="http://schemas.openxmlformats.org/officeDocument/2006/relationships/image" Target="../media/image6.jpeg"/><Relationship Id="rId6" Type="http://schemas.openxmlformats.org/officeDocument/2006/relationships/image" Target="../media/image7.png"/><Relationship Id="rId7" Type="http://schemas.openxmlformats.org/officeDocument/2006/relationships/image" Target="../media/image8.jpeg"/><Relationship Id="rId8" Type="http://schemas.openxmlformats.org/officeDocument/2006/relationships/image" Target="../media/image9.png"/><Relationship Id="rId9" Type="http://schemas.openxmlformats.org/officeDocument/2006/relationships/image" Target="../media/image10.jpeg"/><Relationship Id="rId10" Type="http://schemas.openxmlformats.org/officeDocument/2006/relationships/image" Target="../media/image1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1066800"/>
            <a:ext cx="4343400" cy="1876425"/>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9000" y="3733800"/>
            <a:ext cx="2133599" cy="1587378"/>
          </a:xfrm>
          <a:prstGeom prst="rect">
            <a:avLst/>
          </a:prstGeom>
        </p:spPr>
      </p:pic>
    </p:spTree>
    <p:extLst>
      <p:ext uri="{BB962C8B-B14F-4D97-AF65-F5344CB8AC3E}">
        <p14:creationId xmlns:p14="http://schemas.microsoft.com/office/powerpoint/2010/main" val="12443038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914399"/>
          </a:xfrm>
        </p:spPr>
        <p:txBody>
          <a:bodyPr>
            <a:normAutofit fontScale="90000"/>
          </a:bodyPr>
          <a:lstStyle/>
          <a:p>
            <a:pPr algn="l"/>
            <a:r>
              <a:rPr lang="en-GB" dirty="0" smtClean="0"/>
              <a:t>Finding 2: Young people endure multiple-</a:t>
            </a:r>
            <a:r>
              <a:rPr lang="en-GB" dirty="0" err="1" smtClean="0"/>
              <a:t>marginalisations</a:t>
            </a:r>
            <a:endParaRPr lang="en-GB" dirty="0"/>
          </a:p>
        </p:txBody>
      </p:sp>
      <p:sp>
        <p:nvSpPr>
          <p:cNvPr id="3" name="Subtitle 2"/>
          <p:cNvSpPr>
            <a:spLocks noGrp="1"/>
          </p:cNvSpPr>
          <p:nvPr>
            <p:ph type="subTitle" idx="1"/>
          </p:nvPr>
        </p:nvSpPr>
        <p:spPr>
          <a:xfrm>
            <a:off x="381000" y="1447800"/>
            <a:ext cx="8382000" cy="4876800"/>
          </a:xfrm>
        </p:spPr>
        <p:txBody>
          <a:bodyPr>
            <a:normAutofit fontScale="92500"/>
          </a:bodyPr>
          <a:lstStyle/>
          <a:p>
            <a:pPr marL="457200" indent="-457200" algn="l">
              <a:buFont typeface="Arial" panose="020B0604020202020204" pitchFamily="34" charset="0"/>
              <a:buChar char="•"/>
            </a:pPr>
            <a:r>
              <a:rPr lang="en-GB" dirty="0" smtClean="0"/>
              <a:t>Unemployment, under-employment, precarious labour and the informal labour market.</a:t>
            </a:r>
          </a:p>
          <a:p>
            <a:pPr marL="457200" indent="-457200" algn="l">
              <a:buFont typeface="Arial" panose="020B0604020202020204" pitchFamily="34" charset="0"/>
              <a:buChar char="•"/>
            </a:pPr>
            <a:r>
              <a:rPr lang="en-GB" dirty="0" smtClean="0"/>
              <a:t>Urban/rural </a:t>
            </a:r>
          </a:p>
          <a:p>
            <a:pPr marL="457200" indent="-457200" algn="l">
              <a:buFont typeface="Arial" panose="020B0604020202020204" pitchFamily="34" charset="0"/>
              <a:buChar char="•"/>
            </a:pPr>
            <a:r>
              <a:rPr lang="en-GB" dirty="0" smtClean="0"/>
              <a:t>Intra-urban (new wealth/declining M/C/ </a:t>
            </a:r>
            <a:r>
              <a:rPr lang="en-GB" dirty="0" err="1" smtClean="0"/>
              <a:t>banlieue</a:t>
            </a:r>
            <a:r>
              <a:rPr lang="en-GB" dirty="0" smtClean="0"/>
              <a:t>) Class</a:t>
            </a:r>
          </a:p>
          <a:p>
            <a:pPr marL="457200" indent="-457200" algn="l">
              <a:buFont typeface="Arial" panose="020B0604020202020204" pitchFamily="34" charset="0"/>
              <a:buChar char="•"/>
            </a:pPr>
            <a:r>
              <a:rPr lang="en-GB" dirty="0" err="1" smtClean="0"/>
              <a:t>Wasta</a:t>
            </a:r>
            <a:r>
              <a:rPr lang="en-GB" dirty="0" smtClean="0"/>
              <a:t> (personalised connections)</a:t>
            </a:r>
          </a:p>
          <a:p>
            <a:pPr marL="457200" indent="-457200" algn="l">
              <a:buFont typeface="Arial" panose="020B0604020202020204" pitchFamily="34" charset="0"/>
              <a:buChar char="•"/>
            </a:pPr>
            <a:r>
              <a:rPr lang="en-GB" dirty="0" smtClean="0"/>
              <a:t>Gender</a:t>
            </a:r>
          </a:p>
          <a:p>
            <a:pPr marL="457200" indent="-457200" algn="l">
              <a:buFont typeface="Arial" panose="020B0604020202020204" pitchFamily="34" charset="0"/>
              <a:buChar char="•"/>
            </a:pPr>
            <a:r>
              <a:rPr lang="en-GB" dirty="0" smtClean="0"/>
              <a:t>Ethnicity, sect, religion</a:t>
            </a:r>
          </a:p>
          <a:p>
            <a:pPr marL="457200" indent="-457200" algn="l">
              <a:buFont typeface="Arial" panose="020B0604020202020204" pitchFamily="34" charset="0"/>
              <a:buChar char="•"/>
            </a:pPr>
            <a:r>
              <a:rPr lang="en-GB" dirty="0" smtClean="0"/>
              <a:t>Access/non-access to the State</a:t>
            </a:r>
          </a:p>
          <a:p>
            <a:pPr algn="l"/>
            <a:endParaRPr lang="en-GB" dirty="0" smtClean="0"/>
          </a:p>
          <a:p>
            <a:pPr marL="457200" indent="-457200" algn="l">
              <a:buFont typeface="Arial" panose="020B0604020202020204" pitchFamily="34" charset="0"/>
              <a:buChar char="•"/>
            </a:pP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1564032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1524000"/>
          </a:xfrm>
        </p:spPr>
        <p:txBody>
          <a:bodyPr/>
          <a:lstStyle/>
          <a:p>
            <a:pPr algn="l"/>
            <a:r>
              <a:rPr lang="en-GB" dirty="0" smtClean="0"/>
              <a:t>Finding 3: Existential insecurity, </a:t>
            </a:r>
            <a:r>
              <a:rPr lang="en-GB" dirty="0" err="1" smtClean="0"/>
              <a:t>precarity</a:t>
            </a:r>
            <a:r>
              <a:rPr lang="en-GB" dirty="0" smtClean="0"/>
              <a:t> and the fear of falling</a:t>
            </a:r>
            <a:endParaRPr lang="en-GB" dirty="0"/>
          </a:p>
        </p:txBody>
      </p:sp>
      <p:sp>
        <p:nvSpPr>
          <p:cNvPr id="3" name="Subtitle 2"/>
          <p:cNvSpPr>
            <a:spLocks noGrp="1"/>
          </p:cNvSpPr>
          <p:nvPr>
            <p:ph type="subTitle" idx="1"/>
          </p:nvPr>
        </p:nvSpPr>
        <p:spPr>
          <a:xfrm>
            <a:off x="304800" y="2057400"/>
            <a:ext cx="8077200" cy="4191000"/>
          </a:xfrm>
        </p:spPr>
        <p:txBody>
          <a:bodyPr/>
          <a:lstStyle/>
          <a:p>
            <a:pPr marL="457200" indent="-457200" algn="l">
              <a:buFont typeface="Arial" panose="020B0604020202020204" pitchFamily="34" charset="0"/>
              <a:buChar char="•"/>
            </a:pPr>
            <a:r>
              <a:rPr lang="en-GB" dirty="0" smtClean="0"/>
              <a:t>Physical/personal insecurity (violence from state, society, and family)</a:t>
            </a:r>
          </a:p>
          <a:p>
            <a:pPr marL="457200" indent="-457200" algn="l">
              <a:buFont typeface="Arial" panose="020B0604020202020204" pitchFamily="34" charset="0"/>
              <a:buChar char="•"/>
            </a:pPr>
            <a:r>
              <a:rPr lang="en-GB" dirty="0" smtClean="0"/>
              <a:t>Economic (Epicentre of </a:t>
            </a:r>
            <a:r>
              <a:rPr lang="en-GB" dirty="0" err="1" smtClean="0"/>
              <a:t>precarity</a:t>
            </a:r>
            <a:r>
              <a:rPr lang="en-GB" dirty="0" smtClean="0"/>
              <a:t>/informal economy overlap)</a:t>
            </a:r>
          </a:p>
          <a:p>
            <a:pPr marL="457200" indent="-457200" algn="l">
              <a:buFont typeface="Arial" panose="020B0604020202020204" pitchFamily="34" charset="0"/>
              <a:buChar char="•"/>
            </a:pPr>
            <a:r>
              <a:rPr lang="en-GB" dirty="0" smtClean="0"/>
              <a:t>Political/conflict</a:t>
            </a:r>
          </a:p>
          <a:p>
            <a:pPr marL="457200" indent="-457200" algn="l">
              <a:buFont typeface="Arial" panose="020B0604020202020204" pitchFamily="34" charset="0"/>
              <a:buChar char="•"/>
            </a:pPr>
            <a:r>
              <a:rPr lang="en-GB" dirty="0" smtClean="0"/>
              <a:t>Social (generational change, discourse/reality disjuncture)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2046093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142999"/>
          </a:xfrm>
        </p:spPr>
        <p:txBody>
          <a:bodyPr/>
          <a:lstStyle/>
          <a:p>
            <a:r>
              <a:rPr lang="en-GB" dirty="0" smtClean="0"/>
              <a:t>Vertigo</a:t>
            </a:r>
            <a:endParaRPr lang="en-GB" dirty="0"/>
          </a:p>
        </p:txBody>
      </p:sp>
      <p:sp>
        <p:nvSpPr>
          <p:cNvPr id="3" name="Subtitle 2"/>
          <p:cNvSpPr>
            <a:spLocks noGrp="1"/>
          </p:cNvSpPr>
          <p:nvPr>
            <p:ph type="subTitle" idx="1"/>
          </p:nvPr>
        </p:nvSpPr>
        <p:spPr>
          <a:xfrm>
            <a:off x="685800" y="1447800"/>
            <a:ext cx="7696200" cy="4724400"/>
          </a:xfrm>
        </p:spPr>
        <p:txBody>
          <a:bodyPr>
            <a:normAutofit fontScale="92500" lnSpcReduction="10000"/>
          </a:bodyPr>
          <a:lstStyle/>
          <a:p>
            <a:pPr algn="l"/>
            <a:r>
              <a:rPr lang="en-GB" dirty="0" smtClean="0"/>
              <a:t>Nothing around me is secure, but nothing ever changes.  The system is fixed (by corruption, </a:t>
            </a:r>
            <a:r>
              <a:rPr lang="en-GB" dirty="0" err="1" smtClean="0"/>
              <a:t>wasta</a:t>
            </a:r>
            <a:r>
              <a:rPr lang="en-GB" dirty="0" smtClean="0"/>
              <a:t>, the older generation, national political elites, the ‘West’, globalisation), I can’t do anything to change it, but it is leaving me without a future. I have to upskill myself to try and access something from it, but at the same time I know I am shut out from it. The future holds nothing for me but what I make for myself and I can only do that with the things/people closest to me.</a:t>
            </a:r>
          </a:p>
          <a:p>
            <a:pPr algn="l"/>
            <a:endParaRPr lang="en-GB"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1698606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135562"/>
          </a:xfrm>
        </p:spPr>
        <p:txBody>
          <a:bodyPr>
            <a:normAutofit/>
          </a:bodyPr>
          <a:lstStyle/>
          <a:p>
            <a:pPr algn="l"/>
            <a:r>
              <a:rPr lang="en-GB" i="1" dirty="0" smtClean="0">
                <a:solidFill>
                  <a:srgbClr val="FF0000"/>
                </a:solidFill>
              </a:rPr>
              <a:t>“</a:t>
            </a:r>
            <a:r>
              <a:rPr lang="en-GB" sz="3100" i="1" dirty="0" smtClean="0">
                <a:solidFill>
                  <a:srgbClr val="FF0000"/>
                </a:solidFill>
              </a:rPr>
              <a:t>We think about our futures all the time. We cannot waste time by having fun. For everything we do there is an opportunity cost”</a:t>
            </a:r>
            <a:br>
              <a:rPr lang="en-GB" sz="3100" i="1" dirty="0" smtClean="0">
                <a:solidFill>
                  <a:srgbClr val="FF0000"/>
                </a:solidFill>
              </a:rPr>
            </a:br>
            <a:r>
              <a:rPr lang="en-GB" sz="3100" i="1" dirty="0" smtClean="0">
                <a:solidFill>
                  <a:srgbClr val="FF0000"/>
                </a:solidFill>
              </a:rPr>
              <a:t/>
            </a:r>
            <a:br>
              <a:rPr lang="en-GB" sz="3100" i="1" dirty="0" smtClean="0">
                <a:solidFill>
                  <a:srgbClr val="FF0000"/>
                </a:solidFill>
              </a:rPr>
            </a:br>
            <a:r>
              <a:rPr lang="en-GB" sz="3100" i="1" dirty="0" smtClean="0">
                <a:solidFill>
                  <a:srgbClr val="00B050"/>
                </a:solidFill>
              </a:rPr>
              <a:t>“Whenever we make decisions, we tend to go for safety – whether it is about money, education, walking the streets”</a:t>
            </a:r>
            <a:br>
              <a:rPr lang="en-GB" sz="3100" i="1" dirty="0" smtClean="0">
                <a:solidFill>
                  <a:srgbClr val="00B050"/>
                </a:solidFill>
              </a:rPr>
            </a:br>
            <a:r>
              <a:rPr lang="en-GB" sz="3100" i="1" dirty="0">
                <a:solidFill>
                  <a:srgbClr val="00B050"/>
                </a:solidFill>
              </a:rPr>
              <a:t/>
            </a:r>
            <a:br>
              <a:rPr lang="en-GB" sz="3100" i="1" dirty="0">
                <a:solidFill>
                  <a:srgbClr val="00B050"/>
                </a:solidFill>
              </a:rPr>
            </a:br>
            <a:r>
              <a:rPr lang="en-GB" sz="3100" i="1" dirty="0" smtClean="0">
                <a:solidFill>
                  <a:srgbClr val="00B0F0"/>
                </a:solidFill>
              </a:rPr>
              <a:t>“There is no hope here, nothing changes”</a:t>
            </a:r>
            <a:endParaRPr lang="en-GB" sz="3100" i="1" dirty="0">
              <a:solidFill>
                <a:srgbClr val="FF0000"/>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4198988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914400"/>
            <a:ext cx="7772400" cy="1676400"/>
          </a:xfrm>
        </p:spPr>
        <p:txBody>
          <a:bodyPr>
            <a:normAutofit fontScale="90000"/>
          </a:bodyPr>
          <a:lstStyle/>
          <a:p>
            <a:pPr algn="l"/>
            <a:r>
              <a:rPr lang="en-GB" sz="3100" i="1" dirty="0" smtClean="0">
                <a:solidFill>
                  <a:srgbClr val="00B0F0"/>
                </a:solidFill>
              </a:rPr>
              <a:t>“There is not any point in planning for a mortgage or making any long term plans because you never know what’s coming”</a:t>
            </a:r>
            <a:r>
              <a:rPr lang="en-GB" i="1" dirty="0" smtClean="0">
                <a:solidFill>
                  <a:srgbClr val="00B0F0"/>
                </a:solidFill>
              </a:rPr>
              <a:t/>
            </a:r>
            <a:br>
              <a:rPr lang="en-GB" i="1" dirty="0" smtClean="0">
                <a:solidFill>
                  <a:srgbClr val="00B0F0"/>
                </a:solidFill>
              </a:rPr>
            </a:br>
            <a:r>
              <a:rPr lang="en-GB" i="1" dirty="0">
                <a:solidFill>
                  <a:srgbClr val="00B0F0"/>
                </a:solidFill>
              </a:rPr>
              <a:t/>
            </a:r>
            <a:br>
              <a:rPr lang="en-GB" i="1" dirty="0">
                <a:solidFill>
                  <a:srgbClr val="00B0F0"/>
                </a:solidFill>
              </a:rPr>
            </a:br>
            <a:endParaRPr lang="en-GB" i="1" dirty="0">
              <a:solidFill>
                <a:srgbClr val="00B0F0"/>
              </a:solidFill>
            </a:endParaRPr>
          </a:p>
        </p:txBody>
      </p:sp>
      <p:sp>
        <p:nvSpPr>
          <p:cNvPr id="3" name="Subtitle 2"/>
          <p:cNvSpPr>
            <a:spLocks noGrp="1"/>
          </p:cNvSpPr>
          <p:nvPr>
            <p:ph type="subTitle" idx="1"/>
          </p:nvPr>
        </p:nvSpPr>
        <p:spPr>
          <a:xfrm>
            <a:off x="609600" y="1905000"/>
            <a:ext cx="7162800" cy="3581400"/>
          </a:xfrm>
        </p:spPr>
        <p:txBody>
          <a:bodyPr>
            <a:normAutofit fontScale="92500" lnSpcReduction="20000"/>
          </a:bodyPr>
          <a:lstStyle/>
          <a:p>
            <a:pPr algn="l"/>
            <a:endParaRPr lang="en-GB" sz="2800" i="1" dirty="0" smtClean="0">
              <a:solidFill>
                <a:srgbClr val="00B050"/>
              </a:solidFill>
            </a:endParaRPr>
          </a:p>
          <a:p>
            <a:pPr algn="l"/>
            <a:r>
              <a:rPr lang="en-GB" sz="2800" i="1" dirty="0" smtClean="0">
                <a:solidFill>
                  <a:srgbClr val="00B050"/>
                </a:solidFill>
              </a:rPr>
              <a:t>“We need to change the system and the culture because we are doing everything to make ourselves better, but inefficiencies and corruption don’t change”</a:t>
            </a:r>
          </a:p>
          <a:p>
            <a:pPr algn="l"/>
            <a:endParaRPr lang="en-GB" sz="2800" i="1" dirty="0">
              <a:solidFill>
                <a:srgbClr val="00B050"/>
              </a:solidFill>
            </a:endParaRPr>
          </a:p>
          <a:p>
            <a:pPr algn="l"/>
            <a:r>
              <a:rPr lang="en-GB" sz="2800" i="1" dirty="0" smtClean="0">
                <a:solidFill>
                  <a:srgbClr val="FF0000"/>
                </a:solidFill>
              </a:rPr>
              <a:t>“I would like to have a job and be independent but the truth is my family will pressure me to get married and have children. Then I will pressure my children and everything will begin all over again”</a:t>
            </a:r>
            <a:endParaRPr lang="en-GB" sz="2800" i="1" dirty="0">
              <a:solidFill>
                <a:srgbClr val="FF0000"/>
              </a:solidFill>
            </a:endParaRPr>
          </a:p>
          <a:p>
            <a:pPr algn="l"/>
            <a:endParaRPr lang="en-GB" i="1" dirty="0" smtClean="0">
              <a:solidFill>
                <a:srgbClr val="FF0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1021251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1"/>
            <a:ext cx="7772400" cy="1295400"/>
          </a:xfrm>
        </p:spPr>
        <p:txBody>
          <a:bodyPr/>
          <a:lstStyle/>
          <a:p>
            <a:pPr algn="l"/>
            <a:r>
              <a:rPr lang="en-GB" dirty="0" smtClean="0"/>
              <a:t>Finding 4: What works?</a:t>
            </a:r>
            <a:endParaRPr lang="en-GB" dirty="0"/>
          </a:p>
        </p:txBody>
      </p:sp>
      <p:sp>
        <p:nvSpPr>
          <p:cNvPr id="3" name="Subtitle 2"/>
          <p:cNvSpPr>
            <a:spLocks noGrp="1"/>
          </p:cNvSpPr>
          <p:nvPr>
            <p:ph type="subTitle" idx="1"/>
          </p:nvPr>
        </p:nvSpPr>
        <p:spPr>
          <a:xfrm>
            <a:off x="685800" y="1676400"/>
            <a:ext cx="7772400" cy="4419600"/>
          </a:xfrm>
        </p:spPr>
        <p:txBody>
          <a:bodyPr/>
          <a:lstStyle/>
          <a:p>
            <a:pPr marL="457200" indent="-457200" algn="l">
              <a:buFont typeface="Arial" panose="020B0604020202020204" pitchFamily="34" charset="0"/>
              <a:buChar char="•"/>
            </a:pPr>
            <a:r>
              <a:rPr lang="en-GB" dirty="0" smtClean="0"/>
              <a:t>Young people themselves: adaptive resilience</a:t>
            </a:r>
          </a:p>
          <a:p>
            <a:pPr marL="457200" indent="-457200" algn="l">
              <a:buFont typeface="Arial" panose="020B0604020202020204" pitchFamily="34" charset="0"/>
              <a:buChar char="•"/>
            </a:pPr>
            <a:r>
              <a:rPr lang="en-GB" dirty="0" smtClean="0"/>
              <a:t>The local over the national, small rather than big</a:t>
            </a:r>
          </a:p>
          <a:p>
            <a:pPr marL="457200" indent="-457200" algn="l">
              <a:buFont typeface="Arial" panose="020B0604020202020204" pitchFamily="34" charset="0"/>
              <a:buChar char="•"/>
            </a:pPr>
            <a:r>
              <a:rPr lang="en-GB" dirty="0" smtClean="0"/>
              <a:t>Different things in different places</a:t>
            </a:r>
          </a:p>
          <a:p>
            <a:pPr marL="914400" lvl="1" indent="-457200" algn="l">
              <a:buFont typeface="Arial" panose="020B0604020202020204" pitchFamily="34" charset="0"/>
              <a:buChar char="•"/>
            </a:pPr>
            <a:r>
              <a:rPr lang="en-GB" dirty="0" smtClean="0"/>
              <a:t>(Young Arab Voices in Tunisia, Lebanon and Libya)</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403255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1371599"/>
          </a:xfrm>
        </p:spPr>
        <p:txBody>
          <a:bodyPr>
            <a:normAutofit fontScale="90000"/>
          </a:bodyPr>
          <a:lstStyle/>
          <a:p>
            <a:r>
              <a:rPr lang="en-GB" dirty="0"/>
              <a:t>What does this mean for (EU) policy</a:t>
            </a:r>
          </a:p>
        </p:txBody>
      </p:sp>
      <p:sp>
        <p:nvSpPr>
          <p:cNvPr id="3" name="Subtitle 2"/>
          <p:cNvSpPr>
            <a:spLocks noGrp="1"/>
          </p:cNvSpPr>
          <p:nvPr>
            <p:ph type="subTitle" idx="1"/>
          </p:nvPr>
        </p:nvSpPr>
        <p:spPr>
          <a:xfrm>
            <a:off x="533400" y="1295400"/>
            <a:ext cx="7848600" cy="4343400"/>
          </a:xfrm>
        </p:spPr>
        <p:txBody>
          <a:bodyPr>
            <a:normAutofit fontScale="77500" lnSpcReduction="20000"/>
          </a:bodyPr>
          <a:lstStyle/>
          <a:p>
            <a:pPr marL="457200" indent="-457200" algn="l">
              <a:buFont typeface="Arial" panose="020B0604020202020204" pitchFamily="34" charset="0"/>
              <a:buChar char="•"/>
            </a:pPr>
            <a:r>
              <a:rPr lang="en-GB" dirty="0" smtClean="0">
                <a:solidFill>
                  <a:srgbClr val="FF0000"/>
                </a:solidFill>
              </a:rPr>
              <a:t>Do no harm!</a:t>
            </a:r>
          </a:p>
          <a:p>
            <a:pPr lvl="1" algn="l"/>
            <a:r>
              <a:rPr lang="en-GB" dirty="0" smtClean="0"/>
              <a:t>Don’t support  ALMPs/policy interventions which  endorse corrupt practices or exclusionary regime practices?</a:t>
            </a:r>
          </a:p>
          <a:p>
            <a:pPr lvl="1" algn="l"/>
            <a:r>
              <a:rPr lang="en-GB" dirty="0" smtClean="0"/>
              <a:t>Don’t institute  policy interventions which reproduce narratives which ‘blame’ young people/ imply the deficit lies in them?</a:t>
            </a:r>
          </a:p>
          <a:p>
            <a:pPr lvl="1" algn="l"/>
            <a:r>
              <a:rPr lang="en-GB" dirty="0" smtClean="0"/>
              <a:t>Don’t let policy interventions in other areas (</a:t>
            </a:r>
            <a:r>
              <a:rPr lang="en-GB" dirty="0" err="1" smtClean="0"/>
              <a:t>eg</a:t>
            </a:r>
            <a:r>
              <a:rPr lang="en-GB" dirty="0" smtClean="0"/>
              <a:t>: counter-radicalisation) reduce meaningful opportunities for young people such as travel/exchanges?</a:t>
            </a:r>
          </a:p>
          <a:p>
            <a:pPr lvl="1" algn="l"/>
            <a:r>
              <a:rPr lang="en-GB" dirty="0" smtClean="0"/>
              <a:t>Don’t let  policy interventions reproduce exclusions such as the urban/rural divide, language divides, gender divides?</a:t>
            </a:r>
          </a:p>
          <a:p>
            <a:pPr lvl="1" algn="l"/>
            <a:r>
              <a:rPr lang="en-GB" dirty="0" smtClean="0"/>
              <a:t>Don’t assume political stability is necessarily good for young people.</a:t>
            </a:r>
          </a:p>
          <a:p>
            <a:pPr lvl="1" algn="l"/>
            <a:endParaRPr lang="en-GB" dirty="0" smtClean="0"/>
          </a:p>
          <a:p>
            <a:pPr lvl="1" algn="l"/>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822632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295399"/>
          </a:xfrm>
        </p:spPr>
        <p:txBody>
          <a:bodyPr>
            <a:normAutofit fontScale="90000"/>
          </a:bodyPr>
          <a:lstStyle/>
          <a:p>
            <a:r>
              <a:rPr lang="en-GB" dirty="0" smtClean="0">
                <a:solidFill>
                  <a:srgbClr val="00B050"/>
                </a:solidFill>
              </a:rPr>
              <a:t>Policy areas which can make a positive difference for young people</a:t>
            </a:r>
            <a:endParaRPr lang="en-GB" dirty="0">
              <a:solidFill>
                <a:srgbClr val="00B050"/>
              </a:solidFill>
            </a:endParaRPr>
          </a:p>
        </p:txBody>
      </p:sp>
      <p:sp>
        <p:nvSpPr>
          <p:cNvPr id="3" name="Subtitle 2"/>
          <p:cNvSpPr>
            <a:spLocks noGrp="1"/>
          </p:cNvSpPr>
          <p:nvPr>
            <p:ph type="subTitle" idx="1"/>
          </p:nvPr>
        </p:nvSpPr>
        <p:spPr>
          <a:xfrm>
            <a:off x="609600" y="1676400"/>
            <a:ext cx="8001000" cy="3962400"/>
          </a:xfrm>
        </p:spPr>
        <p:txBody>
          <a:bodyPr>
            <a:normAutofit fontScale="32500" lnSpcReduction="20000"/>
          </a:bodyPr>
          <a:lstStyle/>
          <a:p>
            <a:pPr marL="457200" indent="-457200" algn="l">
              <a:buFont typeface="Arial" panose="020B0604020202020204" pitchFamily="34" charset="0"/>
              <a:buChar char="•"/>
            </a:pPr>
            <a:r>
              <a:rPr lang="en-GB" sz="4900" dirty="0" smtClean="0">
                <a:solidFill>
                  <a:schemeClr val="tx1"/>
                </a:solidFill>
              </a:rPr>
              <a:t>Creating fair and enabling environments</a:t>
            </a:r>
            <a:r>
              <a:rPr lang="en-GB" sz="4900" dirty="0">
                <a:solidFill>
                  <a:schemeClr val="tx1"/>
                </a:solidFill>
              </a:rPr>
              <a:t> </a:t>
            </a:r>
            <a:endParaRPr lang="en-GB" sz="4900" dirty="0" smtClean="0">
              <a:solidFill>
                <a:schemeClr val="tx1"/>
              </a:solidFill>
            </a:endParaRPr>
          </a:p>
          <a:p>
            <a:pPr marL="457200" indent="-457200" algn="l">
              <a:buFont typeface="Arial" panose="020B0604020202020204" pitchFamily="34" charset="0"/>
              <a:buChar char="•"/>
            </a:pPr>
            <a:r>
              <a:rPr lang="en-GB" sz="4900" dirty="0" smtClean="0"/>
              <a:t>strong monitoring and evaluation/conditionality of funded projects, programmes and interventions</a:t>
            </a:r>
          </a:p>
          <a:p>
            <a:pPr marL="457200" indent="-457200" algn="l">
              <a:buFont typeface="Arial" panose="020B0604020202020204" pitchFamily="34" charset="0"/>
              <a:buChar char="•"/>
            </a:pPr>
            <a:r>
              <a:rPr lang="en-GB" sz="4900" dirty="0" smtClean="0"/>
              <a:t>Fair and equal access to capacity-building programmes, reaching into rural areas, poorer urban areas, and mono-lingual communities </a:t>
            </a:r>
            <a:r>
              <a:rPr lang="en-GB" sz="4900" dirty="0" smtClean="0">
                <a:solidFill>
                  <a:srgbClr val="00B0F0"/>
                </a:solidFill>
              </a:rPr>
              <a:t>Young Arab Voices</a:t>
            </a:r>
          </a:p>
          <a:p>
            <a:pPr marL="457200" indent="-457200" algn="l">
              <a:buFont typeface="Arial" panose="020B0604020202020204" pitchFamily="34" charset="0"/>
              <a:buChar char="•"/>
            </a:pPr>
            <a:r>
              <a:rPr lang="en-GB" sz="4900" dirty="0" smtClean="0"/>
              <a:t>Assist mobility (local, national, international) so young people can have greater space in which to draw upon their own capacities to build their own futures.</a:t>
            </a:r>
          </a:p>
          <a:p>
            <a:pPr marL="457200" indent="-457200" algn="l">
              <a:buFont typeface="Arial" panose="020B0604020202020204" pitchFamily="34" charset="0"/>
              <a:buChar char="•"/>
            </a:pPr>
            <a:endParaRPr lang="en-GB" sz="4900" dirty="0" smtClean="0"/>
          </a:p>
          <a:p>
            <a:pPr marL="457200" indent="-457200" algn="l">
              <a:buFont typeface="Arial" panose="020B0604020202020204" pitchFamily="34" charset="0"/>
              <a:buChar char="•"/>
            </a:pPr>
            <a:r>
              <a:rPr lang="en-GB" sz="4900" dirty="0" smtClean="0">
                <a:solidFill>
                  <a:schemeClr val="tx1"/>
                </a:solidFill>
              </a:rPr>
              <a:t>Reducing existential insecurity</a:t>
            </a:r>
          </a:p>
          <a:p>
            <a:pPr marL="457200" indent="-457200" algn="l">
              <a:buFont typeface="Arial" panose="020B0604020202020204" pitchFamily="34" charset="0"/>
              <a:buChar char="•"/>
            </a:pPr>
            <a:r>
              <a:rPr lang="en-GB" sz="4900" dirty="0" smtClean="0">
                <a:solidFill>
                  <a:schemeClr val="tx1">
                    <a:lumMod val="50000"/>
                    <a:lumOff val="50000"/>
                  </a:schemeClr>
                </a:solidFill>
              </a:rPr>
              <a:t>Human and civil rights </a:t>
            </a:r>
          </a:p>
          <a:p>
            <a:pPr marL="457200" indent="-457200" algn="l">
              <a:buFont typeface="Arial" panose="020B0604020202020204" pitchFamily="34" charset="0"/>
              <a:buChar char="•"/>
            </a:pPr>
            <a:r>
              <a:rPr lang="en-GB" sz="4900" dirty="0" smtClean="0">
                <a:solidFill>
                  <a:schemeClr val="tx1">
                    <a:lumMod val="50000"/>
                    <a:lumOff val="50000"/>
                  </a:schemeClr>
                </a:solidFill>
              </a:rPr>
              <a:t>Secure public space</a:t>
            </a:r>
          </a:p>
          <a:p>
            <a:pPr marL="457200" indent="-457200" algn="l">
              <a:buFont typeface="Arial" panose="020B0604020202020204" pitchFamily="34" charset="0"/>
              <a:buChar char="•"/>
            </a:pPr>
            <a:r>
              <a:rPr lang="en-GB" sz="4900" dirty="0" smtClean="0">
                <a:solidFill>
                  <a:schemeClr val="tx1">
                    <a:lumMod val="50000"/>
                    <a:lumOff val="50000"/>
                  </a:schemeClr>
                </a:solidFill>
              </a:rPr>
              <a:t>Efficient, safe public transport</a:t>
            </a:r>
          </a:p>
          <a:p>
            <a:pPr marL="457200" indent="-457200" algn="l">
              <a:buFont typeface="Arial" panose="020B0604020202020204" pitchFamily="34" charset="0"/>
              <a:buChar char="•"/>
            </a:pPr>
            <a:r>
              <a:rPr lang="en-GB" sz="4900" dirty="0" smtClean="0">
                <a:solidFill>
                  <a:schemeClr val="tx1">
                    <a:lumMod val="50000"/>
                    <a:lumOff val="50000"/>
                  </a:schemeClr>
                </a:solidFill>
              </a:rPr>
              <a:t>Combatting sexual harassment and domestic violence</a:t>
            </a:r>
          </a:p>
          <a:p>
            <a:pPr marL="457200" indent="-457200" algn="l">
              <a:buFont typeface="Arial" panose="020B0604020202020204" pitchFamily="34" charset="0"/>
              <a:buChar char="•"/>
            </a:pPr>
            <a:r>
              <a:rPr lang="en-GB" sz="4900" dirty="0" smtClean="0">
                <a:solidFill>
                  <a:schemeClr val="tx1">
                    <a:lumMod val="50000"/>
                    <a:lumOff val="50000"/>
                  </a:schemeClr>
                </a:solidFill>
              </a:rPr>
              <a:t>Public housing</a:t>
            </a:r>
          </a:p>
          <a:p>
            <a:pPr marL="457200" indent="-457200" algn="l">
              <a:buFont typeface="Arial" panose="020B0604020202020204" pitchFamily="34" charset="0"/>
              <a:buChar char="•"/>
            </a:pPr>
            <a:r>
              <a:rPr lang="en-GB" sz="4900" dirty="0" smtClean="0">
                <a:solidFill>
                  <a:schemeClr val="tx1">
                    <a:lumMod val="50000"/>
                    <a:lumOff val="50000"/>
                  </a:schemeClr>
                </a:solidFill>
              </a:rPr>
              <a:t>Combatting drug-taking in society</a:t>
            </a:r>
          </a:p>
          <a:p>
            <a:pPr marL="457200" indent="-457200" algn="l">
              <a:buFont typeface="Arial" panose="020B0604020202020204" pitchFamily="34" charset="0"/>
              <a:buChar char="•"/>
            </a:pPr>
            <a:endParaRPr lang="en-GB" dirty="0" smtClean="0">
              <a:solidFill>
                <a:schemeClr val="tx1">
                  <a:lumMod val="50000"/>
                  <a:lumOff val="50000"/>
                </a:schemeClr>
              </a:solidFill>
            </a:endParaRPr>
          </a:p>
          <a:p>
            <a:pPr marL="457200" indent="-457200" algn="l">
              <a:buFont typeface="Arial" panose="020B0604020202020204" pitchFamily="34" charset="0"/>
              <a:buChar char="•"/>
            </a:pPr>
            <a:endParaRPr lang="en-GB" dirty="0" smtClean="0">
              <a:solidFill>
                <a:schemeClr val="tx1">
                  <a:lumMod val="50000"/>
                  <a:lumOff val="50000"/>
                </a:schemeClr>
              </a:solidFill>
            </a:endParaRPr>
          </a:p>
          <a:p>
            <a:pPr marL="457200" indent="-457200" algn="l">
              <a:buFont typeface="Arial" panose="020B0604020202020204" pitchFamily="34" charset="0"/>
              <a:buChar char="•"/>
            </a:pPr>
            <a:endParaRPr lang="en-GB" dirty="0" smtClean="0">
              <a:solidFill>
                <a:schemeClr val="tx1">
                  <a:lumMod val="50000"/>
                  <a:lumOff val="50000"/>
                </a:schemeClr>
              </a:solidFill>
            </a:endParaRPr>
          </a:p>
          <a:p>
            <a:pPr marL="457200" indent="-457200" algn="l">
              <a:buFont typeface="Arial" panose="020B0604020202020204" pitchFamily="34" charset="0"/>
              <a:buChar char="•"/>
            </a:pPr>
            <a:endParaRPr lang="en-GB" dirty="0" smtClean="0">
              <a:solidFill>
                <a:schemeClr val="tx1">
                  <a:lumMod val="50000"/>
                  <a:lumOff val="50000"/>
                </a:schemeClr>
              </a:solidFill>
            </a:endParaRPr>
          </a:p>
          <a:p>
            <a:pPr marL="457200" indent="-457200" algn="l">
              <a:buFont typeface="Arial" panose="020B0604020202020204" pitchFamily="34" charset="0"/>
              <a:buChar char="•"/>
            </a:pPr>
            <a:endParaRPr lang="en-GB" dirty="0" smtClean="0">
              <a:solidFill>
                <a:schemeClr val="tx1">
                  <a:lumMod val="50000"/>
                  <a:lumOff val="50000"/>
                </a:schemeClr>
              </a:solidFill>
            </a:endParaRPr>
          </a:p>
          <a:p>
            <a:pPr marL="457200" indent="-457200" algn="l">
              <a:buFont typeface="Arial" panose="020B0604020202020204" pitchFamily="34" charset="0"/>
              <a:buChar char="•"/>
            </a:pPr>
            <a:endParaRPr lang="en-GB"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26258949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371599"/>
          </a:xfrm>
        </p:spPr>
        <p:txBody>
          <a:bodyPr>
            <a:normAutofit fontScale="90000"/>
          </a:bodyPr>
          <a:lstStyle/>
          <a:p>
            <a:pPr algn="l"/>
            <a:r>
              <a:rPr lang="en-GB" dirty="0">
                <a:solidFill>
                  <a:srgbClr val="00B050"/>
                </a:solidFill>
              </a:rPr>
              <a:t>Policy areas which can make a positive difference for young people</a:t>
            </a:r>
            <a:endParaRPr lang="en-GB" dirty="0"/>
          </a:p>
        </p:txBody>
      </p:sp>
      <p:sp>
        <p:nvSpPr>
          <p:cNvPr id="3" name="Subtitle 2"/>
          <p:cNvSpPr>
            <a:spLocks noGrp="1"/>
          </p:cNvSpPr>
          <p:nvPr>
            <p:ph type="subTitle" idx="1"/>
          </p:nvPr>
        </p:nvSpPr>
        <p:spPr>
          <a:xfrm>
            <a:off x="762000" y="1828800"/>
            <a:ext cx="7620000" cy="3657600"/>
          </a:xfrm>
        </p:spPr>
        <p:txBody>
          <a:bodyPr>
            <a:normAutofit fontScale="92500" lnSpcReduction="20000"/>
          </a:bodyPr>
          <a:lstStyle/>
          <a:p>
            <a:pPr algn="l"/>
            <a:r>
              <a:rPr lang="en-GB" sz="1600" dirty="0" smtClean="0">
                <a:solidFill>
                  <a:schemeClr val="tx1"/>
                </a:solidFill>
              </a:rPr>
              <a:t>Meaningful educational opportunities</a:t>
            </a:r>
          </a:p>
          <a:p>
            <a:pPr marL="285750" indent="-285750" algn="l">
              <a:buFont typeface="Arial" panose="020B0604020202020204" pitchFamily="34" charset="0"/>
              <a:buChar char="•"/>
            </a:pPr>
            <a:r>
              <a:rPr lang="en-GB" sz="1600" dirty="0" smtClean="0">
                <a:solidFill>
                  <a:schemeClr val="tx1">
                    <a:lumMod val="50000"/>
                    <a:lumOff val="50000"/>
                  </a:schemeClr>
                </a:solidFill>
              </a:rPr>
              <a:t>Vocational, exchange, digital, internship, educational reform</a:t>
            </a:r>
            <a:r>
              <a:rPr lang="en-GB" sz="1600" dirty="0" smtClean="0">
                <a:solidFill>
                  <a:schemeClr val="tx1"/>
                </a:solidFill>
              </a:rPr>
              <a:t>.</a:t>
            </a:r>
          </a:p>
          <a:p>
            <a:pPr marL="285750" indent="-285750" algn="l">
              <a:buFont typeface="Arial" panose="020B0604020202020204" pitchFamily="34" charset="0"/>
              <a:buChar char="•"/>
            </a:pPr>
            <a:endParaRPr lang="en-GB" sz="1600" i="1" dirty="0">
              <a:solidFill>
                <a:schemeClr val="tx1"/>
              </a:solidFill>
            </a:endParaRPr>
          </a:p>
          <a:p>
            <a:pPr algn="l"/>
            <a:r>
              <a:rPr lang="en-GB" sz="1600" dirty="0" smtClean="0">
                <a:solidFill>
                  <a:schemeClr val="tx1"/>
                </a:solidFill>
              </a:rPr>
              <a:t>Fair and accountable institutions</a:t>
            </a:r>
          </a:p>
          <a:p>
            <a:pPr marL="285750" indent="-285750" algn="l">
              <a:buFont typeface="Arial" panose="020B0604020202020204" pitchFamily="34" charset="0"/>
              <a:buChar char="•"/>
            </a:pPr>
            <a:r>
              <a:rPr lang="en-GB" sz="1600" dirty="0" smtClean="0">
                <a:solidFill>
                  <a:schemeClr val="tx1">
                    <a:lumMod val="50000"/>
                    <a:lumOff val="50000"/>
                  </a:schemeClr>
                </a:solidFill>
              </a:rPr>
              <a:t>Anti-corruption (combatting </a:t>
            </a:r>
            <a:r>
              <a:rPr lang="en-GB" sz="1600" dirty="0" err="1" smtClean="0">
                <a:solidFill>
                  <a:schemeClr val="tx1">
                    <a:lumMod val="50000"/>
                    <a:lumOff val="50000"/>
                  </a:schemeClr>
                </a:solidFill>
              </a:rPr>
              <a:t>Wasta</a:t>
            </a:r>
            <a:r>
              <a:rPr lang="en-GB" sz="1600" dirty="0" smtClean="0">
                <a:solidFill>
                  <a:schemeClr val="tx1">
                    <a:lumMod val="50000"/>
                    <a:lumOff val="50000"/>
                  </a:schemeClr>
                </a:solidFill>
              </a:rPr>
              <a:t>)</a:t>
            </a:r>
          </a:p>
          <a:p>
            <a:pPr marL="285750" indent="-285750" algn="l">
              <a:buFont typeface="Arial" panose="020B0604020202020204" pitchFamily="34" charset="0"/>
              <a:buChar char="•"/>
            </a:pPr>
            <a:r>
              <a:rPr lang="en-GB" sz="1600" dirty="0" smtClean="0">
                <a:solidFill>
                  <a:schemeClr val="tx1">
                    <a:lumMod val="50000"/>
                    <a:lumOff val="50000"/>
                  </a:schemeClr>
                </a:solidFill>
              </a:rPr>
              <a:t>Transparency and accountability (building confidence)</a:t>
            </a:r>
          </a:p>
          <a:p>
            <a:pPr marL="285750" indent="-285750" algn="l">
              <a:buFont typeface="Arial" panose="020B0604020202020204" pitchFamily="34" charset="0"/>
              <a:buChar char="•"/>
            </a:pPr>
            <a:r>
              <a:rPr lang="en-GB" sz="1600" dirty="0" smtClean="0">
                <a:solidFill>
                  <a:schemeClr val="tx1">
                    <a:lumMod val="50000"/>
                    <a:lumOff val="50000"/>
                  </a:schemeClr>
                </a:solidFill>
              </a:rPr>
              <a:t>Rule of law (rebuild trust in the state and its institutions</a:t>
            </a:r>
          </a:p>
          <a:p>
            <a:pPr marL="285750" indent="-285750" algn="l">
              <a:buFont typeface="Arial" panose="020B0604020202020204" pitchFamily="34" charset="0"/>
              <a:buChar char="•"/>
            </a:pPr>
            <a:endParaRPr lang="en-GB" sz="1600" dirty="0">
              <a:solidFill>
                <a:schemeClr val="tx1">
                  <a:lumMod val="50000"/>
                  <a:lumOff val="50000"/>
                </a:schemeClr>
              </a:solidFill>
            </a:endParaRPr>
          </a:p>
          <a:p>
            <a:pPr algn="l"/>
            <a:r>
              <a:rPr lang="en-GB" sz="1600" dirty="0" smtClean="0">
                <a:solidFill>
                  <a:schemeClr val="tx1"/>
                </a:solidFill>
              </a:rPr>
              <a:t>Working at the local/municipal level to give young people an investment in the public  ‘world’ they know and trust (more)</a:t>
            </a:r>
          </a:p>
          <a:p>
            <a:pPr marL="285750" indent="-285750" algn="l">
              <a:buFont typeface="Arial" panose="020B0604020202020204" pitchFamily="34" charset="0"/>
              <a:buChar char="•"/>
            </a:pPr>
            <a:r>
              <a:rPr lang="en-GB" sz="1600" dirty="0" smtClean="0">
                <a:solidFill>
                  <a:schemeClr val="tx1">
                    <a:lumMod val="50000"/>
                    <a:lumOff val="50000"/>
                  </a:schemeClr>
                </a:solidFill>
              </a:rPr>
              <a:t>Trash collection</a:t>
            </a:r>
          </a:p>
          <a:p>
            <a:pPr marL="285750" indent="-285750" algn="l">
              <a:buFont typeface="Arial" panose="020B0604020202020204" pitchFamily="34" charset="0"/>
              <a:buChar char="•"/>
            </a:pPr>
            <a:r>
              <a:rPr lang="en-GB" sz="1600" dirty="0" smtClean="0">
                <a:solidFill>
                  <a:schemeClr val="tx1">
                    <a:lumMod val="50000"/>
                    <a:lumOff val="50000"/>
                  </a:schemeClr>
                </a:solidFill>
              </a:rPr>
              <a:t>Play areas/safe spaces/ leisure facilities (might be sport or not)</a:t>
            </a:r>
          </a:p>
          <a:p>
            <a:pPr marL="285750" indent="-285750" algn="l">
              <a:buFont typeface="Arial" panose="020B0604020202020204" pitchFamily="34" charset="0"/>
              <a:buChar char="•"/>
            </a:pPr>
            <a:r>
              <a:rPr lang="en-GB" sz="1600" dirty="0" smtClean="0">
                <a:solidFill>
                  <a:schemeClr val="tx1">
                    <a:lumMod val="50000"/>
                    <a:lumOff val="50000"/>
                  </a:schemeClr>
                </a:solidFill>
              </a:rPr>
              <a:t>Civic engagement</a:t>
            </a:r>
          </a:p>
          <a:p>
            <a:pPr marL="285750" indent="-285750" algn="l">
              <a:buFont typeface="Arial" panose="020B0604020202020204" pitchFamily="34" charset="0"/>
              <a:buChar char="•"/>
            </a:pPr>
            <a:r>
              <a:rPr lang="en-GB" sz="1600" dirty="0" smtClean="0">
                <a:solidFill>
                  <a:schemeClr val="tx1">
                    <a:lumMod val="50000"/>
                    <a:lumOff val="50000"/>
                  </a:schemeClr>
                </a:solidFill>
              </a:rPr>
              <a:t>Social capital building.</a:t>
            </a:r>
          </a:p>
          <a:p>
            <a:pPr marL="285750" indent="-285750" algn="l">
              <a:buFont typeface="Arial" panose="020B0604020202020204" pitchFamily="34" charset="0"/>
              <a:buChar char="•"/>
            </a:pPr>
            <a:r>
              <a:rPr lang="en-GB" sz="1600" dirty="0" smtClean="0">
                <a:solidFill>
                  <a:srgbClr val="00B0F0"/>
                </a:solidFill>
              </a:rPr>
              <a:t>ARLA</a:t>
            </a:r>
            <a:endParaRPr lang="en-GB" sz="1600" dirty="0">
              <a:solidFill>
                <a:srgbClr val="00B0F0"/>
              </a:solidFill>
            </a:endParaRPr>
          </a:p>
          <a:p>
            <a:pPr algn="l"/>
            <a:endParaRPr lang="en-GB" sz="1600" dirty="0">
              <a:solidFill>
                <a:schemeClr val="tx1">
                  <a:lumMod val="50000"/>
                  <a:lumOff val="50000"/>
                </a:schemeClr>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41435154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6248400"/>
          </a:xfrm>
        </p:spPr>
        <p:txBody>
          <a:bodyPr>
            <a:normAutofit/>
          </a:bodyPr>
          <a:lstStyle/>
          <a:p>
            <a:pPr algn="l"/>
            <a:r>
              <a:rPr lang="en-GB" sz="2800" i="1" dirty="0" smtClean="0">
                <a:solidFill>
                  <a:srgbClr val="FF0000"/>
                </a:solidFill>
              </a:rPr>
              <a:t>“radicalisation does not begin because the transportation is not free: it begins if people cannot do anything about it” </a:t>
            </a:r>
            <a:br>
              <a:rPr lang="en-GB" sz="2800" i="1" dirty="0" smtClean="0">
                <a:solidFill>
                  <a:srgbClr val="FF0000"/>
                </a:solidFill>
              </a:rPr>
            </a:br>
            <a:r>
              <a:rPr lang="en-GB" sz="2800" i="1" dirty="0">
                <a:solidFill>
                  <a:srgbClr val="FF0000"/>
                </a:solidFill>
              </a:rPr>
              <a:t/>
            </a:r>
            <a:br>
              <a:rPr lang="en-GB" sz="2800" i="1" dirty="0">
                <a:solidFill>
                  <a:srgbClr val="FF0000"/>
                </a:solidFill>
              </a:rPr>
            </a:br>
            <a:r>
              <a:rPr lang="en-GB" sz="2800" i="1" dirty="0" smtClean="0">
                <a:solidFill>
                  <a:srgbClr val="00B050"/>
                </a:solidFill>
              </a:rPr>
              <a:t>“the EU should stop funding programmes and projects that further legitimise corrupt systems an should focus on rebuilding trust in public institutions and public transports”</a:t>
            </a:r>
            <a:br>
              <a:rPr lang="en-GB" sz="2800" i="1" dirty="0" smtClean="0">
                <a:solidFill>
                  <a:srgbClr val="00B050"/>
                </a:solidFill>
              </a:rPr>
            </a:br>
            <a:r>
              <a:rPr lang="en-GB" sz="2800" i="1" dirty="0">
                <a:solidFill>
                  <a:srgbClr val="00B050"/>
                </a:solidFill>
              </a:rPr>
              <a:t/>
            </a:r>
            <a:br>
              <a:rPr lang="en-GB" sz="2800" i="1" dirty="0">
                <a:solidFill>
                  <a:srgbClr val="00B050"/>
                </a:solidFill>
              </a:rPr>
            </a:br>
            <a:r>
              <a:rPr lang="en-GB" sz="2800" i="1" dirty="0" smtClean="0">
                <a:solidFill>
                  <a:srgbClr val="00B0F0"/>
                </a:solidFill>
              </a:rPr>
              <a:t>Without </a:t>
            </a:r>
            <a:r>
              <a:rPr lang="en-GB" sz="2800" i="1" dirty="0" err="1" smtClean="0">
                <a:solidFill>
                  <a:srgbClr val="00B0F0"/>
                </a:solidFill>
              </a:rPr>
              <a:t>wasta</a:t>
            </a:r>
            <a:r>
              <a:rPr lang="en-GB" sz="2800" i="1" dirty="0" smtClean="0">
                <a:solidFill>
                  <a:srgbClr val="00B0F0"/>
                </a:solidFill>
              </a:rPr>
              <a:t>, it would not make it better, it would make it fairer”</a:t>
            </a:r>
            <a:endParaRPr lang="en-GB" sz="2800" i="1" dirty="0">
              <a:solidFill>
                <a:srgbClr val="FF0000"/>
              </a:solidFill>
            </a:endParaRPr>
          </a:p>
        </p:txBody>
      </p:sp>
    </p:spTree>
    <p:extLst>
      <p:ext uri="{BB962C8B-B14F-4D97-AF65-F5344CB8AC3E}">
        <p14:creationId xmlns:p14="http://schemas.microsoft.com/office/powerpoint/2010/main" val="3955841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3062" y="438150"/>
            <a:ext cx="1304925" cy="5715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7650" y="1447800"/>
            <a:ext cx="2438400" cy="5715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54600" y="295275"/>
            <a:ext cx="1930400" cy="164782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91400" y="2019300"/>
            <a:ext cx="1244600" cy="381000"/>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2400" y="3005137"/>
            <a:ext cx="885825" cy="571500"/>
          </a:xfrm>
          <a:prstGeom prst="rect">
            <a:avLst/>
          </a:prstGeom>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343400" y="5838825"/>
            <a:ext cx="2641600" cy="819150"/>
          </a:xfrm>
          <a:prstGeom prst="rect">
            <a:avLst/>
          </a:prstGeom>
        </p:spPr>
      </p:pic>
      <p:pic>
        <p:nvPicPr>
          <p:cNvPr id="9" name="Picture 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83450" y="3429000"/>
            <a:ext cx="800100" cy="571500"/>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52400" y="4467225"/>
            <a:ext cx="1066800" cy="1371600"/>
          </a:xfrm>
          <a:prstGeom prst="rect">
            <a:avLst/>
          </a:prstGeom>
        </p:spPr>
      </p:pic>
      <p:pic>
        <p:nvPicPr>
          <p:cNvPr id="12" name="Picture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096000" y="4819650"/>
            <a:ext cx="2857500" cy="762000"/>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30908" y="6000750"/>
            <a:ext cx="1167384" cy="685800"/>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919412" y="3886200"/>
            <a:ext cx="2602992" cy="1411224"/>
          </a:xfrm>
          <a:prstGeom prst="rect">
            <a:avLst/>
          </a:prstGeom>
        </p:spPr>
      </p:pic>
      <p:sp>
        <p:nvSpPr>
          <p:cNvPr id="17" name="TextBox 16"/>
          <p:cNvSpPr txBox="1"/>
          <p:nvPr/>
        </p:nvSpPr>
        <p:spPr>
          <a:xfrm>
            <a:off x="2229104" y="2627351"/>
            <a:ext cx="4191000" cy="830997"/>
          </a:xfrm>
          <a:prstGeom prst="rect">
            <a:avLst/>
          </a:prstGeom>
          <a:noFill/>
        </p:spPr>
        <p:txBody>
          <a:bodyPr wrap="square" rtlCol="0">
            <a:spAutoFit/>
          </a:bodyPr>
          <a:lstStyle/>
          <a:p>
            <a:pPr algn="ctr"/>
            <a:r>
              <a:rPr lang="en-GB" sz="4800" dirty="0" smtClean="0"/>
              <a:t>PARTNERS</a:t>
            </a:r>
            <a:endParaRPr lang="en-GB" sz="4800" dirty="0"/>
          </a:p>
        </p:txBody>
      </p:sp>
    </p:spTree>
    <p:extLst>
      <p:ext uri="{BB962C8B-B14F-4D97-AF65-F5344CB8AC3E}">
        <p14:creationId xmlns:p14="http://schemas.microsoft.com/office/powerpoint/2010/main" val="24046659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35562"/>
          </a:xfrm>
        </p:spPr>
        <p:txBody>
          <a:bodyPr>
            <a:normAutofit/>
          </a:bodyPr>
          <a:lstStyle/>
          <a:p>
            <a:r>
              <a:rPr lang="en-GB" sz="6000" dirty="0" smtClean="0"/>
              <a:t>Thank </a:t>
            </a:r>
            <a:r>
              <a:rPr lang="en-GB" sz="6000" dirty="0" smtClean="0"/>
              <a:t>you</a:t>
            </a:r>
            <a:r>
              <a:rPr lang="en-GB" dirty="0" smtClean="0"/>
              <a:t/>
            </a:r>
            <a:br>
              <a:rPr lang="en-GB" dirty="0" smtClean="0"/>
            </a:br>
            <a:r>
              <a:rPr lang="en-GB" dirty="0" smtClean="0"/>
              <a:t>Drew Mikhael</a:t>
            </a:r>
            <a:br>
              <a:rPr lang="en-GB" dirty="0" smtClean="0"/>
            </a:br>
            <a:endParaRPr lang="en-GB"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5562600"/>
            <a:ext cx="2971800" cy="914400"/>
          </a:xfrm>
          <a:prstGeom prst="rect">
            <a:avLst/>
          </a:prstGeom>
        </p:spPr>
      </p:pic>
    </p:spTree>
    <p:extLst>
      <p:ext uri="{BB962C8B-B14F-4D97-AF65-F5344CB8AC3E}">
        <p14:creationId xmlns:p14="http://schemas.microsoft.com/office/powerpoint/2010/main" val="2864207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1142999"/>
          </a:xfrm>
        </p:spPr>
        <p:txBody>
          <a:bodyPr>
            <a:normAutofit fontScale="90000"/>
          </a:bodyPr>
          <a:lstStyle/>
          <a:p>
            <a:r>
              <a:rPr lang="en-GB" dirty="0" smtClean="0"/>
              <a:t>POWER2YOUTH </a:t>
            </a:r>
            <a:br>
              <a:rPr lang="en-GB" dirty="0" smtClean="0"/>
            </a:br>
            <a:r>
              <a:rPr lang="en-GB" sz="2000" dirty="0" smtClean="0">
                <a:solidFill>
                  <a:srgbClr val="FF0000"/>
                </a:solidFill>
              </a:rPr>
              <a:t>A Comprehensive Approach to the Understanding of the Dynamics of Youth Exclusion/Inclusion and the Prospects for Youth-led Change in the South and East Mediterranean</a:t>
            </a:r>
            <a:endParaRPr lang="en-GB" dirty="0">
              <a:solidFill>
                <a:srgbClr val="FF0000"/>
              </a:solidFill>
            </a:endParaRPr>
          </a:p>
        </p:txBody>
      </p:sp>
      <p:sp>
        <p:nvSpPr>
          <p:cNvPr id="3" name="Subtitle 2"/>
          <p:cNvSpPr>
            <a:spLocks noGrp="1"/>
          </p:cNvSpPr>
          <p:nvPr>
            <p:ph type="subTitle" idx="1"/>
          </p:nvPr>
        </p:nvSpPr>
        <p:spPr>
          <a:xfrm>
            <a:off x="838200" y="2133600"/>
            <a:ext cx="7315200" cy="3886200"/>
          </a:xfrm>
        </p:spPr>
        <p:txBody>
          <a:bodyPr>
            <a:normAutofit lnSpcReduction="10000"/>
          </a:bodyPr>
          <a:lstStyle/>
          <a:p>
            <a:pPr algn="l"/>
            <a:r>
              <a:rPr lang="en-GB" sz="1800" dirty="0" smtClean="0"/>
              <a:t>Youth: 			biological or life stage/transition</a:t>
            </a:r>
          </a:p>
          <a:p>
            <a:pPr algn="l"/>
            <a:r>
              <a:rPr lang="en-GB" sz="1800" dirty="0"/>
              <a:t>	</a:t>
            </a:r>
            <a:r>
              <a:rPr lang="en-GB" sz="1800" dirty="0" smtClean="0"/>
              <a:t>		socially-constructed category</a:t>
            </a:r>
          </a:p>
          <a:p>
            <a:pPr algn="l"/>
            <a:r>
              <a:rPr lang="en-GB" sz="1800" dirty="0" smtClean="0"/>
              <a:t>Exclusion/Inclusion:	process (of 						exclusion/deprivation/disadvantage)</a:t>
            </a:r>
          </a:p>
          <a:p>
            <a:pPr algn="l"/>
            <a:r>
              <a:rPr lang="en-GB" sz="1800" dirty="0"/>
              <a:t>	</a:t>
            </a:r>
            <a:r>
              <a:rPr lang="en-GB" sz="1800" dirty="0" smtClean="0"/>
              <a:t>		produced by unequal power relations 				(people, institutions, practices)</a:t>
            </a:r>
          </a:p>
          <a:p>
            <a:pPr algn="l"/>
            <a:r>
              <a:rPr lang="en-GB" sz="1800" dirty="0"/>
              <a:t>	</a:t>
            </a:r>
            <a:r>
              <a:rPr lang="en-GB" sz="1800" dirty="0" smtClean="0"/>
              <a:t>		Inter-sectional approach</a:t>
            </a:r>
          </a:p>
          <a:p>
            <a:pPr algn="l"/>
            <a:r>
              <a:rPr lang="en-GB" sz="1800" dirty="0" smtClean="0"/>
              <a:t>Macro- </a:t>
            </a:r>
            <a:r>
              <a:rPr lang="en-GB" sz="1800" dirty="0" err="1" smtClean="0"/>
              <a:t>Meso</a:t>
            </a:r>
            <a:r>
              <a:rPr lang="en-GB" sz="1800" dirty="0" smtClean="0"/>
              <a:t> – Micro level process</a:t>
            </a:r>
          </a:p>
          <a:p>
            <a:pPr algn="l"/>
            <a:endParaRPr lang="en-GB" sz="1800" dirty="0"/>
          </a:p>
          <a:p>
            <a:pPr algn="l"/>
            <a:r>
              <a:rPr lang="en-GB" sz="1800" dirty="0" smtClean="0"/>
              <a:t>Exclusion experienced subjectively as well as objectively</a:t>
            </a:r>
          </a:p>
          <a:p>
            <a:pPr algn="l"/>
            <a:endParaRPr lang="en-GB" sz="1800" dirty="0"/>
          </a:p>
          <a:p>
            <a:pPr algn="l"/>
            <a:r>
              <a:rPr lang="en-GB" sz="1800" dirty="0" smtClean="0"/>
              <a:t>Structure </a:t>
            </a:r>
            <a:r>
              <a:rPr lang="en-GB" sz="1800" i="1" dirty="0" smtClean="0"/>
              <a:t>and</a:t>
            </a:r>
            <a:r>
              <a:rPr lang="en-GB" sz="1800" dirty="0" smtClean="0"/>
              <a:t> agency:	Youth as agents of change (not just objects of 			change)</a:t>
            </a:r>
            <a:endParaRPr lang="en-GB" sz="1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81700" y="5715000"/>
            <a:ext cx="3162300" cy="1066800"/>
          </a:xfrm>
          <a:prstGeom prst="rect">
            <a:avLst/>
          </a:prstGeom>
        </p:spPr>
      </p:pic>
    </p:spTree>
    <p:extLst>
      <p:ext uri="{BB962C8B-B14F-4D97-AF65-F5344CB8AC3E}">
        <p14:creationId xmlns:p14="http://schemas.microsoft.com/office/powerpoint/2010/main" val="29299122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066799"/>
          </a:xfrm>
        </p:spPr>
        <p:txBody>
          <a:bodyPr/>
          <a:lstStyle/>
          <a:p>
            <a:r>
              <a:rPr lang="en-GB" dirty="0" smtClean="0"/>
              <a:t>Macro-level analysis</a:t>
            </a:r>
            <a:endParaRPr lang="en-GB" dirty="0"/>
          </a:p>
        </p:txBody>
      </p:sp>
      <p:sp>
        <p:nvSpPr>
          <p:cNvPr id="3" name="Subtitle 2"/>
          <p:cNvSpPr>
            <a:spLocks noGrp="1"/>
          </p:cNvSpPr>
          <p:nvPr>
            <p:ph type="subTitle" idx="1"/>
          </p:nvPr>
        </p:nvSpPr>
        <p:spPr>
          <a:xfrm>
            <a:off x="685800" y="1524000"/>
            <a:ext cx="7391400" cy="4495800"/>
          </a:xfrm>
        </p:spPr>
        <p:txBody>
          <a:bodyPr>
            <a:normAutofit lnSpcReduction="10000"/>
          </a:bodyPr>
          <a:lstStyle/>
          <a:p>
            <a:pPr algn="l"/>
            <a:r>
              <a:rPr lang="en-GB" dirty="0" smtClean="0">
                <a:solidFill>
                  <a:srgbClr val="00B050"/>
                </a:solidFill>
              </a:rPr>
              <a:t>Government actions and policies</a:t>
            </a:r>
          </a:p>
          <a:p>
            <a:pPr marL="457200" indent="-457200" algn="l">
              <a:buFont typeface="Arial" panose="020B0604020202020204" pitchFamily="34" charset="0"/>
              <a:buChar char="•"/>
            </a:pPr>
            <a:r>
              <a:rPr lang="en-GB" dirty="0" smtClean="0">
                <a:solidFill>
                  <a:srgbClr val="00B050"/>
                </a:solidFill>
              </a:rPr>
              <a:t>How are youth and the youth problem represented in public discourse at the local level, national and international levels?</a:t>
            </a:r>
          </a:p>
          <a:p>
            <a:pPr marL="457200" indent="-457200" algn="l">
              <a:buFont typeface="Arial" panose="020B0604020202020204" pitchFamily="34" charset="0"/>
              <a:buChar char="•"/>
            </a:pPr>
            <a:r>
              <a:rPr lang="en-GB" dirty="0" smtClean="0">
                <a:solidFill>
                  <a:srgbClr val="00B050"/>
                </a:solidFill>
              </a:rPr>
              <a:t>How does public action both in terms of political discourse and concrete government policies influence youth exclusion/inclusion?</a:t>
            </a:r>
            <a:endParaRPr lang="en-GB" dirty="0">
              <a:solidFill>
                <a:srgbClr val="00B05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1542166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990599"/>
          </a:xfrm>
        </p:spPr>
        <p:txBody>
          <a:bodyPr/>
          <a:lstStyle/>
          <a:p>
            <a:r>
              <a:rPr lang="en-GB" dirty="0" err="1" smtClean="0"/>
              <a:t>Meso</a:t>
            </a:r>
            <a:r>
              <a:rPr lang="en-GB" dirty="0"/>
              <a:t>-</a:t>
            </a:r>
            <a:r>
              <a:rPr lang="en-GB" dirty="0" smtClean="0"/>
              <a:t>level Analysis</a:t>
            </a:r>
            <a:endParaRPr lang="en-GB" dirty="0"/>
          </a:p>
        </p:txBody>
      </p:sp>
      <p:sp>
        <p:nvSpPr>
          <p:cNvPr id="3" name="Subtitle 2"/>
          <p:cNvSpPr>
            <a:spLocks noGrp="1"/>
          </p:cNvSpPr>
          <p:nvPr>
            <p:ph type="subTitle" idx="1"/>
          </p:nvPr>
        </p:nvSpPr>
        <p:spPr>
          <a:xfrm>
            <a:off x="609600" y="1219200"/>
            <a:ext cx="8001000" cy="4953000"/>
          </a:xfrm>
        </p:spPr>
        <p:txBody>
          <a:bodyPr>
            <a:normAutofit/>
          </a:bodyPr>
          <a:lstStyle/>
          <a:p>
            <a:pPr marL="457200" indent="-457200" algn="l">
              <a:buFont typeface="Arial" panose="020B0604020202020204" pitchFamily="34" charset="0"/>
              <a:buChar char="•"/>
            </a:pPr>
            <a:r>
              <a:rPr lang="en-GB" dirty="0" smtClean="0">
                <a:solidFill>
                  <a:srgbClr val="FF0000"/>
                </a:solidFill>
              </a:rPr>
              <a:t>How do youth relevant organisations perceive, frame and elaborate the status of being young and the ‘youth problem’?</a:t>
            </a:r>
          </a:p>
          <a:p>
            <a:pPr marL="457200" indent="-457200" algn="l">
              <a:buFont typeface="Arial" panose="020B0604020202020204" pitchFamily="34" charset="0"/>
              <a:buChar char="•"/>
            </a:pPr>
            <a:r>
              <a:rPr lang="en-GB" dirty="0" smtClean="0">
                <a:solidFill>
                  <a:srgbClr val="FF0000"/>
                </a:solidFill>
              </a:rPr>
              <a:t>What factors favour or constrain youth participation in organisations, formal and informal, traditional or innovative?</a:t>
            </a:r>
          </a:p>
          <a:p>
            <a:pPr marL="457200" indent="-457200" algn="l">
              <a:buFont typeface="Arial" panose="020B0604020202020204" pitchFamily="34" charset="0"/>
              <a:buChar char="•"/>
            </a:pPr>
            <a:r>
              <a:rPr lang="en-GB" dirty="0" smtClean="0">
                <a:solidFill>
                  <a:srgbClr val="FF0000"/>
                </a:solidFill>
              </a:rPr>
              <a:t>What is the transformative role of youth organised collective agency?</a:t>
            </a:r>
          </a:p>
          <a:p>
            <a:pPr algn="l"/>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2075388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990599"/>
          </a:xfrm>
        </p:spPr>
        <p:txBody>
          <a:bodyPr/>
          <a:lstStyle/>
          <a:p>
            <a:r>
              <a:rPr lang="en-GB" dirty="0" smtClean="0"/>
              <a:t>Micro-level analysis</a:t>
            </a:r>
            <a:endParaRPr lang="en-GB" dirty="0"/>
          </a:p>
        </p:txBody>
      </p:sp>
      <p:sp>
        <p:nvSpPr>
          <p:cNvPr id="3" name="Subtitle 2"/>
          <p:cNvSpPr>
            <a:spLocks noGrp="1"/>
          </p:cNvSpPr>
          <p:nvPr>
            <p:ph type="subTitle" idx="1"/>
          </p:nvPr>
        </p:nvSpPr>
        <p:spPr>
          <a:xfrm>
            <a:off x="838200" y="1447800"/>
            <a:ext cx="7620000" cy="4800600"/>
          </a:xfrm>
        </p:spPr>
        <p:txBody>
          <a:bodyPr/>
          <a:lstStyle/>
          <a:p>
            <a:pPr marL="457200" indent="-457200" algn="l">
              <a:buFont typeface="Arial" panose="020B0604020202020204" pitchFamily="34" charset="0"/>
              <a:buChar char="•"/>
            </a:pPr>
            <a:r>
              <a:rPr lang="en-GB" dirty="0" smtClean="0">
                <a:solidFill>
                  <a:srgbClr val="00B0F0"/>
                </a:solidFill>
              </a:rPr>
              <a:t>How do young men and women perceive the status of being young and the ‘youth problem’?</a:t>
            </a:r>
          </a:p>
          <a:p>
            <a:pPr marL="457200" indent="-457200" algn="l">
              <a:buFont typeface="Arial" panose="020B0604020202020204" pitchFamily="34" charset="0"/>
              <a:buChar char="•"/>
            </a:pPr>
            <a:r>
              <a:rPr lang="en-GB" dirty="0" smtClean="0">
                <a:solidFill>
                  <a:srgbClr val="00B0F0"/>
                </a:solidFill>
              </a:rPr>
              <a:t>What individual and household factors influence processes of youth exclusion/inclusion?</a:t>
            </a:r>
          </a:p>
          <a:p>
            <a:pPr marL="457200" indent="-457200" algn="l">
              <a:buFont typeface="Arial" panose="020B0604020202020204" pitchFamily="34" charset="0"/>
              <a:buChar char="•"/>
            </a:pPr>
            <a:r>
              <a:rPr lang="en-GB" dirty="0" smtClean="0">
                <a:solidFill>
                  <a:srgbClr val="00B0F0"/>
                </a:solidFill>
              </a:rPr>
              <a:t>What is the transformative role of youth individual agency?</a:t>
            </a:r>
            <a:endParaRPr lang="en-GB" dirty="0">
              <a:solidFill>
                <a:srgbClr val="00B0F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1045810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990599"/>
          </a:xfrm>
        </p:spPr>
        <p:txBody>
          <a:bodyPr/>
          <a:lstStyle/>
          <a:p>
            <a:r>
              <a:rPr lang="en-GB" dirty="0" smtClean="0"/>
              <a:t>Methodology</a:t>
            </a:r>
            <a:endParaRPr lang="en-GB" dirty="0"/>
          </a:p>
        </p:txBody>
      </p:sp>
      <p:sp>
        <p:nvSpPr>
          <p:cNvPr id="3" name="Subtitle 2"/>
          <p:cNvSpPr>
            <a:spLocks noGrp="1"/>
          </p:cNvSpPr>
          <p:nvPr>
            <p:ph type="subTitle" idx="1"/>
          </p:nvPr>
        </p:nvSpPr>
        <p:spPr>
          <a:xfrm>
            <a:off x="381000" y="1219200"/>
            <a:ext cx="8077200" cy="5029200"/>
          </a:xfrm>
        </p:spPr>
        <p:txBody>
          <a:bodyPr/>
          <a:lstStyle/>
          <a:p>
            <a:pPr marL="457200" indent="-457200" algn="l">
              <a:buFont typeface="Arial" panose="020B0604020202020204" pitchFamily="34" charset="0"/>
              <a:buChar char="•"/>
            </a:pPr>
            <a:r>
              <a:rPr lang="en-GB" dirty="0" smtClean="0"/>
              <a:t>Six countries: Egypt, Tunisia, Morocco, Lebanon, Palestine, Turkey</a:t>
            </a:r>
          </a:p>
          <a:p>
            <a:pPr marL="457200" indent="-457200" algn="l">
              <a:buFont typeface="Arial" panose="020B0604020202020204" pitchFamily="34" charset="0"/>
              <a:buChar char="•"/>
            </a:pPr>
            <a:r>
              <a:rPr lang="en-GB" dirty="0" smtClean="0"/>
              <a:t>Four domains of public action: employment, family, migration, spatial planning</a:t>
            </a:r>
          </a:p>
          <a:p>
            <a:pPr marL="457200" indent="-457200" algn="l">
              <a:buFont typeface="Arial" panose="020B0604020202020204" pitchFamily="34" charset="0"/>
              <a:buChar char="•"/>
            </a:pPr>
            <a:r>
              <a:rPr lang="en-GB" dirty="0" smtClean="0"/>
              <a:t>Mixed methods: policy analysis, quantitative (questionnaire-based survey), qualitative (interviews, focus groups)</a:t>
            </a:r>
          </a:p>
          <a:p>
            <a:pPr marL="457200" indent="-457200" algn="l">
              <a:buFont typeface="Arial" panose="020B0604020202020204" pitchFamily="34" charset="0"/>
              <a:buChar char="•"/>
            </a:pPr>
            <a:r>
              <a:rPr lang="en-GB" dirty="0" smtClean="0"/>
              <a:t>Gender-sensitive approach throughout.</a:t>
            </a:r>
          </a:p>
          <a:p>
            <a:pPr marL="457200" indent="-457200" algn="l">
              <a:buFont typeface="Arial" panose="020B0604020202020204" pitchFamily="34" charset="0"/>
              <a:buChar char="•"/>
            </a:pP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5486400"/>
            <a:ext cx="3162300" cy="1066800"/>
          </a:xfrm>
          <a:prstGeom prst="rect">
            <a:avLst/>
          </a:prstGeom>
        </p:spPr>
      </p:pic>
    </p:spTree>
    <p:extLst>
      <p:ext uri="{BB962C8B-B14F-4D97-AF65-F5344CB8AC3E}">
        <p14:creationId xmlns:p14="http://schemas.microsoft.com/office/powerpoint/2010/main" val="1792698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1295399"/>
          </a:xfrm>
        </p:spPr>
        <p:txBody>
          <a:bodyPr/>
          <a:lstStyle/>
          <a:p>
            <a:r>
              <a:rPr lang="en-GB" dirty="0" smtClean="0"/>
              <a:t>WP 7: Policy Recommendations</a:t>
            </a:r>
            <a:endParaRPr lang="en-GB" dirty="0"/>
          </a:p>
        </p:txBody>
      </p:sp>
      <p:sp>
        <p:nvSpPr>
          <p:cNvPr id="3" name="Subtitle 2"/>
          <p:cNvSpPr>
            <a:spLocks noGrp="1"/>
          </p:cNvSpPr>
          <p:nvPr>
            <p:ph type="subTitle" idx="1"/>
          </p:nvPr>
        </p:nvSpPr>
        <p:spPr>
          <a:xfrm>
            <a:off x="685800" y="1295400"/>
            <a:ext cx="7772400" cy="5029200"/>
          </a:xfrm>
        </p:spPr>
        <p:txBody>
          <a:bodyPr>
            <a:normAutofit fontScale="92500" lnSpcReduction="20000"/>
          </a:bodyPr>
          <a:lstStyle/>
          <a:p>
            <a:pPr marL="457200" indent="-457200" algn="l">
              <a:buFont typeface="Arial" panose="020B0604020202020204" pitchFamily="34" charset="0"/>
              <a:buChar char="•"/>
            </a:pPr>
            <a:r>
              <a:rPr lang="en-GB" dirty="0" smtClean="0"/>
              <a:t>Review ALL project findings</a:t>
            </a:r>
          </a:p>
          <a:p>
            <a:pPr marL="457200" indent="-457200" algn="l">
              <a:buFont typeface="Arial" panose="020B0604020202020204" pitchFamily="34" charset="0"/>
              <a:buChar char="•"/>
            </a:pPr>
            <a:r>
              <a:rPr lang="en-GB" dirty="0" smtClean="0"/>
              <a:t>Map onto existing EU approaches to youth and youth policy</a:t>
            </a:r>
          </a:p>
          <a:p>
            <a:pPr marL="457200" indent="-457200" algn="l">
              <a:buFont typeface="Arial" panose="020B0604020202020204" pitchFamily="34" charset="0"/>
              <a:buChar char="•"/>
            </a:pPr>
            <a:r>
              <a:rPr lang="en-GB" dirty="0" smtClean="0"/>
              <a:t>Review against research literature on youth and youth policy</a:t>
            </a:r>
          </a:p>
          <a:p>
            <a:pPr marL="457200" indent="-457200" algn="l">
              <a:buFont typeface="Arial" panose="020B0604020202020204" pitchFamily="34" charset="0"/>
              <a:buChar char="•"/>
            </a:pPr>
            <a:r>
              <a:rPr lang="en-GB" dirty="0" smtClean="0"/>
              <a:t>Offer framework analysis for future youth and youth-relevant policy</a:t>
            </a:r>
          </a:p>
          <a:p>
            <a:pPr marL="457200" indent="-457200" algn="l">
              <a:buFont typeface="Arial" panose="020B0604020202020204" pitchFamily="34" charset="0"/>
              <a:buChar char="•"/>
            </a:pPr>
            <a:r>
              <a:rPr lang="en-GB" dirty="0" smtClean="0"/>
              <a:t>Focus groups (Palestine, Tunisia, Lebanon) as checking mechanism.</a:t>
            </a:r>
          </a:p>
          <a:p>
            <a:pPr marL="457200" indent="-457200" algn="l">
              <a:buFont typeface="Arial" panose="020B0604020202020204" pitchFamily="34" charset="0"/>
              <a:buChar char="•"/>
            </a:pPr>
            <a:r>
              <a:rPr lang="en-GB" dirty="0" smtClean="0"/>
              <a:t>NOT to make specific individual policy proposals. </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7400" y="5638800"/>
            <a:ext cx="3162300" cy="1066800"/>
          </a:xfrm>
          <a:prstGeom prst="rect">
            <a:avLst/>
          </a:prstGeom>
        </p:spPr>
      </p:pic>
    </p:spTree>
    <p:extLst>
      <p:ext uri="{BB962C8B-B14F-4D97-AF65-F5344CB8AC3E}">
        <p14:creationId xmlns:p14="http://schemas.microsoft.com/office/powerpoint/2010/main" val="133504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3600" dirty="0" smtClean="0"/>
              <a:t>Finding 1: Narratives behind national youth policies don’t map onto everyday lives</a:t>
            </a:r>
            <a:endParaRPr lang="en-GB" sz="3600" dirty="0"/>
          </a:p>
        </p:txBody>
      </p:sp>
      <p:sp>
        <p:nvSpPr>
          <p:cNvPr id="3" name="Content Placeholder 2"/>
          <p:cNvSpPr>
            <a:spLocks noGrp="1"/>
          </p:cNvSpPr>
          <p:nvPr>
            <p:ph idx="1"/>
          </p:nvPr>
        </p:nvSpPr>
        <p:spPr>
          <a:ln>
            <a:solidFill>
              <a:schemeClr val="accent1"/>
            </a:solidFill>
          </a:ln>
        </p:spPr>
        <p:txBody>
          <a:bodyPr>
            <a:normAutofit lnSpcReduction="10000"/>
          </a:bodyPr>
          <a:lstStyle/>
          <a:p>
            <a:pPr marL="0" indent="0">
              <a:buNone/>
            </a:pPr>
            <a:r>
              <a:rPr lang="en-GB" dirty="0" smtClean="0"/>
              <a:t>National and EU policies position ‘youth’ as:</a:t>
            </a:r>
          </a:p>
          <a:p>
            <a:r>
              <a:rPr lang="en-GB" sz="2400" dirty="0" smtClean="0"/>
              <a:t>Youth as ‘hope of the nation’</a:t>
            </a:r>
          </a:p>
          <a:p>
            <a:r>
              <a:rPr lang="en-GB" sz="2400" dirty="0" smtClean="0"/>
              <a:t>Youth as ‘threat to the nation’</a:t>
            </a:r>
            <a:endParaRPr lang="en-GB" sz="2400" dirty="0"/>
          </a:p>
          <a:p>
            <a:r>
              <a:rPr lang="en-GB" sz="2400" dirty="0" smtClean="0"/>
              <a:t>Youth in common  ‘transition deficit’ – the need for capacity-building (PDA)</a:t>
            </a:r>
          </a:p>
          <a:p>
            <a:pPr marL="0" indent="0">
              <a:buNone/>
            </a:pPr>
            <a:r>
              <a:rPr lang="en-GB" dirty="0" smtClean="0"/>
              <a:t>Reality for young people</a:t>
            </a:r>
          </a:p>
          <a:p>
            <a:r>
              <a:rPr lang="en-GB" sz="2400" dirty="0" smtClean="0"/>
              <a:t>‘Hope’ and ‘Threat’ have become the legitimising discourse for political control by un-democratic regimes</a:t>
            </a:r>
          </a:p>
          <a:p>
            <a:r>
              <a:rPr lang="en-GB" sz="2400" dirty="0" smtClean="0"/>
              <a:t>Not a lack of capacity so much as poor opportunity structures</a:t>
            </a:r>
          </a:p>
          <a:p>
            <a:r>
              <a:rPr lang="en-GB" sz="2400" dirty="0" smtClean="0"/>
              <a:t>Everyday life is diverse</a:t>
            </a:r>
            <a:r>
              <a:rPr lang="en-GB" sz="2400" dirty="0"/>
              <a:t> </a:t>
            </a:r>
            <a:r>
              <a:rPr lang="en-GB" sz="2400" dirty="0" smtClean="0"/>
              <a:t>and complex and youth are not homogeneous. What works for one, won’t work for another.</a:t>
            </a:r>
          </a:p>
          <a:p>
            <a:endParaRPr lang="en-GB" dirty="0" smtClean="0"/>
          </a:p>
          <a:p>
            <a:endParaRPr lang="en-GB" dirty="0"/>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6019800"/>
            <a:ext cx="3162300" cy="685800"/>
          </a:xfrm>
          <a:prstGeom prst="rect">
            <a:avLst/>
          </a:prstGeom>
        </p:spPr>
      </p:pic>
    </p:spTree>
    <p:extLst>
      <p:ext uri="{BB962C8B-B14F-4D97-AF65-F5344CB8AC3E}">
        <p14:creationId xmlns:p14="http://schemas.microsoft.com/office/powerpoint/2010/main" val="30884924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1036</Words>
  <Application>Microsoft Macintosh PowerPoint</Application>
  <PresentationFormat>On-screen Show (4:3)</PresentationFormat>
  <Paragraphs>113</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PowerPoint Presentation</vt:lpstr>
      <vt:lpstr>PowerPoint Presentation</vt:lpstr>
      <vt:lpstr>POWER2YOUTH  A Comprehensive Approach to the Understanding of the Dynamics of Youth Exclusion/Inclusion and the Prospects for Youth-led Change in the South and East Mediterranean</vt:lpstr>
      <vt:lpstr>Macro-level analysis</vt:lpstr>
      <vt:lpstr>Meso-level Analysis</vt:lpstr>
      <vt:lpstr>Micro-level analysis</vt:lpstr>
      <vt:lpstr>Methodology</vt:lpstr>
      <vt:lpstr>WP 7: Policy Recommendations</vt:lpstr>
      <vt:lpstr>Finding 1: Narratives behind national youth policies don’t map onto everyday lives</vt:lpstr>
      <vt:lpstr>Finding 2: Young people endure multiple-marginalisations</vt:lpstr>
      <vt:lpstr>Finding 3: Existential insecurity, precarity and the fear of falling</vt:lpstr>
      <vt:lpstr>Vertigo</vt:lpstr>
      <vt:lpstr>“We think about our futures all the time. We cannot waste time by having fun. For everything we do there is an opportunity cost”  “Whenever we make decisions, we tend to go for safety – whether it is about money, education, walking the streets”  “There is no hope here, nothing changes”</vt:lpstr>
      <vt:lpstr>“There is not any point in planning for a mortgage or making any long term plans because you never know what’s coming”  </vt:lpstr>
      <vt:lpstr>Finding 4: What works?</vt:lpstr>
      <vt:lpstr>What does this mean for (EU) policy</vt:lpstr>
      <vt:lpstr>Policy areas which can make a positive difference for young people</vt:lpstr>
      <vt:lpstr>Policy areas which can make a positive difference for young people</vt:lpstr>
      <vt:lpstr>“radicalisation does not begin because the transportation is not free: it begins if people cannot do anything about it”   “the EU should stop funding programmes and projects that further legitimise corrupt systems an should focus on rebuilding trust in public institutions and public transports”  Without wasta, it would not make it better, it would make it fairer”</vt:lpstr>
      <vt:lpstr>Thank you Drew Mikhael </vt:lpstr>
    </vt:vector>
  </TitlesOfParts>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MURPHY, EMMA C.</dc:creator>
  <cp:lastModifiedBy>Drew Mikhael</cp:lastModifiedBy>
  <cp:revision>17</cp:revision>
  <dcterms:created xsi:type="dcterms:W3CDTF">2006-08-16T00:00:00Z</dcterms:created>
  <dcterms:modified xsi:type="dcterms:W3CDTF">2016-12-12T11:49:40Z</dcterms:modified>
</cp:coreProperties>
</file>