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2" r:id="rId2"/>
    <p:sldMasterId id="2147483735" r:id="rId3"/>
    <p:sldMasterId id="2147483710" r:id="rId4"/>
    <p:sldMasterId id="2147483672" r:id="rId5"/>
    <p:sldMasterId id="2147483697" r:id="rId6"/>
    <p:sldMasterId id="2147483685" r:id="rId7"/>
    <p:sldMasterId id="2147483660" r:id="rId8"/>
  </p:sldMasterIdLst>
  <p:notesMasterIdLst>
    <p:notesMasterId r:id="rId22"/>
  </p:notesMasterIdLst>
  <p:handoutMasterIdLst>
    <p:handoutMasterId r:id="rId23"/>
  </p:handoutMasterIdLst>
  <p:sldIdLst>
    <p:sldId id="256" r:id="rId9"/>
    <p:sldId id="311" r:id="rId10"/>
    <p:sldId id="323" r:id="rId11"/>
    <p:sldId id="327" r:id="rId12"/>
    <p:sldId id="328" r:id="rId13"/>
    <p:sldId id="335" r:id="rId14"/>
    <p:sldId id="329" r:id="rId15"/>
    <p:sldId id="330" r:id="rId16"/>
    <p:sldId id="333" r:id="rId17"/>
    <p:sldId id="334" r:id="rId18"/>
    <p:sldId id="331" r:id="rId19"/>
    <p:sldId id="332" r:id="rId20"/>
    <p:sldId id="305" r:id="rId21"/>
  </p:sldIdLst>
  <p:sldSz cx="9144000" cy="6858000" type="screen4x3"/>
  <p:notesSz cx="6784975" cy="9906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AB"/>
    <a:srgbClr val="645A96"/>
    <a:srgbClr val="B6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7" autoAdjust="0"/>
    <p:restoredTop sz="96433" autoAdjust="0"/>
  </p:normalViewPr>
  <p:slideViewPr>
    <p:cSldViewPr snapToGrid="0">
      <p:cViewPr>
        <p:scale>
          <a:sx n="90" d="100"/>
          <a:sy n="90" d="100"/>
        </p:scale>
        <p:origin x="-136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NTS-users\martta.myllyla\SAHWA%20syksy%202016\Analyysi_martta\Poliittinen_osallistuminen_UUS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'Vrt Suomi'!$C$5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'Vrt Suomi'!$D$4:$I$4</c:f>
              <c:strCache>
                <c:ptCount val="6"/>
                <c:pt idx="0">
                  <c:v>Petition</c:v>
                </c:pt>
                <c:pt idx="1">
                  <c:v>Demon- stration</c:v>
                </c:pt>
                <c:pt idx="2">
                  <c:v>Strike</c:v>
                </c:pt>
                <c:pt idx="3">
                  <c:v>Violent action</c:v>
                </c:pt>
                <c:pt idx="4">
                  <c:v>Electoral campaign</c:v>
                </c:pt>
                <c:pt idx="5">
                  <c:v>Via internet</c:v>
                </c:pt>
              </c:strCache>
            </c:strRef>
          </c:cat>
          <c:val>
            <c:numRef>
              <c:f>'Vrt Suomi'!$D$5:$I$5</c:f>
              <c:numCache>
                <c:formatCode>0</c:formatCode>
                <c:ptCount val="6"/>
                <c:pt idx="0">
                  <c:v>1.5090543259557343</c:v>
                </c:pt>
                <c:pt idx="1">
                  <c:v>2.3138832997987926</c:v>
                </c:pt>
                <c:pt idx="2">
                  <c:v>1.4084507042253522</c:v>
                </c:pt>
                <c:pt idx="3">
                  <c:v>1.2296897827565134</c:v>
                </c:pt>
                <c:pt idx="4">
                  <c:v>3.9738430583501003</c:v>
                </c:pt>
                <c:pt idx="5">
                  <c:v>3.9235412474849096</c:v>
                </c:pt>
              </c:numCache>
            </c:numRef>
          </c:val>
        </c:ser>
        <c:ser>
          <c:idx val="1"/>
          <c:order val="1"/>
          <c:tx>
            <c:strRef>
              <c:f>'Vrt Suomi'!$C$6</c:f>
              <c:strCache>
                <c:ptCount val="1"/>
                <c:pt idx="0">
                  <c:v>Tunisia</c:v>
                </c:pt>
              </c:strCache>
            </c:strRef>
          </c:tx>
          <c:invertIfNegative val="0"/>
          <c:cat>
            <c:strRef>
              <c:f>'Vrt Suomi'!$D$4:$I$4</c:f>
              <c:strCache>
                <c:ptCount val="6"/>
                <c:pt idx="0">
                  <c:v>Petition</c:v>
                </c:pt>
                <c:pt idx="1">
                  <c:v>Demon- stration</c:v>
                </c:pt>
                <c:pt idx="2">
                  <c:v>Strike</c:v>
                </c:pt>
                <c:pt idx="3">
                  <c:v>Violent action</c:v>
                </c:pt>
                <c:pt idx="4">
                  <c:v>Electoral campaign</c:v>
                </c:pt>
                <c:pt idx="5">
                  <c:v>Via internet</c:v>
                </c:pt>
              </c:strCache>
            </c:strRef>
          </c:cat>
          <c:val>
            <c:numRef>
              <c:f>'Vrt Suomi'!$D$6:$I$6</c:f>
              <c:numCache>
                <c:formatCode>0</c:formatCode>
                <c:ptCount val="6"/>
                <c:pt idx="0">
                  <c:v>1.4832597846334605</c:v>
                </c:pt>
                <c:pt idx="1">
                  <c:v>2.5197485730223894</c:v>
                </c:pt>
                <c:pt idx="2">
                  <c:v>2.8295496428820308</c:v>
                </c:pt>
                <c:pt idx="3">
                  <c:v>1.2</c:v>
                </c:pt>
                <c:pt idx="4">
                  <c:v>2.25</c:v>
                </c:pt>
                <c:pt idx="5">
                  <c:v>2.3678364728500578</c:v>
                </c:pt>
              </c:numCache>
            </c:numRef>
          </c:val>
        </c:ser>
        <c:ser>
          <c:idx val="2"/>
          <c:order val="2"/>
          <c:tx>
            <c:strRef>
              <c:f>'Vrt Suomi'!$C$7</c:f>
              <c:strCache>
                <c:ptCount val="1"/>
                <c:pt idx="0">
                  <c:v>Algeria</c:v>
                </c:pt>
              </c:strCache>
            </c:strRef>
          </c:tx>
          <c:invertIfNegative val="0"/>
          <c:cat>
            <c:strRef>
              <c:f>'Vrt Suomi'!$D$4:$I$4</c:f>
              <c:strCache>
                <c:ptCount val="6"/>
                <c:pt idx="0">
                  <c:v>Petition</c:v>
                </c:pt>
                <c:pt idx="1">
                  <c:v>Demon- stration</c:v>
                </c:pt>
                <c:pt idx="2">
                  <c:v>Strike</c:v>
                </c:pt>
                <c:pt idx="3">
                  <c:v>Violent action</c:v>
                </c:pt>
                <c:pt idx="4">
                  <c:v>Electoral campaign</c:v>
                </c:pt>
                <c:pt idx="5">
                  <c:v>Via internet</c:v>
                </c:pt>
              </c:strCache>
            </c:strRef>
          </c:cat>
          <c:val>
            <c:numRef>
              <c:f>'Vrt Suomi'!$D$7:$I$7</c:f>
              <c:numCache>
                <c:formatCode>0</c:formatCode>
                <c:ptCount val="6"/>
                <c:pt idx="0">
                  <c:v>18.489660158785203</c:v>
                </c:pt>
                <c:pt idx="1">
                  <c:v>20.049261625633612</c:v>
                </c:pt>
                <c:pt idx="2">
                  <c:v>21.335904084834763</c:v>
                </c:pt>
                <c:pt idx="3">
                  <c:v>18.29670379122507</c:v>
                </c:pt>
                <c:pt idx="4">
                  <c:v>19.776752632836857</c:v>
                </c:pt>
                <c:pt idx="5">
                  <c:v>19.073479424820977</c:v>
                </c:pt>
              </c:numCache>
            </c:numRef>
          </c:val>
        </c:ser>
        <c:ser>
          <c:idx val="3"/>
          <c:order val="3"/>
          <c:tx>
            <c:strRef>
              <c:f>'Vrt Suomi'!$C$8</c:f>
              <c:strCache>
                <c:ptCount val="1"/>
                <c:pt idx="0">
                  <c:v>Lebanon</c:v>
                </c:pt>
              </c:strCache>
            </c:strRef>
          </c:tx>
          <c:invertIfNegative val="0"/>
          <c:cat>
            <c:strRef>
              <c:f>'Vrt Suomi'!$D$4:$I$4</c:f>
              <c:strCache>
                <c:ptCount val="6"/>
                <c:pt idx="0">
                  <c:v>Petition</c:v>
                </c:pt>
                <c:pt idx="1">
                  <c:v>Demon- stration</c:v>
                </c:pt>
                <c:pt idx="2">
                  <c:v>Strike</c:v>
                </c:pt>
                <c:pt idx="3">
                  <c:v>Violent action</c:v>
                </c:pt>
                <c:pt idx="4">
                  <c:v>Electoral campaign</c:v>
                </c:pt>
                <c:pt idx="5">
                  <c:v>Via internet</c:v>
                </c:pt>
              </c:strCache>
            </c:strRef>
          </c:cat>
          <c:val>
            <c:numRef>
              <c:f>'Vrt Suomi'!$D$8:$I$8</c:f>
              <c:numCache>
                <c:formatCode>0</c:formatCode>
                <c:ptCount val="6"/>
                <c:pt idx="0">
                  <c:v>8.5500000000000007</c:v>
                </c:pt>
                <c:pt idx="1">
                  <c:v>12.25</c:v>
                </c:pt>
                <c:pt idx="2">
                  <c:v>10.6</c:v>
                </c:pt>
                <c:pt idx="3">
                  <c:v>0.70000000000000007</c:v>
                </c:pt>
                <c:pt idx="4">
                  <c:v>4.55</c:v>
                </c:pt>
                <c:pt idx="5">
                  <c:v>10.65</c:v>
                </c:pt>
              </c:numCache>
            </c:numRef>
          </c:val>
        </c:ser>
        <c:ser>
          <c:idx val="4"/>
          <c:order val="4"/>
          <c:tx>
            <c:strRef>
              <c:f>'Vrt Suomi'!$C$9</c:f>
              <c:strCache>
                <c:ptCount val="1"/>
                <c:pt idx="0">
                  <c:v>Morocco</c:v>
                </c:pt>
              </c:strCache>
            </c:strRef>
          </c:tx>
          <c:invertIfNegative val="0"/>
          <c:cat>
            <c:strRef>
              <c:f>'Vrt Suomi'!$D$4:$I$4</c:f>
              <c:strCache>
                <c:ptCount val="6"/>
                <c:pt idx="0">
                  <c:v>Petition</c:v>
                </c:pt>
                <c:pt idx="1">
                  <c:v>Demon- stration</c:v>
                </c:pt>
                <c:pt idx="2">
                  <c:v>Strike</c:v>
                </c:pt>
                <c:pt idx="3">
                  <c:v>Violent action</c:v>
                </c:pt>
                <c:pt idx="4">
                  <c:v>Electoral campaign</c:v>
                </c:pt>
                <c:pt idx="5">
                  <c:v>Via internet</c:v>
                </c:pt>
              </c:strCache>
            </c:strRef>
          </c:cat>
          <c:val>
            <c:numRef>
              <c:f>'Vrt Suomi'!$D$9:$I$9</c:f>
              <c:numCache>
                <c:formatCode>0</c:formatCode>
                <c:ptCount val="6"/>
                <c:pt idx="0">
                  <c:v>19.377532531088761</c:v>
                </c:pt>
                <c:pt idx="1">
                  <c:v>16.498981749928983</c:v>
                </c:pt>
                <c:pt idx="2">
                  <c:v>15.03797688671721</c:v>
                </c:pt>
                <c:pt idx="3">
                  <c:v>14.356385913285189</c:v>
                </c:pt>
                <c:pt idx="4">
                  <c:v>14.62847436540004</c:v>
                </c:pt>
                <c:pt idx="5">
                  <c:v>14.449481527799502</c:v>
                </c:pt>
              </c:numCache>
            </c:numRef>
          </c:val>
        </c:ser>
        <c:ser>
          <c:idx val="5"/>
          <c:order val="5"/>
          <c:tx>
            <c:strRef>
              <c:f>'Vrt Suomi'!$C$10</c:f>
              <c:strCache>
                <c:ptCount val="1"/>
                <c:pt idx="0">
                  <c:v>Finland</c:v>
                </c:pt>
              </c:strCache>
            </c:strRef>
          </c:tx>
          <c:invertIfNegative val="0"/>
          <c:cat>
            <c:strRef>
              <c:f>'Vrt Suomi'!$D$4:$I$4</c:f>
              <c:strCache>
                <c:ptCount val="6"/>
                <c:pt idx="0">
                  <c:v>Petition</c:v>
                </c:pt>
                <c:pt idx="1">
                  <c:v>Demon- stration</c:v>
                </c:pt>
                <c:pt idx="2">
                  <c:v>Strike</c:v>
                </c:pt>
                <c:pt idx="3">
                  <c:v>Violent action</c:v>
                </c:pt>
                <c:pt idx="4">
                  <c:v>Electoral campaign</c:v>
                </c:pt>
                <c:pt idx="5">
                  <c:v>Via internet</c:v>
                </c:pt>
              </c:strCache>
            </c:strRef>
          </c:cat>
          <c:val>
            <c:numRef>
              <c:f>'Vrt Suomi'!$D$10:$I$10</c:f>
              <c:numCache>
                <c:formatCode>General</c:formatCode>
                <c:ptCount val="6"/>
                <c:pt idx="0">
                  <c:v>70</c:v>
                </c:pt>
                <c:pt idx="1">
                  <c:v>14</c:v>
                </c:pt>
                <c:pt idx="2">
                  <c:v>14</c:v>
                </c:pt>
                <c:pt idx="3">
                  <c:v>3</c:v>
                </c:pt>
                <c:pt idx="4">
                  <c:v>10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91008"/>
        <c:axId val="100092544"/>
      </c:barChart>
      <c:catAx>
        <c:axId val="100091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092544"/>
        <c:crosses val="autoZero"/>
        <c:auto val="1"/>
        <c:lblAlgn val="ctr"/>
        <c:lblOffset val="100"/>
        <c:noMultiLvlLbl val="0"/>
      </c:catAx>
      <c:valAx>
        <c:axId val="100092544"/>
        <c:scaling>
          <c:orientation val="minMax"/>
          <c:max val="80"/>
        </c:scaling>
        <c:delete val="0"/>
        <c:axPos val="l"/>
        <c:majorGridlines/>
        <c:numFmt formatCode="General\ \%" sourceLinked="0"/>
        <c:majorTickMark val="none"/>
        <c:minorTickMark val="none"/>
        <c:tickLblPos val="nextTo"/>
        <c:crossAx val="10009100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1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7021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CDDBE3B8-216F-4C29-8241-B2159848BDAB}" type="datetimeFigureOut">
              <a:rPr lang="fi-FI" smtClean="0"/>
              <a:t>12.12.2016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7019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B8AC0D39-5EF2-4429-9063-51F2EDA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4607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1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7021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03B8C1D-A194-4E49-9EBB-3FDA484D5309}" type="datetimeFigureOut">
              <a:rPr lang="fi-FI" smtClean="0"/>
              <a:t>12.12.2016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8498" y="4767263"/>
            <a:ext cx="5427980" cy="3900487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7019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31A5A3A7-0B68-428F-AE93-EE49B5E08B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3103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8250"/>
            <a:ext cx="4457700" cy="33432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5A3A7-0B68-428F-AE93-EE49B5E08B8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08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>Door to door –kysely, kokonaisuus kesken, viimeiset  aineistot muutama viikko sitten SOFIA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39012" indent="-284236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36942" indent="-227388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91719" indent="-227388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46496" indent="-227388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01273" indent="-227388" defTabSz="454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56049" indent="-227388" defTabSz="454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10826" indent="-227388" defTabSz="454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65603" indent="-227388" defTabSz="454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37505445-A937-41CC-A06C-FAB23BF30455}" type="slidenum">
              <a:rPr lang="fi-FI" altLang="fi-FI" smtClean="0"/>
              <a:pPr/>
              <a:t>9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>SOFIA</a:t>
            </a:r>
          </a:p>
        </p:txBody>
      </p:sp>
      <p:sp>
        <p:nvSpPr>
          <p:cNvPr id="1843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39012" indent="-284236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36942" indent="-227388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91719" indent="-227388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46496" indent="-227388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01273" indent="-227388" defTabSz="454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56049" indent="-227388" defTabSz="454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10826" indent="-227388" defTabSz="454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65603" indent="-227388" defTabSz="454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39FAE8D-FE46-4882-9AC5-5DF4608D9132}" type="slidenum">
              <a:rPr lang="fi-FI" altLang="fi-FI" smtClean="0"/>
              <a:pPr/>
              <a:t>10</a:t>
            </a:fld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46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59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71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aseline="0"/>
            </a:lvl1pPr>
          </a:lstStyle>
          <a:p>
            <a:r>
              <a:rPr lang="fi-FI" dirty="0" smtClean="0"/>
              <a:t>Esityksen väliotsikko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 smtClean="0"/>
              <a:t>Alaotsikko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5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Lisää sisältöteksti napsauttamalla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ruutu 3"/>
          <p:cNvSpPr txBox="1"/>
          <p:nvPr userDrawn="1"/>
        </p:nvSpPr>
        <p:spPr>
          <a:xfrm>
            <a:off x="7905070" y="6429826"/>
            <a:ext cx="61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01438F-76BB-464C-A127-D272D3503D10}" type="slidenum">
              <a:rPr lang="fi-FI" sz="900" smtClean="0">
                <a:solidFill>
                  <a:srgbClr val="645A96"/>
                </a:solidFill>
              </a:rPr>
              <a:t>‹#›</a:t>
            </a:fld>
            <a:endParaRPr lang="fi-FI" sz="900" dirty="0">
              <a:solidFill>
                <a:srgbClr val="645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2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444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B61928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518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3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7831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501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9C470B-8CC7-4C03-95B5-182FB3F16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66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9C470B-8CC7-4C03-95B5-182FB3F16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98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07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9C470B-8CC7-4C03-95B5-182FB3F16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726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9C470B-8CC7-4C03-95B5-182FB3F16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004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9C470B-8CC7-4C03-95B5-182FB3F16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601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9C470B-8CC7-4C03-95B5-182FB3F16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664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619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9C470B-8CC7-4C03-95B5-182FB3F16C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525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748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145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5566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317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6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17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35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147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520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576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115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3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694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430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246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35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42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402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453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732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711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358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330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337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dirty="0" smtClean="0"/>
              <a:t>Väliotsikko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 smtClean="0"/>
              <a:t>Alaotsikko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lang="fi-FI" sz="900" kern="1200" dirty="0" smtClean="0">
                <a:solidFill>
                  <a:srgbClr val="0095A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smtClean="0"/>
              <a:t>Katja Koe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400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28650" y="1431928"/>
            <a:ext cx="7886700" cy="4666794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 smtClean="0"/>
              <a:t>Kirjoita sisältöteksti tähän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95AB"/>
                </a:solidFill>
              </a:defRPr>
            </a:lvl1pPr>
          </a:lstStyle>
          <a:p>
            <a:r>
              <a:rPr lang="fi-FI" smtClean="0"/>
              <a:t>Katja Koe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449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16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24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151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062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04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23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215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165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62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D70166-49A5-44BC-8012-5A43377A07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252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867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04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9068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20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417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62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852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915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696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741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080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6677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229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2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20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94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78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660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0332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4884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791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618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341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4137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29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1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799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95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0473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1066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9114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632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32082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8999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778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90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84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5462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3523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04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vmlDrawing" Target="../drawings/vmlDrawing2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63F8B-F7C6-461A-80D4-47F7056A7E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1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1" y="771042"/>
            <a:ext cx="7472362" cy="791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Lisää sisältöteksti tähän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645A96"/>
                </a:solidFill>
              </a:defRPr>
            </a:lvl1pPr>
          </a:lstStyle>
          <a:p>
            <a:endParaRPr lang="fi-FI" dirty="0"/>
          </a:p>
        </p:txBody>
      </p:sp>
      <p:graphicFrame>
        <p:nvGraphicFramePr>
          <p:cNvPr id="8" name="Objekt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10980"/>
              </p:ext>
            </p:extLst>
          </p:nvPr>
        </p:nvGraphicFramePr>
        <p:xfrm>
          <a:off x="-2207" y="-4452"/>
          <a:ext cx="9153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Acrobat Document" r:id="rId16" imgW="5829257" imgH="95224" progId="AcroExch.Document.11">
                  <p:embed/>
                </p:oleObj>
              </mc:Choice>
              <mc:Fallback>
                <p:oleObj name="Acrobat Document" r:id="rId16" imgW="5829257" imgH="9522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-2207" y="-4452"/>
                        <a:ext cx="9153000" cy="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45A96"/>
                </a:solidFill>
              </a:defRPr>
            </a:lvl1pPr>
          </a:lstStyle>
          <a:p>
            <a:fld id="{39E11925-E288-46F5-B1FE-26AF54984E5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934" y="203271"/>
            <a:ext cx="2304288" cy="6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4" r:id="rId3"/>
    <p:sldLayoutId id="2147483725" r:id="rId4"/>
    <p:sldLayoutId id="2147483726" r:id="rId5"/>
    <p:sldLayoutId id="2147483747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645A96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00689-E2BF-4EED-AA6A-F93A0EDB7D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11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47B-CE3B-4992-A3CB-83F1EA58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32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415088" cy="749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431928"/>
            <a:ext cx="7886700" cy="474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95AB"/>
                </a:solidFill>
              </a:defRPr>
            </a:lvl1pPr>
          </a:lstStyle>
          <a:p>
            <a:endParaRPr lang="fi-FI" dirty="0"/>
          </a:p>
        </p:txBody>
      </p:sp>
      <p:graphicFrame>
        <p:nvGraphicFramePr>
          <p:cNvPr id="7" name="Objekt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453294"/>
              </p:ext>
            </p:extLst>
          </p:nvPr>
        </p:nvGraphicFramePr>
        <p:xfrm>
          <a:off x="-51792" y="1"/>
          <a:ext cx="9290804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Acrobat Document" r:id="rId15" imgW="5934057" imgH="113991" progId="AcroExch.Document.11">
                  <p:embed/>
                </p:oleObj>
              </mc:Choice>
              <mc:Fallback>
                <p:oleObj name="Acrobat Document" r:id="rId15" imgW="5934057" imgH="113991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792" y="1"/>
                        <a:ext cx="9290804" cy="123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272" y="215900"/>
            <a:ext cx="1071563" cy="478790"/>
          </a:xfrm>
          <a:prstGeom prst="rect">
            <a:avLst/>
          </a:prstGeom>
        </p:spPr>
      </p:pic>
      <p:pic>
        <p:nvPicPr>
          <p:cNvPr id="9" name="Kuva 8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272" y="215900"/>
            <a:ext cx="1071563" cy="4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95AB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95AB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95AB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95AB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95AB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BDCEC-993F-48C9-BFD7-346BC284F7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07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9AF9-5B7D-4553-9D86-223D91083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60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Katja Koe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D12D-E74C-4061-B543-4F52C01B0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40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hyperlink" Target="mailto:sofia.laine@nuorisotutkimus.fi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press/en/2015/sc12149.doc.htm" TargetMode="External"/><Relationship Id="rId2" Type="http://schemas.openxmlformats.org/officeDocument/2006/relationships/hyperlink" Target="http://blogs.plos.org/neuroanthropology/2015/04/25/scott-atran-on-youth-violent-extremism-and-promoting-peace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ahwa.eu/OUTPUTS/Publications/SAHWA-Policy-Report-on-youth-engagement-in-Arab-Mediterranean-countries" TargetMode="External"/><Relationship Id="rId4" Type="http://schemas.openxmlformats.org/officeDocument/2006/relationships/hyperlink" Target="http://www.sahw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22" y="2015067"/>
            <a:ext cx="7998864" cy="78740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Building Knowledge Networks</a:t>
            </a:r>
            <a:endParaRPr lang="fi-FI" sz="3600" dirty="0">
              <a:solidFill>
                <a:srgbClr val="645A96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8525" y="2887133"/>
            <a:ext cx="8572420" cy="1717951"/>
          </a:xfrm>
        </p:spPr>
        <p:txBody>
          <a:bodyPr>
            <a:normAutofit fontScale="85000" lnSpcReduction="20000"/>
          </a:bodyPr>
          <a:lstStyle/>
          <a:p>
            <a:r>
              <a:rPr lang="en-GB" sz="3000" dirty="0" smtClean="0">
                <a:solidFill>
                  <a:srgbClr val="645A96"/>
                </a:solidFill>
              </a:rPr>
              <a:t>Or 7 points on studying youth participation, </a:t>
            </a:r>
            <a:br>
              <a:rPr lang="en-GB" sz="3000" dirty="0" smtClean="0">
                <a:solidFill>
                  <a:srgbClr val="645A96"/>
                </a:solidFill>
              </a:rPr>
            </a:br>
            <a:r>
              <a:rPr lang="en-GB" sz="3000" dirty="0" smtClean="0">
                <a:solidFill>
                  <a:srgbClr val="645A96"/>
                </a:solidFill>
              </a:rPr>
              <a:t>doing international research collaboration,</a:t>
            </a:r>
            <a:br>
              <a:rPr lang="en-GB" sz="3000" dirty="0" smtClean="0">
                <a:solidFill>
                  <a:srgbClr val="645A96"/>
                </a:solidFill>
              </a:rPr>
            </a:br>
            <a:r>
              <a:rPr lang="en-GB" sz="3000" dirty="0" smtClean="0">
                <a:solidFill>
                  <a:srgbClr val="645A96"/>
                </a:solidFill>
              </a:rPr>
              <a:t>and contributing to evidence based youth policy </a:t>
            </a:r>
          </a:p>
          <a:p>
            <a:endParaRPr lang="en-GB" sz="2400" dirty="0" smtClean="0">
              <a:solidFill>
                <a:srgbClr val="0095AB"/>
              </a:solidFill>
            </a:endParaRPr>
          </a:p>
          <a:p>
            <a:r>
              <a:rPr lang="en-GB" sz="2400" dirty="0" smtClean="0">
                <a:solidFill>
                  <a:srgbClr val="0095AB"/>
                </a:solidFill>
              </a:rPr>
              <a:t>Sofia Laine, Finnish Youth Research Network, </a:t>
            </a:r>
            <a:r>
              <a:rPr lang="en-GB" sz="2400" dirty="0" smtClean="0">
                <a:solidFill>
                  <a:srgbClr val="0095AB"/>
                </a:solidFill>
                <a:hlinkClick r:id="rId4"/>
              </a:rPr>
              <a:t>sofia.laine@youthresearch.fi</a:t>
            </a:r>
            <a:r>
              <a:rPr lang="en-GB" sz="2400" dirty="0" smtClean="0">
                <a:solidFill>
                  <a:srgbClr val="0095AB"/>
                </a:solidFill>
              </a:rPr>
              <a:t> </a:t>
            </a:r>
          </a:p>
          <a:p>
            <a:endParaRPr lang="en-GB" sz="2400" dirty="0">
              <a:solidFill>
                <a:srgbClr val="645A96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228524" y="395731"/>
            <a:ext cx="5503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South-Mediterranean youth co-operation</a:t>
            </a:r>
            <a:r>
              <a:rPr lang="en-GB" dirty="0"/>
              <a:t>: </a:t>
            </a:r>
          </a:p>
          <a:p>
            <a:r>
              <a:rPr lang="en-GB" dirty="0"/>
              <a:t>Building </a:t>
            </a:r>
            <a:r>
              <a:rPr lang="en-GB" dirty="0" smtClean="0"/>
              <a:t>Knowledge </a:t>
            </a:r>
            <a:r>
              <a:rPr lang="en-GB" dirty="0"/>
              <a:t>Networks for Evidence Based </a:t>
            </a:r>
            <a:r>
              <a:rPr lang="en-GB" dirty="0" smtClean="0"/>
              <a:t>Youth </a:t>
            </a:r>
            <a:r>
              <a:rPr lang="en-GB" dirty="0"/>
              <a:t>Policy and Practice</a:t>
            </a:r>
          </a:p>
          <a:p>
            <a:r>
              <a:rPr lang="en-GB" dirty="0"/>
              <a:t>Expert </a:t>
            </a:r>
            <a:r>
              <a:rPr lang="en-GB" dirty="0" smtClean="0"/>
              <a:t>Meeting, Brussels 12-13 </a:t>
            </a:r>
            <a:r>
              <a:rPr lang="en-GB" dirty="0"/>
              <a:t>December </a:t>
            </a:r>
            <a:r>
              <a:rPr lang="en-GB" dirty="0" smtClean="0"/>
              <a:t>2016</a:t>
            </a:r>
            <a:endParaRPr lang="en-GB" dirty="0"/>
          </a:p>
        </p:txBody>
      </p:sp>
      <p:graphicFrame>
        <p:nvGraphicFramePr>
          <p:cNvPr id="6" name="Objekt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91248"/>
              </p:ext>
            </p:extLst>
          </p:nvPr>
        </p:nvGraphicFramePr>
        <p:xfrm>
          <a:off x="-2207" y="-674"/>
          <a:ext cx="9153000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Acrobat Document" r:id="rId5" imgW="5829257" imgH="95224" progId="AcroExch.Document.11">
                  <p:embed/>
                </p:oleObj>
              </mc:Choice>
              <mc:Fallback>
                <p:oleObj name="Acrobat Document" r:id="rId5" imgW="5829257" imgH="9522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207" y="-674"/>
                        <a:ext cx="9153000" cy="1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i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741724"/>
              </p:ext>
            </p:extLst>
          </p:nvPr>
        </p:nvGraphicFramePr>
        <p:xfrm>
          <a:off x="-2207" y="-4452"/>
          <a:ext cx="9153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Acrobat Document" r:id="rId7" imgW="5829257" imgH="95224" progId="AcroExch.Document.11">
                  <p:embed/>
                </p:oleObj>
              </mc:Choice>
              <mc:Fallback>
                <p:oleObj name="Acrobat Document" r:id="rId7" imgW="5829257" imgH="9522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207" y="-4452"/>
                        <a:ext cx="9153000" cy="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uva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585" y="209680"/>
            <a:ext cx="2880360" cy="75895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45" y="5132747"/>
            <a:ext cx="5760720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t="13611" r="27031" b="10670"/>
          <a:stretch>
            <a:fillRect/>
          </a:stretch>
        </p:blipFill>
        <p:spPr bwMode="auto">
          <a:xfrm>
            <a:off x="114300" y="940863"/>
            <a:ext cx="8258175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13262" y="516467"/>
            <a:ext cx="735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95AB"/>
                </a:solidFill>
                <a:latin typeface="+mj-lt"/>
              </a:rPr>
              <a:t>Triangulation + </a:t>
            </a:r>
            <a:r>
              <a:rPr lang="en-GB" sz="2400" b="1" dirty="0" err="1" smtClean="0">
                <a:solidFill>
                  <a:srgbClr val="0095AB"/>
                </a:solidFill>
                <a:latin typeface="+mj-lt"/>
              </a:rPr>
              <a:t>intersectionality</a:t>
            </a:r>
            <a:r>
              <a:rPr lang="en-GB" sz="2400" b="1" dirty="0" smtClean="0">
                <a:solidFill>
                  <a:srgbClr val="0095AB"/>
                </a:solidFill>
                <a:latin typeface="+mj-lt"/>
              </a:rPr>
              <a:t> + South-North co-research</a:t>
            </a:r>
            <a:endParaRPr lang="en-GB" sz="2400" b="1" dirty="0">
              <a:solidFill>
                <a:srgbClr val="0095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6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160501"/>
            <a:ext cx="8068733" cy="79105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6. Importance to research and support the UN Security Council Resolution 2250 on ‘Youth, Peace and Security’</a:t>
            </a:r>
            <a:br>
              <a:rPr lang="en-GB" b="1" dirty="0" smtClean="0"/>
            </a:br>
            <a:r>
              <a:rPr lang="en-GB" sz="2700" b="1" dirty="0" smtClean="0">
                <a:solidFill>
                  <a:srgbClr val="0095AB"/>
                </a:solidFill>
              </a:rPr>
              <a:t>Recommendation: Collective research project on the topic</a:t>
            </a:r>
            <a:endParaRPr lang="en-GB" sz="2700" b="1" dirty="0">
              <a:solidFill>
                <a:srgbClr val="0095AB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81000" y="2463779"/>
            <a:ext cx="8288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Necessity to develop new tools and practices to include young people better to the decision making in all levels.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High </a:t>
            </a:r>
            <a:r>
              <a:rPr lang="en-GB" dirty="0"/>
              <a:t>unemployment rates, social marginalisation and young people's increasing non-involvement in the societies </a:t>
            </a:r>
            <a:r>
              <a:rPr lang="en-GB" dirty="0" smtClean="0"/>
              <a:t>decreases </a:t>
            </a:r>
            <a:r>
              <a:rPr lang="en-GB" dirty="0"/>
              <a:t>or even blocks the </a:t>
            </a:r>
            <a:r>
              <a:rPr lang="en-GB" dirty="0" smtClean="0"/>
              <a:t>development worldwide.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 smtClean="0">
                <a:hlinkClick r:id="rId2"/>
              </a:rPr>
              <a:t>Scott </a:t>
            </a:r>
            <a:r>
              <a:rPr lang="fi-FI" dirty="0" err="1" smtClean="0">
                <a:hlinkClick r:id="rId2"/>
              </a:rPr>
              <a:t>Atran</a:t>
            </a:r>
            <a:r>
              <a:rPr lang="fi-FI" dirty="0" smtClean="0"/>
              <a:t> (2015) </a:t>
            </a:r>
            <a:r>
              <a:rPr lang="en-GB" dirty="0"/>
              <a:t>‘The Role of Youth in Countering Violent Extremism and Promoting </a:t>
            </a:r>
            <a:r>
              <a:rPr lang="en-GB" dirty="0" smtClean="0"/>
              <a:t>Peace’: </a:t>
            </a:r>
            <a:r>
              <a:rPr lang="fi-FI" dirty="0" smtClean="0"/>
              <a:t>”</a:t>
            </a:r>
            <a:r>
              <a:rPr lang="en-GB" dirty="0" smtClean="0"/>
              <a:t>The </a:t>
            </a:r>
            <a:r>
              <a:rPr lang="en-GB" dirty="0"/>
              <a:t>key, as Margaret Mead taught me long ago, </a:t>
            </a:r>
            <a:r>
              <a:rPr lang="en-GB" dirty="0" smtClean="0"/>
              <a:t>was </a:t>
            </a:r>
            <a:r>
              <a:rPr lang="en-GB" dirty="0"/>
              <a:t>to empathize with people, without always sympathizing: to participate in their lives to the extent you feel is morally possible. And then report</a:t>
            </a:r>
            <a:r>
              <a:rPr lang="en-GB" dirty="0" smtClean="0"/>
              <a:t>.”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Young people look after meaningful life and dignity especially in the transition phase towards adulthood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hlinkClick r:id="rId3"/>
              </a:rPr>
              <a:t>2250 Resolution </a:t>
            </a:r>
            <a:r>
              <a:rPr lang="en-GB" dirty="0" smtClean="0"/>
              <a:t>recognizes “that </a:t>
            </a:r>
            <a:r>
              <a:rPr lang="en-GB" dirty="0"/>
              <a:t>youth should actively be engaged in shaping lasting peace and contributing to justice and reconciliation, and that a large youth population presents a unique demographic dividend that can contribute to lasting peace and economic prosperity if inclusive policies are in </a:t>
            </a:r>
            <a:r>
              <a:rPr lang="en-GB" dirty="0" smtClean="0"/>
              <a:t>place”.</a:t>
            </a:r>
            <a:r>
              <a:rPr lang="en-GB" dirty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6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Atran</a:t>
            </a:r>
            <a:r>
              <a:rPr lang="fi-FI" dirty="0" smtClean="0"/>
              <a:t>: ”</a:t>
            </a:r>
            <a:r>
              <a:rPr lang="en-GB" dirty="0" smtClean="0"/>
              <a:t>three </a:t>
            </a:r>
            <a:r>
              <a:rPr lang="en-GB" dirty="0"/>
              <a:t>conditions that I believe young people </a:t>
            </a:r>
            <a:r>
              <a:rPr lang="en-GB" dirty="0" smtClean="0"/>
              <a:t>need”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4050" y="1783292"/>
            <a:ext cx="7886700" cy="2339976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dirty="0" smtClean="0"/>
              <a:t>The </a:t>
            </a:r>
            <a:r>
              <a:rPr lang="en-GB" dirty="0"/>
              <a:t>first condition: offer youth something that makes them dream, of a life of significance through struggle and sacrifice in comradeship.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 smtClean="0"/>
              <a:t>The </a:t>
            </a:r>
            <a:r>
              <a:rPr lang="en-GB" dirty="0"/>
              <a:t>second condition: offer youth a positive personal dream, with a concrete chance of realization.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 smtClean="0"/>
              <a:t>A </a:t>
            </a:r>
            <a:r>
              <a:rPr lang="en-GB" dirty="0"/>
              <a:t>third condition: offer youth the chance to create their own local initiatives.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51933" y="4555067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+mj-lt"/>
              </a:rPr>
              <a:t>7. The </a:t>
            </a:r>
            <a:r>
              <a:rPr lang="en-GB" sz="3000" dirty="0" err="1" smtClean="0">
                <a:latin typeface="+mj-lt"/>
              </a:rPr>
              <a:t>CoE</a:t>
            </a:r>
            <a:r>
              <a:rPr lang="en-GB" sz="3000" dirty="0" smtClean="0">
                <a:latin typeface="+mj-lt"/>
              </a:rPr>
              <a:t>-EU Youth Partnership’s process on ‘’Young refugees and youth work”</a:t>
            </a:r>
            <a:r>
              <a:rPr lang="en-GB" sz="3000" dirty="0">
                <a:latin typeface="+mj-lt"/>
              </a:rPr>
              <a:t/>
            </a:r>
            <a:br>
              <a:rPr lang="en-GB" sz="3000" dirty="0">
                <a:latin typeface="+mj-lt"/>
              </a:rPr>
            </a:br>
            <a:r>
              <a:rPr lang="en-GB" sz="3000" dirty="0" smtClean="0">
                <a:solidFill>
                  <a:srgbClr val="0095AB"/>
                </a:solidFill>
                <a:latin typeface="+mj-lt"/>
              </a:rPr>
              <a:t>Proposal: </a:t>
            </a:r>
            <a:r>
              <a:rPr lang="en-GB" sz="3000" dirty="0">
                <a:solidFill>
                  <a:srgbClr val="0095AB"/>
                </a:solidFill>
                <a:latin typeface="+mj-lt"/>
              </a:rPr>
              <a:t>Collective research project on the </a:t>
            </a:r>
            <a:r>
              <a:rPr lang="en-GB" sz="3000" dirty="0" smtClean="0">
                <a:solidFill>
                  <a:srgbClr val="0095AB"/>
                </a:solidFill>
                <a:latin typeface="+mj-lt"/>
              </a:rPr>
              <a:t>topic, framing with 2250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15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lh6.googleusercontent.com/iCRn0pR-6ObEF9aMTzt7zsvKSvUJAjr9HlO9FjY4ROcUsAGsQGb0X_Y_DttMX2D1k0MD_vVkZoON9WFWFTvBSyHkGAFz9geIlKdC6sQP2X7M1Jv_oNtG6WtaGdCt1Yvs49SKPYY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6267"/>
            <a:ext cx="9144000" cy="58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44118" y="5792202"/>
            <a:ext cx="257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Copyright: </a:t>
            </a:r>
            <a:r>
              <a:rPr lang="sv-SE" dirty="0" err="1" smtClean="0">
                <a:solidFill>
                  <a:srgbClr val="FF0000"/>
                </a:solidFill>
              </a:rPr>
              <a:t>Zwewla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686" y="5597498"/>
            <a:ext cx="4691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err="1" smtClean="0">
                <a:solidFill>
                  <a:srgbClr val="FF0000"/>
                </a:solidFill>
              </a:rPr>
              <a:t>Than</a:t>
            </a:r>
            <a:r>
              <a:rPr lang="sv-SE" sz="5400" b="1" dirty="0" err="1" smtClean="0">
                <a:solidFill>
                  <a:srgbClr val="00B0F0"/>
                </a:solidFill>
              </a:rPr>
              <a:t>k</a:t>
            </a:r>
            <a:r>
              <a:rPr lang="sv-SE" sz="5400" b="1" dirty="0" smtClean="0">
                <a:solidFill>
                  <a:srgbClr val="00B0F0"/>
                </a:solidFill>
              </a:rPr>
              <a:t> </a:t>
            </a:r>
            <a:r>
              <a:rPr lang="sv-SE" sz="5400" b="1" dirty="0" err="1" smtClean="0">
                <a:solidFill>
                  <a:srgbClr val="00B0F0"/>
                </a:solidFill>
              </a:rPr>
              <a:t>You</a:t>
            </a:r>
            <a:r>
              <a:rPr lang="sv-SE" sz="5400" b="1" dirty="0" smtClean="0">
                <a:solidFill>
                  <a:srgbClr val="00B0F0"/>
                </a:solidFill>
              </a:rPr>
              <a:t>!</a:t>
            </a:r>
            <a:endParaRPr lang="sv-SE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69" y="739642"/>
            <a:ext cx="7886897" cy="79105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1. Importance of studying and understanding diversity of youth political engagement.</a:t>
            </a:r>
            <a:endParaRPr lang="en-GB" b="1" dirty="0">
              <a:solidFill>
                <a:srgbClr val="0095A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03" y="1413133"/>
            <a:ext cx="82039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pPr algn="ctr"/>
            <a:r>
              <a:rPr lang="en-GB" dirty="0" smtClean="0"/>
              <a:t>Way of reason (institutionalised) – way of subjectivity (everyday activism, social movements) (</a:t>
            </a:r>
            <a:r>
              <a:rPr lang="en-GB" dirty="0" err="1" smtClean="0"/>
              <a:t>Pleyers</a:t>
            </a:r>
            <a:r>
              <a:rPr lang="en-GB" dirty="0" smtClean="0"/>
              <a:t> 2010)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Young party members – NGO actors – Social movement activists</a:t>
            </a:r>
          </a:p>
          <a:p>
            <a:pPr algn="ctr"/>
            <a:r>
              <a:rPr lang="fi-FI" dirty="0" smtClean="0"/>
              <a:t>Inter- and </a:t>
            </a:r>
            <a:r>
              <a:rPr lang="fi-FI" dirty="0" err="1" smtClean="0"/>
              <a:t>intragenerational</a:t>
            </a:r>
            <a:r>
              <a:rPr lang="fi-FI" dirty="0" smtClean="0"/>
              <a:t> </a:t>
            </a:r>
            <a:r>
              <a:rPr lang="fi-FI" dirty="0" err="1" smtClean="0"/>
              <a:t>dialogue/misunderstanding</a:t>
            </a:r>
            <a:endParaRPr lang="fi-FI" dirty="0" smtClean="0"/>
          </a:p>
          <a:p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Academy of Finland-funded consortium project called ‘Youth and Political Engagement in Contemporary Africa’ (</a:t>
            </a:r>
            <a:r>
              <a:rPr lang="en-GB" dirty="0" err="1"/>
              <a:t>YoPo</a:t>
            </a:r>
            <a:r>
              <a:rPr lang="en-GB" dirty="0"/>
              <a:t>) (2012–2016, n° 258235) 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EU-funded </a:t>
            </a:r>
            <a:r>
              <a:rPr lang="en-GB" dirty="0"/>
              <a:t>research project called ‘SAHWA: Researching Arab Mediterranean Youth: Towards a New Social Contract’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dirty="0" smtClean="0"/>
              <a:t>2014-2017, </a:t>
            </a:r>
            <a:r>
              <a:rPr lang="en-GB" dirty="0"/>
              <a:t>n° 613174) 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 Ministry of Culture, Spain, funded GENIND project ‘Indignant </a:t>
            </a:r>
            <a:r>
              <a:rPr lang="en-GB" dirty="0"/>
              <a:t>Generation. The youth movements of 2011 in the Mediterranean area: a transnational </a:t>
            </a:r>
            <a:r>
              <a:rPr lang="en-GB" dirty="0" smtClean="0"/>
              <a:t>perspective’ (2013-2016, n°</a:t>
            </a:r>
            <a:r>
              <a:rPr lang="en-GB" dirty="0"/>
              <a:t> </a:t>
            </a:r>
            <a:r>
              <a:rPr lang="en-GB" dirty="0" smtClean="0"/>
              <a:t>CSO2012-34415)</a:t>
            </a:r>
            <a:endParaRPr lang="en-GB" dirty="0"/>
          </a:p>
        </p:txBody>
      </p:sp>
      <p:sp>
        <p:nvSpPr>
          <p:cNvPr id="3" name="Tekstiruutu 2"/>
          <p:cNvSpPr txBox="1"/>
          <p:nvPr/>
        </p:nvSpPr>
        <p:spPr>
          <a:xfrm>
            <a:off x="550333" y="5359380"/>
            <a:ext cx="833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95AB"/>
                </a:solidFill>
                <a:latin typeface="+mj-lt"/>
              </a:rPr>
              <a:t>Recommendation: To develop mechanisms how the research knowledge would be in a deeper dialogue with a) youth policy and b) young people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3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033496"/>
            <a:ext cx="8068733" cy="79105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2. Importance of co-research by scholars from the South and </a:t>
            </a:r>
            <a:r>
              <a:rPr lang="en-GB" b="1" dirty="0"/>
              <a:t>the North and real </a:t>
            </a:r>
            <a:r>
              <a:rPr lang="en-GB" b="1" dirty="0" smtClean="0"/>
              <a:t>spaces </a:t>
            </a:r>
            <a:r>
              <a:rPr lang="en-GB" b="1" dirty="0"/>
              <a:t>of </a:t>
            </a:r>
            <a:r>
              <a:rPr lang="en-GB" b="1" dirty="0" smtClean="0"/>
              <a:t>dialogue</a:t>
            </a:r>
            <a:br>
              <a:rPr lang="en-GB" b="1" dirty="0" smtClean="0"/>
            </a:br>
            <a:endParaRPr lang="en-GB" b="1" dirty="0">
              <a:solidFill>
                <a:srgbClr val="0095AB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778940" y="1794886"/>
            <a:ext cx="7196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Jabberi</a:t>
            </a:r>
            <a:r>
              <a:rPr lang="en-GB" dirty="0"/>
              <a:t>, </a:t>
            </a:r>
            <a:r>
              <a:rPr lang="en-GB" dirty="0" err="1"/>
              <a:t>Fatma</a:t>
            </a:r>
            <a:r>
              <a:rPr lang="en-GB" dirty="0"/>
              <a:t> &amp; Laine, Sofia (2015) Spaces of dialogue? The case of the World Social Forum Tunis 2013 from the perspective of young, local volunteers. Global Studies of Childhood 5(2) 178–190.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Laine</a:t>
            </a:r>
            <a:r>
              <a:rPr lang="en-GB" dirty="0"/>
              <a:t>, Sofia &amp; </a:t>
            </a:r>
            <a:r>
              <a:rPr lang="en-GB" dirty="0" err="1"/>
              <a:t>Suurpää</a:t>
            </a:r>
            <a:r>
              <a:rPr lang="en-GB" dirty="0"/>
              <a:t> Leena &amp; Ltifi, Afifa (2017) Respectful resistance. Young musicians and the unfinished revolution in Tunisia. In </a:t>
            </a:r>
            <a:r>
              <a:rPr lang="en-GB" dirty="0" err="1"/>
              <a:t>Elina</a:t>
            </a:r>
            <a:r>
              <a:rPr lang="en-GB" dirty="0"/>
              <a:t> </a:t>
            </a:r>
            <a:r>
              <a:rPr lang="en-GB" dirty="0" err="1"/>
              <a:t>Oinas</a:t>
            </a:r>
            <a:r>
              <a:rPr lang="en-GB" dirty="0"/>
              <a:t> &amp; Leena </a:t>
            </a:r>
            <a:r>
              <a:rPr lang="en-GB" dirty="0" err="1"/>
              <a:t>Suurpää</a:t>
            </a:r>
            <a:r>
              <a:rPr lang="en-GB" dirty="0"/>
              <a:t> &amp; Henri Onodera (eds.) What Politics? Youth political engagement in contemporary Africa. Leiden: Brill.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Mai, </a:t>
            </a:r>
            <a:r>
              <a:rPr lang="en-GB" dirty="0" err="1"/>
              <a:t>Yên</a:t>
            </a:r>
            <a:r>
              <a:rPr lang="en-GB" dirty="0"/>
              <a:t> &amp; Laine, Sofia (forthcoming) Blogging Activism of Young Educated and Global women in Tunisia and Vietnam: A Two-Case </a:t>
            </a:r>
            <a:r>
              <a:rPr lang="en-GB" dirty="0" smtClean="0"/>
              <a:t>Study. </a:t>
            </a:r>
            <a:r>
              <a:rPr lang="en-GB" dirty="0" err="1"/>
              <a:t>PArticipation</a:t>
            </a:r>
            <a:r>
              <a:rPr lang="en-GB" dirty="0"/>
              <a:t> and Conflict Journal’s special issue 9(3) 2016: "Youth and the Reinvention of Politics. New Forms of Participation in the age of </a:t>
            </a:r>
            <a:r>
              <a:rPr lang="en-GB" dirty="0" err="1"/>
              <a:t>Individualizazion</a:t>
            </a:r>
            <a:r>
              <a:rPr lang="en-GB" dirty="0"/>
              <a:t> and </a:t>
            </a:r>
            <a:r>
              <a:rPr lang="en-GB" dirty="0" err="1"/>
              <a:t>Presentification</a:t>
            </a:r>
            <a:r>
              <a:rPr lang="en-GB" dirty="0" smtClean="0"/>
              <a:t>".</a:t>
            </a:r>
            <a:endParaRPr lang="en-GB" dirty="0"/>
          </a:p>
        </p:txBody>
      </p:sp>
      <p:sp>
        <p:nvSpPr>
          <p:cNvPr id="4" name="Tekstiruutu 3"/>
          <p:cNvSpPr txBox="1"/>
          <p:nvPr/>
        </p:nvSpPr>
        <p:spPr>
          <a:xfrm>
            <a:off x="833987" y="5215461"/>
            <a:ext cx="779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95AB"/>
                </a:solidFill>
                <a:latin typeface="+mj-lt"/>
              </a:rPr>
              <a:t>Recommendation: Support tutoring / mentoring structures </a:t>
            </a:r>
            <a:r>
              <a:rPr lang="en-GB" sz="3000" b="1" dirty="0" smtClean="0">
                <a:solidFill>
                  <a:srgbClr val="0095AB"/>
                </a:solidFill>
                <a:latin typeface="+mj-lt"/>
              </a:rPr>
              <a:t>and </a:t>
            </a:r>
            <a:r>
              <a:rPr lang="en-GB" sz="3000" b="1" dirty="0">
                <a:solidFill>
                  <a:srgbClr val="0095AB"/>
                </a:solidFill>
                <a:latin typeface="+mj-lt"/>
              </a:rPr>
              <a:t>co-research </a:t>
            </a:r>
            <a:r>
              <a:rPr lang="en-GB" sz="3000" b="1" dirty="0" smtClean="0">
                <a:solidFill>
                  <a:srgbClr val="0095AB"/>
                </a:solidFill>
                <a:latin typeface="+mj-lt"/>
              </a:rPr>
              <a:t>projects between global South and North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0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050430"/>
            <a:ext cx="8068733" cy="79105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3</a:t>
            </a:r>
            <a:r>
              <a:rPr lang="en-GB" b="1" dirty="0" smtClean="0"/>
              <a:t>. Importance of researching South-Med programmes – or young people’s experiences of the youth programmes</a:t>
            </a:r>
            <a:endParaRPr lang="en-GB" b="1" dirty="0">
              <a:solidFill>
                <a:srgbClr val="0095AB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18067" y="2413968"/>
            <a:ext cx="4275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Tunisian School of Politics (</a:t>
            </a:r>
            <a:r>
              <a:rPr lang="en-GB" dirty="0" err="1" smtClean="0"/>
              <a:t>TSoP</a:t>
            </a:r>
            <a:r>
              <a:rPr lang="en-GB" dirty="0" smtClean="0"/>
              <a:t>) as a case study 2012-2016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Interviewing students in Tunisia and in Finland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Organising seminars together with Demo Finland (Finnish Funder)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08000" y="4775536"/>
            <a:ext cx="4385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95AB"/>
                </a:solidFill>
              </a:rPr>
              <a:t>Proposal: Organising extensive youth research project that studies EU and Tunisia Youth Partnership</a:t>
            </a:r>
            <a:endParaRPr lang="en-GB" sz="3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81" y="1764242"/>
            <a:ext cx="4003805" cy="50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aavio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858838"/>
            <a:ext cx="5665787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702732" y="372533"/>
            <a:ext cx="803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"</a:t>
            </a:r>
            <a:r>
              <a:rPr lang="en-GB" b="1" dirty="0"/>
              <a:t>Who benefits the most from the cooperation with EU” (%).</a:t>
            </a:r>
            <a:endParaRPr lang="en-GB" dirty="0"/>
          </a:p>
        </p:txBody>
      </p:sp>
      <p:sp>
        <p:nvSpPr>
          <p:cNvPr id="7" name="Tekstiruutu 6"/>
          <p:cNvSpPr txBox="1"/>
          <p:nvPr/>
        </p:nvSpPr>
        <p:spPr>
          <a:xfrm>
            <a:off x="7035800" y="4961467"/>
            <a:ext cx="184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Source</a:t>
            </a:r>
            <a:r>
              <a:rPr lang="fi-FI" dirty="0" smtClean="0"/>
              <a:t>: SAHWA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Survey</a:t>
            </a:r>
            <a:r>
              <a:rPr lang="fi-FI" dirty="0" smtClean="0"/>
              <a:t>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1" y="771042"/>
            <a:ext cx="8447616" cy="791058"/>
          </a:xfrm>
        </p:spPr>
        <p:txBody>
          <a:bodyPr>
            <a:noAutofit/>
          </a:bodyPr>
          <a:lstStyle/>
          <a:p>
            <a:r>
              <a:rPr lang="en-GB" sz="2800" dirty="0" smtClean="0"/>
              <a:t>Figure: </a:t>
            </a:r>
            <a:r>
              <a:rPr lang="en-GB" sz="2800" dirty="0"/>
              <a:t>Confidence to political institutions (averages)</a:t>
            </a:r>
            <a:br>
              <a:rPr lang="en-GB" sz="2800" dirty="0"/>
            </a:br>
            <a:r>
              <a:rPr lang="en-GB" sz="2800" dirty="0"/>
              <a:t>Source: SAHWA Youth Survey 2016</a:t>
            </a:r>
          </a:p>
        </p:txBody>
      </p:sp>
      <p:pic>
        <p:nvPicPr>
          <p:cNvPr id="6146" name="Kaavi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744133"/>
            <a:ext cx="8551333" cy="51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8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346775"/>
            <a:ext cx="8068733" cy="79105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4</a:t>
            </a:r>
            <a:r>
              <a:rPr lang="en-GB" b="1" dirty="0" smtClean="0"/>
              <a:t>. Importance of longitudinal research</a:t>
            </a:r>
            <a:br>
              <a:rPr lang="en-GB" b="1" dirty="0" smtClean="0"/>
            </a:br>
            <a:endParaRPr lang="en-GB" b="1" dirty="0">
              <a:solidFill>
                <a:srgbClr val="0095AB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18067" y="2082800"/>
            <a:ext cx="7196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Studying changes: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Institutional changes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Cultural changes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Individual chances / life trajectories</a:t>
            </a:r>
            <a:endParaRPr lang="en-GB" dirty="0"/>
          </a:p>
        </p:txBody>
      </p:sp>
      <p:sp>
        <p:nvSpPr>
          <p:cNvPr id="4" name="Tekstiruutu 3"/>
          <p:cNvSpPr txBox="1"/>
          <p:nvPr/>
        </p:nvSpPr>
        <p:spPr>
          <a:xfrm>
            <a:off x="685801" y="3283129"/>
            <a:ext cx="7882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95AB"/>
                </a:solidFill>
              </a:rPr>
              <a:t>Recommendation: </a:t>
            </a:r>
            <a:r>
              <a:rPr lang="en-GB" sz="2000" dirty="0" smtClean="0">
                <a:solidFill>
                  <a:srgbClr val="0095AB"/>
                </a:solidFill>
              </a:rPr>
              <a:t>Better support to longitudinal research projects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6530" y="4714680"/>
            <a:ext cx="8068733" cy="791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645A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/>
              <a:t>5</a:t>
            </a:r>
            <a:r>
              <a:rPr lang="en-GB" sz="3000" b="1" dirty="0" smtClean="0"/>
              <a:t>. Importance of North-South combined </a:t>
            </a:r>
            <a:br>
              <a:rPr lang="en-GB" sz="3000" b="1" dirty="0" smtClean="0"/>
            </a:br>
            <a:r>
              <a:rPr lang="en-GB" sz="3000" b="1" dirty="0" smtClean="0"/>
              <a:t>a) research, b) Pool of Youth Research, c) Knowledge Centre for Youth Policy (ref. youthpolicy.org)</a:t>
            </a:r>
            <a:br>
              <a:rPr lang="en-GB" sz="3000" b="1" dirty="0" smtClean="0"/>
            </a:br>
            <a:endParaRPr lang="en-GB" sz="3000" b="1" dirty="0">
              <a:solidFill>
                <a:srgbClr val="009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/>
          <p:cNvGraphicFramePr/>
          <p:nvPr>
            <p:extLst>
              <p:ext uri="{D42A27DB-BD31-4B8C-83A1-F6EECF244321}">
                <p14:modId xmlns:p14="http://schemas.microsoft.com/office/powerpoint/2010/main" val="1800824776"/>
              </p:ext>
            </p:extLst>
          </p:nvPr>
        </p:nvGraphicFramePr>
        <p:xfrm>
          <a:off x="186265" y="499533"/>
          <a:ext cx="8720667" cy="540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431800" y="6087533"/>
            <a:ext cx="859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Sources: SAHWA Youth Survey 2016 &amp; Finnish Youth Barometer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8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t="11111" r="29817" b="4861"/>
          <a:stretch>
            <a:fillRect/>
          </a:stretch>
        </p:blipFill>
        <p:spPr bwMode="auto">
          <a:xfrm>
            <a:off x="139700" y="571500"/>
            <a:ext cx="50165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156200" y="1314450"/>
            <a:ext cx="3216275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hlinkClick r:id="rId4"/>
              </a:rPr>
              <a:t>www.sahwa.eu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3,1 million euro </a:t>
            </a:r>
            <a:r>
              <a:rPr lang="en-GB"/>
              <a:t>project </a:t>
            </a:r>
            <a:r>
              <a:rPr lang="en-GB" smtClean="0"/>
              <a:t>2014-2017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15 research institutions involved on both shores of Mediterranean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15 locations of ethnographic fieldwork (3 / country)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10,000 youth survey (2,000 / country)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Informants 15-29 years</a:t>
            </a:r>
          </a:p>
        </p:txBody>
      </p:sp>
      <p:sp>
        <p:nvSpPr>
          <p:cNvPr id="3076" name="Tekstiruutu 2"/>
          <p:cNvSpPr txBox="1">
            <a:spLocks noChangeArrowheads="1"/>
          </p:cNvSpPr>
          <p:nvPr/>
        </p:nvSpPr>
        <p:spPr bwMode="auto">
          <a:xfrm>
            <a:off x="5010150" y="50292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GB" altLang="fi-FI" dirty="0" smtClean="0"/>
              <a:t>the </a:t>
            </a:r>
            <a:r>
              <a:rPr lang="en-GB" altLang="fi-FI" dirty="0"/>
              <a:t>FYRN team’s Policy Report </a:t>
            </a:r>
            <a:r>
              <a:rPr lang="en-GB" altLang="fi-FI" dirty="0">
                <a:hlinkClick r:id="rId5"/>
              </a:rPr>
              <a:t>'Towards more inclusive youth political engagement in Arab-Mediterranean countries'</a:t>
            </a:r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29390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ohja_kuvasuhde 4_3_ English_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pohja_kuvasuhde 4_3_ English_NTS" id="{600C2654-FD43-406D-8ADE-377546CA1F2A}" vid="{705079EF-E2EA-433C-BDA7-35B56D590FF7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pohja_kuvasuhde 4_3_ English_NTS" id="{600C2654-FD43-406D-8ADE-377546CA1F2A}" vid="{D4F128A5-802B-4506-A47E-E73B51321B06}"/>
    </a:ext>
  </a:extLst>
</a:theme>
</file>

<file path=ppt/theme/theme3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pohja_kuvasuhde 4_3_ English_NTS" id="{600C2654-FD43-406D-8ADE-377546CA1F2A}" vid="{FEBEBBA8-D674-4AD6-B3B7-2AE08175C859}"/>
    </a:ext>
  </a:extLst>
</a:theme>
</file>

<file path=ppt/theme/theme4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pohja_kuvasuhde 4_3_ English_NTS" id="{600C2654-FD43-406D-8ADE-377546CA1F2A}" vid="{8B183A33-E7CD-418F-B9EB-535FCFA4565C}"/>
    </a:ext>
  </a:extLst>
</a:theme>
</file>

<file path=ppt/theme/theme5.xml><?xml version="1.0" encoding="utf-8"?>
<a:theme xmlns:a="http://schemas.openxmlformats.org/drawingml/2006/main" name="NTS Perus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pohja_kuvasuhde 4_3_ English_NTS" id="{600C2654-FD43-406D-8ADE-377546CA1F2A}" vid="{1DBD3B3D-29CB-41F4-AC43-4DE9E81A7308}"/>
    </a:ext>
  </a:extLst>
</a:theme>
</file>

<file path=ppt/theme/theme6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pohja_kuvasuhde 4_3_ English_NTS" id="{600C2654-FD43-406D-8ADE-377546CA1F2A}" vid="{4AADD874-FE19-42CB-8AD5-E4CE6822B891}"/>
    </a:ext>
  </a:extLst>
</a:theme>
</file>

<file path=ppt/theme/theme7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pohja_kuvasuhde 4_3_ English_NTS" id="{600C2654-FD43-406D-8ADE-377546CA1F2A}" vid="{F4329FA5-0A8A-420D-B4FD-0E1553C02ECE}"/>
    </a:ext>
  </a:extLst>
</a:theme>
</file>

<file path=ppt/theme/theme8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-pohja_kuvasuhde 4_3_ English_NTS" id="{600C2654-FD43-406D-8ADE-377546CA1F2A}" vid="{034C1059-885C-4B33-A85D-8B1D09B7594A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PowerPoint-pohja_kuvasuhde 4_3_ English_NTS</Template>
  <TotalTime>2952</TotalTime>
  <Words>850</Words>
  <Application>Microsoft Office PowerPoint</Application>
  <PresentationFormat>Näytössä katseltava diaesitys (4:3)</PresentationFormat>
  <Paragraphs>67</Paragraphs>
  <Slides>13</Slides>
  <Notes>3</Notes>
  <HiddenSlides>0</HiddenSlides>
  <MMClips>0</MMClips>
  <ScaleCrop>false</ScaleCrop>
  <HeadingPairs>
    <vt:vector size="6" baseType="variant">
      <vt:variant>
        <vt:lpstr>Teema</vt:lpstr>
      </vt:variant>
      <vt:variant>
        <vt:i4>8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2" baseType="lpstr">
      <vt:lpstr>PowerPoint-pohja_kuvasuhde 4_3_ English_NTS</vt:lpstr>
      <vt:lpstr>NTS</vt:lpstr>
      <vt:lpstr>4_Mukautettu suunnittelumalli</vt:lpstr>
      <vt:lpstr>3_Mukautettu suunnittelumalli</vt:lpstr>
      <vt:lpstr>NTS Perusdia</vt:lpstr>
      <vt:lpstr>2_Mukautettu suunnittelumalli</vt:lpstr>
      <vt:lpstr>1_Mukautettu suunnittelumalli</vt:lpstr>
      <vt:lpstr>Mukautettu suunnittelumalli</vt:lpstr>
      <vt:lpstr>Acrobat Document</vt:lpstr>
      <vt:lpstr>Building Knowledge Networks</vt:lpstr>
      <vt:lpstr>1. Importance of studying and understanding diversity of youth political engagement.</vt:lpstr>
      <vt:lpstr>2. Importance of co-research by scholars from the South and the North and real spaces of dialogue </vt:lpstr>
      <vt:lpstr>3. Importance of researching South-Med programmes – or young people’s experiences of the youth programmes</vt:lpstr>
      <vt:lpstr>PowerPoint-esitys</vt:lpstr>
      <vt:lpstr>Figure: Confidence to political institutions (averages) Source: SAHWA Youth Survey 2016</vt:lpstr>
      <vt:lpstr>4. Importance of longitudinal research </vt:lpstr>
      <vt:lpstr>PowerPoint-esitys</vt:lpstr>
      <vt:lpstr>PowerPoint-esitys</vt:lpstr>
      <vt:lpstr>PowerPoint-esitys</vt:lpstr>
      <vt:lpstr>6. Importance to research and support the UN Security Council Resolution 2250 on ‘Youth, Peace and Security’ Recommendation: Collective research project on the topic</vt:lpstr>
      <vt:lpstr>Atran: ”three conditions that I believe young people need”</vt:lpstr>
      <vt:lpstr>PowerPoint-esitys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Otsikko: valitse ja muokkaa</dc:title>
  <dc:creator>Sofia Laine</dc:creator>
  <cp:lastModifiedBy>Sofia Laine</cp:lastModifiedBy>
  <cp:revision>148</cp:revision>
  <cp:lastPrinted>2016-05-09T15:26:30Z</cp:lastPrinted>
  <dcterms:created xsi:type="dcterms:W3CDTF">2016-04-15T06:26:14Z</dcterms:created>
  <dcterms:modified xsi:type="dcterms:W3CDTF">2016-12-12T09:22:37Z</dcterms:modified>
</cp:coreProperties>
</file>