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15"/>
  </p:notesMasterIdLst>
  <p:sldIdLst>
    <p:sldId id="256" r:id="rId3"/>
    <p:sldId id="317" r:id="rId4"/>
    <p:sldId id="318" r:id="rId5"/>
    <p:sldId id="303" r:id="rId6"/>
    <p:sldId id="308" r:id="rId7"/>
    <p:sldId id="309" r:id="rId8"/>
    <p:sldId id="314" r:id="rId9"/>
    <p:sldId id="320" r:id="rId10"/>
    <p:sldId id="313" r:id="rId11"/>
    <p:sldId id="324" r:id="rId12"/>
    <p:sldId id="306" r:id="rId13"/>
    <p:sldId id="3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69805" autoAdjust="0"/>
  </p:normalViewPr>
  <p:slideViewPr>
    <p:cSldViewPr snapToGrid="0">
      <p:cViewPr varScale="1">
        <p:scale>
          <a:sx n="50" d="100"/>
          <a:sy n="50" d="100"/>
        </p:scale>
        <p:origin x="-1206" y="-96"/>
      </p:cViewPr>
      <p:guideLst>
        <p:guide orient="horz" pos="2160"/>
        <p:guide pos="3840"/>
      </p:guideLst>
    </p:cSldViewPr>
  </p:slideViewPr>
  <p:notesTextViewPr>
    <p:cViewPr>
      <p:scale>
        <a:sx n="100" d="100"/>
        <a:sy n="100" d="100"/>
      </p:scale>
      <p:origin x="0" y="0"/>
    </p:cViewPr>
  </p:notesTextViewPr>
  <p:notesViewPr>
    <p:cSldViewPr snapToGrid="0">
      <p:cViewPr varScale="1">
        <p:scale>
          <a:sx n="61" d="100"/>
          <a:sy n="61" d="100"/>
        </p:scale>
        <p:origin x="24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oleObject" Target="file:///\\files\NTS-users\martta.myllyla\SAHWA%20syksy%202016\Analyysi_martta\poliittinen_osallistumine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iles\NTS-users\martta.myllyla\SAHWA%20syksy%202016\Analyysi_martta\vaikutusmahdollisuude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iles\NTS-users\martta.myllyla\SAHWA%20syksy%202016\Analyysi_martta\Suurin%20ongelma_26102016.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osallistum2!$D$71</c:f>
              <c:strCache>
                <c:ptCount val="1"/>
                <c:pt idx="0">
                  <c:v>Tunisia</c:v>
                </c:pt>
              </c:strCache>
            </c:strRef>
          </c:tx>
          <c:invertIfNegative val="0"/>
          <c:cat>
            <c:strRef>
              <c:f>osallistum2!$E$70:$M$70</c:f>
              <c:strCache>
                <c:ptCount val="9"/>
                <c:pt idx="0">
                  <c:v>Party politics</c:v>
                </c:pt>
                <c:pt idx="1">
                  <c:v>Donation</c:v>
                </c:pt>
                <c:pt idx="2">
                  <c:v>Petition</c:v>
                </c:pt>
                <c:pt idx="3">
                  <c:v>Night watch</c:v>
                </c:pt>
                <c:pt idx="4">
                  <c:v>Demon- stration</c:v>
                </c:pt>
                <c:pt idx="5">
                  <c:v>Strike</c:v>
                </c:pt>
                <c:pt idx="6">
                  <c:v>Violent action</c:v>
                </c:pt>
                <c:pt idx="7">
                  <c:v>Electoral campaign</c:v>
                </c:pt>
                <c:pt idx="8">
                  <c:v>Via internet</c:v>
                </c:pt>
              </c:strCache>
            </c:strRef>
          </c:cat>
          <c:val>
            <c:numRef>
              <c:f>osallistum2!$E$71:$M$71</c:f>
              <c:numCache>
                <c:formatCode>###0.0</c:formatCode>
                <c:ptCount val="9"/>
                <c:pt idx="0">
                  <c:v>3.3000000000000003</c:v>
                </c:pt>
                <c:pt idx="1">
                  <c:v>1.4000000000000001</c:v>
                </c:pt>
                <c:pt idx="2">
                  <c:v>1.4000000000000001</c:v>
                </c:pt>
                <c:pt idx="3">
                  <c:v>2.4</c:v>
                </c:pt>
                <c:pt idx="4">
                  <c:v>2.5499999999999998</c:v>
                </c:pt>
                <c:pt idx="5">
                  <c:v>2.9000000000000004</c:v>
                </c:pt>
                <c:pt idx="6">
                  <c:v>1.2</c:v>
                </c:pt>
                <c:pt idx="7">
                  <c:v>2.25</c:v>
                </c:pt>
                <c:pt idx="8">
                  <c:v>2.2999999999999998</c:v>
                </c:pt>
              </c:numCache>
            </c:numRef>
          </c:val>
        </c:ser>
        <c:ser>
          <c:idx val="1"/>
          <c:order val="1"/>
          <c:tx>
            <c:strRef>
              <c:f>osallistum2!$D$72</c:f>
              <c:strCache>
                <c:ptCount val="1"/>
                <c:pt idx="0">
                  <c:v>Lebanon</c:v>
                </c:pt>
              </c:strCache>
            </c:strRef>
          </c:tx>
          <c:invertIfNegative val="0"/>
          <c:cat>
            <c:strRef>
              <c:f>osallistum2!$E$70:$M$70</c:f>
              <c:strCache>
                <c:ptCount val="9"/>
                <c:pt idx="0">
                  <c:v>Party politics</c:v>
                </c:pt>
                <c:pt idx="1">
                  <c:v>Donation</c:v>
                </c:pt>
                <c:pt idx="2">
                  <c:v>Petition</c:v>
                </c:pt>
                <c:pt idx="3">
                  <c:v>Night watch</c:v>
                </c:pt>
                <c:pt idx="4">
                  <c:v>Demon- stration</c:v>
                </c:pt>
                <c:pt idx="5">
                  <c:v>Strike</c:v>
                </c:pt>
                <c:pt idx="6">
                  <c:v>Violent action</c:v>
                </c:pt>
                <c:pt idx="7">
                  <c:v>Electoral campaign</c:v>
                </c:pt>
                <c:pt idx="8">
                  <c:v>Via internet</c:v>
                </c:pt>
              </c:strCache>
            </c:strRef>
          </c:cat>
          <c:val>
            <c:numRef>
              <c:f>osallistum2!$E$72:$M$72</c:f>
              <c:numCache>
                <c:formatCode>###0.0</c:formatCode>
                <c:ptCount val="9"/>
                <c:pt idx="0">
                  <c:v>12.950000000000001</c:v>
                </c:pt>
                <c:pt idx="1">
                  <c:v>18.600000000000001</c:v>
                </c:pt>
                <c:pt idx="2">
                  <c:v>8.5500000000000007</c:v>
                </c:pt>
                <c:pt idx="3">
                  <c:v>5.2</c:v>
                </c:pt>
                <c:pt idx="4">
                  <c:v>12.25</c:v>
                </c:pt>
                <c:pt idx="5">
                  <c:v>10.6</c:v>
                </c:pt>
                <c:pt idx="6" formatCode="General">
                  <c:v>0.70000000000000007</c:v>
                </c:pt>
                <c:pt idx="7">
                  <c:v>4.55</c:v>
                </c:pt>
                <c:pt idx="8">
                  <c:v>10.65</c:v>
                </c:pt>
              </c:numCache>
            </c:numRef>
          </c:val>
        </c:ser>
        <c:ser>
          <c:idx val="2"/>
          <c:order val="2"/>
          <c:tx>
            <c:strRef>
              <c:f>osallistum2!$D$73</c:f>
              <c:strCache>
                <c:ptCount val="1"/>
                <c:pt idx="0">
                  <c:v>Egypt</c:v>
                </c:pt>
              </c:strCache>
            </c:strRef>
          </c:tx>
          <c:invertIfNegative val="0"/>
          <c:cat>
            <c:strRef>
              <c:f>osallistum2!$E$70:$M$70</c:f>
              <c:strCache>
                <c:ptCount val="9"/>
                <c:pt idx="0">
                  <c:v>Party politics</c:v>
                </c:pt>
                <c:pt idx="1">
                  <c:v>Donation</c:v>
                </c:pt>
                <c:pt idx="2">
                  <c:v>Petition</c:v>
                </c:pt>
                <c:pt idx="3">
                  <c:v>Night watch</c:v>
                </c:pt>
                <c:pt idx="4">
                  <c:v>Demon- stration</c:v>
                </c:pt>
                <c:pt idx="5">
                  <c:v>Strike</c:v>
                </c:pt>
                <c:pt idx="6">
                  <c:v>Violent action</c:v>
                </c:pt>
                <c:pt idx="7">
                  <c:v>Electoral campaign</c:v>
                </c:pt>
                <c:pt idx="8">
                  <c:v>Via internet</c:v>
                </c:pt>
              </c:strCache>
            </c:strRef>
          </c:cat>
          <c:val>
            <c:numRef>
              <c:f>osallistum2!$E$73:$M$73</c:f>
              <c:numCache>
                <c:formatCode>###0.0</c:formatCode>
                <c:ptCount val="9"/>
                <c:pt idx="0">
                  <c:v>2.112676056338028</c:v>
                </c:pt>
                <c:pt idx="1">
                  <c:v>3.1187122736418509</c:v>
                </c:pt>
                <c:pt idx="2">
                  <c:v>1.5090543259557343</c:v>
                </c:pt>
                <c:pt idx="3">
                  <c:v>3.5714285714285712</c:v>
                </c:pt>
                <c:pt idx="4">
                  <c:v>2.3138832997987926</c:v>
                </c:pt>
                <c:pt idx="5">
                  <c:v>1.4084507042253522</c:v>
                </c:pt>
                <c:pt idx="6">
                  <c:v>1.2575452716297788</c:v>
                </c:pt>
                <c:pt idx="7">
                  <c:v>3.9738430583501003</c:v>
                </c:pt>
                <c:pt idx="8">
                  <c:v>3.9235412474849096</c:v>
                </c:pt>
              </c:numCache>
            </c:numRef>
          </c:val>
        </c:ser>
        <c:dLbls>
          <c:showLegendKey val="0"/>
          <c:showVal val="0"/>
          <c:showCatName val="0"/>
          <c:showSerName val="0"/>
          <c:showPercent val="0"/>
          <c:showBubbleSize val="0"/>
        </c:dLbls>
        <c:gapWidth val="150"/>
        <c:axId val="151944192"/>
        <c:axId val="151954176"/>
      </c:barChart>
      <c:catAx>
        <c:axId val="151944192"/>
        <c:scaling>
          <c:orientation val="minMax"/>
        </c:scaling>
        <c:delete val="0"/>
        <c:axPos val="b"/>
        <c:numFmt formatCode="General" sourceLinked="0"/>
        <c:majorTickMark val="none"/>
        <c:minorTickMark val="none"/>
        <c:tickLblPos val="nextTo"/>
        <c:crossAx val="151954176"/>
        <c:crosses val="autoZero"/>
        <c:auto val="1"/>
        <c:lblAlgn val="ctr"/>
        <c:lblOffset val="100"/>
        <c:noMultiLvlLbl val="0"/>
      </c:catAx>
      <c:valAx>
        <c:axId val="151954176"/>
        <c:scaling>
          <c:orientation val="minMax"/>
          <c:max val="50"/>
        </c:scaling>
        <c:delete val="0"/>
        <c:axPos val="l"/>
        <c:numFmt formatCode="General\ \%" sourceLinked="0"/>
        <c:majorTickMark val="none"/>
        <c:minorTickMark val="none"/>
        <c:tickLblPos val="nextTo"/>
        <c:crossAx val="151944192"/>
        <c:crosses val="autoZero"/>
        <c:crossBetween val="between"/>
        <c:majorUnit val="10"/>
      </c:valAx>
      <c:dTable>
        <c:showHorzBorder val="1"/>
        <c:showVertBorder val="1"/>
        <c:showOutline val="1"/>
        <c:showKeys val="1"/>
      </c:dTable>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2"/>
          <c:order val="0"/>
          <c:tx>
            <c:strRef>
              <c:f>keskiarvot!$D$40</c:f>
              <c:strCache>
                <c:ptCount val="1"/>
                <c:pt idx="0">
                  <c:v>Egypt</c:v>
                </c:pt>
              </c:strCache>
            </c:strRef>
          </c:tx>
          <c:invertIfNegative val="0"/>
          <c:cat>
            <c:strRef>
              <c:f>keskiarvot!$E$37:$F$37</c:f>
              <c:strCache>
                <c:ptCount val="2"/>
                <c:pt idx="0">
                  <c:v>Political system allows people to have a say on the governments actions</c:v>
                </c:pt>
                <c:pt idx="1">
                  <c:v>Able to play an active role in a politically engaged group</c:v>
                </c:pt>
              </c:strCache>
            </c:strRef>
          </c:cat>
          <c:val>
            <c:numRef>
              <c:f>keskiarvot!$E$40:$F$40</c:f>
              <c:numCache>
                <c:formatCode>###0.0000</c:formatCode>
                <c:ptCount val="2"/>
                <c:pt idx="0">
                  <c:v>2.7590543259557321</c:v>
                </c:pt>
                <c:pt idx="1">
                  <c:v>3.7826961770623706</c:v>
                </c:pt>
              </c:numCache>
            </c:numRef>
          </c:val>
        </c:ser>
        <c:ser>
          <c:idx val="1"/>
          <c:order val="1"/>
          <c:tx>
            <c:strRef>
              <c:f>keskiarvot!$D$39</c:f>
              <c:strCache>
                <c:ptCount val="1"/>
                <c:pt idx="0">
                  <c:v>Lebanon</c:v>
                </c:pt>
              </c:strCache>
            </c:strRef>
          </c:tx>
          <c:invertIfNegative val="0"/>
          <c:cat>
            <c:strRef>
              <c:f>keskiarvot!$E$37:$F$37</c:f>
              <c:strCache>
                <c:ptCount val="2"/>
                <c:pt idx="0">
                  <c:v>Political system allows people to have a say on the governments actions</c:v>
                </c:pt>
                <c:pt idx="1">
                  <c:v>Able to play an active role in a politically engaged group</c:v>
                </c:pt>
              </c:strCache>
            </c:strRef>
          </c:cat>
          <c:val>
            <c:numRef>
              <c:f>keskiarvot!$E$39:$F$39</c:f>
              <c:numCache>
                <c:formatCode>###0.00</c:formatCode>
                <c:ptCount val="2"/>
                <c:pt idx="0">
                  <c:v>2.2339999999999955</c:v>
                </c:pt>
                <c:pt idx="1">
                  <c:v>3.4645000000000059</c:v>
                </c:pt>
              </c:numCache>
            </c:numRef>
          </c:val>
        </c:ser>
        <c:ser>
          <c:idx val="0"/>
          <c:order val="2"/>
          <c:tx>
            <c:strRef>
              <c:f>keskiarvot!$D$38</c:f>
              <c:strCache>
                <c:ptCount val="1"/>
                <c:pt idx="0">
                  <c:v>Tunisia</c:v>
                </c:pt>
              </c:strCache>
            </c:strRef>
          </c:tx>
          <c:invertIfNegative val="0"/>
          <c:cat>
            <c:strRef>
              <c:f>keskiarvot!$E$37:$F$37</c:f>
              <c:strCache>
                <c:ptCount val="2"/>
                <c:pt idx="0">
                  <c:v>Political system allows people to have a say on the governments actions</c:v>
                </c:pt>
                <c:pt idx="1">
                  <c:v>Able to play an active role in a politically engaged group</c:v>
                </c:pt>
              </c:strCache>
            </c:strRef>
          </c:cat>
          <c:val>
            <c:numRef>
              <c:f>keskiarvot!$E$38:$F$38</c:f>
              <c:numCache>
                <c:formatCode>###0.0000</c:formatCode>
                <c:ptCount val="2"/>
                <c:pt idx="0">
                  <c:v>2.8215000000000061</c:v>
                </c:pt>
                <c:pt idx="1">
                  <c:v>2.6569999999999911</c:v>
                </c:pt>
              </c:numCache>
            </c:numRef>
          </c:val>
        </c:ser>
        <c:dLbls>
          <c:showLegendKey val="0"/>
          <c:showVal val="0"/>
          <c:showCatName val="0"/>
          <c:showSerName val="0"/>
          <c:showPercent val="0"/>
          <c:showBubbleSize val="0"/>
        </c:dLbls>
        <c:gapWidth val="150"/>
        <c:axId val="150188800"/>
        <c:axId val="150190336"/>
      </c:barChart>
      <c:catAx>
        <c:axId val="150188800"/>
        <c:scaling>
          <c:orientation val="minMax"/>
        </c:scaling>
        <c:delete val="0"/>
        <c:axPos val="l"/>
        <c:numFmt formatCode="General" sourceLinked="0"/>
        <c:majorTickMark val="out"/>
        <c:minorTickMark val="none"/>
        <c:tickLblPos val="nextTo"/>
        <c:crossAx val="150190336"/>
        <c:crosses val="autoZero"/>
        <c:auto val="1"/>
        <c:lblAlgn val="ctr"/>
        <c:lblOffset val="100"/>
        <c:noMultiLvlLbl val="0"/>
      </c:catAx>
      <c:valAx>
        <c:axId val="150190336"/>
        <c:scaling>
          <c:orientation val="minMax"/>
          <c:max val="10"/>
        </c:scaling>
        <c:delete val="0"/>
        <c:axPos val="b"/>
        <c:majorGridlines/>
        <c:title>
          <c:tx>
            <c:rich>
              <a:bodyPr/>
              <a:lstStyle/>
              <a:p>
                <a:pPr>
                  <a:defRPr/>
                </a:pPr>
                <a:r>
                  <a:rPr lang="fi-FI" b="0" dirty="0"/>
                  <a:t>0 = </a:t>
                </a:r>
                <a:r>
                  <a:rPr lang="fi-FI" b="0" dirty="0" err="1"/>
                  <a:t>Not</a:t>
                </a:r>
                <a:r>
                  <a:rPr lang="fi-FI" b="0" dirty="0"/>
                  <a:t> at </a:t>
                </a:r>
                <a:r>
                  <a:rPr lang="fi-FI" b="0" dirty="0" err="1"/>
                  <a:t>all</a:t>
                </a:r>
                <a:r>
                  <a:rPr lang="fi-FI" b="0" dirty="0"/>
                  <a:t>                                                      10 = </a:t>
                </a:r>
                <a:r>
                  <a:rPr lang="fi-FI" b="0" dirty="0" err="1"/>
                  <a:t>Completely</a:t>
                </a:r>
                <a:endParaRPr lang="fi-FI" b="0" dirty="0"/>
              </a:p>
            </c:rich>
          </c:tx>
          <c:layout>
            <c:manualLayout>
              <c:xMode val="edge"/>
              <c:yMode val="edge"/>
              <c:x val="0.37534999769509436"/>
              <c:y val="0.89647061692071994"/>
            </c:manualLayout>
          </c:layout>
          <c:overlay val="0"/>
        </c:title>
        <c:numFmt formatCode="General" sourceLinked="0"/>
        <c:majorTickMark val="out"/>
        <c:minorTickMark val="none"/>
        <c:tickLblPos val="nextTo"/>
        <c:crossAx val="150188800"/>
        <c:crosses val="autoZero"/>
        <c:crossBetween val="between"/>
        <c:majorUnit val="1"/>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Taul1!$N$49</c:f>
              <c:strCache>
                <c:ptCount val="1"/>
                <c:pt idx="0">
                  <c:v>The economic situation</c:v>
                </c:pt>
              </c:strCache>
            </c:strRef>
          </c:tx>
          <c:spPr>
            <a:solidFill>
              <a:schemeClr val="accent3">
                <a:lumMod val="50000"/>
              </a:schemeClr>
            </a:solidFill>
          </c:spPr>
          <c:invertIfNegative val="0"/>
          <c:cat>
            <c:strRef>
              <c:f>Taul1!$M$50:$M$54</c:f>
              <c:strCache>
                <c:ptCount val="5"/>
                <c:pt idx="0">
                  <c:v>Morocco</c:v>
                </c:pt>
                <c:pt idx="1">
                  <c:v>Lebanon</c:v>
                </c:pt>
                <c:pt idx="2">
                  <c:v>Algeria</c:v>
                </c:pt>
                <c:pt idx="3">
                  <c:v>Tunisia</c:v>
                </c:pt>
                <c:pt idx="4">
                  <c:v>Egypt</c:v>
                </c:pt>
              </c:strCache>
            </c:strRef>
          </c:cat>
          <c:val>
            <c:numRef>
              <c:f>Taul1!$N$50:$N$54</c:f>
              <c:numCache>
                <c:formatCode>###0.0</c:formatCode>
                <c:ptCount val="5"/>
                <c:pt idx="0">
                  <c:v>12.576341895658775</c:v>
                </c:pt>
                <c:pt idx="1">
                  <c:v>33</c:v>
                </c:pt>
                <c:pt idx="2">
                  <c:v>20.451274892071464</c:v>
                </c:pt>
                <c:pt idx="3" formatCode="General">
                  <c:v>15.7</c:v>
                </c:pt>
                <c:pt idx="4">
                  <c:v>26.641429039444265</c:v>
                </c:pt>
              </c:numCache>
            </c:numRef>
          </c:val>
        </c:ser>
        <c:ser>
          <c:idx val="1"/>
          <c:order val="1"/>
          <c:tx>
            <c:strRef>
              <c:f>Taul1!$O$49</c:f>
              <c:strCache>
                <c:ptCount val="1"/>
                <c:pt idx="0">
                  <c:v>People's standard of living</c:v>
                </c:pt>
              </c:strCache>
            </c:strRef>
          </c:tx>
          <c:spPr>
            <a:solidFill>
              <a:schemeClr val="accent3">
                <a:lumMod val="75000"/>
              </a:schemeClr>
            </a:solidFill>
          </c:spPr>
          <c:invertIfNegative val="0"/>
          <c:cat>
            <c:strRef>
              <c:f>Taul1!$M$50:$M$54</c:f>
              <c:strCache>
                <c:ptCount val="5"/>
                <c:pt idx="0">
                  <c:v>Morocco</c:v>
                </c:pt>
                <c:pt idx="1">
                  <c:v>Lebanon</c:v>
                </c:pt>
                <c:pt idx="2">
                  <c:v>Algeria</c:v>
                </c:pt>
                <c:pt idx="3">
                  <c:v>Tunisia</c:v>
                </c:pt>
                <c:pt idx="4">
                  <c:v>Egypt</c:v>
                </c:pt>
              </c:strCache>
            </c:strRef>
          </c:cat>
          <c:val>
            <c:numRef>
              <c:f>Taul1!$O$50:$O$54</c:f>
              <c:numCache>
                <c:formatCode>###0.0</c:formatCode>
                <c:ptCount val="5"/>
                <c:pt idx="0">
                  <c:v>19.208101735833015</c:v>
                </c:pt>
                <c:pt idx="1">
                  <c:v>21.75</c:v>
                </c:pt>
                <c:pt idx="2">
                  <c:v>24.395105038466284</c:v>
                </c:pt>
                <c:pt idx="3" formatCode="General">
                  <c:v>13.2</c:v>
                </c:pt>
                <c:pt idx="4">
                  <c:v>35.796587062079269</c:v>
                </c:pt>
              </c:numCache>
            </c:numRef>
          </c:val>
        </c:ser>
        <c:ser>
          <c:idx val="2"/>
          <c:order val="2"/>
          <c:tx>
            <c:strRef>
              <c:f>Taul1!$P$49</c:f>
              <c:strCache>
                <c:ptCount val="1"/>
                <c:pt idx="0">
                  <c:v>Jobs</c:v>
                </c:pt>
              </c:strCache>
            </c:strRef>
          </c:tx>
          <c:spPr>
            <a:solidFill>
              <a:schemeClr val="accent3"/>
            </a:solidFill>
          </c:spPr>
          <c:invertIfNegative val="0"/>
          <c:cat>
            <c:strRef>
              <c:f>Taul1!$M$50:$M$54</c:f>
              <c:strCache>
                <c:ptCount val="5"/>
                <c:pt idx="0">
                  <c:v>Morocco</c:v>
                </c:pt>
                <c:pt idx="1">
                  <c:v>Lebanon</c:v>
                </c:pt>
                <c:pt idx="2">
                  <c:v>Algeria</c:v>
                </c:pt>
                <c:pt idx="3">
                  <c:v>Tunisia</c:v>
                </c:pt>
                <c:pt idx="4">
                  <c:v>Egypt</c:v>
                </c:pt>
              </c:strCache>
            </c:strRef>
          </c:cat>
          <c:val>
            <c:numRef>
              <c:f>Taul1!$P$50:$P$54</c:f>
              <c:numCache>
                <c:formatCode>General</c:formatCode>
                <c:ptCount val="5"/>
                <c:pt idx="0" formatCode="###0.0">
                  <c:v>14.159397097114383</c:v>
                </c:pt>
                <c:pt idx="2" formatCode="###0.0">
                  <c:v>11.149717940692044</c:v>
                </c:pt>
                <c:pt idx="3">
                  <c:v>36.200000000000003</c:v>
                </c:pt>
                <c:pt idx="4" formatCode="###0.0">
                  <c:v>10.742811421202212</c:v>
                </c:pt>
              </c:numCache>
            </c:numRef>
          </c:val>
        </c:ser>
        <c:ser>
          <c:idx val="3"/>
          <c:order val="3"/>
          <c:tx>
            <c:strRef>
              <c:f>Taul1!$Q$49</c:f>
              <c:strCache>
                <c:ptCount val="1"/>
                <c:pt idx="0">
                  <c:v>Education system</c:v>
                </c:pt>
              </c:strCache>
            </c:strRef>
          </c:tx>
          <c:spPr>
            <a:solidFill>
              <a:schemeClr val="accent2"/>
            </a:solidFill>
          </c:spPr>
          <c:invertIfNegative val="0"/>
          <c:cat>
            <c:strRef>
              <c:f>Taul1!$M$50:$M$54</c:f>
              <c:strCache>
                <c:ptCount val="5"/>
                <c:pt idx="0">
                  <c:v>Morocco</c:v>
                </c:pt>
                <c:pt idx="1">
                  <c:v>Lebanon</c:v>
                </c:pt>
                <c:pt idx="2">
                  <c:v>Algeria</c:v>
                </c:pt>
                <c:pt idx="3">
                  <c:v>Tunisia</c:v>
                </c:pt>
                <c:pt idx="4">
                  <c:v>Egypt</c:v>
                </c:pt>
              </c:strCache>
            </c:strRef>
          </c:cat>
          <c:val>
            <c:numRef>
              <c:f>Taul1!$Q$50:$Q$54</c:f>
              <c:numCache>
                <c:formatCode>General</c:formatCode>
                <c:ptCount val="5"/>
                <c:pt idx="0" formatCode="###0.0">
                  <c:v>14.718346819573419</c:v>
                </c:pt>
                <c:pt idx="4" formatCode="###0.0">
                  <c:v>11.854981722054873</c:v>
                </c:pt>
              </c:numCache>
            </c:numRef>
          </c:val>
        </c:ser>
        <c:ser>
          <c:idx val="4"/>
          <c:order val="4"/>
          <c:tx>
            <c:strRef>
              <c:f>Taul1!$R$49</c:f>
              <c:strCache>
                <c:ptCount val="1"/>
                <c:pt idx="0">
                  <c:v>Terrorism</c:v>
                </c:pt>
              </c:strCache>
            </c:strRef>
          </c:tx>
          <c:spPr>
            <a:solidFill>
              <a:schemeClr val="accent4">
                <a:lumMod val="75000"/>
              </a:schemeClr>
            </a:solidFill>
          </c:spPr>
          <c:invertIfNegative val="0"/>
          <c:cat>
            <c:strRef>
              <c:f>Taul1!$M$50:$M$54</c:f>
              <c:strCache>
                <c:ptCount val="5"/>
                <c:pt idx="0">
                  <c:v>Morocco</c:v>
                </c:pt>
                <c:pt idx="1">
                  <c:v>Lebanon</c:v>
                </c:pt>
                <c:pt idx="2">
                  <c:v>Algeria</c:v>
                </c:pt>
                <c:pt idx="3">
                  <c:v>Tunisia</c:v>
                </c:pt>
                <c:pt idx="4">
                  <c:v>Egypt</c:v>
                </c:pt>
              </c:strCache>
            </c:strRef>
          </c:cat>
          <c:val>
            <c:numRef>
              <c:f>Taul1!$R$50:$R$54</c:f>
              <c:numCache>
                <c:formatCode>###0.0</c:formatCode>
                <c:ptCount val="5"/>
                <c:pt idx="1">
                  <c:v>11.899999999999999</c:v>
                </c:pt>
                <c:pt idx="3" formatCode="General">
                  <c:v>17.399999999999999</c:v>
                </c:pt>
              </c:numCache>
            </c:numRef>
          </c:val>
        </c:ser>
        <c:ser>
          <c:idx val="5"/>
          <c:order val="5"/>
          <c:tx>
            <c:strRef>
              <c:f>Taul1!$S$49</c:f>
              <c:strCache>
                <c:ptCount val="1"/>
                <c:pt idx="0">
                  <c:v>The increasing influence of religion over the government</c:v>
                </c:pt>
              </c:strCache>
            </c:strRef>
          </c:tx>
          <c:spPr>
            <a:solidFill>
              <a:schemeClr val="accent6"/>
            </a:solidFill>
          </c:spPr>
          <c:invertIfNegative val="0"/>
          <c:cat>
            <c:strRef>
              <c:f>Taul1!$M$50:$M$54</c:f>
              <c:strCache>
                <c:ptCount val="5"/>
                <c:pt idx="0">
                  <c:v>Morocco</c:v>
                </c:pt>
                <c:pt idx="1">
                  <c:v>Lebanon</c:v>
                </c:pt>
                <c:pt idx="2">
                  <c:v>Algeria</c:v>
                </c:pt>
                <c:pt idx="3">
                  <c:v>Tunisia</c:v>
                </c:pt>
                <c:pt idx="4">
                  <c:v>Egypt</c:v>
                </c:pt>
              </c:strCache>
            </c:strRef>
          </c:cat>
          <c:val>
            <c:numRef>
              <c:f>Taul1!$S$50:$S$54</c:f>
              <c:numCache>
                <c:formatCode>General</c:formatCode>
                <c:ptCount val="5"/>
                <c:pt idx="2" formatCode="###0.0">
                  <c:v>8.3990271678965343</c:v>
                </c:pt>
              </c:numCache>
            </c:numRef>
          </c:val>
        </c:ser>
        <c:ser>
          <c:idx val="6"/>
          <c:order val="6"/>
          <c:tx>
            <c:strRef>
              <c:f>Taul1!$T$49</c:f>
              <c:strCache>
                <c:ptCount val="1"/>
                <c:pt idx="0">
                  <c:v>Democracy/ human rights</c:v>
                </c:pt>
              </c:strCache>
            </c:strRef>
          </c:tx>
          <c:spPr>
            <a:solidFill>
              <a:schemeClr val="accent5">
                <a:lumMod val="75000"/>
              </a:schemeClr>
            </a:solidFill>
          </c:spPr>
          <c:invertIfNegative val="0"/>
          <c:cat>
            <c:strRef>
              <c:f>Taul1!$M$50:$M$54</c:f>
              <c:strCache>
                <c:ptCount val="5"/>
                <c:pt idx="0">
                  <c:v>Morocco</c:v>
                </c:pt>
                <c:pt idx="1">
                  <c:v>Lebanon</c:v>
                </c:pt>
                <c:pt idx="2">
                  <c:v>Algeria</c:v>
                </c:pt>
                <c:pt idx="3">
                  <c:v>Tunisia</c:v>
                </c:pt>
                <c:pt idx="4">
                  <c:v>Egypt</c:v>
                </c:pt>
              </c:strCache>
            </c:strRef>
          </c:cat>
          <c:val>
            <c:numRef>
              <c:f>Taul1!$T$50:$T$54</c:f>
              <c:numCache>
                <c:formatCode>###0.0</c:formatCode>
                <c:ptCount val="5"/>
                <c:pt idx="1">
                  <c:v>12.25</c:v>
                </c:pt>
              </c:numCache>
            </c:numRef>
          </c:val>
        </c:ser>
        <c:ser>
          <c:idx val="7"/>
          <c:order val="7"/>
          <c:tx>
            <c:strRef>
              <c:f>Taul1!$U$49</c:f>
              <c:strCache>
                <c:ptCount val="1"/>
                <c:pt idx="0">
                  <c:v>Other</c:v>
                </c:pt>
              </c:strCache>
            </c:strRef>
          </c:tx>
          <c:spPr>
            <a:solidFill>
              <a:schemeClr val="bg1">
                <a:lumMod val="65000"/>
              </a:schemeClr>
            </a:solidFill>
          </c:spPr>
          <c:invertIfNegative val="0"/>
          <c:cat>
            <c:strRef>
              <c:f>Taul1!$M$50:$M$54</c:f>
              <c:strCache>
                <c:ptCount val="5"/>
                <c:pt idx="0">
                  <c:v>Morocco</c:v>
                </c:pt>
                <c:pt idx="1">
                  <c:v>Lebanon</c:v>
                </c:pt>
                <c:pt idx="2">
                  <c:v>Algeria</c:v>
                </c:pt>
                <c:pt idx="3">
                  <c:v>Tunisia</c:v>
                </c:pt>
                <c:pt idx="4">
                  <c:v>Egypt</c:v>
                </c:pt>
              </c:strCache>
            </c:strRef>
          </c:cat>
          <c:val>
            <c:numRef>
              <c:f>Taul1!$U$50:$U$54</c:f>
              <c:numCache>
                <c:formatCode>###0.0</c:formatCode>
                <c:ptCount val="5"/>
                <c:pt idx="0">
                  <c:v>39.337812451820412</c:v>
                </c:pt>
                <c:pt idx="1">
                  <c:v>21.099999999999998</c:v>
                </c:pt>
                <c:pt idx="2">
                  <c:v>35.604874960873687</c:v>
                </c:pt>
                <c:pt idx="3" formatCode="General">
                  <c:v>17.7</c:v>
                </c:pt>
                <c:pt idx="4">
                  <c:v>14.964190755219381</c:v>
                </c:pt>
              </c:numCache>
            </c:numRef>
          </c:val>
        </c:ser>
        <c:dLbls>
          <c:showLegendKey val="0"/>
          <c:showVal val="0"/>
          <c:showCatName val="0"/>
          <c:showSerName val="0"/>
          <c:showPercent val="0"/>
          <c:showBubbleSize val="0"/>
        </c:dLbls>
        <c:gapWidth val="55"/>
        <c:overlap val="100"/>
        <c:axId val="150272256"/>
        <c:axId val="150278144"/>
      </c:barChart>
      <c:catAx>
        <c:axId val="150272256"/>
        <c:scaling>
          <c:orientation val="minMax"/>
        </c:scaling>
        <c:delete val="0"/>
        <c:axPos val="l"/>
        <c:numFmt formatCode="General" sourceLinked="0"/>
        <c:majorTickMark val="none"/>
        <c:minorTickMark val="none"/>
        <c:tickLblPos val="nextTo"/>
        <c:txPr>
          <a:bodyPr/>
          <a:lstStyle/>
          <a:p>
            <a:pPr>
              <a:defRPr sz="1600" b="0"/>
            </a:pPr>
            <a:endParaRPr lang="en-US"/>
          </a:p>
        </c:txPr>
        <c:crossAx val="150278144"/>
        <c:crosses val="autoZero"/>
        <c:auto val="1"/>
        <c:lblAlgn val="ctr"/>
        <c:lblOffset val="100"/>
        <c:noMultiLvlLbl val="0"/>
      </c:catAx>
      <c:valAx>
        <c:axId val="150278144"/>
        <c:scaling>
          <c:orientation val="minMax"/>
        </c:scaling>
        <c:delete val="0"/>
        <c:axPos val="b"/>
        <c:majorGridlines/>
        <c:numFmt formatCode="0%" sourceLinked="1"/>
        <c:majorTickMark val="none"/>
        <c:minorTickMark val="none"/>
        <c:tickLblPos val="nextTo"/>
        <c:txPr>
          <a:bodyPr/>
          <a:lstStyle/>
          <a:p>
            <a:pPr>
              <a:defRPr sz="1400"/>
            </a:pPr>
            <a:endParaRPr lang="en-US"/>
          </a:p>
        </c:txPr>
        <c:crossAx val="150272256"/>
        <c:crosses val="autoZero"/>
        <c:crossBetween val="between"/>
        <c:majorUnit val="0.1"/>
      </c:valAx>
    </c:plotArea>
    <c:legend>
      <c:legendPos val="r"/>
      <c:layout>
        <c:manualLayout>
          <c:xMode val="edge"/>
          <c:yMode val="edge"/>
          <c:x val="0.65604141731060239"/>
          <c:y val="1.1366937021338632E-3"/>
          <c:w val="0.32785062248743585"/>
          <c:h val="0.96244520143484524"/>
        </c:manualLayout>
      </c:layout>
      <c:overlay val="0"/>
      <c:txPr>
        <a:bodyPr/>
        <a:lstStyle/>
        <a:p>
          <a:pPr>
            <a:spcBef>
              <a:spcPts val="0"/>
            </a:spcBef>
            <a:defRPr sz="14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9AE31-1A1E-4AE0-9777-5C56D12A8E72}" type="datetimeFigureOut">
              <a:rPr lang="en-GB" smtClean="0"/>
              <a:t>12/12/2016</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A9D5D-E329-46D5-B9EE-F52F9C767A3E}" type="slidenum">
              <a:rPr lang="en-GB" smtClean="0"/>
              <a:t>‹#›</a:t>
            </a:fld>
            <a:endParaRPr lang="en-GB"/>
          </a:p>
        </p:txBody>
      </p:sp>
    </p:spTree>
    <p:extLst>
      <p:ext uri="{BB962C8B-B14F-4D97-AF65-F5344CB8AC3E}">
        <p14:creationId xmlns:p14="http://schemas.microsoft.com/office/powerpoint/2010/main" val="355846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smtClean="0"/>
          </a:p>
        </p:txBody>
      </p:sp>
      <p:sp>
        <p:nvSpPr>
          <p:cNvPr id="4" name="Slide Number Placeholder 3"/>
          <p:cNvSpPr>
            <a:spLocks noGrp="1"/>
          </p:cNvSpPr>
          <p:nvPr>
            <p:ph type="sldNum" sz="quarter" idx="10"/>
          </p:nvPr>
        </p:nvSpPr>
        <p:spPr/>
        <p:txBody>
          <a:bodyPr/>
          <a:lstStyle/>
          <a:p>
            <a:fld id="{89DA9D5D-E329-46D5-B9EE-F52F9C767A3E}" type="slidenum">
              <a:rPr lang="en-GB" smtClean="0"/>
              <a:t>1</a:t>
            </a:fld>
            <a:endParaRPr lang="en-GB"/>
          </a:p>
        </p:txBody>
      </p:sp>
    </p:spTree>
    <p:extLst>
      <p:ext uri="{BB962C8B-B14F-4D97-AF65-F5344CB8AC3E}">
        <p14:creationId xmlns:p14="http://schemas.microsoft.com/office/powerpoint/2010/main" val="71863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638A7D66-EC5C-42BA-9202-548C7035F88C}" type="slidenum">
              <a:rPr lang="fi-FI" smtClean="0"/>
              <a:t>2</a:t>
            </a:fld>
            <a:endParaRPr lang="fi-FI"/>
          </a:p>
        </p:txBody>
      </p:sp>
    </p:spTree>
    <p:extLst>
      <p:ext uri="{BB962C8B-B14F-4D97-AF65-F5344CB8AC3E}">
        <p14:creationId xmlns:p14="http://schemas.microsoft.com/office/powerpoint/2010/main" val="278994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638A7D66-EC5C-42BA-9202-548C7035F88C}" type="slidenum">
              <a:rPr lang="fi-FI" smtClean="0"/>
              <a:t>3</a:t>
            </a:fld>
            <a:endParaRPr lang="fi-FI"/>
          </a:p>
        </p:txBody>
      </p:sp>
    </p:spTree>
    <p:extLst>
      <p:ext uri="{BB962C8B-B14F-4D97-AF65-F5344CB8AC3E}">
        <p14:creationId xmlns:p14="http://schemas.microsoft.com/office/powerpoint/2010/main" val="252805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29AB0DE9-5518-4BF6-953E-6AC8144B9D2B}" type="slidenum">
              <a:rPr lang="fi-FI" altLang="fi-FI" smtClean="0"/>
              <a:pPr/>
              <a:t>5</a:t>
            </a:fld>
            <a:endParaRPr lang="fi-FI" altLang="fi-FI" smtClean="0"/>
          </a:p>
        </p:txBody>
      </p:sp>
    </p:spTree>
    <p:extLst>
      <p:ext uri="{BB962C8B-B14F-4D97-AF65-F5344CB8AC3E}">
        <p14:creationId xmlns:p14="http://schemas.microsoft.com/office/powerpoint/2010/main" val="204762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B21554A3-96B6-46B2-8F4A-0EE9118C85D5}" type="slidenum">
              <a:rPr lang="fi-FI" altLang="fi-FI" smtClean="0"/>
              <a:pPr/>
              <a:t>6</a:t>
            </a:fld>
            <a:endParaRPr lang="fi-FI" altLang="fi-FI" smtClean="0"/>
          </a:p>
        </p:txBody>
      </p:sp>
    </p:spTree>
    <p:extLst>
      <p:ext uri="{BB962C8B-B14F-4D97-AF65-F5344CB8AC3E}">
        <p14:creationId xmlns:p14="http://schemas.microsoft.com/office/powerpoint/2010/main" val="250206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1C80FD7A-7759-434E-B803-50417E8F9EE3}" type="slidenum">
              <a:rPr lang="fi-FI" altLang="fi-FI" smtClean="0"/>
              <a:pPr/>
              <a:t>8</a:t>
            </a:fld>
            <a:endParaRPr lang="fi-FI" altLang="fi-FI" smtClean="0"/>
          </a:p>
        </p:txBody>
      </p:sp>
    </p:spTree>
    <p:extLst>
      <p:ext uri="{BB962C8B-B14F-4D97-AF65-F5344CB8AC3E}">
        <p14:creationId xmlns:p14="http://schemas.microsoft.com/office/powerpoint/2010/main" val="71848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50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265C98C-5BDD-4FA3-A0DE-C8D94594B632}" type="slidenum">
              <a:rPr lang="fi-FI" altLang="fi-FI" smtClean="0"/>
              <a:pPr/>
              <a:t>9</a:t>
            </a:fld>
            <a:endParaRPr lang="fi-FI" altLang="fi-FI" smtClean="0"/>
          </a:p>
        </p:txBody>
      </p:sp>
    </p:spTree>
    <p:extLst>
      <p:ext uri="{BB962C8B-B14F-4D97-AF65-F5344CB8AC3E}">
        <p14:creationId xmlns:p14="http://schemas.microsoft.com/office/powerpoint/2010/main" val="366553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9DA9D5D-E329-46D5-B9EE-F52F9C767A3E}" type="slidenum">
              <a:rPr lang="en-GB" smtClean="0"/>
              <a:t>10</a:t>
            </a:fld>
            <a:endParaRPr lang="en-GB"/>
          </a:p>
        </p:txBody>
      </p:sp>
    </p:spTree>
    <p:extLst>
      <p:ext uri="{BB962C8B-B14F-4D97-AF65-F5344CB8AC3E}">
        <p14:creationId xmlns:p14="http://schemas.microsoft.com/office/powerpoint/2010/main" val="62628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i-FI" smtClean="0"/>
              <a:t>Muokkaa perustyyl. napsautt.</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smtClean="0"/>
              <a:t>Muokkaa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3038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smtClean="0"/>
              <a:t>Muokkaa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5706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A50F84E2-2D7A-43CF-AC90-352A289A783A}"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3028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0016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4366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73D7E00A-486F-4252-8B1D-E32645521F49}" type="datetime1">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29428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22668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smtClean="0"/>
              <a:t>Muokkaa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AF6E2C9B-5FA2-460D-9BE7-B0812FC2A6FF}"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4622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D374940-A916-4C8B-9648-02A2D3898F9E}"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49807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smtClean="0"/>
              <a:t>Muokkaa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5586B75A-687E-405C-8A0B-8D00578BA2C3}"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9572678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smtClean="0"/>
              <a:t>Muokkaa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5586B75A-687E-405C-8A0B-8D00578BA2C3}"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341193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smtClean="0"/>
              <a:t>Muokkaa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5586B75A-687E-405C-8A0B-8D00578BA2C3}"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2367205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smtClean="0"/>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5586B75A-687E-405C-8A0B-8D00578BA2C3}"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30896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smtClean="0"/>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5586B75A-687E-405C-8A0B-8D00578BA2C3}"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317959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06962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smtClean="0"/>
              <a:t>Muokkaa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3A77B6E1-634A-48DC-9E8B-D894023267EF}"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4621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i-FI" smtClean="0"/>
              <a:t>Muokkaa perustyyl. napsautt.</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A50F84E2-2D7A-43CF-AC90-352A289A783A}" type="datetime1">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845127" y="2507550"/>
            <a:ext cx="5156200" cy="36805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72200" y="2507550"/>
            <a:ext cx="5181601" cy="36805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fi-FI" smtClean="0"/>
              <a:t>Muokkaa perustyyl. napsautt.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fi-FI" smtClean="0"/>
              <a:t>Muokkaa perustyyl. napsautt.</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i-FI" smtClean="0"/>
              <a:t>Muokkaa perustyyl. napsautt.</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AF6E2C9B-5FA2-460D-9BE7-B0812FC2A6FF}"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i-FI" smtClean="0"/>
              <a:t>Muokkaa perustyyl. napsautt.</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D374940-A916-4C8B-9648-02A2D3898F9E}" type="datetime1">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1">
              <a:rPr lang="en-US" smtClean="0"/>
              <a:t>12/12/2016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14618290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smtClean="0"/>
              <a:t>A </a:t>
            </a:r>
            <a:r>
              <a:rPr lang="fi-FI" dirty="0" err="1" smtClean="0"/>
              <a:t>few</a:t>
            </a:r>
            <a:r>
              <a:rPr lang="fi-FI" dirty="0" smtClean="0"/>
              <a:t> </a:t>
            </a:r>
            <a:r>
              <a:rPr lang="fi-FI" dirty="0" err="1" smtClean="0"/>
              <a:t>reflections</a:t>
            </a:r>
            <a:r>
              <a:rPr lang="fi-FI" dirty="0" smtClean="0"/>
              <a:t> on </a:t>
            </a:r>
            <a:r>
              <a:rPr lang="fi-FI" dirty="0" err="1" smtClean="0"/>
              <a:t>youth</a:t>
            </a:r>
            <a:r>
              <a:rPr lang="fi-FI" dirty="0" smtClean="0"/>
              <a:t> </a:t>
            </a:r>
            <a:r>
              <a:rPr lang="fi-FI" dirty="0" err="1" smtClean="0"/>
              <a:t>engagement</a:t>
            </a:r>
            <a:r>
              <a:rPr lang="fi-FI" dirty="0" smtClean="0"/>
              <a:t> in </a:t>
            </a:r>
            <a:r>
              <a:rPr lang="fi-FI" dirty="0" err="1" smtClean="0"/>
              <a:t>Arab-Mediterranean</a:t>
            </a:r>
            <a:r>
              <a:rPr lang="fi-FI" dirty="0" smtClean="0"/>
              <a:t> </a:t>
            </a:r>
            <a:r>
              <a:rPr lang="fi-FI" dirty="0" err="1" smtClean="0"/>
              <a:t>countries</a:t>
            </a:r>
            <a:endParaRPr lang="en-GB" dirty="0"/>
          </a:p>
        </p:txBody>
      </p:sp>
      <p:sp>
        <p:nvSpPr>
          <p:cNvPr id="3" name="Alaotsikko 2"/>
          <p:cNvSpPr>
            <a:spLocks noGrp="1"/>
          </p:cNvSpPr>
          <p:nvPr>
            <p:ph type="subTitle" idx="1"/>
          </p:nvPr>
        </p:nvSpPr>
        <p:spPr>
          <a:xfrm>
            <a:off x="2589213" y="4777379"/>
            <a:ext cx="8915399" cy="1718014"/>
          </a:xfrm>
        </p:spPr>
        <p:txBody>
          <a:bodyPr>
            <a:normAutofit/>
          </a:bodyPr>
          <a:lstStyle/>
          <a:p>
            <a:r>
              <a:rPr lang="fi-FI" dirty="0" smtClean="0"/>
              <a:t>Henri Onodera</a:t>
            </a:r>
          </a:p>
          <a:p>
            <a:r>
              <a:rPr lang="fi-FI" dirty="0" err="1" smtClean="0"/>
              <a:t>Swedish</a:t>
            </a:r>
            <a:r>
              <a:rPr lang="fi-FI" dirty="0" smtClean="0"/>
              <a:t> School of </a:t>
            </a:r>
            <a:r>
              <a:rPr lang="fi-FI" dirty="0" err="1" smtClean="0"/>
              <a:t>Social</a:t>
            </a:r>
            <a:r>
              <a:rPr lang="fi-FI" dirty="0" smtClean="0"/>
              <a:t> Science		</a:t>
            </a:r>
            <a:r>
              <a:rPr lang="fi-FI" dirty="0" err="1" smtClean="0"/>
              <a:t>Finnish</a:t>
            </a:r>
            <a:r>
              <a:rPr lang="fi-FI" dirty="0" smtClean="0"/>
              <a:t> </a:t>
            </a:r>
            <a:r>
              <a:rPr lang="fi-FI" dirty="0" err="1" smtClean="0"/>
              <a:t>Youth</a:t>
            </a:r>
            <a:r>
              <a:rPr lang="fi-FI" dirty="0" smtClean="0"/>
              <a:t> </a:t>
            </a:r>
            <a:r>
              <a:rPr lang="fi-FI" dirty="0" err="1" smtClean="0"/>
              <a:t>Research</a:t>
            </a:r>
            <a:r>
              <a:rPr lang="fi-FI" dirty="0" smtClean="0"/>
              <a:t> Network</a:t>
            </a:r>
          </a:p>
          <a:p>
            <a:r>
              <a:rPr lang="fi-FI" dirty="0" err="1" smtClean="0"/>
              <a:t>University</a:t>
            </a:r>
            <a:r>
              <a:rPr lang="fi-FI" dirty="0" smtClean="0"/>
              <a:t> of Helsinki						Helsinki</a:t>
            </a:r>
          </a:p>
          <a:p>
            <a:r>
              <a:rPr lang="fi-FI" sz="1200" dirty="0" smtClean="0"/>
              <a:t>(henri.onodera@helsinki.fi)</a:t>
            </a:r>
            <a:endParaRPr lang="en-GB" sz="1200" dirty="0"/>
          </a:p>
        </p:txBody>
      </p:sp>
    </p:spTree>
    <p:extLst>
      <p:ext uri="{BB962C8B-B14F-4D97-AF65-F5344CB8AC3E}">
        <p14:creationId xmlns:p14="http://schemas.microsoft.com/office/powerpoint/2010/main" val="2973088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181226"/>
            <a:ext cx="12192000" cy="9144001"/>
          </a:xfrm>
        </p:spPr>
      </p:pic>
      <p:sp>
        <p:nvSpPr>
          <p:cNvPr id="2" name="Tekstiruutu 1"/>
          <p:cNvSpPr txBox="1"/>
          <p:nvPr/>
        </p:nvSpPr>
        <p:spPr>
          <a:xfrm>
            <a:off x="3962400" y="2072640"/>
            <a:ext cx="184731" cy="369332"/>
          </a:xfrm>
          <a:prstGeom prst="rect">
            <a:avLst/>
          </a:prstGeom>
          <a:noFill/>
        </p:spPr>
        <p:txBody>
          <a:bodyPr wrap="none" rtlCol="0">
            <a:spAutoFit/>
          </a:bodyPr>
          <a:lstStyle/>
          <a:p>
            <a:endParaRPr lang="en-GB" dirty="0"/>
          </a:p>
        </p:txBody>
      </p:sp>
      <p:sp>
        <p:nvSpPr>
          <p:cNvPr id="3" name="Tekstiruutu 2"/>
          <p:cNvSpPr txBox="1"/>
          <p:nvPr/>
        </p:nvSpPr>
        <p:spPr>
          <a:xfrm>
            <a:off x="2237051" y="1076960"/>
            <a:ext cx="6581829" cy="1631216"/>
          </a:xfrm>
          <a:prstGeom prst="rect">
            <a:avLst/>
          </a:prstGeom>
          <a:noFill/>
        </p:spPr>
        <p:txBody>
          <a:bodyPr wrap="square" rtlCol="0">
            <a:spAutoFit/>
          </a:bodyPr>
          <a:lstStyle/>
          <a:p>
            <a:r>
              <a:rPr lang="fi-FI" sz="2000" b="1" dirty="0" err="1">
                <a:solidFill>
                  <a:srgbClr val="FFFF00"/>
                </a:solidFill>
              </a:rPr>
              <a:t>Navtej</a:t>
            </a:r>
            <a:r>
              <a:rPr lang="fi-FI" sz="2000" b="1" dirty="0">
                <a:solidFill>
                  <a:srgbClr val="FFFF00"/>
                </a:solidFill>
              </a:rPr>
              <a:t> </a:t>
            </a:r>
            <a:r>
              <a:rPr lang="fi-FI" sz="2000" b="1" dirty="0" err="1">
                <a:solidFill>
                  <a:srgbClr val="FFFF00"/>
                </a:solidFill>
              </a:rPr>
              <a:t>Dhillon</a:t>
            </a:r>
            <a:r>
              <a:rPr lang="fi-FI" sz="2000" b="1" dirty="0">
                <a:solidFill>
                  <a:srgbClr val="FFFF00"/>
                </a:solidFill>
              </a:rPr>
              <a:t> (2009): ”</a:t>
            </a:r>
            <a:r>
              <a:rPr lang="en-GB" sz="2000" b="1" dirty="0">
                <a:solidFill>
                  <a:srgbClr val="FFFF00"/>
                </a:solidFill>
              </a:rPr>
              <a:t>Waithood can be best understood by examining outcomes and linkages across five different sectors: education, employment, housing, credit, and marriage.</a:t>
            </a:r>
            <a:r>
              <a:rPr lang="fi-FI" sz="2000" b="1" dirty="0">
                <a:solidFill>
                  <a:srgbClr val="FFFF00"/>
                </a:solidFill>
              </a:rPr>
              <a:t>”</a:t>
            </a:r>
          </a:p>
          <a:p>
            <a:endParaRPr lang="en-GB" sz="2000" b="1" dirty="0">
              <a:solidFill>
                <a:srgbClr val="FFFF00"/>
              </a:solidFill>
            </a:endParaRPr>
          </a:p>
        </p:txBody>
      </p:sp>
    </p:spTree>
    <p:extLst>
      <p:ext uri="{BB962C8B-B14F-4D97-AF65-F5344CB8AC3E}">
        <p14:creationId xmlns:p14="http://schemas.microsoft.com/office/powerpoint/2010/main" val="386656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Multiple</a:t>
            </a:r>
            <a:r>
              <a:rPr lang="fi-FI" dirty="0" smtClean="0"/>
              <a:t> </a:t>
            </a:r>
            <a:r>
              <a:rPr lang="fi-FI" dirty="0" err="1" smtClean="0"/>
              <a:t>forms</a:t>
            </a:r>
            <a:r>
              <a:rPr lang="fi-FI" dirty="0" smtClean="0"/>
              <a:t> of </a:t>
            </a:r>
            <a:r>
              <a:rPr lang="fi-FI" dirty="0" err="1" smtClean="0"/>
              <a:t>youth</a:t>
            </a:r>
            <a:r>
              <a:rPr lang="fi-FI" dirty="0" smtClean="0"/>
              <a:t> </a:t>
            </a:r>
            <a:r>
              <a:rPr lang="fi-FI" dirty="0" err="1" smtClean="0"/>
              <a:t>engagement</a:t>
            </a:r>
            <a:endParaRPr lang="en-GB" dirty="0"/>
          </a:p>
        </p:txBody>
      </p:sp>
      <p:sp>
        <p:nvSpPr>
          <p:cNvPr id="3" name="Sisällön paikkamerkki 2"/>
          <p:cNvSpPr>
            <a:spLocks noGrp="1"/>
          </p:cNvSpPr>
          <p:nvPr>
            <p:ph idx="1"/>
          </p:nvPr>
        </p:nvSpPr>
        <p:spPr>
          <a:xfrm>
            <a:off x="2252132" y="1422400"/>
            <a:ext cx="9252479" cy="5258318"/>
          </a:xfrm>
        </p:spPr>
        <p:txBody>
          <a:bodyPr>
            <a:normAutofit/>
          </a:bodyPr>
          <a:lstStyle/>
          <a:p>
            <a:r>
              <a:rPr lang="fi-FI" dirty="0" smtClean="0"/>
              <a:t>POLITICAL PARTICIPATION (</a:t>
            </a:r>
            <a:r>
              <a:rPr lang="fi-FI" dirty="0" err="1" smtClean="0"/>
              <a:t>manifest</a:t>
            </a:r>
            <a:r>
              <a:rPr lang="fi-FI" dirty="0" smtClean="0"/>
              <a:t>)</a:t>
            </a:r>
          </a:p>
          <a:p>
            <a:pPr lvl="1"/>
            <a:r>
              <a:rPr lang="fi-FI" dirty="0" err="1" smtClean="0"/>
              <a:t>Formal</a:t>
            </a:r>
            <a:r>
              <a:rPr lang="fi-FI" dirty="0" smtClean="0"/>
              <a:t> </a:t>
            </a:r>
            <a:r>
              <a:rPr lang="fi-FI" dirty="0" err="1" smtClean="0"/>
              <a:t>political</a:t>
            </a:r>
            <a:r>
              <a:rPr lang="fi-FI" dirty="0" smtClean="0"/>
              <a:t> </a:t>
            </a:r>
            <a:r>
              <a:rPr lang="fi-FI" dirty="0" err="1" smtClean="0"/>
              <a:t>participation</a:t>
            </a:r>
            <a:r>
              <a:rPr lang="fi-FI" dirty="0" smtClean="0"/>
              <a:t> </a:t>
            </a:r>
          </a:p>
          <a:p>
            <a:pPr lvl="1"/>
            <a:r>
              <a:rPr lang="fi-FI" dirty="0" smtClean="0"/>
              <a:t>”</a:t>
            </a:r>
            <a:r>
              <a:rPr lang="fi-FI" dirty="0" err="1" smtClean="0"/>
              <a:t>Activism</a:t>
            </a:r>
            <a:r>
              <a:rPr lang="fi-FI" dirty="0" smtClean="0"/>
              <a:t>” (</a:t>
            </a:r>
            <a:r>
              <a:rPr lang="fi-FI" dirty="0" err="1" smtClean="0"/>
              <a:t>legal</a:t>
            </a:r>
            <a:r>
              <a:rPr lang="fi-FI" dirty="0" smtClean="0"/>
              <a:t>, </a:t>
            </a:r>
            <a:r>
              <a:rPr lang="fi-FI" dirty="0" err="1" smtClean="0"/>
              <a:t>extraparliamentary</a:t>
            </a:r>
            <a:r>
              <a:rPr lang="fi-FI" dirty="0" smtClean="0"/>
              <a:t> &amp; </a:t>
            </a:r>
            <a:r>
              <a:rPr lang="fi-FI" dirty="0" err="1" smtClean="0"/>
              <a:t>illegal</a:t>
            </a:r>
            <a:r>
              <a:rPr lang="fi-FI" dirty="0" smtClean="0"/>
              <a:t>)</a:t>
            </a:r>
            <a:endParaRPr lang="fi-FI" dirty="0"/>
          </a:p>
          <a:p>
            <a:r>
              <a:rPr lang="fi-FI" dirty="0" smtClean="0"/>
              <a:t>CIVIL PARTICIPATION</a:t>
            </a:r>
          </a:p>
          <a:p>
            <a:pPr lvl="1"/>
            <a:r>
              <a:rPr lang="fi-FI" dirty="0" err="1" smtClean="0"/>
              <a:t>Social</a:t>
            </a:r>
            <a:r>
              <a:rPr lang="fi-FI" dirty="0" smtClean="0"/>
              <a:t> </a:t>
            </a:r>
            <a:r>
              <a:rPr lang="fi-FI" dirty="0" err="1" smtClean="0"/>
              <a:t>involvement</a:t>
            </a:r>
            <a:r>
              <a:rPr lang="fi-FI" dirty="0" smtClean="0"/>
              <a:t> (</a:t>
            </a:r>
            <a:r>
              <a:rPr lang="fi-FI" dirty="0" err="1" smtClean="0"/>
              <a:t>attention</a:t>
            </a:r>
            <a:r>
              <a:rPr lang="fi-FI" dirty="0" smtClean="0"/>
              <a:t>)</a:t>
            </a:r>
          </a:p>
          <a:p>
            <a:pPr lvl="1"/>
            <a:r>
              <a:rPr lang="fi-FI" dirty="0" err="1" smtClean="0"/>
              <a:t>Civic</a:t>
            </a:r>
            <a:r>
              <a:rPr lang="fi-FI" dirty="0" smtClean="0"/>
              <a:t> </a:t>
            </a:r>
            <a:r>
              <a:rPr lang="fi-FI" dirty="0" err="1" smtClean="0"/>
              <a:t>engagement</a:t>
            </a:r>
            <a:r>
              <a:rPr lang="fi-FI" dirty="0" smtClean="0"/>
              <a:t> (action)</a:t>
            </a:r>
            <a:endParaRPr lang="fi-FI" dirty="0"/>
          </a:p>
          <a:p>
            <a:r>
              <a:rPr lang="fi-FI" dirty="0" smtClean="0">
                <a:solidFill>
                  <a:srgbClr val="FF0000"/>
                </a:solidFill>
              </a:rPr>
              <a:t>”NON-PARTICIPATION”</a:t>
            </a:r>
          </a:p>
          <a:p>
            <a:pPr lvl="1"/>
            <a:r>
              <a:rPr lang="fi-FI" dirty="0">
                <a:solidFill>
                  <a:srgbClr val="FF0000"/>
                </a:solidFill>
              </a:rPr>
              <a:t>Active </a:t>
            </a:r>
            <a:r>
              <a:rPr lang="fi-FI" dirty="0" err="1" smtClean="0">
                <a:solidFill>
                  <a:srgbClr val="FF0000"/>
                </a:solidFill>
              </a:rPr>
              <a:t>forms</a:t>
            </a:r>
            <a:r>
              <a:rPr lang="fi-FI" dirty="0" smtClean="0">
                <a:solidFill>
                  <a:srgbClr val="FF0000"/>
                </a:solidFill>
              </a:rPr>
              <a:t> (”</a:t>
            </a:r>
            <a:r>
              <a:rPr lang="fi-FI" dirty="0" err="1" smtClean="0">
                <a:solidFill>
                  <a:srgbClr val="FF0000"/>
                </a:solidFill>
              </a:rPr>
              <a:t>antipolitical</a:t>
            </a:r>
            <a:r>
              <a:rPr lang="fi-FI" dirty="0" smtClean="0">
                <a:solidFill>
                  <a:srgbClr val="FF0000"/>
                </a:solidFill>
              </a:rPr>
              <a:t>”)</a:t>
            </a:r>
            <a:endParaRPr lang="fi-FI" dirty="0">
              <a:solidFill>
                <a:srgbClr val="FF0000"/>
              </a:solidFill>
            </a:endParaRPr>
          </a:p>
          <a:p>
            <a:pPr lvl="1"/>
            <a:r>
              <a:rPr lang="fi-FI" dirty="0" err="1">
                <a:solidFill>
                  <a:srgbClr val="FF0000"/>
                </a:solidFill>
              </a:rPr>
              <a:t>Passive</a:t>
            </a:r>
            <a:r>
              <a:rPr lang="fi-FI" dirty="0">
                <a:solidFill>
                  <a:srgbClr val="FF0000"/>
                </a:solidFill>
              </a:rPr>
              <a:t> </a:t>
            </a:r>
            <a:r>
              <a:rPr lang="fi-FI" dirty="0" err="1" smtClean="0">
                <a:solidFill>
                  <a:srgbClr val="FF0000"/>
                </a:solidFill>
              </a:rPr>
              <a:t>forms</a:t>
            </a:r>
            <a:r>
              <a:rPr lang="fi-FI" dirty="0" smtClean="0">
                <a:solidFill>
                  <a:srgbClr val="FF0000"/>
                </a:solidFill>
              </a:rPr>
              <a:t> (”</a:t>
            </a:r>
            <a:r>
              <a:rPr lang="fi-FI" dirty="0" err="1" smtClean="0">
                <a:solidFill>
                  <a:srgbClr val="FF0000"/>
                </a:solidFill>
              </a:rPr>
              <a:t>apolitical</a:t>
            </a:r>
            <a:r>
              <a:rPr lang="fi-FI" dirty="0" smtClean="0">
                <a:solidFill>
                  <a:srgbClr val="FF0000"/>
                </a:solidFill>
              </a:rPr>
              <a:t>”)</a:t>
            </a:r>
            <a:endParaRPr lang="fi-FI" dirty="0">
              <a:solidFill>
                <a:srgbClr val="FF0000"/>
              </a:solidFill>
            </a:endParaRPr>
          </a:p>
          <a:p>
            <a:endParaRPr lang="fi-FI" dirty="0" smtClean="0"/>
          </a:p>
          <a:p>
            <a:r>
              <a:rPr lang="fi-FI" dirty="0" err="1" smtClean="0"/>
              <a:t>Modified</a:t>
            </a:r>
            <a:r>
              <a:rPr lang="fi-FI" dirty="0" smtClean="0"/>
              <a:t> </a:t>
            </a:r>
            <a:r>
              <a:rPr lang="fi-FI" dirty="0" err="1" smtClean="0"/>
              <a:t>from</a:t>
            </a:r>
            <a:r>
              <a:rPr lang="fi-FI" dirty="0" smtClean="0"/>
              <a:t> Joakim Ekman &amp; Erik </a:t>
            </a:r>
            <a:r>
              <a:rPr lang="fi-FI" dirty="0" err="1" smtClean="0"/>
              <a:t>Amnå</a:t>
            </a:r>
            <a:r>
              <a:rPr lang="fi-FI" dirty="0" smtClean="0"/>
              <a:t> (2012) </a:t>
            </a:r>
            <a:r>
              <a:rPr lang="fi-FI" dirty="0" err="1" smtClean="0"/>
              <a:t>Political</a:t>
            </a:r>
            <a:r>
              <a:rPr lang="fi-FI" dirty="0" smtClean="0"/>
              <a:t> </a:t>
            </a:r>
            <a:r>
              <a:rPr lang="fi-FI" dirty="0" err="1" smtClean="0"/>
              <a:t>participation</a:t>
            </a:r>
            <a:r>
              <a:rPr lang="fi-FI" dirty="0" smtClean="0"/>
              <a:t> and </a:t>
            </a:r>
            <a:r>
              <a:rPr lang="fi-FI" dirty="0" err="1" smtClean="0"/>
              <a:t>civic</a:t>
            </a:r>
            <a:r>
              <a:rPr lang="fi-FI" dirty="0" smtClean="0"/>
              <a:t> </a:t>
            </a:r>
            <a:r>
              <a:rPr lang="fi-FI" dirty="0" err="1" smtClean="0"/>
              <a:t>engagement</a:t>
            </a:r>
            <a:r>
              <a:rPr lang="fi-FI" dirty="0" smtClean="0"/>
              <a:t>: </a:t>
            </a:r>
            <a:r>
              <a:rPr lang="fi-FI" dirty="0" err="1" smtClean="0"/>
              <a:t>Towards</a:t>
            </a:r>
            <a:r>
              <a:rPr lang="fi-FI" dirty="0" smtClean="0"/>
              <a:t> a </a:t>
            </a:r>
            <a:r>
              <a:rPr lang="fi-FI" dirty="0" err="1" smtClean="0"/>
              <a:t>new</a:t>
            </a:r>
            <a:r>
              <a:rPr lang="fi-FI" dirty="0" smtClean="0"/>
              <a:t> </a:t>
            </a:r>
            <a:r>
              <a:rPr lang="fi-FI" dirty="0" err="1" smtClean="0"/>
              <a:t>typology</a:t>
            </a:r>
            <a:r>
              <a:rPr lang="fi-FI" dirty="0" smtClean="0"/>
              <a:t>. Human </a:t>
            </a:r>
            <a:r>
              <a:rPr lang="fi-FI" dirty="0" err="1" smtClean="0"/>
              <a:t>Affairs</a:t>
            </a:r>
            <a:r>
              <a:rPr lang="fi-FI" dirty="0" smtClean="0"/>
              <a:t> 22, 283-300</a:t>
            </a:r>
          </a:p>
          <a:p>
            <a:pPr lvl="1"/>
            <a:endParaRPr lang="en-GB" dirty="0"/>
          </a:p>
        </p:txBody>
      </p:sp>
    </p:spTree>
    <p:extLst>
      <p:ext uri="{BB962C8B-B14F-4D97-AF65-F5344CB8AC3E}">
        <p14:creationId xmlns:p14="http://schemas.microsoft.com/office/powerpoint/2010/main" val="1826182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 </a:t>
            </a:r>
            <a:r>
              <a:rPr lang="fi-FI" dirty="0" err="1" smtClean="0"/>
              <a:t>few</a:t>
            </a:r>
            <a:r>
              <a:rPr lang="fi-FI" dirty="0" smtClean="0"/>
              <a:t> </a:t>
            </a:r>
            <a:r>
              <a:rPr lang="fi-FI" dirty="0" err="1" smtClean="0"/>
              <a:t>points</a:t>
            </a:r>
            <a:r>
              <a:rPr lang="fi-FI" dirty="0" smtClean="0"/>
              <a:t> in </a:t>
            </a:r>
            <a:r>
              <a:rPr lang="fi-FI" dirty="0" err="1" smtClean="0"/>
              <a:t>conclusion</a:t>
            </a:r>
            <a:endParaRPr lang="en-GB" dirty="0"/>
          </a:p>
        </p:txBody>
      </p:sp>
      <p:sp>
        <p:nvSpPr>
          <p:cNvPr id="3" name="Sisällön paikkamerkki 2"/>
          <p:cNvSpPr>
            <a:spLocks noGrp="1"/>
          </p:cNvSpPr>
          <p:nvPr>
            <p:ph idx="1"/>
          </p:nvPr>
        </p:nvSpPr>
        <p:spPr/>
        <p:txBody>
          <a:bodyPr/>
          <a:lstStyle/>
          <a:p>
            <a:endParaRPr lang="fi-FI" dirty="0" smtClean="0"/>
          </a:p>
          <a:p>
            <a:r>
              <a:rPr lang="fi-FI" dirty="0" err="1" smtClean="0"/>
              <a:t>Coexistence</a:t>
            </a:r>
            <a:r>
              <a:rPr lang="fi-FI" dirty="0" smtClean="0"/>
              <a:t> of </a:t>
            </a:r>
            <a:r>
              <a:rPr lang="fi-FI" dirty="0" err="1"/>
              <a:t>m</a:t>
            </a:r>
            <a:r>
              <a:rPr lang="fi-FI" dirty="0" err="1" smtClean="0"/>
              <a:t>ultiple</a:t>
            </a:r>
            <a:r>
              <a:rPr lang="fi-FI" dirty="0" smtClean="0"/>
              <a:t> </a:t>
            </a:r>
            <a:r>
              <a:rPr lang="fi-FI" dirty="0" err="1" smtClean="0"/>
              <a:t>forms</a:t>
            </a:r>
            <a:r>
              <a:rPr lang="fi-FI" dirty="0" smtClean="0"/>
              <a:t> of </a:t>
            </a:r>
            <a:r>
              <a:rPr lang="fi-FI" dirty="0" err="1" smtClean="0"/>
              <a:t>youth</a:t>
            </a:r>
            <a:r>
              <a:rPr lang="fi-FI" dirty="0" smtClean="0"/>
              <a:t> </a:t>
            </a:r>
            <a:r>
              <a:rPr lang="fi-FI" dirty="0" err="1" smtClean="0"/>
              <a:t>engagement</a:t>
            </a:r>
            <a:r>
              <a:rPr lang="fi-FI" dirty="0" smtClean="0"/>
              <a:t> (</a:t>
            </a:r>
            <a:r>
              <a:rPr lang="fi-FI" dirty="0" err="1" smtClean="0"/>
              <a:t>manifest</a:t>
            </a:r>
            <a:r>
              <a:rPr lang="fi-FI" dirty="0"/>
              <a:t> </a:t>
            </a:r>
            <a:r>
              <a:rPr lang="fi-FI" dirty="0" smtClean="0"/>
              <a:t>&amp; </a:t>
            </a:r>
            <a:r>
              <a:rPr lang="fi-FI" dirty="0" err="1" smtClean="0"/>
              <a:t>latent</a:t>
            </a:r>
            <a:r>
              <a:rPr lang="fi-FI" dirty="0" smtClean="0"/>
              <a:t>)</a:t>
            </a:r>
          </a:p>
          <a:p>
            <a:r>
              <a:rPr lang="fi-FI" dirty="0" err="1" smtClean="0"/>
              <a:t>Youth</a:t>
            </a:r>
            <a:r>
              <a:rPr lang="fi-FI" dirty="0" smtClean="0"/>
              <a:t> </a:t>
            </a:r>
            <a:r>
              <a:rPr lang="fi-FI" dirty="0" err="1" smtClean="0"/>
              <a:t>disengagement</a:t>
            </a:r>
            <a:r>
              <a:rPr lang="fi-FI" dirty="0" smtClean="0"/>
              <a:t> is </a:t>
            </a:r>
            <a:r>
              <a:rPr lang="fi-FI" dirty="0" err="1" smtClean="0"/>
              <a:t>not</a:t>
            </a:r>
            <a:r>
              <a:rPr lang="fi-FI" dirty="0" smtClean="0"/>
              <a:t> to </a:t>
            </a:r>
            <a:r>
              <a:rPr lang="fi-FI" dirty="0" err="1" smtClean="0"/>
              <a:t>be</a:t>
            </a:r>
            <a:r>
              <a:rPr lang="fi-FI" dirty="0" smtClean="0"/>
              <a:t> </a:t>
            </a:r>
            <a:r>
              <a:rPr lang="en-US" dirty="0" err="1" smtClean="0"/>
              <a:t>equalled</a:t>
            </a:r>
            <a:r>
              <a:rPr lang="fi-FI" dirty="0" smtClean="0"/>
              <a:t> </a:t>
            </a:r>
            <a:r>
              <a:rPr lang="fi-FI" dirty="0" err="1" smtClean="0"/>
              <a:t>with</a:t>
            </a:r>
            <a:r>
              <a:rPr lang="fi-FI" dirty="0" smtClean="0"/>
              <a:t> </a:t>
            </a:r>
            <a:r>
              <a:rPr lang="fi-FI" dirty="0" err="1" smtClean="0"/>
              <a:t>youth</a:t>
            </a:r>
            <a:r>
              <a:rPr lang="fi-FI" dirty="0" smtClean="0"/>
              <a:t> </a:t>
            </a:r>
            <a:r>
              <a:rPr lang="fi-FI" dirty="0" err="1" smtClean="0"/>
              <a:t>apathy</a:t>
            </a:r>
            <a:endParaRPr lang="fi-FI" dirty="0" smtClean="0"/>
          </a:p>
          <a:p>
            <a:r>
              <a:rPr lang="fi-FI" dirty="0" err="1" smtClean="0"/>
              <a:t>Waithood</a:t>
            </a:r>
            <a:r>
              <a:rPr lang="fi-FI" dirty="0" smtClean="0"/>
              <a:t> is </a:t>
            </a:r>
            <a:r>
              <a:rPr lang="fi-FI" dirty="0" err="1" smtClean="0"/>
              <a:t>becoming</a:t>
            </a:r>
            <a:r>
              <a:rPr lang="fi-FI" dirty="0" smtClean="0"/>
              <a:t> a </a:t>
            </a:r>
            <a:r>
              <a:rPr lang="fi-FI" dirty="0" err="1" smtClean="0"/>
              <a:t>norm</a:t>
            </a:r>
            <a:endParaRPr lang="fi-FI" dirty="0" smtClean="0"/>
          </a:p>
          <a:p>
            <a:r>
              <a:rPr lang="fi-FI" dirty="0" err="1" smtClean="0"/>
              <a:t>Qualititive</a:t>
            </a:r>
            <a:r>
              <a:rPr lang="fi-FI" dirty="0" smtClean="0"/>
              <a:t> </a:t>
            </a:r>
            <a:r>
              <a:rPr lang="fi-FI" dirty="0" err="1" smtClean="0"/>
              <a:t>research</a:t>
            </a:r>
            <a:r>
              <a:rPr lang="fi-FI" dirty="0" smtClean="0"/>
              <a:t> is </a:t>
            </a:r>
            <a:r>
              <a:rPr lang="fi-FI" dirty="0" err="1" smtClean="0"/>
              <a:t>needed</a:t>
            </a:r>
            <a:r>
              <a:rPr lang="fi-FI" dirty="0" smtClean="0"/>
              <a:t> </a:t>
            </a:r>
            <a:r>
              <a:rPr lang="fi-FI" dirty="0" err="1" smtClean="0"/>
              <a:t>alongside</a:t>
            </a:r>
            <a:r>
              <a:rPr lang="fi-FI" dirty="0" smtClean="0"/>
              <a:t> </a:t>
            </a:r>
            <a:r>
              <a:rPr lang="fi-FI" dirty="0" err="1" smtClean="0"/>
              <a:t>survey-based</a:t>
            </a:r>
            <a:r>
              <a:rPr lang="fi-FI" dirty="0" smtClean="0"/>
              <a:t> </a:t>
            </a:r>
            <a:r>
              <a:rPr lang="fi-FI" dirty="0" err="1" smtClean="0"/>
              <a:t>studies</a:t>
            </a:r>
            <a:endParaRPr lang="fi-FI" dirty="0" smtClean="0"/>
          </a:p>
          <a:p>
            <a:endParaRPr lang="en-GB" dirty="0"/>
          </a:p>
        </p:txBody>
      </p:sp>
    </p:spTree>
    <p:extLst>
      <p:ext uri="{BB962C8B-B14F-4D97-AF65-F5344CB8AC3E}">
        <p14:creationId xmlns:p14="http://schemas.microsoft.com/office/powerpoint/2010/main" val="28901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dirty="0"/>
          </a:p>
          <a:p>
            <a:endParaRPr lang="fi-FI" dirty="0"/>
          </a:p>
          <a:p>
            <a:endParaRPr lang="fi-F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250572"/>
            <a:ext cx="12953315" cy="8108572"/>
          </a:xfrm>
          <a:prstGeom prst="rect">
            <a:avLst/>
          </a:prstGeom>
        </p:spPr>
      </p:pic>
      <p:sp>
        <p:nvSpPr>
          <p:cNvPr id="5" name="TextBox 4"/>
          <p:cNvSpPr txBox="1"/>
          <p:nvPr/>
        </p:nvSpPr>
        <p:spPr>
          <a:xfrm>
            <a:off x="1352550" y="-628650"/>
            <a:ext cx="184731" cy="369332"/>
          </a:xfrm>
          <a:prstGeom prst="rect">
            <a:avLst/>
          </a:prstGeom>
          <a:noFill/>
        </p:spPr>
        <p:txBody>
          <a:bodyPr wrap="none" rtlCol="0">
            <a:spAutoFit/>
          </a:bodyPr>
          <a:lstStyle/>
          <a:p>
            <a:endParaRPr lang="fi-FI" dirty="0"/>
          </a:p>
        </p:txBody>
      </p:sp>
      <p:sp>
        <p:nvSpPr>
          <p:cNvPr id="6" name="TextBox 5"/>
          <p:cNvSpPr txBox="1"/>
          <p:nvPr/>
        </p:nvSpPr>
        <p:spPr>
          <a:xfrm>
            <a:off x="685800" y="-1876"/>
            <a:ext cx="6598281" cy="646331"/>
          </a:xfrm>
          <a:prstGeom prst="rect">
            <a:avLst/>
          </a:prstGeom>
          <a:noFill/>
        </p:spPr>
        <p:txBody>
          <a:bodyPr wrap="none" rtlCol="0">
            <a:spAutoFit/>
          </a:bodyPr>
          <a:lstStyle/>
          <a:p>
            <a:r>
              <a:rPr lang="fi-FI" dirty="0"/>
              <a:t>Matthew </a:t>
            </a:r>
            <a:r>
              <a:rPr lang="fi-FI" dirty="0" err="1"/>
              <a:t>Machowski</a:t>
            </a:r>
            <a:r>
              <a:rPr lang="fi-FI" dirty="0"/>
              <a:t> </a:t>
            </a:r>
            <a:r>
              <a:rPr lang="fi-FI" dirty="0" smtClean="0"/>
              <a:t>(</a:t>
            </a:r>
            <a:r>
              <a:rPr lang="fi-FI" dirty="0" err="1" smtClean="0"/>
              <a:t>May</a:t>
            </a:r>
            <a:r>
              <a:rPr lang="fi-FI" dirty="0" smtClean="0"/>
              <a:t> </a:t>
            </a:r>
            <a:r>
              <a:rPr lang="fi-FI" dirty="0"/>
              <a:t>2011) </a:t>
            </a:r>
            <a:r>
              <a:rPr lang="fi-FI" dirty="0" err="1"/>
              <a:t>Le</a:t>
            </a:r>
            <a:r>
              <a:rPr lang="fi-FI" dirty="0"/>
              <a:t> Monde </a:t>
            </a:r>
            <a:r>
              <a:rPr lang="fi-FI" dirty="0" err="1"/>
              <a:t>Diplomatique</a:t>
            </a:r>
            <a:endParaRPr lang="fi-FI" dirty="0"/>
          </a:p>
          <a:p>
            <a:endParaRPr lang="fi-FI" dirty="0"/>
          </a:p>
        </p:txBody>
      </p:sp>
    </p:spTree>
    <p:extLst>
      <p:ext uri="{BB962C8B-B14F-4D97-AF65-F5344CB8AC3E}">
        <p14:creationId xmlns:p14="http://schemas.microsoft.com/office/powerpoint/2010/main" val="3727087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dirty="0"/>
          </a:p>
          <a:p>
            <a:endParaRPr lang="fi-FI" dirty="0"/>
          </a:p>
          <a:p>
            <a:endParaRPr lang="fi-F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250572"/>
            <a:ext cx="12953315" cy="8108572"/>
          </a:xfrm>
          <a:prstGeom prst="rect">
            <a:avLst/>
          </a:prstGeom>
        </p:spPr>
      </p:pic>
      <p:sp>
        <p:nvSpPr>
          <p:cNvPr id="5" name="TextBox 4"/>
          <p:cNvSpPr txBox="1"/>
          <p:nvPr/>
        </p:nvSpPr>
        <p:spPr>
          <a:xfrm>
            <a:off x="1352550" y="-628650"/>
            <a:ext cx="184731" cy="369332"/>
          </a:xfrm>
          <a:prstGeom prst="rect">
            <a:avLst/>
          </a:prstGeom>
          <a:noFill/>
        </p:spPr>
        <p:txBody>
          <a:bodyPr wrap="none" rtlCol="0">
            <a:spAutoFit/>
          </a:bodyPr>
          <a:lstStyle/>
          <a:p>
            <a:endParaRPr lang="fi-FI" dirty="0"/>
          </a:p>
        </p:txBody>
      </p:sp>
      <p:sp>
        <p:nvSpPr>
          <p:cNvPr id="7" name="CuadroTexto 4"/>
          <p:cNvSpPr txBox="1">
            <a:spLocks noChangeArrowheads="1"/>
          </p:cNvSpPr>
          <p:nvPr/>
        </p:nvSpPr>
        <p:spPr bwMode="auto">
          <a:xfrm>
            <a:off x="250599" y="1016823"/>
            <a:ext cx="7101923"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buNone/>
            </a:pPr>
            <a:endParaRPr lang="en-GB" altLang="en-US" sz="2000" b="1" dirty="0">
              <a:solidFill>
                <a:srgbClr val="FFC000"/>
              </a:solidFill>
            </a:endParaRPr>
          </a:p>
          <a:p>
            <a:pPr marL="0" indent="0">
              <a:buNone/>
            </a:pPr>
            <a:r>
              <a:rPr lang="en-GB" altLang="en-US" sz="2000" b="1" i="1" dirty="0">
                <a:solidFill>
                  <a:srgbClr val="FFFF00"/>
                </a:solidFill>
              </a:rPr>
              <a:t>Everyone talks about integration or the involvement of young people in decision making, but how many young people are actually involved in these decisions? Isn’t this category of youth exploited in the production of certain policies? Regarding the forms of participation, we can observe some of them along the axis of </a:t>
            </a:r>
            <a:r>
              <a:rPr lang="en-GB" altLang="en-US" sz="2000" b="1" i="1" dirty="0" err="1">
                <a:solidFill>
                  <a:srgbClr val="FFFF00"/>
                </a:solidFill>
              </a:rPr>
              <a:t>Kenitra</a:t>
            </a:r>
            <a:r>
              <a:rPr lang="en-GB" altLang="en-US" sz="2000" b="1" i="1" dirty="0">
                <a:solidFill>
                  <a:srgbClr val="FFFF00"/>
                </a:solidFill>
              </a:rPr>
              <a:t>, Marrakech until Agadir. But there are other regions where young people are not involved at all and they choose non involvement. Is it a political choice? [---] They choose to stay at the coffee corner, smoking quietly, watching the sea, they have other concerns</a:t>
            </a:r>
            <a:r>
              <a:rPr lang="en-GB" altLang="en-US" sz="2000" b="1" i="1" dirty="0" smtClean="0">
                <a:solidFill>
                  <a:srgbClr val="FFFF00"/>
                </a:solidFill>
              </a:rPr>
              <a:t>.</a:t>
            </a:r>
            <a:r>
              <a:rPr lang="en-GB" altLang="en-US" sz="2000" b="1" dirty="0" smtClean="0">
                <a:solidFill>
                  <a:srgbClr val="FFFF00"/>
                </a:solidFill>
              </a:rPr>
              <a:t> </a:t>
            </a:r>
            <a:r>
              <a:rPr lang="en-GB" altLang="en-US" sz="2000" b="1" dirty="0">
                <a:solidFill>
                  <a:srgbClr val="FFFF00"/>
                </a:solidFill>
              </a:rPr>
              <a:t>(</a:t>
            </a:r>
            <a:r>
              <a:rPr lang="en-GB" altLang="en-US" sz="2000" b="1" dirty="0" smtClean="0">
                <a:solidFill>
                  <a:srgbClr val="FFFF00"/>
                </a:solidFill>
              </a:rPr>
              <a:t>MOROCCO, </a:t>
            </a:r>
            <a:r>
              <a:rPr lang="en-GB" altLang="en-US" sz="2000" b="1" dirty="0" err="1" smtClean="0">
                <a:solidFill>
                  <a:srgbClr val="FFFF00"/>
                </a:solidFill>
              </a:rPr>
              <a:t>Sahwa</a:t>
            </a:r>
            <a:r>
              <a:rPr lang="en-GB" altLang="en-US" sz="2000" b="1" dirty="0" smtClean="0">
                <a:solidFill>
                  <a:srgbClr val="FFFF00"/>
                </a:solidFill>
              </a:rPr>
              <a:t> ethnographic material)</a:t>
            </a:r>
            <a:endParaRPr lang="en-GB" altLang="en-US" sz="2000" b="1" dirty="0">
              <a:solidFill>
                <a:srgbClr val="FFFF00"/>
              </a:solidFill>
            </a:endParaRPr>
          </a:p>
          <a:p>
            <a:endParaRPr lang="en-GB" altLang="en-US" sz="2000" b="1" dirty="0">
              <a:solidFill>
                <a:srgbClr val="FFC000"/>
              </a:solidFill>
            </a:endParaRPr>
          </a:p>
          <a:p>
            <a:endParaRPr lang="en-US" altLang="en-US" sz="2000" b="1" dirty="0">
              <a:solidFill>
                <a:srgbClr val="FFC000"/>
              </a:solidFill>
            </a:endParaRPr>
          </a:p>
        </p:txBody>
      </p:sp>
    </p:spTree>
    <p:extLst>
      <p:ext uri="{BB962C8B-B14F-4D97-AF65-F5344CB8AC3E}">
        <p14:creationId xmlns:p14="http://schemas.microsoft.com/office/powerpoint/2010/main" val="35138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en-GB"/>
          </a:p>
        </p:txBody>
      </p:sp>
      <p:sp>
        <p:nvSpPr>
          <p:cNvPr id="3" name="Sisällön paikkamerkki 2"/>
          <p:cNvSpPr>
            <a:spLocks noGrp="1"/>
          </p:cNvSpPr>
          <p:nvPr>
            <p:ph idx="1"/>
          </p:nvPr>
        </p:nvSpPr>
        <p:spPr/>
        <p:txBody>
          <a:bodyPr/>
          <a:lstStyle/>
          <a:p>
            <a:endParaRPr lang="en-GB"/>
          </a:p>
        </p:txBody>
      </p:sp>
      <p:pic>
        <p:nvPicPr>
          <p:cNvPr id="4" name="Kuva 3"/>
          <p:cNvPicPr>
            <a:picLocks noChangeAspect="1"/>
          </p:cNvPicPr>
          <p:nvPr/>
        </p:nvPicPr>
        <p:blipFill>
          <a:blip r:embed="rId2"/>
          <a:stretch>
            <a:fillRect/>
          </a:stretch>
        </p:blipFill>
        <p:spPr>
          <a:xfrm>
            <a:off x="2589213" y="-37786"/>
            <a:ext cx="9602788" cy="6911847"/>
          </a:xfrm>
          <a:prstGeom prst="rect">
            <a:avLst/>
          </a:prstGeom>
        </p:spPr>
      </p:pic>
      <p:pic>
        <p:nvPicPr>
          <p:cNvPr id="5" name="Kuva 4"/>
          <p:cNvPicPr>
            <a:picLocks noChangeAspect="1"/>
          </p:cNvPicPr>
          <p:nvPr/>
        </p:nvPicPr>
        <p:blipFill>
          <a:blip r:embed="rId3"/>
          <a:stretch>
            <a:fillRect/>
          </a:stretch>
        </p:blipFill>
        <p:spPr>
          <a:xfrm>
            <a:off x="-429206" y="4076386"/>
            <a:ext cx="3581440" cy="2781614"/>
          </a:xfrm>
          <a:prstGeom prst="rect">
            <a:avLst/>
          </a:prstGeom>
        </p:spPr>
      </p:pic>
    </p:spTree>
    <p:extLst>
      <p:ext uri="{BB962C8B-B14F-4D97-AF65-F5344CB8AC3E}">
        <p14:creationId xmlns:p14="http://schemas.microsoft.com/office/powerpoint/2010/main" val="1216761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a:xfrm>
            <a:off x="1981200" y="546100"/>
            <a:ext cx="8229600" cy="1143000"/>
          </a:xfrm>
        </p:spPr>
        <p:txBody>
          <a:bodyPr/>
          <a:lstStyle/>
          <a:p>
            <a:pPr>
              <a:defRPr/>
            </a:pPr>
            <a:r>
              <a:rPr lang="en-GB" altLang="fi-FI" sz="2400" b="1" dirty="0">
                <a:solidFill>
                  <a:schemeClr val="accent1">
                    <a:lumMod val="75000"/>
                  </a:schemeClr>
                </a:solidFill>
              </a:rPr>
              <a:t>Figure 1. </a:t>
            </a:r>
            <a:r>
              <a:rPr lang="en-GB" altLang="fi-FI" sz="2400" b="1" dirty="0"/>
              <a:t>Participation in different political activities at least once during the last 12 months (%)</a:t>
            </a:r>
            <a:endParaRPr lang="en-GB" altLang="fi-FI" sz="2400" dirty="0"/>
          </a:p>
        </p:txBody>
      </p:sp>
      <p:sp>
        <p:nvSpPr>
          <p:cNvPr id="5" name="Tekstiruutu 4"/>
          <p:cNvSpPr txBox="1"/>
          <p:nvPr/>
        </p:nvSpPr>
        <p:spPr>
          <a:xfrm>
            <a:off x="1828800" y="6143626"/>
            <a:ext cx="3962400" cy="307975"/>
          </a:xfrm>
          <a:prstGeom prst="rect">
            <a:avLst/>
          </a:prstGeom>
          <a:noFill/>
        </p:spPr>
        <p:txBody>
          <a:bodyPr>
            <a:spAutoFit/>
          </a:bodyPr>
          <a:lstStyle/>
          <a:p>
            <a:pPr>
              <a:defRPr/>
            </a:pPr>
            <a:r>
              <a:rPr lang="fi-FI" sz="1400" dirty="0" err="1">
                <a:solidFill>
                  <a:schemeClr val="accent1">
                    <a:lumMod val="50000"/>
                  </a:schemeClr>
                </a:solidFill>
                <a:latin typeface="+mj-lt"/>
              </a:rPr>
              <a:t>Source</a:t>
            </a:r>
            <a:r>
              <a:rPr lang="fi-FI" sz="1400" dirty="0">
                <a:solidFill>
                  <a:schemeClr val="accent1">
                    <a:lumMod val="50000"/>
                  </a:schemeClr>
                </a:solidFill>
                <a:latin typeface="+mj-lt"/>
              </a:rPr>
              <a:t>: SAHWA </a:t>
            </a:r>
            <a:r>
              <a:rPr lang="fi-FI" sz="1400" dirty="0" err="1">
                <a:solidFill>
                  <a:schemeClr val="accent1">
                    <a:lumMod val="50000"/>
                  </a:schemeClr>
                </a:solidFill>
                <a:latin typeface="+mj-lt"/>
              </a:rPr>
              <a:t>Youth</a:t>
            </a:r>
            <a:r>
              <a:rPr lang="fi-FI" sz="1400" dirty="0">
                <a:solidFill>
                  <a:schemeClr val="accent1">
                    <a:lumMod val="50000"/>
                  </a:schemeClr>
                </a:solidFill>
                <a:latin typeface="+mj-lt"/>
              </a:rPr>
              <a:t> </a:t>
            </a:r>
            <a:r>
              <a:rPr lang="fi-FI" sz="1400" dirty="0" err="1">
                <a:solidFill>
                  <a:schemeClr val="accent1">
                    <a:lumMod val="50000"/>
                  </a:schemeClr>
                </a:solidFill>
                <a:latin typeface="+mj-lt"/>
              </a:rPr>
              <a:t>Survey</a:t>
            </a:r>
            <a:r>
              <a:rPr lang="fi-FI" sz="1400" dirty="0">
                <a:solidFill>
                  <a:schemeClr val="accent1">
                    <a:lumMod val="50000"/>
                  </a:schemeClr>
                </a:solidFill>
                <a:latin typeface="+mj-lt"/>
              </a:rPr>
              <a:t> 2016</a:t>
            </a:r>
            <a:endParaRPr lang="en-GB" sz="1400" dirty="0">
              <a:solidFill>
                <a:schemeClr val="accent1">
                  <a:lumMod val="50000"/>
                </a:schemeClr>
              </a:solidFill>
              <a:latin typeface="+mj-lt"/>
            </a:endParaRPr>
          </a:p>
        </p:txBody>
      </p:sp>
      <p:graphicFrame>
        <p:nvGraphicFramePr>
          <p:cNvPr id="6" name="Kaavio 5"/>
          <p:cNvGraphicFramePr>
            <a:graphicFrameLocks/>
          </p:cNvGraphicFramePr>
          <p:nvPr/>
        </p:nvGraphicFramePr>
        <p:xfrm>
          <a:off x="1901506" y="1598714"/>
          <a:ext cx="7991912" cy="40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49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1981200" y="550863"/>
            <a:ext cx="8229600" cy="1143000"/>
          </a:xfrm>
        </p:spPr>
        <p:txBody>
          <a:bodyPr/>
          <a:lstStyle/>
          <a:p>
            <a:pPr>
              <a:defRPr/>
            </a:pPr>
            <a:r>
              <a:rPr lang="en-GB" altLang="fi-FI" sz="2400" b="1" dirty="0">
                <a:solidFill>
                  <a:schemeClr val="accent1">
                    <a:lumMod val="75000"/>
                  </a:schemeClr>
                </a:solidFill>
              </a:rPr>
              <a:t>Figure 2</a:t>
            </a:r>
            <a:r>
              <a:rPr lang="en-GB" altLang="fi-FI" sz="2400" dirty="0">
                <a:solidFill>
                  <a:schemeClr val="accent1">
                    <a:lumMod val="75000"/>
                  </a:schemeClr>
                </a:solidFill>
              </a:rPr>
              <a:t>.</a:t>
            </a:r>
            <a:r>
              <a:rPr lang="en-GB" altLang="fi-FI" sz="2400" b="1" dirty="0">
                <a:solidFill>
                  <a:schemeClr val="accent1">
                    <a:lumMod val="75000"/>
                  </a:schemeClr>
                </a:solidFill>
              </a:rPr>
              <a:t> </a:t>
            </a:r>
            <a:r>
              <a:rPr lang="en-GB" altLang="fi-FI" sz="2400" b="1" dirty="0"/>
              <a:t>Experiences of the possibilities to play an active role and have a say (averages)</a:t>
            </a:r>
            <a:endParaRPr lang="en-GB" altLang="fi-FI" sz="2400" dirty="0"/>
          </a:p>
        </p:txBody>
      </p:sp>
      <p:sp>
        <p:nvSpPr>
          <p:cNvPr id="5" name="Tekstiruutu 4"/>
          <p:cNvSpPr txBox="1"/>
          <p:nvPr/>
        </p:nvSpPr>
        <p:spPr>
          <a:xfrm>
            <a:off x="1828800" y="6048376"/>
            <a:ext cx="3962400" cy="307975"/>
          </a:xfrm>
          <a:prstGeom prst="rect">
            <a:avLst/>
          </a:prstGeom>
          <a:noFill/>
        </p:spPr>
        <p:txBody>
          <a:bodyPr>
            <a:spAutoFit/>
          </a:bodyPr>
          <a:lstStyle/>
          <a:p>
            <a:pPr>
              <a:defRPr/>
            </a:pPr>
            <a:r>
              <a:rPr lang="fi-FI" sz="1400" dirty="0" err="1">
                <a:solidFill>
                  <a:schemeClr val="accent1">
                    <a:lumMod val="50000"/>
                  </a:schemeClr>
                </a:solidFill>
                <a:latin typeface="+mj-lt"/>
              </a:rPr>
              <a:t>Source</a:t>
            </a:r>
            <a:r>
              <a:rPr lang="fi-FI" sz="1400" dirty="0">
                <a:solidFill>
                  <a:schemeClr val="accent1">
                    <a:lumMod val="50000"/>
                  </a:schemeClr>
                </a:solidFill>
                <a:latin typeface="+mj-lt"/>
              </a:rPr>
              <a:t>: SAHWA </a:t>
            </a:r>
            <a:r>
              <a:rPr lang="fi-FI" sz="1400" dirty="0" err="1">
                <a:solidFill>
                  <a:schemeClr val="accent1">
                    <a:lumMod val="50000"/>
                  </a:schemeClr>
                </a:solidFill>
                <a:latin typeface="+mj-lt"/>
              </a:rPr>
              <a:t>Youth</a:t>
            </a:r>
            <a:r>
              <a:rPr lang="fi-FI" sz="1400" dirty="0">
                <a:solidFill>
                  <a:schemeClr val="accent1">
                    <a:lumMod val="50000"/>
                  </a:schemeClr>
                </a:solidFill>
                <a:latin typeface="+mj-lt"/>
              </a:rPr>
              <a:t> </a:t>
            </a:r>
            <a:r>
              <a:rPr lang="fi-FI" sz="1400" dirty="0" err="1">
                <a:solidFill>
                  <a:schemeClr val="accent1">
                    <a:lumMod val="50000"/>
                  </a:schemeClr>
                </a:solidFill>
                <a:latin typeface="+mj-lt"/>
              </a:rPr>
              <a:t>Survey</a:t>
            </a:r>
            <a:r>
              <a:rPr lang="fi-FI" sz="1400" dirty="0">
                <a:solidFill>
                  <a:schemeClr val="accent1">
                    <a:lumMod val="50000"/>
                  </a:schemeClr>
                </a:solidFill>
                <a:latin typeface="+mj-lt"/>
              </a:rPr>
              <a:t> 2016</a:t>
            </a:r>
            <a:endParaRPr lang="en-GB" sz="1400" dirty="0">
              <a:solidFill>
                <a:schemeClr val="accent1">
                  <a:lumMod val="50000"/>
                </a:schemeClr>
              </a:solidFill>
              <a:latin typeface="+mj-lt"/>
            </a:endParaRPr>
          </a:p>
        </p:txBody>
      </p:sp>
      <p:graphicFrame>
        <p:nvGraphicFramePr>
          <p:cNvPr id="6" name="Kaavio 5"/>
          <p:cNvGraphicFramePr>
            <a:graphicFrameLocks/>
          </p:cNvGraphicFramePr>
          <p:nvPr/>
        </p:nvGraphicFramePr>
        <p:xfrm>
          <a:off x="1981201" y="2038526"/>
          <a:ext cx="7831123" cy="3691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389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SAHWA National Case </a:t>
            </a:r>
            <a:r>
              <a:rPr lang="fi-FI" dirty="0" err="1" smtClean="0"/>
              <a:t>Study</a:t>
            </a:r>
            <a:r>
              <a:rPr lang="fi-FI" dirty="0" smtClean="0"/>
              <a:t>: </a:t>
            </a:r>
            <a:r>
              <a:rPr lang="fi-FI" dirty="0" err="1" smtClean="0"/>
              <a:t>Egypt</a:t>
            </a:r>
            <a:endParaRPr lang="en-GB" dirty="0"/>
          </a:p>
        </p:txBody>
      </p:sp>
      <p:pic>
        <p:nvPicPr>
          <p:cNvPr id="6" name="Kuva 5"/>
          <p:cNvPicPr>
            <a:picLocks noChangeAspect="1"/>
          </p:cNvPicPr>
          <p:nvPr/>
        </p:nvPicPr>
        <p:blipFill>
          <a:blip r:embed="rId2"/>
          <a:stretch>
            <a:fillRect/>
          </a:stretch>
        </p:blipFill>
        <p:spPr>
          <a:xfrm>
            <a:off x="5561129" y="2780731"/>
            <a:ext cx="6830378" cy="4077269"/>
          </a:xfrm>
          <a:prstGeom prst="rect">
            <a:avLst/>
          </a:prstGeom>
        </p:spPr>
      </p:pic>
      <p:pic>
        <p:nvPicPr>
          <p:cNvPr id="5" name="Kuva 4"/>
          <p:cNvPicPr>
            <a:picLocks noChangeAspect="1"/>
          </p:cNvPicPr>
          <p:nvPr/>
        </p:nvPicPr>
        <p:blipFill>
          <a:blip r:embed="rId3"/>
          <a:stretch>
            <a:fillRect/>
          </a:stretch>
        </p:blipFill>
        <p:spPr>
          <a:xfrm>
            <a:off x="3516527" y="2308346"/>
            <a:ext cx="6839905" cy="4105848"/>
          </a:xfrm>
          <a:prstGeom prst="rect">
            <a:avLst/>
          </a:prstGeom>
        </p:spPr>
      </p:pic>
      <p:pic>
        <p:nvPicPr>
          <p:cNvPr id="4" name="Kuva 3"/>
          <p:cNvPicPr>
            <a:picLocks noChangeAspect="1"/>
          </p:cNvPicPr>
          <p:nvPr/>
        </p:nvPicPr>
        <p:blipFill>
          <a:blip r:embed="rId4"/>
          <a:stretch>
            <a:fillRect/>
          </a:stretch>
        </p:blipFill>
        <p:spPr>
          <a:xfrm>
            <a:off x="1565839" y="1867678"/>
            <a:ext cx="6767873" cy="4095512"/>
          </a:xfrm>
          <a:prstGeom prst="rect">
            <a:avLst/>
          </a:prstGeom>
        </p:spPr>
      </p:pic>
      <p:pic>
        <p:nvPicPr>
          <p:cNvPr id="3" name="Kuva 2"/>
          <p:cNvPicPr>
            <a:picLocks noChangeAspect="1"/>
          </p:cNvPicPr>
          <p:nvPr/>
        </p:nvPicPr>
        <p:blipFill>
          <a:blip r:embed="rId5"/>
          <a:stretch>
            <a:fillRect/>
          </a:stretch>
        </p:blipFill>
        <p:spPr>
          <a:xfrm>
            <a:off x="-282876" y="1274584"/>
            <a:ext cx="6820852" cy="4077269"/>
          </a:xfrm>
          <a:prstGeom prst="rect">
            <a:avLst/>
          </a:prstGeom>
        </p:spPr>
      </p:pic>
    </p:spTree>
    <p:extLst>
      <p:ext uri="{BB962C8B-B14F-4D97-AF65-F5344CB8AC3E}">
        <p14:creationId xmlns:p14="http://schemas.microsoft.com/office/powerpoint/2010/main" val="1938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a:solidFill>
            <a:schemeClr val="bg1"/>
          </a:solidFill>
        </p:spPr>
        <p:txBody>
          <a:bodyPr>
            <a:normAutofit fontScale="90000"/>
          </a:bodyPr>
          <a:lstStyle/>
          <a:p>
            <a:pPr>
              <a:defRPr/>
            </a:pPr>
            <a:r>
              <a:rPr lang="en-US" altLang="fi-FI" sz="2400" b="1" dirty="0">
                <a:solidFill>
                  <a:schemeClr val="accent1">
                    <a:lumMod val="75000"/>
                  </a:schemeClr>
                </a:solidFill>
              </a:rPr>
              <a:t>Figure </a:t>
            </a:r>
            <a:r>
              <a:rPr lang="en-US" altLang="fi-FI" sz="2400" b="1" dirty="0" smtClean="0">
                <a:solidFill>
                  <a:schemeClr val="accent1">
                    <a:lumMod val="75000"/>
                  </a:schemeClr>
                </a:solidFill>
              </a:rPr>
              <a:t>3. </a:t>
            </a:r>
            <a:r>
              <a:rPr lang="en-US" altLang="fi-FI" sz="2400" b="1" dirty="0"/>
              <a:t>“The biggest problem in my country” </a:t>
            </a:r>
            <a:br>
              <a:rPr lang="en-US" altLang="fi-FI" sz="2400" b="1" dirty="0"/>
            </a:br>
            <a:r>
              <a:rPr lang="en-US" altLang="fi-FI" sz="2400" b="1" dirty="0"/>
              <a:t>reported by 15-29-years-olds, showing four most selected answers per country (%)</a:t>
            </a:r>
            <a:r>
              <a:rPr lang="en-GB" altLang="fi-FI" sz="2400" b="1" dirty="0"/>
              <a:t/>
            </a:r>
            <a:br>
              <a:rPr lang="en-GB" altLang="fi-FI" sz="2400" b="1" dirty="0"/>
            </a:br>
            <a:endParaRPr lang="en-GB" altLang="fi-FI" sz="2400" b="1" dirty="0"/>
          </a:p>
        </p:txBody>
      </p:sp>
      <p:sp>
        <p:nvSpPr>
          <p:cNvPr id="5" name="Tekstiruutu 4"/>
          <p:cNvSpPr txBox="1"/>
          <p:nvPr/>
        </p:nvSpPr>
        <p:spPr>
          <a:xfrm>
            <a:off x="1828800" y="6448425"/>
            <a:ext cx="4770438" cy="523220"/>
          </a:xfrm>
          <a:prstGeom prst="rect">
            <a:avLst/>
          </a:prstGeom>
          <a:noFill/>
        </p:spPr>
        <p:txBody>
          <a:bodyPr>
            <a:spAutoFit/>
          </a:bodyPr>
          <a:lstStyle/>
          <a:p>
            <a:pPr>
              <a:defRPr/>
            </a:pPr>
            <a:r>
              <a:rPr lang="fi-FI" sz="1400" b="1" dirty="0" err="1">
                <a:solidFill>
                  <a:schemeClr val="tx1">
                    <a:lumMod val="85000"/>
                    <a:lumOff val="15000"/>
                  </a:schemeClr>
                </a:solidFill>
                <a:latin typeface="+mj-lt"/>
              </a:rPr>
              <a:t>Source</a:t>
            </a:r>
            <a:r>
              <a:rPr lang="fi-FI" sz="1400" b="1" dirty="0">
                <a:solidFill>
                  <a:schemeClr val="tx1">
                    <a:lumMod val="85000"/>
                    <a:lumOff val="15000"/>
                  </a:schemeClr>
                </a:solidFill>
                <a:latin typeface="+mj-lt"/>
              </a:rPr>
              <a:t>: SAHWA </a:t>
            </a:r>
            <a:r>
              <a:rPr lang="fi-FI" sz="1400" b="1" dirty="0" err="1">
                <a:solidFill>
                  <a:schemeClr val="tx1">
                    <a:lumMod val="85000"/>
                    <a:lumOff val="15000"/>
                  </a:schemeClr>
                </a:solidFill>
                <a:latin typeface="+mj-lt"/>
              </a:rPr>
              <a:t>Youth</a:t>
            </a:r>
            <a:r>
              <a:rPr lang="fi-FI" sz="1400" b="1" dirty="0">
                <a:solidFill>
                  <a:schemeClr val="tx1">
                    <a:lumMod val="85000"/>
                    <a:lumOff val="15000"/>
                  </a:schemeClr>
                </a:solidFill>
                <a:latin typeface="+mj-lt"/>
              </a:rPr>
              <a:t> </a:t>
            </a:r>
            <a:r>
              <a:rPr lang="fi-FI" sz="1400" b="1" dirty="0" err="1">
                <a:solidFill>
                  <a:schemeClr val="tx1">
                    <a:lumMod val="85000"/>
                    <a:lumOff val="15000"/>
                  </a:schemeClr>
                </a:solidFill>
                <a:latin typeface="+mj-lt"/>
              </a:rPr>
              <a:t>Survey</a:t>
            </a:r>
            <a:r>
              <a:rPr lang="fi-FI" sz="1400" b="1" dirty="0">
                <a:solidFill>
                  <a:schemeClr val="tx1">
                    <a:lumMod val="85000"/>
                    <a:lumOff val="15000"/>
                  </a:schemeClr>
                </a:solidFill>
                <a:latin typeface="+mj-lt"/>
              </a:rPr>
              <a:t> 2016</a:t>
            </a:r>
            <a:r>
              <a:rPr lang="fi-FI" sz="1400" b="1" dirty="0">
                <a:latin typeface="+mj-lt"/>
              </a:rPr>
              <a:t>		N = 1854-2036	</a:t>
            </a:r>
            <a:endParaRPr lang="en-GB" sz="1400" b="1" dirty="0">
              <a:latin typeface="+mj-lt"/>
            </a:endParaRPr>
          </a:p>
        </p:txBody>
      </p:sp>
      <p:graphicFrame>
        <p:nvGraphicFramePr>
          <p:cNvPr id="6" name="Kaavio 5"/>
          <p:cNvGraphicFramePr/>
          <p:nvPr/>
        </p:nvGraphicFramePr>
        <p:xfrm>
          <a:off x="2060895" y="1566226"/>
          <a:ext cx="8011487" cy="48821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7613650" y="6159500"/>
            <a:ext cx="2459038" cy="577850"/>
          </a:xfrm>
          <a:prstGeom prst="rect">
            <a:avLst/>
          </a:prstGeom>
          <a:noFill/>
        </p:spPr>
        <p:txBody>
          <a:bodyPr>
            <a:spAutoFit/>
          </a:bodyPr>
          <a:lstStyle/>
          <a:p>
            <a:pPr>
              <a:defRPr/>
            </a:pPr>
            <a:r>
              <a:rPr lang="en-US" sz="1050" dirty="0">
                <a:latin typeface="Arial" charset="0"/>
              </a:rPr>
              <a:t>(Other includes also: The health system, Corruption, Morals in society, Housing, Criminality and drugs)</a:t>
            </a:r>
            <a:endParaRPr lang="fi-FI" sz="1050" dirty="0">
              <a:latin typeface="Arial" charset="0"/>
            </a:endParaRPr>
          </a:p>
        </p:txBody>
      </p:sp>
    </p:spTree>
    <p:extLst>
      <p:ext uri="{BB962C8B-B14F-4D97-AF65-F5344CB8AC3E}">
        <p14:creationId xmlns:p14="http://schemas.microsoft.com/office/powerpoint/2010/main" val="399670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normAutofit/>
          </a:bodyPr>
          <a:lstStyle/>
          <a:p>
            <a:r>
              <a:rPr lang="fi-FI" altLang="en-US" sz="4000" dirty="0" smtClean="0"/>
              <a:t>Salwa </a:t>
            </a:r>
            <a:endParaRPr lang="en-GB" altLang="en-US" dirty="0" smtClean="0"/>
          </a:p>
        </p:txBody>
      </p:sp>
      <p:sp>
        <p:nvSpPr>
          <p:cNvPr id="20483" name="Sisällön paikkamerkki 2"/>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r>
              <a:rPr lang="en-US" altLang="en-US" sz="2200" dirty="0"/>
              <a:t>“</a:t>
            </a:r>
            <a:r>
              <a:rPr lang="en-US" altLang="en-US" sz="2200" dirty="0" err="1"/>
              <a:t>Resala</a:t>
            </a:r>
            <a:r>
              <a:rPr lang="en-US" altLang="en-US" sz="2200" dirty="0"/>
              <a:t>” was accessible for me during college when I used to live in “</a:t>
            </a:r>
            <a:r>
              <a:rPr lang="en-US" altLang="en-US" sz="2200" dirty="0" err="1"/>
              <a:t>Beni</a:t>
            </a:r>
            <a:r>
              <a:rPr lang="en-US" altLang="en-US" sz="2200" dirty="0"/>
              <a:t> – </a:t>
            </a:r>
            <a:r>
              <a:rPr lang="en-US" altLang="en-US" sz="2200" dirty="0" err="1"/>
              <a:t>Suef</a:t>
            </a:r>
            <a:r>
              <a:rPr lang="en-US" altLang="en-US" sz="2200" dirty="0"/>
              <a:t>” governorate. “</a:t>
            </a:r>
            <a:r>
              <a:rPr lang="en-US" altLang="en-US" sz="2200" dirty="0" err="1"/>
              <a:t>Salwa</a:t>
            </a:r>
            <a:r>
              <a:rPr lang="en-US" altLang="en-US" sz="2200" dirty="0"/>
              <a:t>” adds that “</a:t>
            </a:r>
            <a:r>
              <a:rPr lang="en-US" altLang="en-US" sz="2200" dirty="0" err="1"/>
              <a:t>Resala</a:t>
            </a:r>
            <a:r>
              <a:rPr lang="en-US" altLang="en-US" sz="2200" dirty="0"/>
              <a:t>” is also available in her hometown of </a:t>
            </a:r>
            <a:r>
              <a:rPr lang="en-US" altLang="en-US" sz="2200" dirty="0" err="1"/>
              <a:t>Menya</a:t>
            </a:r>
            <a:r>
              <a:rPr lang="en-US" altLang="en-US" sz="2200" dirty="0"/>
              <a:t> but it is far away from where she lives. </a:t>
            </a:r>
            <a:r>
              <a:rPr lang="en-US" altLang="en-US" sz="2200" dirty="0" err="1"/>
              <a:t>Salwa</a:t>
            </a:r>
            <a:r>
              <a:rPr lang="en-US" altLang="en-US" sz="2200" dirty="0"/>
              <a:t> adds that when she used to work in “</a:t>
            </a:r>
            <a:r>
              <a:rPr lang="en-US" altLang="en-US" sz="2200" dirty="0" err="1"/>
              <a:t>Resala</a:t>
            </a:r>
            <a:r>
              <a:rPr lang="en-US" altLang="en-US" sz="2200" dirty="0"/>
              <a:t>” she used to help a group of blind people. She dedicated herself once a week to sit down and read them a book while they sat down and thought it through. Other activities that “</a:t>
            </a:r>
            <a:r>
              <a:rPr lang="en-US" altLang="en-US" sz="2200" dirty="0" err="1"/>
              <a:t>Resala</a:t>
            </a:r>
            <a:r>
              <a:rPr lang="en-US" altLang="en-US" sz="2200" dirty="0"/>
              <a:t>” offered while </a:t>
            </a:r>
            <a:r>
              <a:rPr lang="en-US" altLang="en-US" sz="2200" dirty="0" err="1"/>
              <a:t>Salwa</a:t>
            </a:r>
            <a:r>
              <a:rPr lang="en-US" altLang="en-US" sz="2200" dirty="0"/>
              <a:t> helped there was the process of collecting old or used clothes and washing them and preparing them, then distributing them on the most needy. </a:t>
            </a:r>
            <a:r>
              <a:rPr lang="en-US" altLang="en-US" sz="2200" dirty="0" err="1"/>
              <a:t>Salwa</a:t>
            </a:r>
            <a:r>
              <a:rPr lang="en-US" altLang="en-US" sz="2200" dirty="0"/>
              <a:t> dictates that helping out in “</a:t>
            </a:r>
            <a:r>
              <a:rPr lang="en-US" altLang="en-US" sz="2200" dirty="0" err="1"/>
              <a:t>Resala</a:t>
            </a:r>
            <a:r>
              <a:rPr lang="en-US" altLang="en-US" sz="2200" dirty="0"/>
              <a:t>” created a sense of responsibility and self-worth for </a:t>
            </a:r>
            <a:r>
              <a:rPr lang="en-US" altLang="en-US" sz="2200" dirty="0" err="1"/>
              <a:t>Salwa</a:t>
            </a:r>
            <a:r>
              <a:rPr lang="en-US" altLang="en-US" sz="2200" dirty="0" smtClean="0"/>
              <a:t>.</a:t>
            </a:r>
            <a:r>
              <a:rPr lang="en-US" altLang="en-US" sz="2200" dirty="0"/>
              <a:t> After finishing college, </a:t>
            </a:r>
            <a:r>
              <a:rPr lang="en-US" altLang="en-US" sz="2200" dirty="0" err="1"/>
              <a:t>Salwa</a:t>
            </a:r>
            <a:r>
              <a:rPr lang="en-US" altLang="en-US" sz="2200" dirty="0"/>
              <a:t> wanted to actually work and stopped approaching charity organizations were she used to help out.“ </a:t>
            </a:r>
            <a:r>
              <a:rPr lang="en-US" altLang="en-US" sz="2200" dirty="0" smtClean="0"/>
              <a:t>(EGYPT, </a:t>
            </a:r>
            <a:r>
              <a:rPr lang="en-US" altLang="en-US" sz="2200" dirty="0" err="1" smtClean="0"/>
              <a:t>Sahwa</a:t>
            </a:r>
            <a:r>
              <a:rPr lang="en-US" altLang="en-US" sz="2200" dirty="0" smtClean="0"/>
              <a:t> ethnographic material)</a:t>
            </a:r>
            <a:endParaRPr lang="fi-FI" altLang="en-US" sz="2200" dirty="0"/>
          </a:p>
        </p:txBody>
      </p:sp>
    </p:spTree>
    <p:extLst>
      <p:ext uri="{BB962C8B-B14F-4D97-AF65-F5344CB8AC3E}">
        <p14:creationId xmlns:p14="http://schemas.microsoft.com/office/powerpoint/2010/main" val="285294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Kiehkura">
  <a:themeElements>
    <a:clrScheme name="Kiehkur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iehkur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iehkur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TM02892315[[fn=Kuiskaus]]</Template>
  <TotalTime>7128</TotalTime>
  <Words>542</Words>
  <Application>Microsoft Office PowerPoint</Application>
  <PresentationFormat>Custom</PresentationFormat>
  <Paragraphs>48</Paragraphs>
  <Slides>12</Slides>
  <Notes>8</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HDOfficeLightV0</vt:lpstr>
      <vt:lpstr>Kiehkura</vt:lpstr>
      <vt:lpstr>A few reflections on youth engagement in Arab-Mediterranean countries</vt:lpstr>
      <vt:lpstr>PowerPoint Presentation</vt:lpstr>
      <vt:lpstr>PowerPoint Presentation</vt:lpstr>
      <vt:lpstr>PowerPoint Presentation</vt:lpstr>
      <vt:lpstr>Figure 1. Participation in different political activities at least once during the last 12 months (%)</vt:lpstr>
      <vt:lpstr>Figure 2. Experiences of the possibilities to play an active role and have a say (averages)</vt:lpstr>
      <vt:lpstr>SAHWA National Case Study: Egypt</vt:lpstr>
      <vt:lpstr>Figure 3. “The biggest problem in my country”  reported by 15-29-years-olds, showing four most selected answers per country (%) </vt:lpstr>
      <vt:lpstr>Salwa </vt:lpstr>
      <vt:lpstr>PowerPoint Presentation</vt:lpstr>
      <vt:lpstr>Multiple forms of youth engagement</vt:lpstr>
      <vt:lpstr>A few points in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waithood and shifting life-spheres in Egypt today</dc:title>
  <dc:creator>Henri Onodera</dc:creator>
  <cp:lastModifiedBy>local-PFV381</cp:lastModifiedBy>
  <cp:revision>133</cp:revision>
  <dcterms:created xsi:type="dcterms:W3CDTF">2016-11-03T08:24:40Z</dcterms:created>
  <dcterms:modified xsi:type="dcterms:W3CDTF">2016-12-12T13:33:12Z</dcterms:modified>
</cp:coreProperties>
</file>