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4285F4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4285F4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4285F4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4285F4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4285F4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4285F4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4285F4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4285F4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4285F4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4285F4"/>
        </a:fontRef>
        <a:srgbClr val="4285F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5E7"/>
          </a:solidFill>
        </a:fill>
      </a:tcStyle>
    </a:wholeTbl>
    <a:band2H>
      <a:tcTxStyle b="def" i="def"/>
      <a:tcStyle>
        <a:tcBdr/>
        <a:fill>
          <a:solidFill>
            <a:srgbClr val="E6EB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4285F4"/>
        </a:fontRef>
        <a:srgbClr val="4285F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1CDCC"/>
          </a:solidFill>
        </a:fill>
      </a:tcStyle>
    </a:wholeTbl>
    <a:band2H>
      <a:tcTxStyle b="def" i="def"/>
      <a:tcStyle>
        <a:tcBdr/>
        <a:fill>
          <a:solidFill>
            <a:srgbClr val="F8E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4285F4"/>
        </a:fontRef>
        <a:srgbClr val="4285F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BE5CA"/>
          </a:solidFill>
        </a:fill>
      </a:tcStyle>
    </a:wholeTbl>
    <a:band2H>
      <a:tcTxStyle b="def" i="def"/>
      <a:tcStyle>
        <a:tcBdr/>
        <a:fill>
          <a:solidFill>
            <a:srgbClr val="FDF2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4285F4"/>
        </a:fontRef>
        <a:srgbClr val="4285F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DFD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4285F4"/>
        </a:fontRef>
        <a:srgbClr val="4285F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4285F4"/>
              </a:solidFill>
              <a:prstDash val="solid"/>
              <a:round/>
            </a:ln>
          </a:top>
          <a:bottom>
            <a:ln w="25400" cap="flat">
              <a:solidFill>
                <a:srgbClr val="4285F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4285F4"/>
              </a:solidFill>
              <a:prstDash val="solid"/>
              <a:round/>
            </a:ln>
          </a:top>
          <a:bottom>
            <a:ln w="25400" cap="flat">
              <a:solidFill>
                <a:srgbClr val="4285F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4285F4"/>
        </a:fontRef>
        <a:srgbClr val="4285F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8FB"/>
          </a:solidFill>
        </a:fill>
      </a:tcStyle>
    </a:wholeTbl>
    <a:band2H>
      <a:tcTxStyle b="def" i="def"/>
      <a:tcStyle>
        <a:tcBdr/>
        <a:fill>
          <a:solidFill>
            <a:srgbClr val="E8EDFD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285F4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285F4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4285F4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4285F4"/>
        </a:fontRef>
        <a:srgbClr val="4285F4"/>
      </a:tcTxStyle>
      <a:tcStyle>
        <a:tcBdr>
          <a:left>
            <a:ln w="12700" cap="flat">
              <a:solidFill>
                <a:srgbClr val="4285F4"/>
              </a:solidFill>
              <a:prstDash val="solid"/>
              <a:round/>
            </a:ln>
          </a:left>
          <a:right>
            <a:ln w="12700" cap="flat">
              <a:solidFill>
                <a:srgbClr val="4285F4"/>
              </a:solidFill>
              <a:prstDash val="solid"/>
              <a:round/>
            </a:ln>
          </a:right>
          <a:top>
            <a:ln w="12700" cap="flat">
              <a:solidFill>
                <a:srgbClr val="4285F4"/>
              </a:solidFill>
              <a:prstDash val="solid"/>
              <a:round/>
            </a:ln>
          </a:top>
          <a:bottom>
            <a:ln w="12700" cap="flat">
              <a:solidFill>
                <a:srgbClr val="4285F4"/>
              </a:solidFill>
              <a:prstDash val="solid"/>
              <a:round/>
            </a:ln>
          </a:bottom>
          <a:insideH>
            <a:ln w="12700" cap="flat">
              <a:solidFill>
                <a:srgbClr val="4285F4"/>
              </a:solidFill>
              <a:prstDash val="solid"/>
              <a:round/>
            </a:ln>
          </a:insideH>
          <a:insideV>
            <a:ln w="12700" cap="flat">
              <a:solidFill>
                <a:srgbClr val="4285F4"/>
              </a:solidFill>
              <a:prstDash val="solid"/>
              <a:round/>
            </a:ln>
          </a:insideV>
        </a:tcBdr>
        <a:fill>
          <a:solidFill>
            <a:srgbClr val="4285F4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4285F4"/>
        </a:fontRef>
        <a:srgbClr val="4285F4"/>
      </a:tcTxStyle>
      <a:tcStyle>
        <a:tcBdr>
          <a:left>
            <a:ln w="12700" cap="flat">
              <a:solidFill>
                <a:srgbClr val="4285F4"/>
              </a:solidFill>
              <a:prstDash val="solid"/>
              <a:round/>
            </a:ln>
          </a:left>
          <a:right>
            <a:ln w="12700" cap="flat">
              <a:solidFill>
                <a:srgbClr val="4285F4"/>
              </a:solidFill>
              <a:prstDash val="solid"/>
              <a:round/>
            </a:ln>
          </a:right>
          <a:top>
            <a:ln w="12700" cap="flat">
              <a:solidFill>
                <a:srgbClr val="4285F4"/>
              </a:solidFill>
              <a:prstDash val="solid"/>
              <a:round/>
            </a:ln>
          </a:top>
          <a:bottom>
            <a:ln w="12700" cap="flat">
              <a:solidFill>
                <a:srgbClr val="4285F4"/>
              </a:solidFill>
              <a:prstDash val="solid"/>
              <a:round/>
            </a:ln>
          </a:bottom>
          <a:insideH>
            <a:ln w="12700" cap="flat">
              <a:solidFill>
                <a:srgbClr val="4285F4"/>
              </a:solidFill>
              <a:prstDash val="solid"/>
              <a:round/>
            </a:ln>
          </a:insideH>
          <a:insideV>
            <a:ln w="12700" cap="flat">
              <a:solidFill>
                <a:srgbClr val="4285F4"/>
              </a:solidFill>
              <a:prstDash val="solid"/>
              <a:round/>
            </a:ln>
          </a:insideV>
        </a:tcBdr>
        <a:fill>
          <a:solidFill>
            <a:srgbClr val="4285F4">
              <a:alpha val="20000"/>
            </a:srgbClr>
          </a:solidFill>
        </a:fill>
      </a:tcStyle>
    </a:firstCol>
    <a:lastRow>
      <a:tcTxStyle b="on" i="off">
        <a:fontRef idx="minor">
          <a:srgbClr val="4285F4"/>
        </a:fontRef>
        <a:srgbClr val="4285F4"/>
      </a:tcTxStyle>
      <a:tcStyle>
        <a:tcBdr>
          <a:left>
            <a:ln w="12700" cap="flat">
              <a:solidFill>
                <a:srgbClr val="4285F4"/>
              </a:solidFill>
              <a:prstDash val="solid"/>
              <a:round/>
            </a:ln>
          </a:left>
          <a:right>
            <a:ln w="12700" cap="flat">
              <a:solidFill>
                <a:srgbClr val="4285F4"/>
              </a:solidFill>
              <a:prstDash val="solid"/>
              <a:round/>
            </a:ln>
          </a:right>
          <a:top>
            <a:ln w="50800" cap="flat">
              <a:solidFill>
                <a:srgbClr val="4285F4"/>
              </a:solidFill>
              <a:prstDash val="solid"/>
              <a:round/>
            </a:ln>
          </a:top>
          <a:bottom>
            <a:ln w="12700" cap="flat">
              <a:solidFill>
                <a:srgbClr val="4285F4"/>
              </a:solidFill>
              <a:prstDash val="solid"/>
              <a:round/>
            </a:ln>
          </a:bottom>
          <a:insideH>
            <a:ln w="12700" cap="flat">
              <a:solidFill>
                <a:srgbClr val="4285F4"/>
              </a:solidFill>
              <a:prstDash val="solid"/>
              <a:round/>
            </a:ln>
          </a:insideH>
          <a:insideV>
            <a:ln w="12700" cap="flat">
              <a:solidFill>
                <a:srgbClr val="4285F4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4285F4"/>
        </a:fontRef>
        <a:srgbClr val="4285F4"/>
      </a:tcTxStyle>
      <a:tcStyle>
        <a:tcBdr>
          <a:left>
            <a:ln w="12700" cap="flat">
              <a:solidFill>
                <a:srgbClr val="4285F4"/>
              </a:solidFill>
              <a:prstDash val="solid"/>
              <a:round/>
            </a:ln>
          </a:left>
          <a:right>
            <a:ln w="12700" cap="flat">
              <a:solidFill>
                <a:srgbClr val="4285F4"/>
              </a:solidFill>
              <a:prstDash val="solid"/>
              <a:round/>
            </a:ln>
          </a:right>
          <a:top>
            <a:ln w="12700" cap="flat">
              <a:solidFill>
                <a:srgbClr val="4285F4"/>
              </a:solidFill>
              <a:prstDash val="solid"/>
              <a:round/>
            </a:ln>
          </a:top>
          <a:bottom>
            <a:ln w="25400" cap="flat">
              <a:solidFill>
                <a:srgbClr val="4285F4"/>
              </a:solidFill>
              <a:prstDash val="solid"/>
              <a:round/>
            </a:ln>
          </a:bottom>
          <a:insideH>
            <a:ln w="12700" cap="flat">
              <a:solidFill>
                <a:srgbClr val="4285F4"/>
              </a:solidFill>
              <a:prstDash val="solid"/>
              <a:round/>
            </a:ln>
          </a:insideH>
          <a:insideV>
            <a:ln w="12700" cap="flat">
              <a:solidFill>
                <a:srgbClr val="4285F4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80" name="Shape 8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Arial"/>
      </a:defRPr>
    </a:lvl1pPr>
    <a:lvl2pPr indent="228600" latinLnBrk="0">
      <a:defRPr sz="1200">
        <a:latin typeface="+mn-lt"/>
        <a:ea typeface="+mn-ea"/>
        <a:cs typeface="+mn-cs"/>
        <a:sym typeface="Arial"/>
      </a:defRPr>
    </a:lvl2pPr>
    <a:lvl3pPr indent="457200" latinLnBrk="0">
      <a:defRPr sz="1200">
        <a:latin typeface="+mn-lt"/>
        <a:ea typeface="+mn-ea"/>
        <a:cs typeface="+mn-cs"/>
        <a:sym typeface="Arial"/>
      </a:defRPr>
    </a:lvl3pPr>
    <a:lvl4pPr indent="685800" latinLnBrk="0">
      <a:defRPr sz="1200">
        <a:latin typeface="+mn-lt"/>
        <a:ea typeface="+mn-ea"/>
        <a:cs typeface="+mn-cs"/>
        <a:sym typeface="Arial"/>
      </a:defRPr>
    </a:lvl4pPr>
    <a:lvl5pPr indent="914400" latinLnBrk="0">
      <a:defRPr sz="1200">
        <a:latin typeface="+mn-lt"/>
        <a:ea typeface="+mn-ea"/>
        <a:cs typeface="+mn-cs"/>
        <a:sym typeface="Arial"/>
      </a:defRPr>
    </a:lvl5pPr>
    <a:lvl6pPr indent="1143000" latinLnBrk="0">
      <a:defRPr sz="1200">
        <a:latin typeface="+mn-lt"/>
        <a:ea typeface="+mn-ea"/>
        <a:cs typeface="+mn-cs"/>
        <a:sym typeface="Arial"/>
      </a:defRPr>
    </a:lvl6pPr>
    <a:lvl7pPr indent="1371600" latinLnBrk="0">
      <a:defRPr sz="1200">
        <a:latin typeface="+mn-lt"/>
        <a:ea typeface="+mn-ea"/>
        <a:cs typeface="+mn-cs"/>
        <a:sym typeface="Arial"/>
      </a:defRPr>
    </a:lvl7pPr>
    <a:lvl8pPr indent="1600200" latinLnBrk="0">
      <a:defRPr sz="1200">
        <a:latin typeface="+mn-lt"/>
        <a:ea typeface="+mn-ea"/>
        <a:cs typeface="+mn-cs"/>
        <a:sym typeface="Arial"/>
      </a:defRPr>
    </a:lvl8pPr>
    <a:lvl9pPr indent="1828800" latinLnBrk="0">
      <a:defRPr sz="1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 flipH="1">
            <a:off x="8246399" y="4245924"/>
            <a:ext cx="897600" cy="897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6" name="Shape 16"/>
          <p:cNvSpPr/>
          <p:nvPr/>
        </p:nvSpPr>
        <p:spPr>
          <a:xfrm flipH="1">
            <a:off x="8246399" y="4245874"/>
            <a:ext cx="897600" cy="8976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18000" y="0"/>
                </a:lnTo>
                <a:cubicBezTo>
                  <a:pt x="19988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>
              <a:alpha val="6808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7" name="Shape 17"/>
          <p:cNvSpPr/>
          <p:nvPr>
            <p:ph type="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390525" y="2789129"/>
            <a:ext cx="8222100" cy="4329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lnSpc>
                <a:spcPct val="100000"/>
              </a:lnSpc>
              <a:spcBef>
                <a:spcPts val="0"/>
              </a:spcBef>
              <a:defRPr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>
                <a:solidFill>
                  <a:srgbClr val="FFFFFF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>
                <a:solidFill>
                  <a:srgbClr val="FFFFFF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>
                <a:solidFill>
                  <a:srgbClr val="FFFFFF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hape 1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 flipH="1" rot="10800000">
            <a:off x="0" y="1685999"/>
            <a:ext cx="9144000" cy="34575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7" name="Shape 27"/>
          <p:cNvSpPr/>
          <p:nvPr/>
        </p:nvSpPr>
        <p:spPr>
          <a:xfrm>
            <a:off x="0" y="1685999"/>
            <a:ext cx="9144000" cy="108601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8" name="Shape 28"/>
          <p:cNvSpPr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29" name="Shape 29"/>
          <p:cNvSpPr/>
          <p:nvPr>
            <p:ph type="body" sz="half" idx="1"/>
          </p:nvPr>
        </p:nvSpPr>
        <p:spPr>
          <a:xfrm>
            <a:off x="471900" y="1919074"/>
            <a:ext cx="3999899" cy="27102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hape 30"/>
          <p:cNvSpPr/>
          <p:nvPr>
            <p:ph type="body" sz="half" idx="13"/>
          </p:nvPr>
        </p:nvSpPr>
        <p:spPr>
          <a:xfrm>
            <a:off x="4694249" y="1919074"/>
            <a:ext cx="3999900" cy="27102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 sz="1400"/>
            </a:pPr>
          </a:p>
        </p:txBody>
      </p:sp>
      <p:sp>
        <p:nvSpPr>
          <p:cNvPr id="31" name="Shape 31"/>
          <p:cNvSpPr/>
          <p:nvPr/>
        </p:nvSpPr>
        <p:spPr>
          <a:xfrm>
            <a:off x="7596334" y="112845"/>
            <a:ext cx="1630306" cy="37997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32" name="image1.png" descr="C:\Users\davidsorrentino\Downloads\Tandem logo colour.png"/>
          <p:cNvPicPr>
            <a:picLocks noChangeAspect="1"/>
          </p:cNvPicPr>
          <p:nvPr/>
        </p:nvPicPr>
        <p:blipFill>
          <a:blip r:embed="rId2">
            <a:extLst/>
          </a:blip>
          <a:srcRect l="0" t="28926" r="0" b="32181"/>
          <a:stretch>
            <a:fillRect/>
          </a:stretch>
        </p:blipFill>
        <p:spPr>
          <a:xfrm>
            <a:off x="7596336" y="149221"/>
            <a:ext cx="1656185" cy="282222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Shape 3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 flipH="1" rot="10800000">
            <a:off x="3276600" y="25"/>
            <a:ext cx="5867400" cy="5143499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9" name="Shape 49"/>
          <p:cNvSpPr/>
          <p:nvPr/>
        </p:nvSpPr>
        <p:spPr>
          <a:xfrm rot="16200000">
            <a:off x="759150" y="2517450"/>
            <a:ext cx="5143499" cy="108601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0" name="Shape 50"/>
          <p:cNvSpPr/>
          <p:nvPr>
            <p:ph type="title"/>
          </p:nvPr>
        </p:nvSpPr>
        <p:spPr>
          <a:xfrm>
            <a:off x="226076" y="357800"/>
            <a:ext cx="2808000" cy="953399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51" name="Shape 51"/>
          <p:cNvSpPr/>
          <p:nvPr>
            <p:ph type="body" sz="quarter" idx="1"/>
          </p:nvPr>
        </p:nvSpPr>
        <p:spPr>
          <a:xfrm>
            <a:off x="226075" y="1465799"/>
            <a:ext cx="2807999" cy="31635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12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200">
                <a:solidFill>
                  <a:srgbClr val="FFFFFF"/>
                </a:solidFill>
              </a:defRPr>
            </a:lvl3pPr>
            <a:lvl4pPr>
              <a:defRPr sz="1200">
                <a:solidFill>
                  <a:srgbClr val="FFFFFF"/>
                </a:solidFill>
              </a:defRPr>
            </a:lvl4pPr>
            <a:lvl5pPr>
              <a:defRPr sz="12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52" name="image1.png" descr="C:\Users\davidsorrentino\Downloads\Tandem logo colour.png"/>
          <p:cNvPicPr>
            <a:picLocks noChangeAspect="1"/>
          </p:cNvPicPr>
          <p:nvPr/>
        </p:nvPicPr>
        <p:blipFill>
          <a:blip r:embed="rId2">
            <a:extLst/>
          </a:blip>
          <a:srcRect l="0" t="28926" r="0" b="32181"/>
          <a:stretch>
            <a:fillRect/>
          </a:stretch>
        </p:blipFill>
        <p:spPr>
          <a:xfrm>
            <a:off x="7596336" y="149221"/>
            <a:ext cx="1656185" cy="282222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1" name="Shape 61"/>
          <p:cNvSpPr/>
          <p:nvPr/>
        </p:nvSpPr>
        <p:spPr>
          <a:xfrm flipH="1" rot="10800000">
            <a:off x="0" y="4622724"/>
            <a:ext cx="9144000" cy="74101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62" name="Shape 62"/>
          <p:cNvSpPr/>
          <p:nvPr>
            <p:ph type="body" sz="quarter" idx="1"/>
          </p:nvPr>
        </p:nvSpPr>
        <p:spPr>
          <a:xfrm>
            <a:off x="57150" y="4696824"/>
            <a:ext cx="8382000" cy="4467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200">
                <a:solidFill>
                  <a:srgbClr val="FFFFFF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200">
                <a:solidFill>
                  <a:srgbClr val="FFFFFF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rgbClr val="FFFFFF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63" name="image1.png" descr="C:\Users\davidsorrentino\Downloads\Tandem logo colour.png"/>
          <p:cNvPicPr>
            <a:picLocks noChangeAspect="1"/>
          </p:cNvPicPr>
          <p:nvPr/>
        </p:nvPicPr>
        <p:blipFill>
          <a:blip r:embed="rId2">
            <a:extLst/>
          </a:blip>
          <a:srcRect l="0" t="28926" r="0" b="32181"/>
          <a:stretch>
            <a:fillRect/>
          </a:stretch>
        </p:blipFill>
        <p:spPr>
          <a:xfrm>
            <a:off x="7596336" y="149221"/>
            <a:ext cx="1656185" cy="282222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Shape 6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ig number">
    <p:bg>
      <p:bgPr>
        <a:solidFill>
          <a:schemeClr val="accent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type="title"/>
          </p:nvPr>
        </p:nvSpPr>
        <p:spPr>
          <a:xfrm>
            <a:off x="475499" y="1258525"/>
            <a:ext cx="8222101" cy="1963500"/>
          </a:xfrm>
          <a:prstGeom prst="rect">
            <a:avLst/>
          </a:prstGeom>
        </p:spPr>
        <p:txBody>
          <a:bodyPr anchor="b"/>
          <a:lstStyle>
            <a:lvl1pPr algn="ctr">
              <a:defRPr sz="12000">
                <a:solidFill>
                  <a:srgbClr val="424242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2" name="Shape 72"/>
          <p:cNvSpPr/>
          <p:nvPr>
            <p:ph type="body" sz="half" idx="1"/>
          </p:nvPr>
        </p:nvSpPr>
        <p:spPr>
          <a:xfrm>
            <a:off x="475499" y="3304625"/>
            <a:ext cx="8222101" cy="13008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/>
            <a:lvl2pPr algn="ctr"/>
            <a:lvl3pPr algn="ctr"/>
            <a:lvl4pPr algn="ctr"/>
            <a:lvl5pPr algn="ctr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" name="Shape 7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87C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 flipH="1" rot="10800000">
            <a:off x="0" y="656399"/>
            <a:ext cx="9144000" cy="44871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" name="Shape 3"/>
          <p:cNvSpPr/>
          <p:nvPr/>
        </p:nvSpPr>
        <p:spPr>
          <a:xfrm>
            <a:off x="0" y="656350"/>
            <a:ext cx="9144000" cy="108601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/>
          </a:gradFill>
          <a:ln w="12700">
            <a:miter lim="400000"/>
          </a:ln>
        </p:spPr>
        <p:txBody>
          <a:bodyPr lIns="45719" rIns="45719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" name="Shape 4"/>
          <p:cNvSpPr/>
          <p:nvPr>
            <p:ph type="title"/>
          </p:nvPr>
        </p:nvSpPr>
        <p:spPr>
          <a:xfrm>
            <a:off x="98249" y="16349"/>
            <a:ext cx="8826601" cy="60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" name="Shape 5"/>
          <p:cNvSpPr/>
          <p:nvPr/>
        </p:nvSpPr>
        <p:spPr>
          <a:xfrm>
            <a:off x="7596334" y="112845"/>
            <a:ext cx="1630306" cy="37997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6" name="image1.png" descr="C:\Users\davidsorrentino\Downloads\Tandem logo colour.png"/>
          <p:cNvPicPr>
            <a:picLocks noChangeAspect="1"/>
          </p:cNvPicPr>
          <p:nvPr/>
        </p:nvPicPr>
        <p:blipFill>
          <a:blip r:embed="rId2">
            <a:extLst/>
          </a:blip>
          <a:srcRect l="0" t="28926" r="0" b="32181"/>
          <a:stretch>
            <a:fillRect/>
          </a:stretch>
        </p:blipFill>
        <p:spPr>
          <a:xfrm>
            <a:off x="7596336" y="149221"/>
            <a:ext cx="1656185" cy="282222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7"/>
          <p:cNvSpPr/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hape 8"/>
          <p:cNvSpPr/>
          <p:nvPr>
            <p:ph type="sldNum" sz="quarter" idx="2"/>
          </p:nvPr>
        </p:nvSpPr>
        <p:spPr>
          <a:xfrm>
            <a:off x="8735427" y="4724798"/>
            <a:ext cx="336814" cy="335251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lvl1pPr algn="r">
              <a:defRPr sz="1000">
                <a:solidFill>
                  <a:srgbClr val="737373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rgbClr val="FFFFFF"/>
          </a:solidFill>
          <a:uFillTx/>
          <a:latin typeface="Roboto"/>
          <a:ea typeface="Roboto"/>
          <a:cs typeface="Roboto"/>
          <a:sym typeface="Roboto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rgbClr val="FFFFFF"/>
          </a:solidFill>
          <a:uFillTx/>
          <a:latin typeface="Roboto"/>
          <a:ea typeface="Roboto"/>
          <a:cs typeface="Roboto"/>
          <a:sym typeface="Roboto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rgbClr val="FFFFFF"/>
          </a:solidFill>
          <a:uFillTx/>
          <a:latin typeface="Roboto"/>
          <a:ea typeface="Roboto"/>
          <a:cs typeface="Roboto"/>
          <a:sym typeface="Roboto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rgbClr val="FFFFFF"/>
          </a:solidFill>
          <a:uFillTx/>
          <a:latin typeface="Roboto"/>
          <a:ea typeface="Roboto"/>
          <a:cs typeface="Roboto"/>
          <a:sym typeface="Roboto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rgbClr val="FFFFFF"/>
          </a:solidFill>
          <a:uFillTx/>
          <a:latin typeface="Roboto"/>
          <a:ea typeface="Roboto"/>
          <a:cs typeface="Roboto"/>
          <a:sym typeface="Roboto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rgbClr val="FFFFFF"/>
          </a:solidFill>
          <a:uFillTx/>
          <a:latin typeface="Roboto"/>
          <a:ea typeface="Roboto"/>
          <a:cs typeface="Roboto"/>
          <a:sym typeface="Roboto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rgbClr val="FFFFFF"/>
          </a:solidFill>
          <a:uFillTx/>
          <a:latin typeface="Roboto"/>
          <a:ea typeface="Roboto"/>
          <a:cs typeface="Roboto"/>
          <a:sym typeface="Roboto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rgbClr val="FFFFFF"/>
          </a:solidFill>
          <a:uFillTx/>
          <a:latin typeface="Roboto"/>
          <a:ea typeface="Roboto"/>
          <a:cs typeface="Roboto"/>
          <a:sym typeface="Roboto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rgbClr val="FFFFFF"/>
          </a:solidFill>
          <a:uFillTx/>
          <a:latin typeface="Roboto"/>
          <a:ea typeface="Roboto"/>
          <a:cs typeface="Roboto"/>
          <a:sym typeface="Roboto"/>
        </a:defRPr>
      </a:lvl9pPr>
    </p:titleStyle>
    <p:bodyStyle>
      <a:lvl1pPr marL="0" marR="0" indent="0" algn="l" defTabSz="914400" rtl="0" latinLnBrk="0">
        <a:lnSpc>
          <a:spcPct val="115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rgbClr val="737373"/>
          </a:solidFill>
          <a:uFillTx/>
          <a:latin typeface="Roboto"/>
          <a:ea typeface="Roboto"/>
          <a:cs typeface="Roboto"/>
          <a:sym typeface="Roboto"/>
        </a:defRPr>
      </a:lvl1pPr>
      <a:lvl2pPr marL="0" marR="0" indent="0" algn="l" defTabSz="914400" rtl="0" latinLnBrk="0">
        <a:lnSpc>
          <a:spcPct val="115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rgbClr val="737373"/>
          </a:solidFill>
          <a:uFillTx/>
          <a:latin typeface="Roboto"/>
          <a:ea typeface="Roboto"/>
          <a:cs typeface="Roboto"/>
          <a:sym typeface="Roboto"/>
        </a:defRPr>
      </a:lvl2pPr>
      <a:lvl3pPr marL="0" marR="0" indent="0" algn="l" defTabSz="914400" rtl="0" latinLnBrk="0">
        <a:lnSpc>
          <a:spcPct val="115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rgbClr val="737373"/>
          </a:solidFill>
          <a:uFillTx/>
          <a:latin typeface="Roboto"/>
          <a:ea typeface="Roboto"/>
          <a:cs typeface="Roboto"/>
          <a:sym typeface="Roboto"/>
        </a:defRPr>
      </a:lvl3pPr>
      <a:lvl4pPr marL="0" marR="0" indent="0" algn="l" defTabSz="914400" rtl="0" latinLnBrk="0">
        <a:lnSpc>
          <a:spcPct val="115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rgbClr val="737373"/>
          </a:solidFill>
          <a:uFillTx/>
          <a:latin typeface="Roboto"/>
          <a:ea typeface="Roboto"/>
          <a:cs typeface="Roboto"/>
          <a:sym typeface="Roboto"/>
        </a:defRPr>
      </a:lvl4pPr>
      <a:lvl5pPr marL="0" marR="0" indent="0" algn="l" defTabSz="914400" rtl="0" latinLnBrk="0">
        <a:lnSpc>
          <a:spcPct val="115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rgbClr val="737373"/>
          </a:solidFill>
          <a:uFillTx/>
          <a:latin typeface="Roboto"/>
          <a:ea typeface="Roboto"/>
          <a:cs typeface="Roboto"/>
          <a:sym typeface="Roboto"/>
        </a:defRPr>
      </a:lvl5pPr>
      <a:lvl6pPr marL="0" marR="0" indent="0" algn="l" defTabSz="914400" rtl="0" latinLnBrk="0">
        <a:lnSpc>
          <a:spcPct val="115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rgbClr val="737373"/>
          </a:solidFill>
          <a:uFillTx/>
          <a:latin typeface="Roboto"/>
          <a:ea typeface="Roboto"/>
          <a:cs typeface="Roboto"/>
          <a:sym typeface="Roboto"/>
        </a:defRPr>
      </a:lvl6pPr>
      <a:lvl7pPr marL="0" marR="0" indent="0" algn="l" defTabSz="914400" rtl="0" latinLnBrk="0">
        <a:lnSpc>
          <a:spcPct val="115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rgbClr val="737373"/>
          </a:solidFill>
          <a:uFillTx/>
          <a:latin typeface="Roboto"/>
          <a:ea typeface="Roboto"/>
          <a:cs typeface="Roboto"/>
          <a:sym typeface="Roboto"/>
        </a:defRPr>
      </a:lvl7pPr>
      <a:lvl8pPr marL="0" marR="0" indent="0" algn="l" defTabSz="914400" rtl="0" latinLnBrk="0">
        <a:lnSpc>
          <a:spcPct val="115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rgbClr val="737373"/>
          </a:solidFill>
          <a:uFillTx/>
          <a:latin typeface="Roboto"/>
          <a:ea typeface="Roboto"/>
          <a:cs typeface="Roboto"/>
          <a:sym typeface="Roboto"/>
        </a:defRPr>
      </a:lvl8pPr>
      <a:lvl9pPr marL="0" marR="0" indent="0" algn="l" defTabSz="914400" rtl="0" latinLnBrk="0">
        <a:lnSpc>
          <a:spcPct val="115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rgbClr val="737373"/>
          </a:solidFill>
          <a:uFillTx/>
          <a:latin typeface="Roboto"/>
          <a:ea typeface="Roboto"/>
          <a:cs typeface="Roboto"/>
          <a:sym typeface="Roboto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2.pn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7.jpeg"/><Relationship Id="rId10" Type="http://schemas.openxmlformats.org/officeDocument/2006/relationships/image" Target="../media/image6.png"/><Relationship Id="rId11" Type="http://schemas.openxmlformats.org/officeDocument/2006/relationships/image" Target="../media/image8.jpeg"/><Relationship Id="rId12" Type="http://schemas.openxmlformats.org/officeDocument/2006/relationships/image" Target="../media/image7.png"/><Relationship Id="rId13" Type="http://schemas.openxmlformats.org/officeDocument/2006/relationships/image" Target="../media/image9.jpe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11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7" Type="http://schemas.openxmlformats.org/officeDocument/2006/relationships/image" Target="../media/image16.jpeg"/><Relationship Id="rId8" Type="http://schemas.openxmlformats.org/officeDocument/2006/relationships/image" Target="../media/image17.jpeg"/><Relationship Id="rId9" Type="http://schemas.openxmlformats.org/officeDocument/2006/relationships/image" Target="../media/image18.jpeg"/><Relationship Id="rId10" Type="http://schemas.openxmlformats.org/officeDocument/2006/relationships/image" Target="../media/image19.jpeg"/><Relationship Id="rId11" Type="http://schemas.openxmlformats.org/officeDocument/2006/relationships/image" Target="../media/image20.jpeg"/><Relationship Id="rId12" Type="http://schemas.openxmlformats.org/officeDocument/2006/relationships/image" Target="../media/image21.jpeg"/><Relationship Id="rId13" Type="http://schemas.openxmlformats.org/officeDocument/2006/relationships/image" Target="../media/image22.jpeg"/><Relationship Id="rId14" Type="http://schemas.openxmlformats.org/officeDocument/2006/relationships/image" Target="../media/image23.jpe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hyperlink" Target="mailto:tandem@tandemvolunteering.org?subject=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ctrTitle"/>
          </p:nvPr>
        </p:nvSpPr>
        <p:spPr>
          <a:xfrm>
            <a:off x="0" y="1419623"/>
            <a:ext cx="9144000" cy="1333252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pPr/>
          </a:p>
        </p:txBody>
      </p:sp>
      <p:sp>
        <p:nvSpPr>
          <p:cNvPr id="83" name="Shape 83"/>
          <p:cNvSpPr/>
          <p:nvPr>
            <p:ph type="subTitle" sz="quarter" idx="1"/>
          </p:nvPr>
        </p:nvSpPr>
        <p:spPr>
          <a:xfrm>
            <a:off x="390524" y="2931790"/>
            <a:ext cx="5837661" cy="432900"/>
          </a:xfrm>
          <a:prstGeom prst="rect">
            <a:avLst/>
          </a:prstGeom>
        </p:spPr>
        <p:txBody>
          <a:bodyPr/>
          <a:lstStyle>
            <a:lvl1pPr defTabSz="548640">
              <a:defRPr b="1" sz="1080"/>
            </a:lvl1pPr>
          </a:lstStyle>
          <a:p>
            <a:pPr/>
            <a:r>
              <a:t>Refugees and European NGOs volunteering, learning and changing the world together</a:t>
            </a:r>
          </a:p>
        </p:txBody>
      </p:sp>
      <p:pic>
        <p:nvPicPr>
          <p:cNvPr id="84" name="image1.png" descr="C:\Users\davidsorrentino\Downloads\Tandem logo colour.png"/>
          <p:cNvPicPr>
            <a:picLocks noChangeAspect="1"/>
          </p:cNvPicPr>
          <p:nvPr/>
        </p:nvPicPr>
        <p:blipFill>
          <a:blip r:embed="rId2">
            <a:extLst/>
          </a:blip>
          <a:srcRect l="0" t="28926" r="0" b="32181"/>
          <a:stretch>
            <a:fillRect/>
          </a:stretch>
        </p:blipFill>
        <p:spPr>
          <a:xfrm>
            <a:off x="-324544" y="1406013"/>
            <a:ext cx="7847139" cy="13371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type="title"/>
          </p:nvPr>
        </p:nvSpPr>
        <p:spPr>
          <a:xfrm>
            <a:off x="471900" y="738725"/>
            <a:ext cx="8222099" cy="767700"/>
          </a:xfrm>
          <a:prstGeom prst="rect">
            <a:avLst/>
          </a:prstGeom>
        </p:spPr>
        <p:txBody>
          <a:bodyPr/>
          <a:lstStyle/>
          <a:p>
            <a:pPr/>
            <a:r>
              <a:t>What is Tandem?</a:t>
            </a:r>
          </a:p>
        </p:txBody>
      </p:sp>
      <p:sp>
        <p:nvSpPr>
          <p:cNvPr id="87" name="Shape 87"/>
          <p:cNvSpPr/>
          <p:nvPr>
            <p:ph type="body" sz="half" idx="1"/>
          </p:nvPr>
        </p:nvSpPr>
        <p:spPr>
          <a:xfrm>
            <a:off x="144016" y="1919074"/>
            <a:ext cx="4644009" cy="2710201"/>
          </a:xfrm>
          <a:prstGeom prst="rect">
            <a:avLst/>
          </a:prstGeom>
        </p:spPr>
        <p:txBody>
          <a:bodyPr/>
          <a:lstStyle/>
          <a:p>
            <a:pPr>
              <a:defRPr sz="1600"/>
            </a:pPr>
          </a:p>
          <a:p>
            <a:pPr>
              <a:defRPr sz="1600"/>
            </a:pPr>
            <a:r>
              <a:t>Tandem is an initiative co-led by refugees aimed at supporting their integration in Belgium. </a:t>
            </a:r>
          </a:p>
          <a:p>
            <a:pPr>
              <a:defRPr sz="1600"/>
            </a:pPr>
            <a:r>
              <a:t>We do this by creating opportunities for refugees to bring their experience and skills to European-level NGOs via short-term volunteer placements.</a:t>
            </a:r>
          </a:p>
        </p:txBody>
      </p:sp>
      <p:pic>
        <p:nvPicPr>
          <p:cNvPr id="88" name="image3.jpg" descr="pic_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92080" y="2067693"/>
            <a:ext cx="3600401" cy="27003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92100" dist="139700" dir="270000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type="title"/>
          </p:nvPr>
        </p:nvSpPr>
        <p:spPr>
          <a:xfrm>
            <a:off x="471900" y="738725"/>
            <a:ext cx="8222099" cy="767700"/>
          </a:xfrm>
          <a:prstGeom prst="rect">
            <a:avLst/>
          </a:prstGeom>
        </p:spPr>
        <p:txBody>
          <a:bodyPr/>
          <a:lstStyle/>
          <a:p>
            <a:pPr/>
            <a:r>
              <a:t>How it benefits refugees</a:t>
            </a:r>
          </a:p>
        </p:txBody>
      </p:sp>
      <p:grpSp>
        <p:nvGrpSpPr>
          <p:cNvPr id="93" name="Group 93"/>
          <p:cNvGrpSpPr/>
          <p:nvPr/>
        </p:nvGrpSpPr>
        <p:grpSpPr>
          <a:xfrm>
            <a:off x="-75232" y="2355725"/>
            <a:ext cx="3423097" cy="504057"/>
            <a:chOff x="0" y="0"/>
            <a:chExt cx="3423096" cy="504056"/>
          </a:xfrm>
        </p:grpSpPr>
        <p:sp>
          <p:nvSpPr>
            <p:cNvPr id="91" name="Shape 91"/>
            <p:cNvSpPr/>
            <p:nvPr/>
          </p:nvSpPr>
          <p:spPr>
            <a:xfrm>
              <a:off x="0" y="0"/>
              <a:ext cx="3423097" cy="504057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424242"/>
                  </a:solidFill>
                </a:defRPr>
              </a:pPr>
            </a:p>
          </p:txBody>
        </p:sp>
        <p:sp>
          <p:nvSpPr>
            <p:cNvPr id="92" name="Shape 92"/>
            <p:cNvSpPr/>
            <p:nvPr/>
          </p:nvSpPr>
          <p:spPr>
            <a:xfrm>
              <a:off x="24606" y="98358"/>
              <a:ext cx="3373884" cy="307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>
                  <a:solidFill>
                    <a:srgbClr val="424242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</a:lstStyle>
            <a:p>
              <a:pPr/>
              <a:r>
                <a:t>Offering Opportunities and Autonomy</a:t>
              </a:r>
            </a:p>
          </p:txBody>
        </p:sp>
      </p:grpSp>
      <p:grpSp>
        <p:nvGrpSpPr>
          <p:cNvPr id="96" name="Group 96"/>
          <p:cNvGrpSpPr/>
          <p:nvPr/>
        </p:nvGrpSpPr>
        <p:grpSpPr>
          <a:xfrm>
            <a:off x="-75232" y="3093322"/>
            <a:ext cx="3423095" cy="504057"/>
            <a:chOff x="0" y="0"/>
            <a:chExt cx="3423094" cy="504056"/>
          </a:xfrm>
        </p:grpSpPr>
        <p:sp>
          <p:nvSpPr>
            <p:cNvPr id="94" name="Shape 94"/>
            <p:cNvSpPr/>
            <p:nvPr/>
          </p:nvSpPr>
          <p:spPr>
            <a:xfrm>
              <a:off x="0" y="0"/>
              <a:ext cx="3423095" cy="504057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424242"/>
                  </a:solidFill>
                </a:defRPr>
              </a:pPr>
            </a:p>
          </p:txBody>
        </p:sp>
        <p:sp>
          <p:nvSpPr>
            <p:cNvPr id="95" name="Shape 95"/>
            <p:cNvSpPr/>
            <p:nvPr/>
          </p:nvSpPr>
          <p:spPr>
            <a:xfrm>
              <a:off x="24605" y="98358"/>
              <a:ext cx="3373885" cy="307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>
                  <a:solidFill>
                    <a:srgbClr val="424242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</a:lstStyle>
            <a:p>
              <a:pPr/>
              <a:r>
                <a:t>Alleviating Financial Uncertainty</a:t>
              </a:r>
            </a:p>
          </p:txBody>
        </p:sp>
      </p:grpSp>
      <p:grpSp>
        <p:nvGrpSpPr>
          <p:cNvPr id="99" name="Group 99"/>
          <p:cNvGrpSpPr/>
          <p:nvPr/>
        </p:nvGrpSpPr>
        <p:grpSpPr>
          <a:xfrm>
            <a:off x="-75232" y="3825564"/>
            <a:ext cx="3423096" cy="504057"/>
            <a:chOff x="0" y="0"/>
            <a:chExt cx="3423094" cy="504056"/>
          </a:xfrm>
        </p:grpSpPr>
        <p:sp>
          <p:nvSpPr>
            <p:cNvPr id="97" name="Shape 97"/>
            <p:cNvSpPr/>
            <p:nvPr/>
          </p:nvSpPr>
          <p:spPr>
            <a:xfrm>
              <a:off x="0" y="0"/>
              <a:ext cx="3423095" cy="504057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424242"/>
                  </a:solidFill>
                </a:defRPr>
              </a:pPr>
            </a:p>
          </p:txBody>
        </p:sp>
        <p:sp>
          <p:nvSpPr>
            <p:cNvPr id="98" name="Shape 98"/>
            <p:cNvSpPr/>
            <p:nvPr/>
          </p:nvSpPr>
          <p:spPr>
            <a:xfrm>
              <a:off x="24605" y="98358"/>
              <a:ext cx="3373884" cy="307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>
                  <a:solidFill>
                    <a:srgbClr val="424242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</a:lstStyle>
            <a:p>
              <a:pPr/>
              <a:r>
                <a:t>Supporting Change-makers</a:t>
              </a:r>
            </a:p>
          </p:txBody>
        </p:sp>
      </p:grpSp>
      <p:sp>
        <p:nvSpPr>
          <p:cNvPr id="100" name="Shape 100"/>
          <p:cNvSpPr/>
          <p:nvPr/>
        </p:nvSpPr>
        <p:spPr>
          <a:xfrm>
            <a:off x="4644008" y="3707034"/>
            <a:ext cx="4474841" cy="1204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600"/>
              </a:spcBef>
              <a:defRPr b="1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“It was an opportunity to practice my English and to get to know more about policies and regulations of the EU. After I finished my two week internship, I learned about the EU’s history, policies and regulations, and I also had the chance to improve my English, as I had hoped.“</a:t>
            </a:r>
          </a:p>
          <a:p>
            <a:pPr>
              <a:defRPr i="1" sz="1100">
                <a:solidFill>
                  <a:srgbClr val="000000"/>
                </a:solidFill>
              </a:defRPr>
            </a:pPr>
            <a:r>
              <a:t>Yazan Azmi, 23-year old refugee from Syria</a:t>
            </a:r>
          </a:p>
        </p:txBody>
      </p:sp>
      <p:pic>
        <p:nvPicPr>
          <p:cNvPr id="101" name="image4.jpeg" descr="pic_1"/>
          <p:cNvPicPr>
            <a:picLocks noChangeAspect="1"/>
          </p:cNvPicPr>
          <p:nvPr/>
        </p:nvPicPr>
        <p:blipFill>
          <a:blip r:embed="rId2">
            <a:extLst/>
          </a:blip>
          <a:srcRect l="0" t="0" r="0" b="24754"/>
          <a:stretch>
            <a:fillRect/>
          </a:stretch>
        </p:blipFill>
        <p:spPr>
          <a:xfrm>
            <a:off x="5220072" y="1688434"/>
            <a:ext cx="3096345" cy="174741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92100" dist="139700" dir="270000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type="title"/>
          </p:nvPr>
        </p:nvSpPr>
        <p:spPr>
          <a:xfrm>
            <a:off x="471900" y="738725"/>
            <a:ext cx="8222099" cy="767700"/>
          </a:xfrm>
          <a:prstGeom prst="rect">
            <a:avLst/>
          </a:prstGeom>
        </p:spPr>
        <p:txBody>
          <a:bodyPr/>
          <a:lstStyle/>
          <a:p>
            <a:pPr/>
            <a:r>
              <a:t>How it benefits organisations</a:t>
            </a:r>
          </a:p>
        </p:txBody>
      </p:sp>
      <p:grpSp>
        <p:nvGrpSpPr>
          <p:cNvPr id="106" name="Group 106"/>
          <p:cNvGrpSpPr/>
          <p:nvPr/>
        </p:nvGrpSpPr>
        <p:grpSpPr>
          <a:xfrm>
            <a:off x="-108520" y="1851669"/>
            <a:ext cx="3456384" cy="504057"/>
            <a:chOff x="0" y="0"/>
            <a:chExt cx="3456383" cy="504056"/>
          </a:xfrm>
        </p:grpSpPr>
        <p:sp>
          <p:nvSpPr>
            <p:cNvPr id="104" name="Shape 104"/>
            <p:cNvSpPr/>
            <p:nvPr/>
          </p:nvSpPr>
          <p:spPr>
            <a:xfrm>
              <a:off x="0" y="0"/>
              <a:ext cx="3456384" cy="504057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424242"/>
                  </a:solidFill>
                </a:defRPr>
              </a:pPr>
            </a:p>
          </p:txBody>
        </p:sp>
        <p:sp>
          <p:nvSpPr>
            <p:cNvPr id="105" name="Shape 105"/>
            <p:cNvSpPr/>
            <p:nvPr/>
          </p:nvSpPr>
          <p:spPr>
            <a:xfrm>
              <a:off x="24606" y="98358"/>
              <a:ext cx="3407172" cy="307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>
                  <a:solidFill>
                    <a:srgbClr val="424242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</a:lstStyle>
            <a:p>
              <a:pPr/>
              <a:r>
                <a:t>Increase Capacity</a:t>
              </a:r>
            </a:p>
          </p:txBody>
        </p:sp>
      </p:grpSp>
      <p:grpSp>
        <p:nvGrpSpPr>
          <p:cNvPr id="109" name="Group 109"/>
          <p:cNvGrpSpPr/>
          <p:nvPr/>
        </p:nvGrpSpPr>
        <p:grpSpPr>
          <a:xfrm>
            <a:off x="-108520" y="3651870"/>
            <a:ext cx="3456383" cy="504057"/>
            <a:chOff x="0" y="0"/>
            <a:chExt cx="3456382" cy="504056"/>
          </a:xfrm>
        </p:grpSpPr>
        <p:sp>
          <p:nvSpPr>
            <p:cNvPr id="107" name="Shape 107"/>
            <p:cNvSpPr/>
            <p:nvPr/>
          </p:nvSpPr>
          <p:spPr>
            <a:xfrm>
              <a:off x="0" y="0"/>
              <a:ext cx="3456383" cy="504057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424242"/>
                  </a:solidFill>
                </a:defRPr>
              </a:pPr>
            </a:p>
          </p:txBody>
        </p:sp>
        <p:sp>
          <p:nvSpPr>
            <p:cNvPr id="108" name="Shape 108"/>
            <p:cNvSpPr/>
            <p:nvPr/>
          </p:nvSpPr>
          <p:spPr>
            <a:xfrm>
              <a:off x="24606" y="98358"/>
              <a:ext cx="3407170" cy="307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>
                  <a:solidFill>
                    <a:srgbClr val="424242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</a:lstStyle>
            <a:p>
              <a:pPr/>
              <a:r>
                <a:t>Bring New Perspectives</a:t>
              </a:r>
            </a:p>
          </p:txBody>
        </p:sp>
      </p:grpSp>
      <p:grpSp>
        <p:nvGrpSpPr>
          <p:cNvPr id="112" name="Group 112"/>
          <p:cNvGrpSpPr/>
          <p:nvPr/>
        </p:nvGrpSpPr>
        <p:grpSpPr>
          <a:xfrm>
            <a:off x="-108520" y="4384111"/>
            <a:ext cx="3456383" cy="504057"/>
            <a:chOff x="0" y="0"/>
            <a:chExt cx="3456382" cy="504056"/>
          </a:xfrm>
        </p:grpSpPr>
        <p:sp>
          <p:nvSpPr>
            <p:cNvPr id="110" name="Shape 110"/>
            <p:cNvSpPr/>
            <p:nvPr/>
          </p:nvSpPr>
          <p:spPr>
            <a:xfrm>
              <a:off x="0" y="0"/>
              <a:ext cx="3456383" cy="504057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424242"/>
                  </a:solidFill>
                </a:defRPr>
              </a:pPr>
            </a:p>
          </p:txBody>
        </p:sp>
        <p:sp>
          <p:nvSpPr>
            <p:cNvPr id="111" name="Shape 111"/>
            <p:cNvSpPr/>
            <p:nvPr/>
          </p:nvSpPr>
          <p:spPr>
            <a:xfrm>
              <a:off x="24606" y="98358"/>
              <a:ext cx="3407170" cy="307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>
                  <a:solidFill>
                    <a:srgbClr val="424242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</a:lstStyle>
            <a:p>
              <a:pPr/>
              <a:r>
                <a:t>Support Community Interaction</a:t>
              </a:r>
            </a:p>
          </p:txBody>
        </p:sp>
      </p:grpSp>
      <p:grpSp>
        <p:nvGrpSpPr>
          <p:cNvPr id="115" name="Group 115"/>
          <p:cNvGrpSpPr/>
          <p:nvPr/>
        </p:nvGrpSpPr>
        <p:grpSpPr>
          <a:xfrm>
            <a:off x="356814" y="2406770"/>
            <a:ext cx="1224138" cy="269241"/>
            <a:chOff x="0" y="0"/>
            <a:chExt cx="1224136" cy="269240"/>
          </a:xfrm>
        </p:grpSpPr>
        <p:sp>
          <p:nvSpPr>
            <p:cNvPr id="113" name="Shape 113"/>
            <p:cNvSpPr/>
            <p:nvPr/>
          </p:nvSpPr>
          <p:spPr>
            <a:xfrm>
              <a:off x="0" y="20962"/>
              <a:ext cx="1224137" cy="227316"/>
            </a:xfrm>
            <a:prstGeom prst="rect">
              <a:avLst/>
            </a:prstGeom>
            <a:solidFill>
              <a:srgbClr val="FFF1C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200">
                  <a:solidFill>
                    <a:srgbClr val="424242"/>
                  </a:solidFill>
                  <a:latin typeface="Roboto"/>
                  <a:ea typeface="Roboto"/>
                  <a:cs typeface="Roboto"/>
                  <a:sym typeface="Roboto"/>
                </a:defRPr>
              </a:pPr>
            </a:p>
          </p:txBody>
        </p:sp>
        <p:sp>
          <p:nvSpPr>
            <p:cNvPr id="114" name="Shape 114"/>
            <p:cNvSpPr/>
            <p:nvPr/>
          </p:nvSpPr>
          <p:spPr>
            <a:xfrm>
              <a:off x="0" y="-1"/>
              <a:ext cx="1224137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>
                  <a:solidFill>
                    <a:srgbClr val="424242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</a:lstStyle>
            <a:p>
              <a:pPr/>
              <a:r>
                <a:t>Media work</a:t>
              </a:r>
            </a:p>
          </p:txBody>
        </p:sp>
      </p:grpSp>
      <p:grpSp>
        <p:nvGrpSpPr>
          <p:cNvPr id="118" name="Group 118"/>
          <p:cNvGrpSpPr/>
          <p:nvPr/>
        </p:nvGrpSpPr>
        <p:grpSpPr>
          <a:xfrm>
            <a:off x="356814" y="2732131"/>
            <a:ext cx="1224138" cy="269241"/>
            <a:chOff x="0" y="0"/>
            <a:chExt cx="1224136" cy="269240"/>
          </a:xfrm>
        </p:grpSpPr>
        <p:sp>
          <p:nvSpPr>
            <p:cNvPr id="116" name="Shape 116"/>
            <p:cNvSpPr/>
            <p:nvPr/>
          </p:nvSpPr>
          <p:spPr>
            <a:xfrm>
              <a:off x="0" y="20962"/>
              <a:ext cx="1224137" cy="227316"/>
            </a:xfrm>
            <a:prstGeom prst="rect">
              <a:avLst/>
            </a:prstGeom>
            <a:solidFill>
              <a:srgbClr val="FFF1C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200">
                  <a:solidFill>
                    <a:srgbClr val="424242"/>
                  </a:solidFill>
                  <a:latin typeface="Roboto"/>
                  <a:ea typeface="Roboto"/>
                  <a:cs typeface="Roboto"/>
                  <a:sym typeface="Roboto"/>
                </a:defRPr>
              </a:pPr>
            </a:p>
          </p:txBody>
        </p:sp>
        <p:sp>
          <p:nvSpPr>
            <p:cNvPr id="117" name="Shape 117"/>
            <p:cNvSpPr/>
            <p:nvPr/>
          </p:nvSpPr>
          <p:spPr>
            <a:xfrm>
              <a:off x="0" y="-1"/>
              <a:ext cx="1224137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>
                  <a:solidFill>
                    <a:srgbClr val="424242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</a:lstStyle>
            <a:p>
              <a:pPr/>
              <a:r>
                <a:t>Research</a:t>
              </a:r>
            </a:p>
          </p:txBody>
        </p:sp>
      </p:grpSp>
      <p:grpSp>
        <p:nvGrpSpPr>
          <p:cNvPr id="121" name="Group 121"/>
          <p:cNvGrpSpPr/>
          <p:nvPr/>
        </p:nvGrpSpPr>
        <p:grpSpPr>
          <a:xfrm>
            <a:off x="356814" y="3054842"/>
            <a:ext cx="1224138" cy="269241"/>
            <a:chOff x="0" y="0"/>
            <a:chExt cx="1224136" cy="269240"/>
          </a:xfrm>
        </p:grpSpPr>
        <p:sp>
          <p:nvSpPr>
            <p:cNvPr id="119" name="Shape 119"/>
            <p:cNvSpPr/>
            <p:nvPr/>
          </p:nvSpPr>
          <p:spPr>
            <a:xfrm>
              <a:off x="0" y="20962"/>
              <a:ext cx="1224137" cy="227316"/>
            </a:xfrm>
            <a:prstGeom prst="rect">
              <a:avLst/>
            </a:prstGeom>
            <a:solidFill>
              <a:srgbClr val="FFF1C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200">
                  <a:solidFill>
                    <a:srgbClr val="424242"/>
                  </a:solidFill>
                  <a:latin typeface="Roboto"/>
                  <a:ea typeface="Roboto"/>
                  <a:cs typeface="Roboto"/>
                  <a:sym typeface="Roboto"/>
                </a:defRPr>
              </a:pPr>
            </a:p>
          </p:txBody>
        </p:sp>
        <p:sp>
          <p:nvSpPr>
            <p:cNvPr id="120" name="Shape 120"/>
            <p:cNvSpPr/>
            <p:nvPr/>
          </p:nvSpPr>
          <p:spPr>
            <a:xfrm>
              <a:off x="0" y="-1"/>
              <a:ext cx="1224137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>
                  <a:solidFill>
                    <a:srgbClr val="424242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</a:lstStyle>
            <a:p>
              <a:pPr/>
              <a:r>
                <a:t>Campaigns</a:t>
              </a:r>
            </a:p>
          </p:txBody>
        </p:sp>
      </p:grpSp>
      <p:grpSp>
        <p:nvGrpSpPr>
          <p:cNvPr id="124" name="Group 124"/>
          <p:cNvGrpSpPr/>
          <p:nvPr/>
        </p:nvGrpSpPr>
        <p:grpSpPr>
          <a:xfrm>
            <a:off x="1724966" y="2406770"/>
            <a:ext cx="1224138" cy="269241"/>
            <a:chOff x="0" y="0"/>
            <a:chExt cx="1224136" cy="269240"/>
          </a:xfrm>
        </p:grpSpPr>
        <p:sp>
          <p:nvSpPr>
            <p:cNvPr id="122" name="Shape 122"/>
            <p:cNvSpPr/>
            <p:nvPr/>
          </p:nvSpPr>
          <p:spPr>
            <a:xfrm>
              <a:off x="0" y="20962"/>
              <a:ext cx="1224137" cy="227316"/>
            </a:xfrm>
            <a:prstGeom prst="rect">
              <a:avLst/>
            </a:prstGeom>
            <a:solidFill>
              <a:srgbClr val="FFF1C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200">
                  <a:solidFill>
                    <a:srgbClr val="424242"/>
                  </a:solidFill>
                  <a:latin typeface="Roboto"/>
                  <a:ea typeface="Roboto"/>
                  <a:cs typeface="Roboto"/>
                  <a:sym typeface="Roboto"/>
                </a:defRPr>
              </a:pPr>
            </a:p>
          </p:txBody>
        </p:sp>
        <p:sp>
          <p:nvSpPr>
            <p:cNvPr id="123" name="Shape 123"/>
            <p:cNvSpPr/>
            <p:nvPr/>
          </p:nvSpPr>
          <p:spPr>
            <a:xfrm>
              <a:off x="0" y="-1"/>
              <a:ext cx="1224137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>
                  <a:solidFill>
                    <a:srgbClr val="424242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</a:lstStyle>
            <a:p>
              <a:pPr/>
              <a:r>
                <a:t>Events</a:t>
              </a:r>
            </a:p>
          </p:txBody>
        </p:sp>
      </p:grpSp>
      <p:grpSp>
        <p:nvGrpSpPr>
          <p:cNvPr id="127" name="Group 127"/>
          <p:cNvGrpSpPr/>
          <p:nvPr/>
        </p:nvGrpSpPr>
        <p:grpSpPr>
          <a:xfrm>
            <a:off x="1724966" y="2735128"/>
            <a:ext cx="1224138" cy="269241"/>
            <a:chOff x="0" y="0"/>
            <a:chExt cx="1224136" cy="269240"/>
          </a:xfrm>
        </p:grpSpPr>
        <p:sp>
          <p:nvSpPr>
            <p:cNvPr id="125" name="Shape 125"/>
            <p:cNvSpPr/>
            <p:nvPr/>
          </p:nvSpPr>
          <p:spPr>
            <a:xfrm>
              <a:off x="0" y="20962"/>
              <a:ext cx="1224137" cy="227316"/>
            </a:xfrm>
            <a:prstGeom prst="rect">
              <a:avLst/>
            </a:prstGeom>
            <a:solidFill>
              <a:srgbClr val="FFF1C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200">
                  <a:solidFill>
                    <a:srgbClr val="424242"/>
                  </a:solidFill>
                  <a:latin typeface="Roboto"/>
                  <a:ea typeface="Roboto"/>
                  <a:cs typeface="Roboto"/>
                  <a:sym typeface="Roboto"/>
                </a:defRPr>
              </a:pPr>
            </a:p>
          </p:txBody>
        </p:sp>
        <p:sp>
          <p:nvSpPr>
            <p:cNvPr id="126" name="Shape 126"/>
            <p:cNvSpPr/>
            <p:nvPr/>
          </p:nvSpPr>
          <p:spPr>
            <a:xfrm>
              <a:off x="0" y="-1"/>
              <a:ext cx="1224137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>
                  <a:solidFill>
                    <a:srgbClr val="424242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</a:lstStyle>
            <a:p>
              <a:pPr/>
              <a:r>
                <a:t>Policy</a:t>
              </a:r>
            </a:p>
          </p:txBody>
        </p:sp>
      </p:grpSp>
      <p:grpSp>
        <p:nvGrpSpPr>
          <p:cNvPr id="130" name="Group 130"/>
          <p:cNvGrpSpPr/>
          <p:nvPr/>
        </p:nvGrpSpPr>
        <p:grpSpPr>
          <a:xfrm>
            <a:off x="1724966" y="3054842"/>
            <a:ext cx="1224138" cy="269241"/>
            <a:chOff x="0" y="0"/>
            <a:chExt cx="1224136" cy="269240"/>
          </a:xfrm>
        </p:grpSpPr>
        <p:sp>
          <p:nvSpPr>
            <p:cNvPr id="128" name="Shape 128"/>
            <p:cNvSpPr/>
            <p:nvPr/>
          </p:nvSpPr>
          <p:spPr>
            <a:xfrm>
              <a:off x="0" y="20962"/>
              <a:ext cx="1224137" cy="227316"/>
            </a:xfrm>
            <a:prstGeom prst="rect">
              <a:avLst/>
            </a:prstGeom>
            <a:solidFill>
              <a:srgbClr val="FFF1C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200">
                  <a:solidFill>
                    <a:srgbClr val="424242"/>
                  </a:solidFill>
                  <a:latin typeface="Roboto"/>
                  <a:ea typeface="Roboto"/>
                  <a:cs typeface="Roboto"/>
                  <a:sym typeface="Roboto"/>
                </a:defRPr>
              </a:pPr>
            </a:p>
          </p:txBody>
        </p:sp>
        <p:sp>
          <p:nvSpPr>
            <p:cNvPr id="129" name="Shape 129"/>
            <p:cNvSpPr/>
            <p:nvPr/>
          </p:nvSpPr>
          <p:spPr>
            <a:xfrm>
              <a:off x="0" y="-1"/>
              <a:ext cx="1224137" cy="269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200">
                  <a:solidFill>
                    <a:srgbClr val="424242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</a:lstStyle>
            <a:p>
              <a:pPr/>
              <a:r>
                <a:t>IT</a:t>
              </a:r>
            </a:p>
          </p:txBody>
        </p:sp>
      </p:grpSp>
      <p:sp>
        <p:nvSpPr>
          <p:cNvPr id="131" name="Shape 131"/>
          <p:cNvSpPr/>
          <p:nvPr/>
        </p:nvSpPr>
        <p:spPr>
          <a:xfrm>
            <a:off x="4644008" y="3707034"/>
            <a:ext cx="4474841" cy="1382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600"/>
              </a:spcBef>
              <a:defRPr b="1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“Our experience with Yazan was very positive. We used his knowledge and experience with the Dublin system to write [about] Dublin and the EU-Turkey deal that combined both policy and his personal experiences, and that I will use in later work. We really valued having his inside perspective…We also really enjoyed having him in the office.”</a:t>
            </a:r>
          </a:p>
          <a:p>
            <a:pPr>
              <a:spcBef>
                <a:spcPts val="400"/>
              </a:spcBef>
              <a:defRPr i="1" sz="1100">
                <a:solidFill>
                  <a:srgbClr val="000000"/>
                </a:solidFill>
              </a:defRPr>
            </a:pPr>
            <a:r>
              <a:t>Emma Klever, Head of Policy, European Movement International</a:t>
            </a:r>
          </a:p>
        </p:txBody>
      </p:sp>
      <p:pic>
        <p:nvPicPr>
          <p:cNvPr id="132" name="image5.jpg" descr="https://scontent-lhr3-1.xx.fbcdn.net/v/t1.0-9/13521865_1120612001339904_4951748235462648285_n.jpg?oh=fcac39cf94c7e49898a75493922c6f9b&amp;oe=585F2D5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76056" y="1695738"/>
            <a:ext cx="3240361" cy="181932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92100" dist="139700" dir="270000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title"/>
          </p:nvPr>
        </p:nvSpPr>
        <p:spPr>
          <a:xfrm>
            <a:off x="471900" y="738725"/>
            <a:ext cx="8222099" cy="767700"/>
          </a:xfrm>
          <a:prstGeom prst="rect">
            <a:avLst/>
          </a:prstGeom>
        </p:spPr>
        <p:txBody>
          <a:bodyPr/>
          <a:lstStyle/>
          <a:p>
            <a:pPr/>
            <a:r>
              <a:t>Practical considerations</a:t>
            </a:r>
          </a:p>
        </p:txBody>
      </p:sp>
      <p:grpSp>
        <p:nvGrpSpPr>
          <p:cNvPr id="137" name="Group 137"/>
          <p:cNvGrpSpPr/>
          <p:nvPr/>
        </p:nvGrpSpPr>
        <p:grpSpPr>
          <a:xfrm>
            <a:off x="1619671" y="1995685"/>
            <a:ext cx="5256586" cy="823977"/>
            <a:chOff x="0" y="0"/>
            <a:chExt cx="5256584" cy="823975"/>
          </a:xfrm>
        </p:grpSpPr>
        <p:sp>
          <p:nvSpPr>
            <p:cNvPr id="135" name="Shape 135"/>
            <p:cNvSpPr/>
            <p:nvPr/>
          </p:nvSpPr>
          <p:spPr>
            <a:xfrm>
              <a:off x="0" y="0"/>
              <a:ext cx="5256585" cy="823976"/>
            </a:xfrm>
            <a:prstGeom prst="roundRect">
              <a:avLst>
                <a:gd name="adj" fmla="val 16667"/>
              </a:avLst>
            </a:prstGeom>
            <a:solidFill>
              <a:srgbClr val="B3CEF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424242"/>
                  </a:solidFill>
                </a:defRPr>
              </a:pPr>
            </a:p>
          </p:txBody>
        </p:sp>
        <p:sp>
          <p:nvSpPr>
            <p:cNvPr id="136" name="Shape 136"/>
            <p:cNvSpPr/>
            <p:nvPr/>
          </p:nvSpPr>
          <p:spPr>
            <a:xfrm>
              <a:off x="40223" y="64375"/>
              <a:ext cx="5176138" cy="6952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>
                <a:defRPr>
                  <a:solidFill>
                    <a:srgbClr val="424242"/>
                  </a:solidFill>
                </a:defRPr>
              </a:lvl1pPr>
            </a:lstStyle>
            <a:p>
              <a:pPr/>
              <a:r>
                <a:t>All refugee/asylum seekers who work with us are legally allowed to volunteer. Unlike employees, any restrictions or requirements regarding social security, taxes etc. do not apply.</a:t>
              </a:r>
            </a:p>
          </p:txBody>
        </p:sp>
      </p:grpSp>
      <p:grpSp>
        <p:nvGrpSpPr>
          <p:cNvPr id="140" name="Group 140"/>
          <p:cNvGrpSpPr/>
          <p:nvPr/>
        </p:nvGrpSpPr>
        <p:grpSpPr>
          <a:xfrm>
            <a:off x="1619671" y="3043916"/>
            <a:ext cx="5256586" cy="823977"/>
            <a:chOff x="0" y="0"/>
            <a:chExt cx="5256584" cy="823975"/>
          </a:xfrm>
        </p:grpSpPr>
        <p:sp>
          <p:nvSpPr>
            <p:cNvPr id="138" name="Shape 138"/>
            <p:cNvSpPr/>
            <p:nvPr/>
          </p:nvSpPr>
          <p:spPr>
            <a:xfrm>
              <a:off x="0" y="0"/>
              <a:ext cx="5256585" cy="823976"/>
            </a:xfrm>
            <a:prstGeom prst="roundRect">
              <a:avLst>
                <a:gd name="adj" fmla="val 16667"/>
              </a:avLst>
            </a:prstGeom>
            <a:solidFill>
              <a:srgbClr val="B3CEF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424242"/>
                  </a:solidFill>
                </a:defRPr>
              </a:pPr>
            </a:p>
          </p:txBody>
        </p:sp>
        <p:sp>
          <p:nvSpPr>
            <p:cNvPr id="139" name="Shape 139"/>
            <p:cNvSpPr/>
            <p:nvPr/>
          </p:nvSpPr>
          <p:spPr>
            <a:xfrm>
              <a:off x="40223" y="64375"/>
              <a:ext cx="5176138" cy="6952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>
                <a:defRPr>
                  <a:solidFill>
                    <a:srgbClr val="424242"/>
                  </a:solidFill>
                </a:defRPr>
              </a:lvl1pPr>
            </a:lstStyle>
            <a:p>
              <a:pPr/>
              <a:r>
                <a:t>No special authorisation is needed from the government in most cases, and we work with Het Punt to take care of all legal/government requirements</a:t>
              </a:r>
            </a:p>
          </p:txBody>
        </p:sp>
      </p:grpSp>
      <p:grpSp>
        <p:nvGrpSpPr>
          <p:cNvPr id="143" name="Group 143"/>
          <p:cNvGrpSpPr/>
          <p:nvPr/>
        </p:nvGrpSpPr>
        <p:grpSpPr>
          <a:xfrm>
            <a:off x="107505" y="1995685"/>
            <a:ext cx="1296145" cy="823977"/>
            <a:chOff x="0" y="0"/>
            <a:chExt cx="1296144" cy="823975"/>
          </a:xfrm>
        </p:grpSpPr>
        <p:sp>
          <p:nvSpPr>
            <p:cNvPr id="141" name="Shape 141"/>
            <p:cNvSpPr/>
            <p:nvPr/>
          </p:nvSpPr>
          <p:spPr>
            <a:xfrm>
              <a:off x="0" y="0"/>
              <a:ext cx="1296145" cy="823976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>
                  <a:solidFill>
                    <a:srgbClr val="424242"/>
                  </a:solidFill>
                </a:defRPr>
              </a:pPr>
            </a:p>
          </p:txBody>
        </p:sp>
        <p:sp>
          <p:nvSpPr>
            <p:cNvPr id="142" name="Shape 142"/>
            <p:cNvSpPr/>
            <p:nvPr/>
          </p:nvSpPr>
          <p:spPr>
            <a:xfrm>
              <a:off x="40223" y="175695"/>
              <a:ext cx="1215698" cy="4725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6000" tIns="36000" rIns="36000" bIns="36000" numCol="1" anchor="ctr">
              <a:spAutoFit/>
            </a:bodyPr>
            <a:lstStyle>
              <a:lvl1pPr algn="ctr">
                <a:defRPr b="1">
                  <a:solidFill>
                    <a:srgbClr val="424242"/>
                  </a:solidFill>
                </a:defRPr>
              </a:lvl1pPr>
            </a:lstStyle>
            <a:p>
              <a:pPr/>
              <a:r>
                <a:t>It is 100% legal</a:t>
              </a:r>
            </a:p>
          </p:txBody>
        </p:sp>
      </p:grpSp>
      <p:grpSp>
        <p:nvGrpSpPr>
          <p:cNvPr id="146" name="Group 146"/>
          <p:cNvGrpSpPr/>
          <p:nvPr/>
        </p:nvGrpSpPr>
        <p:grpSpPr>
          <a:xfrm>
            <a:off x="107505" y="3043916"/>
            <a:ext cx="1296143" cy="823977"/>
            <a:chOff x="0" y="0"/>
            <a:chExt cx="1296142" cy="823975"/>
          </a:xfrm>
        </p:grpSpPr>
        <p:sp>
          <p:nvSpPr>
            <p:cNvPr id="144" name="Shape 144"/>
            <p:cNvSpPr/>
            <p:nvPr/>
          </p:nvSpPr>
          <p:spPr>
            <a:xfrm>
              <a:off x="0" y="0"/>
              <a:ext cx="1296143" cy="823976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>
                  <a:solidFill>
                    <a:srgbClr val="424242"/>
                  </a:solidFill>
                </a:defRPr>
              </a:pPr>
            </a:p>
          </p:txBody>
        </p:sp>
        <p:sp>
          <p:nvSpPr>
            <p:cNvPr id="145" name="Shape 145"/>
            <p:cNvSpPr/>
            <p:nvPr/>
          </p:nvSpPr>
          <p:spPr>
            <a:xfrm>
              <a:off x="40222" y="74095"/>
              <a:ext cx="1215699" cy="6757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6000" tIns="36000" rIns="36000" bIns="36000" numCol="1" anchor="ctr">
              <a:spAutoFit/>
            </a:bodyPr>
            <a:lstStyle>
              <a:lvl1pPr algn="ctr">
                <a:defRPr b="1">
                  <a:solidFill>
                    <a:srgbClr val="424242"/>
                  </a:solidFill>
                </a:defRPr>
              </a:lvl1pPr>
            </a:lstStyle>
            <a:p>
              <a:pPr/>
              <a:r>
                <a:t>It won’t create extra admin</a:t>
              </a:r>
            </a:p>
          </p:txBody>
        </p:sp>
      </p:grpSp>
      <p:grpSp>
        <p:nvGrpSpPr>
          <p:cNvPr id="149" name="Group 149"/>
          <p:cNvGrpSpPr/>
          <p:nvPr/>
        </p:nvGrpSpPr>
        <p:grpSpPr>
          <a:xfrm>
            <a:off x="1619671" y="4083918"/>
            <a:ext cx="5256586" cy="823977"/>
            <a:chOff x="0" y="0"/>
            <a:chExt cx="5256584" cy="823975"/>
          </a:xfrm>
        </p:grpSpPr>
        <p:sp>
          <p:nvSpPr>
            <p:cNvPr id="147" name="Shape 147"/>
            <p:cNvSpPr/>
            <p:nvPr/>
          </p:nvSpPr>
          <p:spPr>
            <a:xfrm>
              <a:off x="0" y="0"/>
              <a:ext cx="5256585" cy="823976"/>
            </a:xfrm>
            <a:prstGeom prst="roundRect">
              <a:avLst>
                <a:gd name="adj" fmla="val 16667"/>
              </a:avLst>
            </a:prstGeom>
            <a:solidFill>
              <a:srgbClr val="B3CEF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424242"/>
                  </a:solidFill>
                </a:defRPr>
              </a:pPr>
            </a:p>
          </p:txBody>
        </p:sp>
        <p:sp>
          <p:nvSpPr>
            <p:cNvPr id="148" name="Shape 148"/>
            <p:cNvSpPr/>
            <p:nvPr/>
          </p:nvSpPr>
          <p:spPr>
            <a:xfrm>
              <a:off x="40223" y="64375"/>
              <a:ext cx="5176138" cy="6952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>
                <a:defRPr>
                  <a:solidFill>
                    <a:srgbClr val="424242"/>
                  </a:solidFill>
                </a:defRPr>
              </a:lvl1pPr>
            </a:lstStyle>
            <a:p>
              <a:pPr/>
              <a:r>
                <a:t>Volunteer placements are for a two week period, remuneration is not allowed by law, but organisations are asked to pay a €25 daily allowance to cover food and travel</a:t>
              </a:r>
            </a:p>
          </p:txBody>
        </p:sp>
      </p:grpSp>
      <p:grpSp>
        <p:nvGrpSpPr>
          <p:cNvPr id="152" name="Group 152"/>
          <p:cNvGrpSpPr/>
          <p:nvPr/>
        </p:nvGrpSpPr>
        <p:grpSpPr>
          <a:xfrm>
            <a:off x="107505" y="4083918"/>
            <a:ext cx="1236294" cy="823977"/>
            <a:chOff x="0" y="0"/>
            <a:chExt cx="1236293" cy="823975"/>
          </a:xfrm>
        </p:grpSpPr>
        <p:sp>
          <p:nvSpPr>
            <p:cNvPr id="150" name="Shape 150"/>
            <p:cNvSpPr/>
            <p:nvPr/>
          </p:nvSpPr>
          <p:spPr>
            <a:xfrm>
              <a:off x="0" y="0"/>
              <a:ext cx="1236294" cy="823976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>
                  <a:solidFill>
                    <a:srgbClr val="424242"/>
                  </a:solidFill>
                </a:defRPr>
              </a:pPr>
            </a:p>
          </p:txBody>
        </p:sp>
        <p:sp>
          <p:nvSpPr>
            <p:cNvPr id="151" name="Shape 151"/>
            <p:cNvSpPr/>
            <p:nvPr/>
          </p:nvSpPr>
          <p:spPr>
            <a:xfrm>
              <a:off x="40223" y="277295"/>
              <a:ext cx="1155847" cy="2693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6000" tIns="36000" rIns="36000" bIns="36000" numCol="1" anchor="ctr">
              <a:spAutoFit/>
            </a:bodyPr>
            <a:lstStyle>
              <a:lvl1pPr algn="ctr">
                <a:defRPr b="1">
                  <a:solidFill>
                    <a:srgbClr val="424242"/>
                  </a:solidFill>
                </a:defRPr>
              </a:lvl1pPr>
            </a:lstStyle>
            <a:p>
              <a:pPr/>
              <a:r>
                <a:t>Format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type="title"/>
          </p:nvPr>
        </p:nvSpPr>
        <p:spPr>
          <a:xfrm>
            <a:off x="226077" y="357800"/>
            <a:ext cx="2807999" cy="95339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/>
            <a:r>
              <a:t>Get involved</a:t>
            </a:r>
          </a:p>
        </p:txBody>
      </p:sp>
      <p:sp>
        <p:nvSpPr>
          <p:cNvPr id="155" name="Shape 155"/>
          <p:cNvSpPr/>
          <p:nvPr>
            <p:ph type="body" sz="quarter" idx="1"/>
          </p:nvPr>
        </p:nvSpPr>
        <p:spPr>
          <a:xfrm>
            <a:off x="226075" y="1465799"/>
            <a:ext cx="2807999" cy="3163500"/>
          </a:xfrm>
          <a:prstGeom prst="rect">
            <a:avLst/>
          </a:prstGeom>
        </p:spPr>
        <p:txBody>
          <a:bodyPr/>
          <a:lstStyle/>
          <a:p>
            <a:pPr>
              <a:defRPr sz="1600"/>
            </a:pPr>
            <a:r>
              <a:t>To take part you must:</a:t>
            </a:r>
          </a:p>
          <a:p>
            <a:pPr marL="180975" indent="-180975">
              <a:buClr>
                <a:srgbClr val="FFFFFF"/>
              </a:buClr>
              <a:buSzPct val="100000"/>
              <a:buFont typeface="Arial"/>
              <a:buChar char="•"/>
              <a:defRPr sz="1600"/>
            </a:pPr>
            <a:r>
              <a:t>B</a:t>
            </a:r>
            <a:r>
              <a:t>e non-commercial</a:t>
            </a:r>
          </a:p>
          <a:p>
            <a:pPr marL="180975" indent="-180975">
              <a:buClr>
                <a:srgbClr val="FFFFFF"/>
              </a:buClr>
              <a:buSzPct val="100000"/>
              <a:buFont typeface="Arial"/>
              <a:buChar char="•"/>
              <a:defRPr sz="1600"/>
            </a:pPr>
            <a:r>
              <a:t>Pay a €25 daily allowance to the volunteer</a:t>
            </a:r>
          </a:p>
          <a:p>
            <a:pPr marL="180975" indent="-180975">
              <a:buClr>
                <a:srgbClr val="FFFFFF"/>
              </a:buClr>
              <a:buSzPct val="100000"/>
              <a:buFont typeface="Arial"/>
              <a:buChar char="•"/>
              <a:defRPr sz="1600"/>
            </a:pPr>
            <a:r>
              <a:t>Provide workplace insurance for the volunteer (Tandem can help if this is not possible)</a:t>
            </a:r>
          </a:p>
        </p:txBody>
      </p:sp>
      <p:sp>
        <p:nvSpPr>
          <p:cNvPr id="156" name="Shape 156"/>
          <p:cNvSpPr/>
          <p:nvPr/>
        </p:nvSpPr>
        <p:spPr>
          <a:xfrm>
            <a:off x="4337499" y="778099"/>
            <a:ext cx="3753901" cy="669270"/>
          </a:xfrm>
          <a:prstGeom prst="rect">
            <a:avLst/>
          </a:prstGeom>
          <a:solidFill>
            <a:srgbClr val="8AD7F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/>
          <a:p>
            <a:pPr algn="ctr" defTabSz="548640">
              <a:defRPr b="1" sz="162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Organisation completes the </a:t>
            </a:r>
            <a:br/>
            <a:r>
              <a:rPr i="1"/>
              <a:t>Expression of Interest </a:t>
            </a:r>
            <a:r>
              <a:t>form </a:t>
            </a:r>
          </a:p>
        </p:txBody>
      </p:sp>
      <p:cxnSp>
        <p:nvCxnSpPr>
          <p:cNvPr id="157" name="Connector 157"/>
          <p:cNvCxnSpPr>
            <a:stCxn id="156" idx="0"/>
            <a:endCxn id="158" idx="0"/>
          </p:cNvCxnSpPr>
          <p:nvPr/>
        </p:nvCxnSpPr>
        <p:spPr>
          <a:xfrm>
            <a:off x="6214449" y="1112734"/>
            <a:ext cx="2" cy="2214793"/>
          </a:xfrm>
          <a:prstGeom prst="straightConnector1">
            <a:avLst/>
          </a:prstGeom>
          <a:ln>
            <a:solidFill>
              <a:srgbClr val="424242"/>
            </a:solidFill>
          </a:ln>
        </p:spPr>
      </p:cxnSp>
      <p:sp>
        <p:nvSpPr>
          <p:cNvPr id="158" name="Shape 158"/>
          <p:cNvSpPr/>
          <p:nvPr/>
        </p:nvSpPr>
        <p:spPr>
          <a:xfrm>
            <a:off x="4337501" y="2763536"/>
            <a:ext cx="3807875" cy="1151226"/>
          </a:xfrm>
          <a:prstGeom prst="rect">
            <a:avLst/>
          </a:prstGeom>
          <a:solidFill>
            <a:srgbClr val="027EC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>
            <a:lvl1pPr algn="ctr" defTabSz="868680">
              <a:defRPr b="1" sz="152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The organisation and volunteer establish an agreement specifying tasks, responsibilities and hours with the volunteer (supported by Tandem)</a:t>
            </a:r>
          </a:p>
        </p:txBody>
      </p:sp>
      <p:cxnSp>
        <p:nvCxnSpPr>
          <p:cNvPr id="159" name="Connector 159"/>
          <p:cNvCxnSpPr>
            <a:stCxn id="158" idx="0"/>
            <a:endCxn id="160" idx="0"/>
          </p:cNvCxnSpPr>
          <p:nvPr/>
        </p:nvCxnSpPr>
        <p:spPr>
          <a:xfrm>
            <a:off x="6214450" y="3327526"/>
            <a:ext cx="1" cy="1180768"/>
          </a:xfrm>
          <a:prstGeom prst="straightConnector1">
            <a:avLst/>
          </a:prstGeom>
          <a:ln>
            <a:solidFill>
              <a:srgbClr val="424242"/>
            </a:solidFill>
          </a:ln>
        </p:spPr>
      </p:cxnSp>
      <p:sp>
        <p:nvSpPr>
          <p:cNvPr id="160" name="Shape 160"/>
          <p:cNvSpPr/>
          <p:nvPr/>
        </p:nvSpPr>
        <p:spPr>
          <a:xfrm>
            <a:off x="4337501" y="4068572"/>
            <a:ext cx="3753900" cy="909926"/>
          </a:xfrm>
          <a:prstGeom prst="rect">
            <a:avLst/>
          </a:prstGeom>
          <a:solidFill>
            <a:srgbClr val="01406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ctr">
            <a:normAutofit fontScale="100000" lnSpcReduction="0"/>
          </a:bodyPr>
          <a:lstStyle/>
          <a:p>
            <a:pPr algn="ctr" defTabSz="868680">
              <a:defRPr b="1" sz="152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t>The volunteer works a full-time, two week placement at the organisation.  They </a:t>
            </a:r>
            <a:r>
              <a:t> learn, cooperate and enjoy!</a:t>
            </a:r>
          </a:p>
        </p:txBody>
      </p:sp>
      <p:grpSp>
        <p:nvGrpSpPr>
          <p:cNvPr id="163" name="Group 163"/>
          <p:cNvGrpSpPr/>
          <p:nvPr/>
        </p:nvGrpSpPr>
        <p:grpSpPr>
          <a:xfrm>
            <a:off x="4337499" y="1682092"/>
            <a:ext cx="3753901" cy="906751"/>
            <a:chOff x="0" y="0"/>
            <a:chExt cx="3753899" cy="906749"/>
          </a:xfrm>
        </p:grpSpPr>
        <p:sp>
          <p:nvSpPr>
            <p:cNvPr id="161" name="Shape 161"/>
            <p:cNvSpPr/>
            <p:nvPr/>
          </p:nvSpPr>
          <p:spPr>
            <a:xfrm>
              <a:off x="0" y="57460"/>
              <a:ext cx="3753900" cy="791831"/>
            </a:xfrm>
            <a:prstGeom prst="rect">
              <a:avLst/>
            </a:prstGeom>
            <a:solidFill>
              <a:srgbClr val="0BA5E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defRPr>
              </a:pPr>
            </a:p>
          </p:txBody>
        </p:sp>
        <p:sp>
          <p:nvSpPr>
            <p:cNvPr id="162" name="Shape 162"/>
            <p:cNvSpPr/>
            <p:nvPr/>
          </p:nvSpPr>
          <p:spPr>
            <a:xfrm>
              <a:off x="0" y="-1"/>
              <a:ext cx="3753900" cy="9067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91424" tIns="91424" rIns="91424" bIns="91424" numCol="1" anchor="ctr">
              <a:spAutoFit/>
            </a:bodyPr>
            <a:lstStyle>
              <a:lvl1pPr algn="ctr">
                <a:defRPr b="1" sz="16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defRPr>
              </a:lvl1pPr>
            </a:lstStyle>
            <a:p>
              <a:pPr/>
              <a:r>
                <a:t>Tandem reviews the form to ensure the criteria is met and match the opportunity with a volunteer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/>
        </p:nvSpPr>
        <p:spPr>
          <a:xfrm>
            <a:off x="0" y="1737835"/>
            <a:ext cx="9144000" cy="340566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6" name="Shape 166"/>
          <p:cNvSpPr/>
          <p:nvPr>
            <p:ph type="title"/>
          </p:nvPr>
        </p:nvSpPr>
        <p:spPr>
          <a:xfrm>
            <a:off x="471900" y="738725"/>
            <a:ext cx="8222099" cy="767700"/>
          </a:xfrm>
          <a:prstGeom prst="rect">
            <a:avLst/>
          </a:prstGeom>
        </p:spPr>
        <p:txBody>
          <a:bodyPr/>
          <a:lstStyle/>
          <a:p>
            <a:pPr/>
            <a:r>
              <a:t>Supporting organisations</a:t>
            </a:r>
          </a:p>
        </p:txBody>
      </p:sp>
      <p:pic>
        <p:nvPicPr>
          <p:cNvPr id="167" name="image6.jpg" descr="See original 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4316" y="1805127"/>
            <a:ext cx="1646576" cy="9315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age7.png" descr="See original 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44652" y="2519263"/>
            <a:ext cx="841844" cy="8418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image8.jpg" descr="See original 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89424" y="3186994"/>
            <a:ext cx="1057301" cy="1057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image9.jpg" descr="See original 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169365" y="1983038"/>
            <a:ext cx="1300351" cy="4063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image10.png" descr="See original 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715320" y="2519263"/>
            <a:ext cx="720503" cy="5159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image11.png" descr="See original 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446723" y="2232867"/>
            <a:ext cx="825215" cy="9316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image12.png" descr="See original 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045770" y="1976344"/>
            <a:ext cx="663680" cy="9331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image13.jpg" descr="See original image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815915" y="4310122"/>
            <a:ext cx="1512169" cy="6750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image14.png" descr="See original image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899591" y="3497915"/>
            <a:ext cx="1515742" cy="7267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image15.jpg" descr="See original image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4860032" y="1983038"/>
            <a:ext cx="1173727" cy="9402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image16.png" descr="See original image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007604" y="4533608"/>
            <a:ext cx="1800201" cy="332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image17.jpg" descr="See original image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7092280" y="3972257"/>
            <a:ext cx="1170244" cy="7801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image18.png" descr="See original image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3224771" y="3509752"/>
            <a:ext cx="1347229" cy="5132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age19.png" descr="See original image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7488690" y="3246216"/>
            <a:ext cx="1547665" cy="5270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image20.png" descr="See original image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337434" y="2698700"/>
            <a:ext cx="1426254" cy="4216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image21.png" descr="See original image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5933759" y="4049800"/>
            <a:ext cx="806348" cy="9676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roup 186"/>
          <p:cNvGrpSpPr/>
          <p:nvPr/>
        </p:nvGrpSpPr>
        <p:grpSpPr>
          <a:xfrm>
            <a:off x="4355975" y="771549"/>
            <a:ext cx="4680522" cy="2232250"/>
            <a:chOff x="0" y="0"/>
            <a:chExt cx="4680520" cy="2232248"/>
          </a:xfrm>
        </p:grpSpPr>
        <p:sp>
          <p:nvSpPr>
            <p:cNvPr id="184" name="Shape 184"/>
            <p:cNvSpPr/>
            <p:nvPr/>
          </p:nvSpPr>
          <p:spPr>
            <a:xfrm>
              <a:off x="0" y="0"/>
              <a:ext cx="4680521" cy="2232249"/>
            </a:xfrm>
            <a:prstGeom prst="roundRect">
              <a:avLst>
                <a:gd name="adj" fmla="val 16667"/>
              </a:avLst>
            </a:prstGeom>
            <a:solidFill>
              <a:srgbClr val="D9E7F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600"/>
                </a:spcBef>
                <a:defRPr i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defRPr>
              </a:pPr>
            </a:p>
          </p:txBody>
        </p:sp>
        <p:sp>
          <p:nvSpPr>
            <p:cNvPr id="185" name="Shape 185"/>
            <p:cNvSpPr/>
            <p:nvPr/>
          </p:nvSpPr>
          <p:spPr>
            <a:xfrm>
              <a:off x="108969" y="200454"/>
              <a:ext cx="4462582" cy="18313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spcBef>
                  <a:spcPts val="600"/>
                </a:spcBef>
                <a:defRPr sz="16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defRPr>
              </a:pPr>
              <a:r>
                <a:t>“It’s been the most beautiful time since arriving in Belgium because I felt alive again. This placement helped me to break the isolation that refugees in the asylum centres face. Meeting Europeans and feeling connected with them is so important.”</a:t>
              </a:r>
              <a:endParaRPr>
                <a:solidFill>
                  <a:srgbClr val="FFFFFF"/>
                </a:solidFill>
              </a:endParaRPr>
            </a:p>
            <a:p>
              <a:pPr>
                <a:spcBef>
                  <a:spcPts val="600"/>
                </a:spcBef>
                <a:defRPr i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defRPr>
              </a:pPr>
              <a:r>
                <a:t>Monaf Alkalaani, 25, Syria</a:t>
              </a:r>
            </a:p>
          </p:txBody>
        </p:sp>
      </p:grpSp>
      <p:grpSp>
        <p:nvGrpSpPr>
          <p:cNvPr id="189" name="Group 189"/>
          <p:cNvGrpSpPr/>
          <p:nvPr/>
        </p:nvGrpSpPr>
        <p:grpSpPr>
          <a:xfrm>
            <a:off x="4355975" y="2878464"/>
            <a:ext cx="4680522" cy="2232249"/>
            <a:chOff x="0" y="0"/>
            <a:chExt cx="4680520" cy="2232248"/>
          </a:xfrm>
        </p:grpSpPr>
        <p:sp>
          <p:nvSpPr>
            <p:cNvPr id="187" name="Shape 187"/>
            <p:cNvSpPr/>
            <p:nvPr/>
          </p:nvSpPr>
          <p:spPr>
            <a:xfrm>
              <a:off x="0" y="0"/>
              <a:ext cx="4680521" cy="2232249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alpha val="37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spcBef>
                  <a:spcPts val="600"/>
                </a:spcBef>
                <a:defRPr i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defRPr>
              </a:pPr>
            </a:p>
          </p:txBody>
        </p:sp>
        <p:sp>
          <p:nvSpPr>
            <p:cNvPr id="188" name="Shape 188"/>
            <p:cNvSpPr/>
            <p:nvPr/>
          </p:nvSpPr>
          <p:spPr>
            <a:xfrm>
              <a:off x="108969" y="92504"/>
              <a:ext cx="4462582" cy="2047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spcBef>
                  <a:spcPts val="600"/>
                </a:spcBef>
                <a:defRPr sz="16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defRPr>
              </a:pPr>
              <a:r>
                <a:t>“ActionAid was eager to help Monaf tell his story and change the poisonous perception of refugees as a threat to our society instead of allies in a fight for a more just and peaceful world. Hosting him challenged us in our work and changed us profoundly for the better.”</a:t>
              </a:r>
            </a:p>
            <a:p>
              <a:pPr>
                <a:spcBef>
                  <a:spcPts val="600"/>
                </a:spcBef>
                <a:defRPr i="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defRPr>
              </a:pPr>
              <a:r>
                <a:t>Laura Sullivan, Europe and Americas Regional Director, ActionAid</a:t>
              </a:r>
            </a:p>
          </p:txBody>
        </p:sp>
      </p:grpSp>
      <p:pic>
        <p:nvPicPr>
          <p:cNvPr id="190" name="image2.jpeg" descr="pic_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504" y="1491629"/>
            <a:ext cx="3810940" cy="285652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92100" dist="139700" dir="270000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/>
        </p:nvSpPr>
        <p:spPr>
          <a:xfrm>
            <a:off x="2771799" y="3402169"/>
            <a:ext cx="6372201" cy="1741330"/>
          </a:xfrm>
          <a:prstGeom prst="rect">
            <a:avLst/>
          </a:prstGeom>
          <a:solidFill>
            <a:srgbClr val="E3E3E3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3" name="Shape 193"/>
          <p:cNvSpPr/>
          <p:nvPr>
            <p:ph type="title"/>
          </p:nvPr>
        </p:nvSpPr>
        <p:spPr>
          <a:xfrm>
            <a:off x="238332" y="-92547"/>
            <a:ext cx="8222099" cy="767701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Get in touch with the team</a:t>
            </a:r>
          </a:p>
        </p:txBody>
      </p:sp>
      <p:sp>
        <p:nvSpPr>
          <p:cNvPr id="194" name="Shape 194"/>
          <p:cNvSpPr/>
          <p:nvPr/>
        </p:nvSpPr>
        <p:spPr>
          <a:xfrm>
            <a:off x="5490819" y="2100601"/>
            <a:ext cx="1792978" cy="139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6000" tIns="36000" rIns="36000" bIns="36000">
            <a:spAutoFit/>
          </a:bodyPr>
          <a:lstStyle/>
          <a:p>
            <a:pPr algn="ctr">
              <a:defRPr b="1" sz="1200">
                <a:latin typeface="Roboto"/>
                <a:ea typeface="Roboto"/>
                <a:cs typeface="Roboto"/>
                <a:sym typeface="Roboto"/>
              </a:defRPr>
            </a:pPr>
            <a:r>
              <a:t>Abdulmajid Abdulrahim</a:t>
            </a:r>
            <a:r>
              <a:rPr b="0"/>
              <a:t> Matching Coordinator</a:t>
            </a:r>
          </a:p>
          <a:p>
            <a:pPr algn="ctr">
              <a:defRPr sz="1200">
                <a:latin typeface="Roboto"/>
                <a:ea typeface="Roboto"/>
                <a:cs typeface="Roboto"/>
                <a:sym typeface="Roboto"/>
              </a:defRPr>
            </a:pPr>
          </a:p>
          <a:p>
            <a:pPr algn="ctr">
              <a:defRPr sz="1000">
                <a:latin typeface="Roboto"/>
                <a:ea typeface="Roboto"/>
                <a:cs typeface="Roboto"/>
                <a:sym typeface="Roboto"/>
              </a:defRPr>
            </a:pPr>
            <a:r>
              <a:t>Student at Vrije Universiteit Brussel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195" name="Shape 195"/>
          <p:cNvSpPr/>
          <p:nvPr/>
        </p:nvSpPr>
        <p:spPr>
          <a:xfrm>
            <a:off x="1847700" y="2101689"/>
            <a:ext cx="1547664" cy="91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6000" tIns="36000" rIns="36000" bIns="36000">
            <a:spAutoFit/>
          </a:bodyPr>
          <a:lstStyle/>
          <a:p>
            <a:pPr algn="ctr">
              <a:defRPr b="1" sz="1200">
                <a:latin typeface="Roboto"/>
                <a:ea typeface="Roboto"/>
                <a:cs typeface="Roboto"/>
                <a:sym typeface="Roboto"/>
              </a:defRPr>
            </a:pPr>
            <a:r>
              <a:t>Mark Perera</a:t>
            </a:r>
          </a:p>
          <a:p>
            <a:pPr algn="ctr">
              <a:defRPr sz="1200">
                <a:latin typeface="Roboto"/>
                <a:ea typeface="Roboto"/>
                <a:cs typeface="Roboto"/>
                <a:sym typeface="Roboto"/>
              </a:defRPr>
            </a:pPr>
            <a:r>
              <a:t>Lead Coordinator</a:t>
            </a:r>
          </a:p>
          <a:p>
            <a:pPr algn="ctr">
              <a:defRPr sz="1200">
                <a:latin typeface="Roboto"/>
                <a:ea typeface="Roboto"/>
                <a:cs typeface="Roboto"/>
                <a:sym typeface="Roboto"/>
              </a:defRPr>
            </a:pPr>
          </a:p>
          <a:p>
            <a:pPr>
              <a:defRPr sz="1000">
                <a:latin typeface="Roboto"/>
                <a:ea typeface="Roboto"/>
                <a:cs typeface="Roboto"/>
                <a:sym typeface="Roboto"/>
              </a:defRPr>
            </a:pPr>
          </a:p>
        </p:txBody>
      </p:sp>
      <p:sp>
        <p:nvSpPr>
          <p:cNvPr id="196" name="Shape 196"/>
          <p:cNvSpPr/>
          <p:nvPr/>
        </p:nvSpPr>
        <p:spPr>
          <a:xfrm>
            <a:off x="12006" y="2101688"/>
            <a:ext cx="1703591" cy="154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6000" tIns="36000" rIns="36000" bIns="36000">
            <a:spAutoFit/>
          </a:bodyPr>
          <a:lstStyle/>
          <a:p>
            <a:pPr algn="ctr">
              <a:defRPr b="1" sz="1200">
                <a:latin typeface="Roboto"/>
                <a:ea typeface="Roboto"/>
                <a:cs typeface="Roboto"/>
                <a:sym typeface="Roboto"/>
              </a:defRPr>
            </a:pPr>
            <a:r>
              <a:t>Maarten Coertjens </a:t>
            </a:r>
            <a:r>
              <a:rPr b="0"/>
              <a:t>Partnerships</a:t>
            </a:r>
            <a:endParaRPr sz="3200">
              <a:solidFill>
                <a:srgbClr val="FFFFFF"/>
              </a:solidFill>
            </a:endParaRPr>
          </a:p>
          <a:p>
            <a:pPr algn="ctr">
              <a:defRPr sz="1200">
                <a:latin typeface="Roboto"/>
                <a:ea typeface="Roboto"/>
                <a:cs typeface="Roboto"/>
                <a:sym typeface="Roboto"/>
              </a:defRPr>
            </a:pPr>
          </a:p>
          <a:p>
            <a:pPr algn="ctr">
              <a:defRPr sz="1000">
                <a:latin typeface="Roboto"/>
                <a:ea typeface="Roboto"/>
                <a:cs typeface="Roboto"/>
                <a:sym typeface="Roboto"/>
              </a:defRPr>
            </a:pPr>
            <a:r>
              <a:t>Advocacy Officer, CONCORD</a:t>
            </a:r>
          </a:p>
          <a:p>
            <a:pPr algn="ctr">
              <a:defRPr sz="1000">
                <a:latin typeface="Roboto"/>
                <a:ea typeface="Roboto"/>
                <a:cs typeface="Roboto"/>
                <a:sym typeface="Roboto"/>
              </a:defRPr>
            </a:pPr>
            <a:r>
              <a:t>Dutch Language Teacher</a:t>
            </a:r>
            <a:endParaRPr sz="3200">
              <a:solidFill>
                <a:srgbClr val="FFFFFF"/>
              </a:solidFill>
            </a:endParaRPr>
          </a:p>
        </p:txBody>
      </p:sp>
      <p:pic>
        <p:nvPicPr>
          <p:cNvPr id="197" name="image22.jpg" descr="Abdulmajid Abdulrahim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32998" y="771549"/>
            <a:ext cx="1329051" cy="13290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97" y="0"/>
                </a:moveTo>
                <a:cubicBezTo>
                  <a:pt x="4832" y="0"/>
                  <a:pt x="0" y="4832"/>
                  <a:pt x="0" y="10797"/>
                </a:cubicBezTo>
                <a:cubicBezTo>
                  <a:pt x="0" y="16761"/>
                  <a:pt x="4832" y="21600"/>
                  <a:pt x="10797" y="21600"/>
                </a:cubicBezTo>
                <a:cubicBezTo>
                  <a:pt x="16761" y="21600"/>
                  <a:pt x="21600" y="16761"/>
                  <a:pt x="21600" y="10797"/>
                </a:cubicBezTo>
                <a:cubicBezTo>
                  <a:pt x="21600" y="4832"/>
                  <a:pt x="16761" y="0"/>
                  <a:pt x="10797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98" name="image23.jpg" descr="https://scontent-lhr3-1.xx.fbcdn.net/v/t1.0-9/10299042_10152285063933230_6191770135660171255_n.jpg?oh=1860ee8d2fb48c48e048fa92a0c51726&amp;oe=5879C66B"/>
          <p:cNvPicPr>
            <a:picLocks noChangeAspect="1"/>
          </p:cNvPicPr>
          <p:nvPr/>
        </p:nvPicPr>
        <p:blipFill>
          <a:blip r:embed="rId3">
            <a:extLst/>
          </a:blip>
          <a:srcRect l="39608" t="79" r="2337" b="16557"/>
          <a:stretch>
            <a:fillRect/>
          </a:stretch>
        </p:blipFill>
        <p:spPr>
          <a:xfrm>
            <a:off x="107503" y="772887"/>
            <a:ext cx="1329136" cy="13275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3" y="0"/>
                </a:moveTo>
                <a:cubicBezTo>
                  <a:pt x="4838" y="0"/>
                  <a:pt x="0" y="4838"/>
                  <a:pt x="0" y="10803"/>
                </a:cubicBezTo>
                <a:cubicBezTo>
                  <a:pt x="0" y="16769"/>
                  <a:pt x="4838" y="21600"/>
                  <a:pt x="10803" y="21600"/>
                </a:cubicBezTo>
                <a:cubicBezTo>
                  <a:pt x="16768" y="21600"/>
                  <a:pt x="21600" y="16769"/>
                  <a:pt x="21600" y="10803"/>
                </a:cubicBezTo>
                <a:cubicBezTo>
                  <a:pt x="21600" y="4838"/>
                  <a:pt x="16768" y="0"/>
                  <a:pt x="10803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99" name="image24.jpg" descr="https://scontent-lhr3-1.xx.fbcdn.net/v/t1.0-9/11855818_10152991114787617_4217132541874697091_n.jpg?oh=f82ad0704e6c5e191f933fd9ccc722e6&amp;oe=586F419E"/>
          <p:cNvPicPr>
            <a:picLocks noChangeAspect="1"/>
          </p:cNvPicPr>
          <p:nvPr/>
        </p:nvPicPr>
        <p:blipFill>
          <a:blip r:embed="rId4">
            <a:extLst/>
          </a:blip>
          <a:srcRect l="0" t="0" r="33831" b="0"/>
          <a:stretch>
            <a:fillRect/>
          </a:stretch>
        </p:blipFill>
        <p:spPr>
          <a:xfrm>
            <a:off x="1925410" y="772636"/>
            <a:ext cx="1329533" cy="13290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cubicBezTo>
                  <a:pt x="4836" y="0"/>
                  <a:pt x="0" y="4832"/>
                  <a:pt x="0" y="10797"/>
                </a:cubicBezTo>
                <a:cubicBezTo>
                  <a:pt x="0" y="16761"/>
                  <a:pt x="4836" y="21600"/>
                  <a:pt x="10800" y="21600"/>
                </a:cubicBezTo>
                <a:cubicBezTo>
                  <a:pt x="16764" y="21600"/>
                  <a:pt x="21600" y="16761"/>
                  <a:pt x="21600" y="10797"/>
                </a:cubicBezTo>
                <a:cubicBezTo>
                  <a:pt x="21600" y="4832"/>
                  <a:pt x="16764" y="0"/>
                  <a:pt x="10800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00" name="image25.jpg" descr="https://media.licdn.com/media/AAEAAQAAAAAAAAJwAAAAJGUyN2IxN2FjLTJmMGMtNGQzYS04ZWEyLTlmYTI1ZDg1N2I2MQ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757207" y="772638"/>
            <a:ext cx="1329053" cy="13290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97" y="0"/>
                </a:moveTo>
                <a:cubicBezTo>
                  <a:pt x="4832" y="0"/>
                  <a:pt x="0" y="4832"/>
                  <a:pt x="0" y="10797"/>
                </a:cubicBezTo>
                <a:cubicBezTo>
                  <a:pt x="0" y="16761"/>
                  <a:pt x="4832" y="21600"/>
                  <a:pt x="10797" y="21600"/>
                </a:cubicBezTo>
                <a:cubicBezTo>
                  <a:pt x="16761" y="21600"/>
                  <a:pt x="21600" y="16761"/>
                  <a:pt x="21600" y="10797"/>
                </a:cubicBezTo>
                <a:cubicBezTo>
                  <a:pt x="21600" y="4832"/>
                  <a:pt x="16761" y="0"/>
                  <a:pt x="10797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01" name="image26.jpg" descr="Monaf Alkalaany's profile photo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670148" y="772638"/>
            <a:ext cx="1329053" cy="13290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97" y="0"/>
                </a:moveTo>
                <a:cubicBezTo>
                  <a:pt x="4832" y="0"/>
                  <a:pt x="0" y="4832"/>
                  <a:pt x="0" y="10797"/>
                </a:cubicBezTo>
                <a:cubicBezTo>
                  <a:pt x="0" y="16761"/>
                  <a:pt x="4832" y="21600"/>
                  <a:pt x="10797" y="21600"/>
                </a:cubicBezTo>
                <a:cubicBezTo>
                  <a:pt x="16761" y="21600"/>
                  <a:pt x="21600" y="16761"/>
                  <a:pt x="21600" y="10797"/>
                </a:cubicBezTo>
                <a:cubicBezTo>
                  <a:pt x="21600" y="4832"/>
                  <a:pt x="16761" y="0"/>
                  <a:pt x="10797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02" name="Shape 202"/>
          <p:cNvSpPr/>
          <p:nvPr/>
        </p:nvSpPr>
        <p:spPr>
          <a:xfrm>
            <a:off x="3647900" y="2100601"/>
            <a:ext cx="1547664" cy="154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6000" tIns="36000" rIns="36000" bIns="36000">
            <a:spAutoFit/>
          </a:bodyPr>
          <a:lstStyle/>
          <a:p>
            <a:pPr algn="ctr">
              <a:defRPr b="1" sz="1200">
                <a:latin typeface="Roboto"/>
                <a:ea typeface="Roboto"/>
                <a:cs typeface="Roboto"/>
                <a:sym typeface="Roboto"/>
              </a:defRPr>
            </a:pPr>
            <a:r>
              <a:t>Alison Maassen</a:t>
            </a:r>
          </a:p>
          <a:p>
            <a:pPr algn="ctr">
              <a:defRPr sz="1200">
                <a:latin typeface="Roboto"/>
                <a:ea typeface="Roboto"/>
                <a:cs typeface="Roboto"/>
                <a:sym typeface="Roboto"/>
              </a:defRPr>
            </a:pPr>
            <a:r>
              <a:t>Promotion</a:t>
            </a:r>
          </a:p>
          <a:p>
            <a:pPr algn="ctr">
              <a:defRPr sz="1200">
                <a:latin typeface="Roboto"/>
                <a:ea typeface="Roboto"/>
                <a:cs typeface="Roboto"/>
                <a:sym typeface="Roboto"/>
              </a:defRPr>
            </a:pPr>
          </a:p>
          <a:p>
            <a:pPr algn="ctr">
              <a:defRPr sz="1000">
                <a:latin typeface="Roboto"/>
                <a:ea typeface="Roboto"/>
                <a:cs typeface="Roboto"/>
                <a:sym typeface="Roboto"/>
              </a:defRPr>
            </a:pPr>
            <a:r>
              <a:t>Sabin Vaccine Institute Stanford Anthropology Department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203" name="Shape 203"/>
          <p:cNvSpPr/>
          <p:nvPr/>
        </p:nvSpPr>
        <p:spPr>
          <a:xfrm>
            <a:off x="7560840" y="2101689"/>
            <a:ext cx="1547664" cy="60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6000" tIns="36000" rIns="36000" bIns="36000">
            <a:spAutoFit/>
          </a:bodyPr>
          <a:lstStyle/>
          <a:p>
            <a:pPr algn="ctr">
              <a:defRPr b="1" sz="1200">
                <a:latin typeface="Roboto"/>
                <a:ea typeface="Roboto"/>
                <a:cs typeface="Roboto"/>
                <a:sym typeface="Roboto"/>
              </a:defRPr>
            </a:pPr>
            <a:r>
              <a:t>Monaf Alkalaany</a:t>
            </a:r>
          </a:p>
          <a:p>
            <a:pPr algn="ctr">
              <a:defRPr sz="1200">
                <a:latin typeface="Roboto"/>
                <a:ea typeface="Roboto"/>
                <a:cs typeface="Roboto"/>
                <a:sym typeface="Roboto"/>
              </a:defRPr>
            </a:pPr>
            <a:r>
              <a:t>Refugee Outreach</a:t>
            </a:r>
          </a:p>
        </p:txBody>
      </p:sp>
      <p:grpSp>
        <p:nvGrpSpPr>
          <p:cNvPr id="213" name="Group 213"/>
          <p:cNvGrpSpPr/>
          <p:nvPr/>
        </p:nvGrpSpPr>
        <p:grpSpPr>
          <a:xfrm>
            <a:off x="107504" y="3257922"/>
            <a:ext cx="1578284" cy="1578285"/>
            <a:chOff x="0" y="0"/>
            <a:chExt cx="1578283" cy="1578283"/>
          </a:xfrm>
        </p:grpSpPr>
        <p:pic>
          <p:nvPicPr>
            <p:cNvPr id="204" name="image27.jpg" descr="Corina Pirvulescu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988248" y="702623"/>
              <a:ext cx="504001" cy="504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5" name="image28.jpg" descr="PAOLA MANIGA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697007" y="1000810"/>
              <a:ext cx="504001" cy="504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6" name="image29.jpg" descr="https://scontent-lhr3-1.xx.fbcdn.net/v/t1.0-9/11391778_10155675215870650_1330147913132117593_n.jpg?oh=ba40759bd426bfdcd9578f0097a4a3ad&amp;oe=58A744B9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19358" y="603942"/>
              <a:ext cx="504001" cy="504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7" name="image30.jpg" descr="Gabriella Civico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0196" y="676006"/>
              <a:ext cx="504001" cy="504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8" name="image31.jpg" descr="Dr. Paul O'Keeffe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02148" y="182348"/>
              <a:ext cx="504000" cy="504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9" name="image32.jpg" descr="https://scontent-lhr3-1.xx.fbcdn.net/v/t1.0-9/13346731_10209625557225457_8932540953894833369_n.jpg?oh=02d4cd68b581336e4686f0d25b5efd6d&amp;oe=58A66B31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606261" y="99942"/>
              <a:ext cx="504001" cy="5040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0" name="image33.jpg" descr="David Sorrentino"/>
            <p:cNvPicPr>
              <a:picLocks noChangeAspect="1"/>
            </p:cNvPicPr>
            <p:nvPr/>
          </p:nvPicPr>
          <p:blipFill>
            <a:blip r:embed="rId13">
              <a:extLst/>
            </a:blip>
            <a:srcRect l="22520" t="23627" r="18881" b="18389"/>
            <a:stretch>
              <a:fillRect/>
            </a:stretch>
          </p:blipFill>
          <p:spPr>
            <a:xfrm>
              <a:off x="1026378" y="243959"/>
              <a:ext cx="504001" cy="4987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1" name="image34.jpg" descr="Dahham Alsoud"/>
            <p:cNvPicPr>
              <a:picLocks noChangeAspect="1"/>
            </p:cNvPicPr>
            <p:nvPr/>
          </p:nvPicPr>
          <p:blipFill>
            <a:blip r:embed="rId14">
              <a:extLst/>
            </a:blip>
            <a:srcRect l="25841" t="0" r="27669" b="54110"/>
            <a:stretch>
              <a:fillRect/>
            </a:stretch>
          </p:blipFill>
          <p:spPr>
            <a:xfrm>
              <a:off x="282196" y="1067236"/>
              <a:ext cx="504001" cy="4975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2" name="Shape 212"/>
            <p:cNvSpPr/>
            <p:nvPr/>
          </p:nvSpPr>
          <p:spPr>
            <a:xfrm>
              <a:off x="0" y="0"/>
              <a:ext cx="1578284" cy="1578284"/>
            </a:xfrm>
            <a:prstGeom prst="ellipse">
              <a:avLst/>
            </a:prstGeom>
            <a:noFill/>
            <a:ln w="269875" cap="flat">
              <a:solidFill>
                <a:schemeClr val="accent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214" name="Shape 214"/>
          <p:cNvSpPr/>
          <p:nvPr/>
        </p:nvSpPr>
        <p:spPr>
          <a:xfrm>
            <a:off x="167933" y="4698224"/>
            <a:ext cx="1547664" cy="24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6000" tIns="36000" rIns="36000" bIns="36000">
            <a:spAutoFit/>
          </a:bodyPr>
          <a:lstStyle>
            <a:lvl1pPr algn="ctr">
              <a:defRPr b="1" sz="1200"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Advisors</a:t>
            </a:r>
          </a:p>
        </p:txBody>
      </p:sp>
      <p:pic>
        <p:nvPicPr>
          <p:cNvPr id="215" name="image35.png" descr="See original image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3276213" y="3502747"/>
            <a:ext cx="360001" cy="36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image36.png" descr="website icon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3215723" y="4000020"/>
            <a:ext cx="462920" cy="46292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image37.png" descr="See original image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3250751" y="4587447"/>
            <a:ext cx="396001" cy="396001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Shape 218"/>
          <p:cNvSpPr/>
          <p:nvPr/>
        </p:nvSpPr>
        <p:spPr>
          <a:xfrm>
            <a:off x="3757207" y="3469206"/>
            <a:ext cx="4703226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>
                <a:solidFill>
                  <a:srgbClr val="0D5BDC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facebook.com/Tandemvolunteering</a:t>
            </a:r>
          </a:p>
        </p:txBody>
      </p:sp>
      <p:sp>
        <p:nvSpPr>
          <p:cNvPr id="219" name="Shape 219"/>
          <p:cNvSpPr/>
          <p:nvPr/>
        </p:nvSpPr>
        <p:spPr>
          <a:xfrm>
            <a:off x="3757207" y="4031972"/>
            <a:ext cx="4703226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>
                <a:solidFill>
                  <a:srgbClr val="0D5BDC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/>
            <a:r>
              <a:t>tandemvolunteering.org</a:t>
            </a:r>
          </a:p>
        </p:txBody>
      </p:sp>
      <p:sp>
        <p:nvSpPr>
          <p:cNvPr id="220" name="Shape 220"/>
          <p:cNvSpPr/>
          <p:nvPr/>
        </p:nvSpPr>
        <p:spPr>
          <a:xfrm>
            <a:off x="3757207" y="4588528"/>
            <a:ext cx="4703226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000">
                <a:solidFill>
                  <a:srgbClr val="0D5BDC"/>
                </a:solidFill>
                <a:uFill>
                  <a:solidFill>
                    <a:schemeClr val="accent5"/>
                  </a:solidFill>
                </a:uFill>
                <a:latin typeface="Roboto"/>
                <a:ea typeface="Roboto"/>
                <a:cs typeface="Roboto"/>
                <a:sym typeface="Roboto"/>
                <a:hlinkClick r:id="rId18" invalidUrl="" action="" tgtFrame="" tooltip="" history="1" highlightClick="0" endSnd="0"/>
              </a:defRPr>
            </a:lvl1pPr>
          </a:lstStyle>
          <a:p>
            <a:pPr>
              <a:defRPr>
                <a:uFillTx/>
              </a:defRPr>
            </a:pPr>
            <a:r>
              <a:rPr>
                <a:uFill>
                  <a:solidFill>
                    <a:schemeClr val="accent5"/>
                  </a:solidFill>
                </a:uFill>
                <a:hlinkClick r:id="rId18" invalidUrl="" action="" tgtFrame="" tooltip="" history="1" highlightClick="0" endSnd="0"/>
              </a:rPr>
              <a:t>tandem@tandemvolunteering.org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1587CD"/>
      </a:dk1>
      <a:lt1>
        <a:srgbClr val="4285F4"/>
      </a:lt1>
      <a:dk2>
        <a:srgbClr val="A7A7A7"/>
      </a:dk2>
      <a:lt2>
        <a:srgbClr val="53535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0000FF"/>
      </a:hlink>
      <a:folHlink>
        <a:srgbClr val="FF00FF"/>
      </a:folHlink>
    </a:clrScheme>
    <a:fontScheme name="material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mate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4285F4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4285F4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0000FF"/>
      </a:hlink>
      <a:folHlink>
        <a:srgbClr val="FF00FF"/>
      </a:folHlink>
    </a:clrScheme>
    <a:fontScheme name="material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mate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4285F4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4285F4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