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7" r:id="rId2"/>
    <p:sldId id="272" r:id="rId3"/>
    <p:sldId id="259" r:id="rId4"/>
    <p:sldId id="274" r:id="rId5"/>
    <p:sldId id="276" r:id="rId6"/>
    <p:sldId id="270" r:id="rId7"/>
    <p:sldId id="277" r:id="rId8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974" y="-4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73CC8C-7A4C-4A3C-A750-65D53343CF2D}" type="datetimeFigureOut">
              <a:rPr lang="da-DK" smtClean="0"/>
              <a:pPr/>
              <a:t>24-11-2016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72B81-9CD5-4CB2-B956-E887639FDBE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470199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88C4-6D78-40C3-929F-FC8E51B87667}" type="datetimeFigureOut">
              <a:rPr lang="da-DK" smtClean="0"/>
              <a:pPr/>
              <a:t>24-11-2016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A31F5-C982-4420-ACD2-F6245D37BACF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88C4-6D78-40C3-929F-FC8E51B87667}" type="datetimeFigureOut">
              <a:rPr lang="da-DK" smtClean="0"/>
              <a:pPr/>
              <a:t>24-11-2016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A31F5-C982-4420-ACD2-F6245D37BACF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88C4-6D78-40C3-929F-FC8E51B87667}" type="datetimeFigureOut">
              <a:rPr lang="da-DK" smtClean="0"/>
              <a:pPr/>
              <a:t>24-11-2016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A31F5-C982-4420-ACD2-F6245D37BACF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88C4-6D78-40C3-929F-FC8E51B87667}" type="datetimeFigureOut">
              <a:rPr lang="da-DK" smtClean="0"/>
              <a:pPr/>
              <a:t>24-11-2016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A31F5-C982-4420-ACD2-F6245D37BACF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88C4-6D78-40C3-929F-FC8E51B87667}" type="datetimeFigureOut">
              <a:rPr lang="da-DK" smtClean="0"/>
              <a:pPr/>
              <a:t>24-11-2016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A31F5-C982-4420-ACD2-F6245D37BACF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88C4-6D78-40C3-929F-FC8E51B87667}" type="datetimeFigureOut">
              <a:rPr lang="da-DK" smtClean="0"/>
              <a:pPr/>
              <a:t>24-11-2016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A31F5-C982-4420-ACD2-F6245D37BACF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88C4-6D78-40C3-929F-FC8E51B87667}" type="datetimeFigureOut">
              <a:rPr lang="da-DK" smtClean="0"/>
              <a:pPr/>
              <a:t>24-11-2016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A31F5-C982-4420-ACD2-F6245D37BACF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88C4-6D78-40C3-929F-FC8E51B87667}" type="datetimeFigureOut">
              <a:rPr lang="da-DK" smtClean="0"/>
              <a:pPr/>
              <a:t>24-11-2016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A31F5-C982-4420-ACD2-F6245D37BACF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88C4-6D78-40C3-929F-FC8E51B87667}" type="datetimeFigureOut">
              <a:rPr lang="da-DK" smtClean="0"/>
              <a:pPr/>
              <a:t>24-11-2016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A31F5-C982-4420-ACD2-F6245D37BACF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88C4-6D78-40C3-929F-FC8E51B87667}" type="datetimeFigureOut">
              <a:rPr lang="da-DK" smtClean="0"/>
              <a:pPr/>
              <a:t>24-11-2016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A31F5-C982-4420-ACD2-F6245D37BACF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88C4-6D78-40C3-929F-FC8E51B87667}" type="datetimeFigureOut">
              <a:rPr lang="da-DK" smtClean="0"/>
              <a:pPr/>
              <a:t>24-11-2016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A31F5-C982-4420-ACD2-F6245D37BACF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688C4-6D78-40C3-929F-FC8E51B87667}" type="datetimeFigureOut">
              <a:rPr lang="da-DK" smtClean="0"/>
              <a:pPr/>
              <a:t>24-11-2016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A31F5-C982-4420-ACD2-F6245D37BACF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:\Users\Christoffer Wilki\Downloads\Faros kids festival to Elaionas (1)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3898" y="2604580"/>
            <a:ext cx="2786354" cy="1860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1094" y="5198831"/>
            <a:ext cx="8895442" cy="1470025"/>
          </a:xfrm>
        </p:spPr>
        <p:txBody>
          <a:bodyPr>
            <a:noAutofit/>
          </a:bodyPr>
          <a:lstStyle/>
          <a:p>
            <a:pPr algn="l"/>
            <a:r>
              <a:rPr lang="da-DK" sz="5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  <a:t>FAROS </a:t>
            </a:r>
            <a:r>
              <a:rPr lang="da-DK" sz="8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/>
            </a:r>
            <a:br>
              <a:rPr lang="da-DK" sz="8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</a:br>
            <a:r>
              <a:rPr lang="da-DK" sz="24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Supporting</a:t>
            </a:r>
            <a:r>
              <a:rPr lang="da-DK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</a:t>
            </a:r>
            <a:r>
              <a:rPr lang="da-DK" sz="24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unaccompanied</a:t>
            </a:r>
            <a:r>
              <a:rPr lang="da-DK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</a:t>
            </a:r>
            <a:r>
              <a:rPr lang="da-DK" sz="24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refugee</a:t>
            </a:r>
            <a:r>
              <a:rPr lang="da-DK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</a:t>
            </a:r>
            <a:r>
              <a:rPr lang="da-DK" sz="24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adolescents</a:t>
            </a:r>
            <a:r>
              <a:rPr lang="da-DK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in Athens, </a:t>
            </a:r>
            <a:r>
              <a:rPr lang="da-DK" sz="24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Greece</a:t>
            </a:r>
            <a:r>
              <a:rPr lang="da-DK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</a:t>
            </a:r>
            <a:r>
              <a:rPr lang="da-DK" sz="72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/>
            </a:r>
            <a:br>
              <a:rPr lang="da-DK" sz="72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</a:br>
            <a:endParaRPr lang="da-DK" sz="7000" dirty="0">
              <a:solidFill>
                <a:schemeClr val="tx2">
                  <a:lumMod val="60000"/>
                  <a:lumOff val="40000"/>
                </a:schemeClr>
              </a:solidFill>
              <a:latin typeface="Century Gothic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rot="10800000">
            <a:off x="7358082" y="-571528"/>
            <a:ext cx="2500330" cy="2428892"/>
          </a:xfrm>
          <a:prstGeom prst="line">
            <a:avLst/>
          </a:prstGeom>
          <a:ln w="149225">
            <a:solidFill>
              <a:schemeClr val="tx2">
                <a:lumMod val="75000"/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0800000">
            <a:off x="8072430" y="-428652"/>
            <a:ext cx="2143140" cy="2071702"/>
          </a:xfrm>
          <a:prstGeom prst="line">
            <a:avLst/>
          </a:prstGeom>
          <a:ln w="149225">
            <a:solidFill>
              <a:schemeClr val="tx2">
                <a:lumMod val="60000"/>
                <a:lumOff val="40000"/>
                <a:alpha val="68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C:\Users\Christoffer Wilki\Downloads\Excursion to Lycabettu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785794"/>
            <a:ext cx="2458674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C:\Users\Christoffer Wilki\Downloads\Drop-in Centre (2)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71802" y="785794"/>
            <a:ext cx="2462805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 descr="C:\Users\Christoffer Wilki\Downloads\Gruppebillede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2911" y="2643182"/>
            <a:ext cx="2428892" cy="1821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Christoffer Wilki\Downloads\13346777_1187287027988817_2724323141927412029_n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71802" y="2643182"/>
            <a:ext cx="2428998" cy="1821749"/>
          </a:xfrm>
          <a:prstGeom prst="rect">
            <a:avLst/>
          </a:prstGeom>
          <a:noFill/>
        </p:spPr>
      </p:pic>
      <p:sp>
        <p:nvSpPr>
          <p:cNvPr id="1031" name="AutoShape 7" descr="Streetwork (1).jpg vis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033" name="AutoShape 9" descr="Streetwork (1).jpg vis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035" name="AutoShape 11" descr="Streetwork (1).jpg vis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pic>
        <p:nvPicPr>
          <p:cNvPr id="20" name="Picture 5" descr="C:\Users\Christoffer Wilki\Downloads\Streetwork (1)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500694" y="765473"/>
            <a:ext cx="2684152" cy="18812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5753" y="593586"/>
            <a:ext cx="8072494" cy="1470025"/>
          </a:xfrm>
        </p:spPr>
        <p:txBody>
          <a:bodyPr>
            <a:noAutofit/>
          </a:bodyPr>
          <a:lstStyle/>
          <a:p>
            <a:pPr algn="l"/>
            <a:r>
              <a:rPr lang="da-DK" sz="5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  <a:t>Context</a:t>
            </a:r>
            <a:r>
              <a:rPr lang="da-DK" sz="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  <a:t/>
            </a:r>
            <a:br>
              <a:rPr lang="da-DK" sz="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</a:br>
            <a:endParaRPr lang="da-DK" sz="3400" i="1" dirty="0">
              <a:solidFill>
                <a:schemeClr val="tx2">
                  <a:lumMod val="60000"/>
                  <a:lumOff val="4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1643050"/>
            <a:ext cx="7715304" cy="4714908"/>
          </a:xfrm>
        </p:spPr>
        <p:txBody>
          <a:bodyPr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i="1" dirty="0" smtClean="0">
                <a:solidFill>
                  <a:schemeClr val="tx1"/>
                </a:solidFill>
                <a:latin typeface="Century Gothic" pitchFamily="34" charset="0"/>
              </a:rPr>
              <a:t>From transit to host country: c</a:t>
            </a:r>
            <a:r>
              <a:rPr lang="en-US" sz="1800" i="1" dirty="0" smtClean="0">
                <a:solidFill>
                  <a:schemeClr val="tx1"/>
                </a:solidFill>
                <a:latin typeface="Century Gothic" pitchFamily="34" charset="0"/>
              </a:rPr>
              <a:t>urrently 57.000 refugees are ‘stuck’ in Greece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i="1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i="1" dirty="0" smtClean="0">
                <a:solidFill>
                  <a:schemeClr val="tx1"/>
                </a:solidFill>
                <a:latin typeface="Century Gothic" pitchFamily="34" charset="0"/>
              </a:rPr>
              <a:t>Over 3.500 </a:t>
            </a:r>
            <a:r>
              <a:rPr lang="en-US" sz="1800" i="1" dirty="0">
                <a:solidFill>
                  <a:schemeClr val="tx1"/>
                </a:solidFill>
                <a:latin typeface="Century Gothic" pitchFamily="34" charset="0"/>
              </a:rPr>
              <a:t>unaccompanied refugee </a:t>
            </a:r>
            <a:r>
              <a:rPr lang="en-US" sz="1800" i="1" dirty="0" smtClean="0">
                <a:solidFill>
                  <a:schemeClr val="tx1"/>
                </a:solidFill>
                <a:latin typeface="Century Gothic" pitchFamily="34" charset="0"/>
              </a:rPr>
              <a:t>adolescents registered in Greece in 2016</a:t>
            </a:r>
            <a:endParaRPr lang="en-US" sz="1800" i="1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i="1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i="1" dirty="0" smtClean="0">
                <a:solidFill>
                  <a:schemeClr val="tx1"/>
                </a:solidFill>
                <a:latin typeface="Century Gothic" pitchFamily="34" charset="0"/>
              </a:rPr>
              <a:t>Lack of housing facilities: currently the national agency for housing of refugees has over 1.500 </a:t>
            </a:r>
            <a:r>
              <a:rPr lang="en-US" sz="1800" i="1" dirty="0">
                <a:solidFill>
                  <a:schemeClr val="tx1"/>
                </a:solidFill>
                <a:latin typeface="Century Gothic" pitchFamily="34" charset="0"/>
              </a:rPr>
              <a:t>unaccompanied </a:t>
            </a:r>
            <a:r>
              <a:rPr lang="en-US" sz="1800" i="1" dirty="0" smtClean="0">
                <a:solidFill>
                  <a:schemeClr val="tx1"/>
                </a:solidFill>
                <a:latin typeface="Century Gothic" pitchFamily="34" charset="0"/>
              </a:rPr>
              <a:t> refugee adolescents  on the waiting list for a shelter space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i="1" dirty="0">
              <a:solidFill>
                <a:schemeClr val="tx1"/>
              </a:solidFill>
              <a:latin typeface="Century Gothic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i="1" dirty="0" smtClean="0">
                <a:solidFill>
                  <a:schemeClr val="tx1"/>
                </a:solidFill>
                <a:latin typeface="Century Gothic" pitchFamily="34" charset="0"/>
              </a:rPr>
              <a:t>Unaccompanied  </a:t>
            </a:r>
            <a:r>
              <a:rPr lang="en-US" sz="1800" i="1" dirty="0">
                <a:solidFill>
                  <a:schemeClr val="tx1"/>
                </a:solidFill>
                <a:latin typeface="Century Gothic" pitchFamily="34" charset="0"/>
              </a:rPr>
              <a:t>refugee adolescents </a:t>
            </a:r>
            <a:r>
              <a:rPr lang="en-US" sz="1800" i="1" dirty="0" smtClean="0">
                <a:solidFill>
                  <a:schemeClr val="tx1"/>
                </a:solidFill>
                <a:latin typeface="Century Gothic" pitchFamily="34" charset="0"/>
              </a:rPr>
              <a:t> are faced with various risks, </a:t>
            </a:r>
            <a:r>
              <a:rPr lang="en-GB" sz="18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including </a:t>
            </a:r>
            <a:r>
              <a:rPr lang="en-GB" sz="1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homelessness, violence, sexual exploitation and being detained by authorities</a:t>
            </a:r>
            <a:endParaRPr lang="en-US" sz="1800" i="1" dirty="0">
              <a:solidFill>
                <a:schemeClr val="tx1"/>
              </a:solidFill>
              <a:latin typeface="Century Gothic" pitchFamily="34" charset="0"/>
            </a:endParaRPr>
          </a:p>
          <a:p>
            <a:pPr algn="l"/>
            <a:endParaRPr lang="en-US" sz="1800" i="1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pPr algn="l"/>
            <a:endParaRPr lang="en-US" sz="1800" i="1" dirty="0">
              <a:solidFill>
                <a:schemeClr val="tx1"/>
              </a:solidFill>
              <a:latin typeface="Century Gothic" pitchFamily="34" charset="0"/>
            </a:endParaRPr>
          </a:p>
          <a:p>
            <a:pPr algn="l"/>
            <a:endParaRPr lang="en-US" sz="1800" i="1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pPr algn="l"/>
            <a:endParaRPr lang="en-US" sz="1800" i="1" dirty="0">
              <a:solidFill>
                <a:schemeClr val="tx1"/>
              </a:solidFill>
              <a:latin typeface="Century Gothic" pitchFamily="34" charset="0"/>
            </a:endParaRPr>
          </a:p>
          <a:p>
            <a:pPr algn="l"/>
            <a:endParaRPr lang="en-US" sz="1800" i="1" dirty="0">
              <a:solidFill>
                <a:schemeClr val="tx1"/>
              </a:solidFill>
              <a:latin typeface="Century Gothic" pitchFamily="34" charset="0"/>
            </a:endParaRPr>
          </a:p>
          <a:p>
            <a:pPr algn="l"/>
            <a:endParaRPr lang="en-US" sz="1800" i="1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pPr algn="l"/>
            <a:endParaRPr lang="en-US" sz="1800" i="1" dirty="0">
              <a:solidFill>
                <a:schemeClr val="tx1"/>
              </a:solidFill>
              <a:latin typeface="Century Gothic" pitchFamily="34" charset="0"/>
            </a:endParaRPr>
          </a:p>
          <a:p>
            <a:pPr algn="l"/>
            <a: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/>
            </a:r>
            <a:b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</a:br>
            <a: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/>
            </a:r>
            <a:b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</a:br>
            <a: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/>
            </a:r>
            <a:b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</a:br>
            <a: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> 	</a:t>
            </a:r>
            <a:endParaRPr lang="en-US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7358082" y="-571528"/>
            <a:ext cx="2500330" cy="2428892"/>
          </a:xfrm>
          <a:prstGeom prst="line">
            <a:avLst/>
          </a:prstGeom>
          <a:ln w="149225">
            <a:solidFill>
              <a:schemeClr val="tx2">
                <a:lumMod val="75000"/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8072430" y="-428652"/>
            <a:ext cx="2143140" cy="2071702"/>
          </a:xfrm>
          <a:prstGeom prst="line">
            <a:avLst/>
          </a:prstGeom>
          <a:ln w="149225">
            <a:solidFill>
              <a:schemeClr val="tx2">
                <a:lumMod val="60000"/>
                <a:lumOff val="40000"/>
                <a:alpha val="68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4" name="AutoShape 2" descr="Streetwork (1).jpg vis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3076" name="AutoShape 4" descr="Streetwork (1).jpg vis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3685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5753" y="593586"/>
            <a:ext cx="8072494" cy="1470025"/>
          </a:xfrm>
        </p:spPr>
        <p:txBody>
          <a:bodyPr>
            <a:noAutofit/>
          </a:bodyPr>
          <a:lstStyle/>
          <a:p>
            <a:pPr algn="l"/>
            <a:r>
              <a:rPr lang="da-DK" sz="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  <a:t>Faros </a:t>
            </a:r>
            <a:r>
              <a:rPr lang="da-DK" sz="5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  <a:t>work</a:t>
            </a:r>
            <a:r>
              <a:rPr lang="da-DK" sz="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  <a:t> I</a:t>
            </a:r>
            <a:r>
              <a:rPr lang="da-DK" sz="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  <a:t/>
            </a:r>
            <a:br>
              <a:rPr lang="da-DK" sz="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</a:br>
            <a:endParaRPr lang="da-DK" sz="3400" i="1" dirty="0">
              <a:solidFill>
                <a:schemeClr val="tx2">
                  <a:lumMod val="60000"/>
                  <a:lumOff val="4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1643050"/>
            <a:ext cx="7715304" cy="4714908"/>
          </a:xfrm>
        </p:spPr>
        <p:txBody>
          <a:bodyPr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i="1" dirty="0" smtClean="0">
                <a:solidFill>
                  <a:schemeClr val="tx1"/>
                </a:solidFill>
                <a:latin typeface="Century Gothic" pitchFamily="34" charset="0"/>
              </a:rPr>
              <a:t>Local Greek NGO that since 2014 is supporting unaccompanied refugee adolescents in Athens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i="1" dirty="0">
              <a:solidFill>
                <a:schemeClr val="tx1"/>
              </a:solidFill>
              <a:latin typeface="Century Gothic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i="1" dirty="0" smtClean="0">
                <a:solidFill>
                  <a:schemeClr val="tx1"/>
                </a:solidFill>
                <a:latin typeface="Century Gothic" pitchFamily="34" charset="0"/>
              </a:rPr>
              <a:t>Drop-in center </a:t>
            </a:r>
            <a:r>
              <a:rPr lang="en-US" sz="1800" i="1" dirty="0">
                <a:solidFill>
                  <a:schemeClr val="tx1"/>
                </a:solidFill>
                <a:latin typeface="Century Gothic" pitchFamily="34" charset="0"/>
              </a:rPr>
              <a:t>for unaccompanied refugee </a:t>
            </a:r>
            <a:r>
              <a:rPr lang="en-US" sz="1800" i="1" dirty="0" smtClean="0">
                <a:solidFill>
                  <a:schemeClr val="tx1"/>
                </a:solidFill>
                <a:latin typeface="Century Gothic" pitchFamily="34" charset="0"/>
              </a:rPr>
              <a:t>adolescents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i="1" dirty="0">
              <a:solidFill>
                <a:schemeClr val="tx1"/>
              </a:solidFill>
              <a:latin typeface="Century Gothic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i="1" dirty="0" smtClean="0">
                <a:solidFill>
                  <a:schemeClr val="tx1"/>
                </a:solidFill>
                <a:latin typeface="Century Gothic" pitchFamily="34" charset="0"/>
              </a:rPr>
              <a:t>Shelter for </a:t>
            </a:r>
            <a:r>
              <a:rPr lang="en-US" sz="1800" i="1" dirty="0">
                <a:solidFill>
                  <a:schemeClr val="tx1"/>
                </a:solidFill>
                <a:latin typeface="Century Gothic" pitchFamily="34" charset="0"/>
              </a:rPr>
              <a:t>unaccompanied refugee adolescents</a:t>
            </a:r>
            <a:endParaRPr lang="en-US" sz="1800" i="1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i="1" dirty="0">
              <a:solidFill>
                <a:schemeClr val="tx1"/>
              </a:solidFill>
              <a:latin typeface="Century Gothic" pitchFamily="34" charset="0"/>
            </a:endParaRPr>
          </a:p>
          <a:p>
            <a:pPr algn="l"/>
            <a:endParaRPr lang="en-US" sz="1800" i="1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pPr algn="l"/>
            <a:endParaRPr lang="en-US" sz="1800" i="1" dirty="0">
              <a:solidFill>
                <a:schemeClr val="tx1"/>
              </a:solidFill>
              <a:latin typeface="Century Gothic" pitchFamily="34" charset="0"/>
            </a:endParaRPr>
          </a:p>
          <a:p>
            <a:pPr algn="l"/>
            <a: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/>
            </a:r>
            <a:b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</a:br>
            <a: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/>
            </a:r>
            <a:b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</a:br>
            <a: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/>
            </a:r>
            <a:b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</a:br>
            <a: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> 	</a:t>
            </a:r>
            <a:endParaRPr lang="en-US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7358082" y="-571528"/>
            <a:ext cx="2500330" cy="2428892"/>
          </a:xfrm>
          <a:prstGeom prst="line">
            <a:avLst/>
          </a:prstGeom>
          <a:ln w="149225">
            <a:solidFill>
              <a:schemeClr val="tx2">
                <a:lumMod val="75000"/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8072430" y="-428652"/>
            <a:ext cx="2143140" cy="2071702"/>
          </a:xfrm>
          <a:prstGeom prst="line">
            <a:avLst/>
          </a:prstGeom>
          <a:ln w="149225">
            <a:solidFill>
              <a:schemeClr val="tx2">
                <a:lumMod val="60000"/>
                <a:lumOff val="40000"/>
                <a:alpha val="68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4" name="AutoShape 2" descr="Streetwork (1).jpg vis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3076" name="AutoShape 4" descr="Streetwork (1).jpg vis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5753" y="593586"/>
            <a:ext cx="8072494" cy="1470025"/>
          </a:xfrm>
        </p:spPr>
        <p:txBody>
          <a:bodyPr>
            <a:noAutofit/>
          </a:bodyPr>
          <a:lstStyle/>
          <a:p>
            <a:pPr algn="l"/>
            <a:r>
              <a:rPr lang="da-DK" sz="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  <a:t>Faros </a:t>
            </a:r>
            <a:r>
              <a:rPr lang="da-DK" sz="5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  <a:t>work</a:t>
            </a:r>
            <a:r>
              <a:rPr lang="da-DK" sz="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  <a:t> II</a:t>
            </a:r>
            <a:r>
              <a:rPr lang="da-DK" sz="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  <a:t/>
            </a:r>
            <a:br>
              <a:rPr lang="da-DK" sz="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</a:br>
            <a:endParaRPr lang="da-DK" sz="3400" i="1" dirty="0">
              <a:solidFill>
                <a:schemeClr val="tx2">
                  <a:lumMod val="60000"/>
                  <a:lumOff val="4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1643050"/>
            <a:ext cx="7715304" cy="4714908"/>
          </a:xfrm>
        </p:spPr>
        <p:txBody>
          <a:bodyPr>
            <a:noAutofit/>
          </a:bodyPr>
          <a:lstStyle/>
          <a:p>
            <a:pPr marL="285750" lvl="0" indent="-285750" algn="l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sz="1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Social work support </a:t>
            </a:r>
            <a:endParaRPr lang="da-DK" sz="1800" i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85750" lvl="0" indent="-285750" algn="l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sz="1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Legal support</a:t>
            </a:r>
            <a:endParaRPr lang="da-DK" sz="1800" i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85750" lvl="0" indent="-285750" algn="l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sz="1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Mentorship program</a:t>
            </a:r>
            <a:endParaRPr lang="da-DK" sz="1800" i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85750" lvl="0" indent="-285750" algn="l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sz="1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Street-work</a:t>
            </a:r>
            <a:endParaRPr lang="da-DK" sz="1800" i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85750" lvl="0" indent="-285750" algn="l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sz="1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Non-formal educational classes in Greek, English, German, Business, Mathematics</a:t>
            </a:r>
            <a:endParaRPr lang="da-DK" sz="1800" i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85750" lvl="0" indent="-285750" algn="l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sz="18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Vocational </a:t>
            </a:r>
            <a:r>
              <a:rPr lang="en-US" sz="1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training in carpentry and </a:t>
            </a:r>
            <a:r>
              <a:rPr lang="en-US" sz="18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tailoring</a:t>
            </a:r>
          </a:p>
          <a:p>
            <a:pPr marL="285750" indent="-285750" algn="l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sz="1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Awareness classes on rights, health, </a:t>
            </a:r>
            <a:r>
              <a:rPr lang="en-US" sz="18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hygiene</a:t>
            </a:r>
            <a:endParaRPr lang="da-DK" sz="1800" i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85750" lvl="0" indent="-285750" algn="l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sz="1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Sports </a:t>
            </a:r>
            <a:r>
              <a:rPr lang="en-US" sz="18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academy in </a:t>
            </a:r>
            <a:r>
              <a:rPr lang="en-US" sz="1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football, volleyball and taekwondo</a:t>
            </a:r>
            <a:endParaRPr lang="da-DK" sz="1800" i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85750" lvl="0" indent="-285750" algn="l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sz="1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Cultural exchange activities</a:t>
            </a:r>
            <a:endParaRPr lang="da-DK" sz="1800" i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85750" lvl="0" indent="-285750" algn="l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sz="1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Research and advocacy </a:t>
            </a:r>
            <a:endParaRPr lang="da-DK" sz="1800" i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endParaRPr lang="en-US" sz="1800" b="1" i="1" dirty="0">
              <a:solidFill>
                <a:schemeClr val="tx1"/>
              </a:solidFill>
              <a:latin typeface="Century Gothic" pitchFamily="34" charset="0"/>
            </a:endParaRPr>
          </a:p>
          <a:p>
            <a:pPr algn="l"/>
            <a:endParaRPr lang="en-US" sz="1800" i="1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pPr algn="l"/>
            <a:endParaRPr lang="en-US" sz="1800" i="1" dirty="0">
              <a:solidFill>
                <a:schemeClr val="tx1"/>
              </a:solidFill>
              <a:latin typeface="Century Gothic" pitchFamily="34" charset="0"/>
            </a:endParaRPr>
          </a:p>
          <a:p>
            <a:pPr algn="l"/>
            <a: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/>
            </a:r>
            <a:b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</a:br>
            <a: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/>
            </a:r>
            <a:b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</a:br>
            <a: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/>
            </a:r>
            <a:b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</a:br>
            <a: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> 	</a:t>
            </a:r>
            <a:endParaRPr lang="en-US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7358082" y="-571528"/>
            <a:ext cx="2500330" cy="2428892"/>
          </a:xfrm>
          <a:prstGeom prst="line">
            <a:avLst/>
          </a:prstGeom>
          <a:ln w="149225">
            <a:solidFill>
              <a:schemeClr val="tx2">
                <a:lumMod val="75000"/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8072430" y="-428652"/>
            <a:ext cx="2143140" cy="2071702"/>
          </a:xfrm>
          <a:prstGeom prst="line">
            <a:avLst/>
          </a:prstGeom>
          <a:ln w="149225">
            <a:solidFill>
              <a:schemeClr val="tx2">
                <a:lumMod val="60000"/>
                <a:lumOff val="40000"/>
                <a:alpha val="68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4" name="AutoShape 2" descr="Streetwork (1).jpg vis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3076" name="AutoShape 4" descr="Streetwork (1).jpg vis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4288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5753" y="593587"/>
            <a:ext cx="8072494" cy="1263778"/>
          </a:xfrm>
        </p:spPr>
        <p:txBody>
          <a:bodyPr>
            <a:noAutofit/>
          </a:bodyPr>
          <a:lstStyle/>
          <a:p>
            <a:pPr algn="l"/>
            <a:r>
              <a:rPr lang="da-DK" sz="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  <a:t>Good </a:t>
            </a:r>
            <a:r>
              <a:rPr lang="da-DK" sz="5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  <a:t>practices</a:t>
            </a:r>
            <a:r>
              <a:rPr lang="da-DK" sz="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  <a:t> to </a:t>
            </a:r>
            <a:r>
              <a:rPr lang="da-DK" sz="5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  <a:t>share</a:t>
            </a:r>
            <a:r>
              <a:rPr lang="da-DK" sz="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  <a:t/>
            </a:r>
            <a:br>
              <a:rPr lang="da-DK" sz="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</a:br>
            <a:endParaRPr lang="da-DK" sz="3400" i="1" dirty="0">
              <a:solidFill>
                <a:schemeClr val="tx2">
                  <a:lumMod val="60000"/>
                  <a:lumOff val="4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1643050"/>
            <a:ext cx="7715304" cy="4714908"/>
          </a:xfrm>
        </p:spPr>
        <p:txBody>
          <a:bodyPr>
            <a:noAutofit/>
          </a:bodyPr>
          <a:lstStyle/>
          <a:p>
            <a:pPr algn="l"/>
            <a:endParaRPr lang="en-US" sz="1800" b="1" i="1" dirty="0">
              <a:solidFill>
                <a:schemeClr val="tx1"/>
              </a:solidFill>
              <a:latin typeface="Century Gothic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Sports </a:t>
            </a:r>
            <a:r>
              <a:rPr lang="en-US" sz="18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programs, as increased </a:t>
            </a:r>
            <a:r>
              <a:rPr lang="en-US" sz="1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participation </a:t>
            </a:r>
            <a:r>
              <a:rPr lang="en-US" sz="18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can </a:t>
            </a:r>
            <a:r>
              <a:rPr lang="en-US" sz="1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assist in reducing anti-social behavior, </a:t>
            </a:r>
            <a:r>
              <a:rPr lang="en-US" sz="18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building </a:t>
            </a:r>
            <a:r>
              <a:rPr lang="en-US" sz="1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social cohesion, and allows staff to get close to unaccompanied adolescents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i="1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Strengthening the feeling </a:t>
            </a:r>
            <a:r>
              <a:rPr lang="en-US" sz="1800" i="1" dirty="0" smtClean="0">
                <a:solidFill>
                  <a:schemeClr val="tx1"/>
                </a:solidFill>
                <a:latin typeface="Century Gothic" pitchFamily="34" charset="0"/>
              </a:rPr>
              <a:t>belonging: importance of being part and member of a group and community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i="1" dirty="0">
              <a:solidFill>
                <a:schemeClr val="tx1"/>
              </a:solidFill>
              <a:latin typeface="Century Gothic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i="1" dirty="0" smtClean="0">
                <a:solidFill>
                  <a:schemeClr val="tx1"/>
                </a:solidFill>
                <a:latin typeface="Century Gothic" pitchFamily="34" charset="0"/>
              </a:rPr>
              <a:t>Mentor ship program </a:t>
            </a:r>
            <a:r>
              <a:rPr lang="en-US" sz="1800" i="1" smtClean="0">
                <a:solidFill>
                  <a:schemeClr val="tx1"/>
                </a:solidFill>
                <a:latin typeface="Century Gothic" pitchFamily="34" charset="0"/>
              </a:rPr>
              <a:t>to support individual </a:t>
            </a:r>
            <a:r>
              <a:rPr lang="en-US" sz="1800" i="1" dirty="0" smtClean="0">
                <a:solidFill>
                  <a:schemeClr val="tx1"/>
                </a:solidFill>
                <a:latin typeface="Century Gothic" pitchFamily="34" charset="0"/>
              </a:rPr>
              <a:t>well-being </a:t>
            </a:r>
            <a:r>
              <a:rPr lang="en-US" sz="1800" i="1" dirty="0">
                <a:solidFill>
                  <a:schemeClr val="tx1"/>
                </a:solidFill>
                <a:latin typeface="Century Gothic" pitchFamily="34" charset="0"/>
              </a:rPr>
              <a:t>of unaccompanied adolescents </a:t>
            </a:r>
            <a:endParaRPr lang="en-US" sz="1800" i="1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i="1" dirty="0">
              <a:solidFill>
                <a:schemeClr val="tx1"/>
              </a:solidFill>
              <a:latin typeface="Century Gothic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i="1" dirty="0" smtClean="0">
                <a:solidFill>
                  <a:schemeClr val="tx1"/>
                </a:solidFill>
                <a:latin typeface="Century Gothic" pitchFamily="34" charset="0"/>
              </a:rPr>
              <a:t>Cultural exchange program with Greek adolescents to learn about each other</a:t>
            </a:r>
          </a:p>
          <a:p>
            <a:pPr algn="l"/>
            <a:endParaRPr lang="en-US" sz="1800" i="1" dirty="0">
              <a:solidFill>
                <a:schemeClr val="tx1"/>
              </a:solidFill>
              <a:latin typeface="Century Gothic" pitchFamily="34" charset="0"/>
            </a:endParaRPr>
          </a:p>
          <a:p>
            <a:pPr algn="l"/>
            <a:endParaRPr lang="en-US" sz="1800" i="1" dirty="0">
              <a:solidFill>
                <a:schemeClr val="tx1"/>
              </a:solidFill>
              <a:latin typeface="Century Gothic" pitchFamily="34" charset="0"/>
            </a:endParaRPr>
          </a:p>
          <a:p>
            <a:pPr algn="l"/>
            <a: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/>
            </a:r>
            <a:b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</a:br>
            <a: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/>
            </a:r>
            <a:b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</a:br>
            <a: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/>
            </a:r>
            <a:b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</a:br>
            <a: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> 	</a:t>
            </a:r>
            <a:endParaRPr lang="en-US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7358082" y="-571528"/>
            <a:ext cx="2500330" cy="2428892"/>
          </a:xfrm>
          <a:prstGeom prst="line">
            <a:avLst/>
          </a:prstGeom>
          <a:ln w="149225">
            <a:solidFill>
              <a:schemeClr val="tx2">
                <a:lumMod val="75000"/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8072430" y="-428652"/>
            <a:ext cx="2143140" cy="2071702"/>
          </a:xfrm>
          <a:prstGeom prst="line">
            <a:avLst/>
          </a:prstGeom>
          <a:ln w="149225">
            <a:solidFill>
              <a:schemeClr val="tx2">
                <a:lumMod val="60000"/>
                <a:lumOff val="40000"/>
                <a:alpha val="68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4" name="AutoShape 2" descr="Streetwork (1).jpg vis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3076" name="AutoShape 4" descr="Streetwork (1).jpg vis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03723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2316" y="387340"/>
            <a:ext cx="8072494" cy="1470025"/>
          </a:xfrm>
        </p:spPr>
        <p:txBody>
          <a:bodyPr>
            <a:noAutofit/>
          </a:bodyPr>
          <a:lstStyle/>
          <a:p>
            <a:pPr algn="l"/>
            <a:r>
              <a:rPr lang="da-DK" sz="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  <a:t>Life-</a:t>
            </a:r>
            <a:r>
              <a:rPr lang="da-DK" sz="5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  <a:t>skills</a:t>
            </a:r>
            <a:r>
              <a:rPr lang="da-DK" sz="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  <a:t> program: </a:t>
            </a:r>
            <a:r>
              <a:rPr lang="da-DK" sz="5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  <a:t>boys</a:t>
            </a:r>
            <a:r>
              <a:rPr lang="da-DK" sz="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  <a:t> on the </a:t>
            </a:r>
            <a:r>
              <a:rPr lang="da-DK" sz="5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  <a:t>move</a:t>
            </a:r>
            <a:r>
              <a:rPr lang="da-DK" sz="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  <a:t> </a:t>
            </a:r>
            <a:r>
              <a:rPr lang="da-DK" sz="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  <a:t/>
            </a:r>
            <a:br>
              <a:rPr lang="da-DK" sz="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</a:br>
            <a:endParaRPr lang="da-DK" sz="3400" i="1" dirty="0">
              <a:solidFill>
                <a:schemeClr val="tx2">
                  <a:lumMod val="60000"/>
                  <a:lumOff val="4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556792"/>
            <a:ext cx="7715304" cy="4714908"/>
          </a:xfrm>
        </p:spPr>
        <p:txBody>
          <a:bodyPr>
            <a:noAutofit/>
          </a:bodyPr>
          <a:lstStyle/>
          <a:p>
            <a:pPr algn="l"/>
            <a:endParaRPr lang="en-US" sz="1800" dirty="0" smtClean="0"/>
          </a:p>
          <a:p>
            <a:pPr algn="l"/>
            <a:r>
              <a:rPr lang="en-US" sz="18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Non-formal </a:t>
            </a:r>
            <a:r>
              <a:rPr lang="en-US" sz="1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life skills support for </a:t>
            </a:r>
            <a:r>
              <a:rPr lang="en-US" sz="18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unaccompanied adolescents in migration</a:t>
            </a:r>
          </a:p>
          <a:p>
            <a:pPr algn="l"/>
            <a:endParaRPr lang="en-US" sz="18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MODULE </a:t>
            </a:r>
            <a:r>
              <a:rPr lang="en-US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1: </a:t>
            </a:r>
            <a:r>
              <a:rPr lang="en-US" sz="1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Know and Understand </a:t>
            </a:r>
            <a:r>
              <a:rPr lang="en-US" sz="18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Self:</a:t>
            </a:r>
          </a:p>
          <a:p>
            <a:pPr algn="l"/>
            <a:r>
              <a:rPr lang="en-US" sz="18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1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Session 1.1: </a:t>
            </a:r>
            <a:r>
              <a:rPr lang="en-US" sz="18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Health/Hygiene/Self-care; </a:t>
            </a:r>
            <a:r>
              <a:rPr lang="en-US" sz="1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Session 1.2: </a:t>
            </a:r>
            <a:r>
              <a:rPr lang="en-US" sz="18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Emotions; </a:t>
            </a:r>
            <a:r>
              <a:rPr lang="en-US" sz="1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Session 1.3: Coping with Stress </a:t>
            </a:r>
            <a:endParaRPr lang="en-US" sz="1800" i="1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MODULE </a:t>
            </a:r>
            <a:r>
              <a:rPr lang="en-US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2: </a:t>
            </a:r>
            <a:r>
              <a:rPr lang="en-US" sz="1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Know and Understand </a:t>
            </a:r>
            <a:r>
              <a:rPr lang="en-US" sz="18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Others: Session </a:t>
            </a:r>
            <a:r>
              <a:rPr lang="en-US" sz="1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2.1: </a:t>
            </a:r>
            <a:r>
              <a:rPr lang="en-US" sz="18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Identity/Values; </a:t>
            </a:r>
            <a:r>
              <a:rPr lang="en-US" sz="1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Session 2.2: Sex and </a:t>
            </a:r>
            <a:r>
              <a:rPr lang="en-US" sz="18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Sexuality; Session </a:t>
            </a:r>
            <a:r>
              <a:rPr lang="en-US" sz="1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2.3: </a:t>
            </a:r>
            <a:r>
              <a:rPr lang="en-US" sz="18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Interpersonal Relationships </a:t>
            </a:r>
          </a:p>
          <a:p>
            <a:pPr algn="l"/>
            <a:endParaRPr lang="en-US" sz="18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MODULE </a:t>
            </a:r>
            <a:r>
              <a:rPr lang="en-US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3: Know and Understand </a:t>
            </a:r>
            <a:r>
              <a:rPr lang="en-US" sz="18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Society: </a:t>
            </a:r>
            <a:r>
              <a:rPr lang="en-US" sz="18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Session </a:t>
            </a:r>
            <a:r>
              <a:rPr lang="en-US" sz="1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3.1: Communicating Respect/Social Engagement/Cultural </a:t>
            </a:r>
            <a:r>
              <a:rPr lang="en-US" sz="18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Awareness; </a:t>
            </a:r>
            <a:r>
              <a:rPr lang="en-US" sz="1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Session 3.2: </a:t>
            </a:r>
            <a:r>
              <a:rPr lang="en-US" sz="18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Planning; </a:t>
            </a:r>
            <a:r>
              <a:rPr lang="en-US" sz="1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Session 3.3: Wild Card, Adolescent Select </a:t>
            </a:r>
            <a:endParaRPr lang="en-US" sz="1800" i="1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MODULE </a:t>
            </a:r>
            <a:r>
              <a:rPr lang="en-US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4: </a:t>
            </a:r>
            <a:r>
              <a:rPr lang="en-US" sz="1800" i="1" dirty="0">
                <a:solidFill>
                  <a:schemeClr val="tx1"/>
                </a:solidFill>
                <a:latin typeface="Century Gothic" pitchFamily="34" charset="0"/>
              </a:rPr>
              <a:t>The Big Picture/Making Connections</a:t>
            </a:r>
          </a:p>
          <a:p>
            <a:pPr algn="l"/>
            <a:endParaRPr lang="en-US" sz="1800" i="1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pPr algn="l"/>
            <a:endParaRPr lang="en-US" sz="1800" i="1" dirty="0">
              <a:solidFill>
                <a:schemeClr val="tx1"/>
              </a:solidFill>
              <a:latin typeface="Century Gothic" pitchFamily="34" charset="0"/>
            </a:endParaRPr>
          </a:p>
          <a:p>
            <a:pPr algn="l"/>
            <a: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/>
            </a:r>
            <a:b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</a:br>
            <a: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/>
            </a:r>
            <a:b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</a:br>
            <a: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/>
            </a:r>
            <a:b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</a:br>
            <a: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> 	</a:t>
            </a:r>
            <a:endParaRPr lang="en-US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7358082" y="-571528"/>
            <a:ext cx="2500330" cy="2428892"/>
          </a:xfrm>
          <a:prstGeom prst="line">
            <a:avLst/>
          </a:prstGeom>
          <a:ln w="149225">
            <a:solidFill>
              <a:schemeClr val="tx2">
                <a:lumMod val="75000"/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8072430" y="-428652"/>
            <a:ext cx="2143140" cy="2071702"/>
          </a:xfrm>
          <a:prstGeom prst="line">
            <a:avLst/>
          </a:prstGeom>
          <a:ln w="149225">
            <a:solidFill>
              <a:schemeClr val="tx2">
                <a:lumMod val="60000"/>
                <a:lumOff val="40000"/>
                <a:alpha val="68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4" name="AutoShape 2" descr="Streetwork (1).jpg vis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3076" name="AutoShape 4" descr="Streetwork (1).jpg vis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8315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5753" y="593586"/>
            <a:ext cx="8072494" cy="1470025"/>
          </a:xfrm>
        </p:spPr>
        <p:txBody>
          <a:bodyPr>
            <a:noAutofit/>
          </a:bodyPr>
          <a:lstStyle/>
          <a:p>
            <a:r>
              <a:rPr lang="da-DK" sz="5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  <a:t>Thank</a:t>
            </a:r>
            <a:r>
              <a:rPr lang="da-DK" sz="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  <a:t> </a:t>
            </a:r>
            <a:r>
              <a:rPr lang="da-DK" sz="5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  <a:t>you</a:t>
            </a:r>
            <a:r>
              <a:rPr lang="da-DK" sz="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  <a:t/>
            </a:r>
            <a:br>
              <a:rPr lang="da-DK" sz="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itchFamily="34" charset="0"/>
              </a:rPr>
            </a:br>
            <a:endParaRPr lang="da-DK" sz="3400" i="1" dirty="0">
              <a:solidFill>
                <a:schemeClr val="tx2">
                  <a:lumMod val="60000"/>
                  <a:lumOff val="4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1643050"/>
            <a:ext cx="7715304" cy="4714908"/>
          </a:xfrm>
        </p:spPr>
        <p:txBody>
          <a:bodyPr>
            <a:noAutofit/>
          </a:bodyPr>
          <a:lstStyle/>
          <a:p>
            <a:pPr algn="l"/>
            <a:endParaRPr lang="en-US" sz="1800" i="1" dirty="0">
              <a:solidFill>
                <a:schemeClr val="tx1"/>
              </a:solidFill>
              <a:latin typeface="Century Gothic" pitchFamily="34" charset="0"/>
            </a:endParaRPr>
          </a:p>
          <a:p>
            <a:pPr algn="l"/>
            <a:endParaRPr lang="en-US" sz="1800" i="1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pPr algn="l"/>
            <a:endParaRPr lang="en-US" sz="1800" i="1" dirty="0">
              <a:solidFill>
                <a:schemeClr val="tx1"/>
              </a:solidFill>
              <a:latin typeface="Century Gothic" pitchFamily="34" charset="0"/>
            </a:endParaRPr>
          </a:p>
          <a:p>
            <a:pPr algn="l"/>
            <a: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/>
            </a:r>
            <a:b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</a:br>
            <a: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/>
            </a:r>
            <a:b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</a:br>
            <a: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/>
            </a:r>
            <a:b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</a:br>
            <a:r>
              <a:rPr lang="da-DK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> 	</a:t>
            </a:r>
            <a:endParaRPr lang="en-US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7358082" y="-571528"/>
            <a:ext cx="2500330" cy="2428892"/>
          </a:xfrm>
          <a:prstGeom prst="line">
            <a:avLst/>
          </a:prstGeom>
          <a:ln w="149225">
            <a:solidFill>
              <a:schemeClr val="tx2">
                <a:lumMod val="75000"/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8072430" y="-428652"/>
            <a:ext cx="2143140" cy="2071702"/>
          </a:xfrm>
          <a:prstGeom prst="line">
            <a:avLst/>
          </a:prstGeom>
          <a:ln w="149225">
            <a:solidFill>
              <a:schemeClr val="tx2">
                <a:lumMod val="60000"/>
                <a:lumOff val="40000"/>
                <a:alpha val="68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4" name="AutoShape 2" descr="Streetwork (1).jpg vis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3076" name="AutoShape 4" descr="Streetwork (1).jpg vis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pic>
        <p:nvPicPr>
          <p:cNvPr id="8" name="Picture 2" descr="C:\Users\Dan Biswas\Pictures\IMG_495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4324" y="1857365"/>
            <a:ext cx="6034617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191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2221</TotalTime>
  <Words>325</Words>
  <Application>Microsoft Office PowerPoint</Application>
  <PresentationFormat>Skærmshow (4:3)</PresentationFormat>
  <Paragraphs>74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7</vt:i4>
      </vt:variant>
    </vt:vector>
  </HeadingPairs>
  <TitlesOfParts>
    <vt:vector size="8" baseType="lpstr">
      <vt:lpstr>Office Theme</vt:lpstr>
      <vt:lpstr>FAROS  Supporting unaccompanied refugee adolescents in Athens, Greece  </vt:lpstr>
      <vt:lpstr>Context </vt:lpstr>
      <vt:lpstr>Faros work I </vt:lpstr>
      <vt:lpstr>Faros work II </vt:lpstr>
      <vt:lpstr>Good practices to share </vt:lpstr>
      <vt:lpstr>Life-skills program: boys on the move  </vt:lpstr>
      <vt:lpstr>Thank you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FAROS</dc:title>
  <dc:creator>Christoffer Wilki</dc:creator>
  <cp:lastModifiedBy>Dan Biswas</cp:lastModifiedBy>
  <cp:revision>214</cp:revision>
  <dcterms:created xsi:type="dcterms:W3CDTF">2016-04-27T08:03:10Z</dcterms:created>
  <dcterms:modified xsi:type="dcterms:W3CDTF">2016-11-24T07:46:07Z</dcterms:modified>
</cp:coreProperties>
</file>