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58" r:id="rId3"/>
    <p:sldId id="282" r:id="rId4"/>
    <p:sldId id="273" r:id="rId5"/>
    <p:sldId id="274" r:id="rId6"/>
    <p:sldId id="271" r:id="rId7"/>
    <p:sldId id="275" r:id="rId8"/>
    <p:sldId id="272" r:id="rId9"/>
    <p:sldId id="261" r:id="rId10"/>
    <p:sldId id="276" r:id="rId11"/>
    <p:sldId id="260" r:id="rId12"/>
    <p:sldId id="263" r:id="rId13"/>
    <p:sldId id="277" r:id="rId14"/>
    <p:sldId id="265" r:id="rId15"/>
    <p:sldId id="266" r:id="rId16"/>
    <p:sldId id="267" r:id="rId17"/>
    <p:sldId id="268" r:id="rId18"/>
    <p:sldId id="278" r:id="rId19"/>
    <p:sldId id="279"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872"/>
    <a:srgbClr val="056588"/>
    <a:srgbClr val="0383A1"/>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55844155844156"/>
          <c:y val="6.3260340632603412E-2"/>
          <c:w val="0.83896103896103891"/>
          <c:h val="0.76885644768856476"/>
        </c:manualLayout>
      </c:layout>
      <c:lineChart>
        <c:grouping val="percentStacked"/>
        <c:varyColors val="0"/>
        <c:ser>
          <c:idx val="0"/>
          <c:order val="0"/>
          <c:tx>
            <c:strRef>
              <c:f>Sheet1!$A$2</c:f>
              <c:strCache>
                <c:ptCount val="1"/>
                <c:pt idx="0">
                  <c:v>Agriculture</c:v>
                </c:pt>
              </c:strCache>
            </c:strRef>
          </c:tx>
          <c:spPr>
            <a:ln w="38108">
              <a:solidFill>
                <a:srgbClr val="FF0000"/>
              </a:solidFill>
              <a:prstDash val="solid"/>
            </a:ln>
          </c:spPr>
          <c:marker>
            <c:symbol val="none"/>
          </c:marker>
          <c:cat>
            <c:strRef>
              <c:f>Sheet1!$B$1:$F$1</c:f>
              <c:strCache>
                <c:ptCount val="5"/>
                <c:pt idx="0">
                  <c:v>1700</c:v>
                </c:pt>
                <c:pt idx="1">
                  <c:v>1850</c:v>
                </c:pt>
                <c:pt idx="2">
                  <c:v>now</c:v>
                </c:pt>
                <c:pt idx="3">
                  <c:v>2050</c:v>
                </c:pt>
                <c:pt idx="4">
                  <c:v>2100</c:v>
                </c:pt>
              </c:strCache>
            </c:strRef>
          </c:cat>
          <c:val>
            <c:numRef>
              <c:f>Sheet1!$B$2:$F$2</c:f>
              <c:numCache>
                <c:formatCode>General</c:formatCode>
                <c:ptCount val="5"/>
                <c:pt idx="0">
                  <c:v>90</c:v>
                </c:pt>
                <c:pt idx="1">
                  <c:v>40</c:v>
                </c:pt>
                <c:pt idx="2">
                  <c:v>10</c:v>
                </c:pt>
                <c:pt idx="3">
                  <c:v>5</c:v>
                </c:pt>
                <c:pt idx="4">
                  <c:v>3</c:v>
                </c:pt>
              </c:numCache>
            </c:numRef>
          </c:val>
          <c:smooth val="0"/>
          <c:extLst>
            <c:ext xmlns:c16="http://schemas.microsoft.com/office/drawing/2014/chart" uri="{C3380CC4-5D6E-409C-BE32-E72D297353CC}">
              <c16:uniqueId val="{00000000-B4DE-4FB5-BCDF-15EE4C44E727}"/>
            </c:ext>
          </c:extLst>
        </c:ser>
        <c:ser>
          <c:idx val="1"/>
          <c:order val="1"/>
          <c:tx>
            <c:strRef>
              <c:f>Sheet1!$A$3</c:f>
              <c:strCache>
                <c:ptCount val="1"/>
                <c:pt idx="0">
                  <c:v>Manufacturing</c:v>
                </c:pt>
              </c:strCache>
            </c:strRef>
          </c:tx>
          <c:spPr>
            <a:ln w="38108">
              <a:solidFill>
                <a:srgbClr val="7030A0"/>
              </a:solidFill>
              <a:prstDash val="solid"/>
            </a:ln>
          </c:spPr>
          <c:marker>
            <c:symbol val="none"/>
          </c:marker>
          <c:cat>
            <c:strRef>
              <c:f>Sheet1!$B$1:$F$1</c:f>
              <c:strCache>
                <c:ptCount val="5"/>
                <c:pt idx="0">
                  <c:v>1700</c:v>
                </c:pt>
                <c:pt idx="1">
                  <c:v>1850</c:v>
                </c:pt>
                <c:pt idx="2">
                  <c:v>now</c:v>
                </c:pt>
                <c:pt idx="3">
                  <c:v>2050</c:v>
                </c:pt>
                <c:pt idx="4">
                  <c:v>2100</c:v>
                </c:pt>
              </c:strCache>
            </c:strRef>
          </c:cat>
          <c:val>
            <c:numRef>
              <c:f>Sheet1!$B$3:$F$3</c:f>
              <c:numCache>
                <c:formatCode>General</c:formatCode>
                <c:ptCount val="5"/>
                <c:pt idx="0">
                  <c:v>5</c:v>
                </c:pt>
                <c:pt idx="1">
                  <c:v>50</c:v>
                </c:pt>
                <c:pt idx="2">
                  <c:v>30</c:v>
                </c:pt>
                <c:pt idx="3">
                  <c:v>20</c:v>
                </c:pt>
                <c:pt idx="4">
                  <c:v>9</c:v>
                </c:pt>
              </c:numCache>
            </c:numRef>
          </c:val>
          <c:smooth val="0"/>
          <c:extLst>
            <c:ext xmlns:c16="http://schemas.microsoft.com/office/drawing/2014/chart" uri="{C3380CC4-5D6E-409C-BE32-E72D297353CC}">
              <c16:uniqueId val="{00000001-B4DE-4FB5-BCDF-15EE4C44E727}"/>
            </c:ext>
          </c:extLst>
        </c:ser>
        <c:ser>
          <c:idx val="2"/>
          <c:order val="2"/>
          <c:tx>
            <c:strRef>
              <c:f>Sheet1!$A$4</c:f>
              <c:strCache>
                <c:ptCount val="1"/>
                <c:pt idx="0">
                  <c:v>Service</c:v>
                </c:pt>
              </c:strCache>
            </c:strRef>
          </c:tx>
          <c:spPr>
            <a:ln w="38108">
              <a:solidFill>
                <a:srgbClr val="00FF00"/>
              </a:solidFill>
              <a:prstDash val="solid"/>
            </a:ln>
          </c:spPr>
          <c:marker>
            <c:symbol val="none"/>
          </c:marker>
          <c:cat>
            <c:strRef>
              <c:f>Sheet1!$B$1:$F$1</c:f>
              <c:strCache>
                <c:ptCount val="5"/>
                <c:pt idx="0">
                  <c:v>1700</c:v>
                </c:pt>
                <c:pt idx="1">
                  <c:v>1850</c:v>
                </c:pt>
                <c:pt idx="2">
                  <c:v>now</c:v>
                </c:pt>
                <c:pt idx="3">
                  <c:v>2050</c:v>
                </c:pt>
                <c:pt idx="4">
                  <c:v>2100</c:v>
                </c:pt>
              </c:strCache>
            </c:strRef>
          </c:cat>
          <c:val>
            <c:numRef>
              <c:f>Sheet1!$B$4:$F$4</c:f>
              <c:numCache>
                <c:formatCode>General</c:formatCode>
                <c:ptCount val="5"/>
                <c:pt idx="0">
                  <c:v>3</c:v>
                </c:pt>
                <c:pt idx="1">
                  <c:v>5</c:v>
                </c:pt>
                <c:pt idx="2">
                  <c:v>40</c:v>
                </c:pt>
                <c:pt idx="3">
                  <c:v>30</c:v>
                </c:pt>
                <c:pt idx="4">
                  <c:v>20</c:v>
                </c:pt>
              </c:numCache>
            </c:numRef>
          </c:val>
          <c:smooth val="0"/>
          <c:extLst>
            <c:ext xmlns:c16="http://schemas.microsoft.com/office/drawing/2014/chart" uri="{C3380CC4-5D6E-409C-BE32-E72D297353CC}">
              <c16:uniqueId val="{00000002-B4DE-4FB5-BCDF-15EE4C44E727}"/>
            </c:ext>
          </c:extLst>
        </c:ser>
        <c:ser>
          <c:idx val="3"/>
          <c:order val="3"/>
          <c:tx>
            <c:strRef>
              <c:f>Sheet1!$A$5</c:f>
              <c:strCache>
                <c:ptCount val="1"/>
                <c:pt idx="0">
                  <c:v>???</c:v>
                </c:pt>
              </c:strCache>
            </c:strRef>
          </c:tx>
          <c:spPr>
            <a:ln w="38108">
              <a:solidFill>
                <a:srgbClr val="0383A1"/>
              </a:solidFill>
              <a:prstDash val="solid"/>
            </a:ln>
          </c:spPr>
          <c:marker>
            <c:symbol val="none"/>
          </c:marker>
          <c:cat>
            <c:strRef>
              <c:f>Sheet1!$B$1:$F$1</c:f>
              <c:strCache>
                <c:ptCount val="5"/>
                <c:pt idx="0">
                  <c:v>1700</c:v>
                </c:pt>
                <c:pt idx="1">
                  <c:v>1850</c:v>
                </c:pt>
                <c:pt idx="2">
                  <c:v>now</c:v>
                </c:pt>
                <c:pt idx="3">
                  <c:v>2050</c:v>
                </c:pt>
                <c:pt idx="4">
                  <c:v>2100</c:v>
                </c:pt>
              </c:strCache>
            </c:strRef>
          </c:cat>
          <c:val>
            <c:numRef>
              <c:f>Sheet1!$B$5:$F$5</c:f>
              <c:numCache>
                <c:formatCode>General</c:formatCode>
                <c:ptCount val="5"/>
                <c:pt idx="0">
                  <c:v>2</c:v>
                </c:pt>
                <c:pt idx="1">
                  <c:v>5</c:v>
                </c:pt>
                <c:pt idx="2">
                  <c:v>10</c:v>
                </c:pt>
                <c:pt idx="3">
                  <c:v>45</c:v>
                </c:pt>
                <c:pt idx="4">
                  <c:v>68</c:v>
                </c:pt>
              </c:numCache>
            </c:numRef>
          </c:val>
          <c:smooth val="0"/>
          <c:extLst>
            <c:ext xmlns:c16="http://schemas.microsoft.com/office/drawing/2014/chart" uri="{C3380CC4-5D6E-409C-BE32-E72D297353CC}">
              <c16:uniqueId val="{00000003-B4DE-4FB5-BCDF-15EE4C44E727}"/>
            </c:ext>
          </c:extLst>
        </c:ser>
        <c:dLbls>
          <c:showLegendKey val="0"/>
          <c:showVal val="0"/>
          <c:showCatName val="0"/>
          <c:showSerName val="0"/>
          <c:showPercent val="0"/>
          <c:showBubbleSize val="0"/>
        </c:dLbls>
        <c:smooth val="0"/>
        <c:axId val="92105728"/>
        <c:axId val="92128000"/>
      </c:lineChart>
      <c:catAx>
        <c:axId val="92105728"/>
        <c:scaling>
          <c:orientation val="minMax"/>
        </c:scaling>
        <c:delete val="0"/>
        <c:axPos val="b"/>
        <c:numFmt formatCode="General" sourceLinked="1"/>
        <c:majorTickMark val="out"/>
        <c:minorTickMark val="none"/>
        <c:tickLblPos val="nextTo"/>
        <c:spPr>
          <a:ln w="3176">
            <a:solidFill>
              <a:schemeClr val="tx1"/>
            </a:solidFill>
            <a:prstDash val="solid"/>
          </a:ln>
        </c:spPr>
        <c:txPr>
          <a:bodyPr rot="0" vert="horz"/>
          <a:lstStyle/>
          <a:p>
            <a:pPr>
              <a:defRPr sz="1775" b="1" i="0" u="none" strike="noStrike" baseline="0">
                <a:solidFill>
                  <a:schemeClr val="tx1"/>
                </a:solidFill>
                <a:latin typeface="Geneva"/>
                <a:ea typeface="Geneva"/>
                <a:cs typeface="Geneva"/>
              </a:defRPr>
            </a:pPr>
            <a:endParaRPr lang="en-US"/>
          </a:p>
        </c:txPr>
        <c:crossAx val="92128000"/>
        <c:crosses val="autoZero"/>
        <c:auto val="1"/>
        <c:lblAlgn val="ctr"/>
        <c:lblOffset val="100"/>
        <c:tickLblSkip val="1"/>
        <c:tickMarkSkip val="1"/>
        <c:noMultiLvlLbl val="0"/>
      </c:catAx>
      <c:valAx>
        <c:axId val="92128000"/>
        <c:scaling>
          <c:orientation val="minMax"/>
        </c:scaling>
        <c:delete val="0"/>
        <c:axPos val="l"/>
        <c:majorGridlines>
          <c:spPr>
            <a:ln w="3176">
              <a:solidFill>
                <a:schemeClr val="bg1">
                  <a:lumMod val="85000"/>
                </a:schemeClr>
              </a:solidFill>
              <a:prstDash val="solid"/>
            </a:ln>
          </c:spPr>
        </c:majorGridlines>
        <c:numFmt formatCode="0%" sourceLinked="1"/>
        <c:majorTickMark val="out"/>
        <c:minorTickMark val="none"/>
        <c:tickLblPos val="nextTo"/>
        <c:spPr>
          <a:ln w="3176">
            <a:solidFill>
              <a:schemeClr val="tx1"/>
            </a:solidFill>
            <a:prstDash val="solid"/>
          </a:ln>
        </c:spPr>
        <c:txPr>
          <a:bodyPr rot="0" vert="horz"/>
          <a:lstStyle/>
          <a:p>
            <a:pPr>
              <a:defRPr sz="1200" b="1" i="0" u="none" strike="noStrike" baseline="0">
                <a:solidFill>
                  <a:schemeClr val="tx1"/>
                </a:solidFill>
                <a:latin typeface="Geneva"/>
                <a:ea typeface="Geneva"/>
                <a:cs typeface="Geneva"/>
              </a:defRPr>
            </a:pPr>
            <a:endParaRPr lang="en-US"/>
          </a:p>
        </c:txPr>
        <c:crossAx val="92105728"/>
        <c:crosses val="autoZero"/>
        <c:crossBetween val="between"/>
        <c:majorUnit val="0.25"/>
      </c:valAx>
      <c:spPr>
        <a:noFill/>
        <a:ln w="12703">
          <a:solidFill>
            <a:schemeClr val="tx1"/>
          </a:solidFill>
          <a:prstDash val="solid"/>
        </a:ln>
      </c:spPr>
    </c:plotArea>
    <c:legend>
      <c:legendPos val="r"/>
      <c:legendEntry>
        <c:idx val="0"/>
        <c:txPr>
          <a:bodyPr/>
          <a:lstStyle/>
          <a:p>
            <a:pPr>
              <a:defRPr sz="1100" b="1" i="0" u="none" strike="noStrike" baseline="0">
                <a:solidFill>
                  <a:schemeClr val="tx1"/>
                </a:solidFill>
                <a:latin typeface="Geneva"/>
                <a:ea typeface="Geneva"/>
                <a:cs typeface="Geneva"/>
              </a:defRPr>
            </a:pPr>
            <a:endParaRPr lang="en-US"/>
          </a:p>
        </c:txPr>
      </c:legendEntry>
      <c:legendEntry>
        <c:idx val="1"/>
        <c:txPr>
          <a:bodyPr/>
          <a:lstStyle/>
          <a:p>
            <a:pPr>
              <a:defRPr sz="1100" b="1" i="0" u="none" strike="noStrike" baseline="0">
                <a:solidFill>
                  <a:schemeClr val="tx1"/>
                </a:solidFill>
                <a:latin typeface="Geneva"/>
                <a:ea typeface="Geneva"/>
                <a:cs typeface="Geneva"/>
              </a:defRPr>
            </a:pPr>
            <a:endParaRPr lang="en-US"/>
          </a:p>
        </c:txPr>
      </c:legendEntry>
      <c:legendEntry>
        <c:idx val="2"/>
        <c:txPr>
          <a:bodyPr/>
          <a:lstStyle/>
          <a:p>
            <a:pPr>
              <a:defRPr sz="1100" b="1" i="0" u="none" strike="noStrike" baseline="0">
                <a:solidFill>
                  <a:schemeClr val="tx1"/>
                </a:solidFill>
                <a:latin typeface="Geneva"/>
                <a:ea typeface="Geneva"/>
                <a:cs typeface="Geneva"/>
              </a:defRPr>
            </a:pPr>
            <a:endParaRPr lang="en-US"/>
          </a:p>
        </c:txPr>
      </c:legendEntry>
      <c:legendEntry>
        <c:idx val="3"/>
        <c:txPr>
          <a:bodyPr/>
          <a:lstStyle/>
          <a:p>
            <a:pPr>
              <a:defRPr sz="1100" b="1" i="0" u="none" strike="noStrike" baseline="0">
                <a:solidFill>
                  <a:schemeClr val="tx1"/>
                </a:solidFill>
                <a:latin typeface="Geneva"/>
                <a:ea typeface="Geneva"/>
                <a:cs typeface="Geneva"/>
              </a:defRPr>
            </a:pPr>
            <a:endParaRPr lang="en-US"/>
          </a:p>
        </c:txPr>
      </c:legendEntry>
      <c:layout>
        <c:manualLayout>
          <c:xMode val="edge"/>
          <c:yMode val="edge"/>
          <c:x val="0.12626145604750227"/>
          <c:y val="0.48517791811620042"/>
          <c:w val="0.21304553375500196"/>
          <c:h val="0.32296817407223005"/>
        </c:manualLayout>
      </c:layout>
      <c:overlay val="0"/>
      <c:spPr>
        <a:noFill/>
        <a:ln w="25406">
          <a:noFill/>
        </a:ln>
      </c:spPr>
      <c:txPr>
        <a:bodyPr/>
        <a:lstStyle/>
        <a:p>
          <a:pPr>
            <a:defRPr sz="1630" b="1" i="0" u="none" strike="noStrike" baseline="0">
              <a:solidFill>
                <a:schemeClr val="tx1"/>
              </a:solidFill>
              <a:latin typeface="Geneva"/>
              <a:ea typeface="Geneva"/>
              <a:cs typeface="Geneva"/>
            </a:defRPr>
          </a:pPr>
          <a:endParaRPr lang="en-US"/>
        </a:p>
      </c:txPr>
    </c:legend>
    <c:plotVisOnly val="1"/>
    <c:dispBlanksAs val="zero"/>
    <c:showDLblsOverMax val="0"/>
  </c:chart>
  <c:spPr>
    <a:noFill/>
    <a:ln>
      <a:noFill/>
    </a:ln>
  </c:spPr>
  <c:txPr>
    <a:bodyPr/>
    <a:lstStyle/>
    <a:p>
      <a:pPr>
        <a:defRPr sz="1775" b="1" i="0" u="none" strike="noStrike" baseline="0">
          <a:solidFill>
            <a:schemeClr val="tx1"/>
          </a:solidFill>
          <a:latin typeface="Geneva"/>
          <a:ea typeface="Geneva"/>
          <a:cs typeface="Geneva"/>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0.53086</cdr:x>
      <cdr:y>0.06875</cdr:y>
    </cdr:from>
    <cdr:to>
      <cdr:x>0.87223</cdr:x>
      <cdr:y>0.57945</cdr:y>
    </cdr:to>
    <cdr:sp macro="" textlink="">
      <cdr:nvSpPr>
        <cdr:cNvPr id="2" name="Freeform 1"/>
        <cdr:cNvSpPr/>
      </cdr:nvSpPr>
      <cdr:spPr>
        <a:xfrm xmlns:a="http://schemas.openxmlformats.org/drawingml/2006/main">
          <a:off x="3290047" y="251012"/>
          <a:ext cx="2115671" cy="1864659"/>
        </a:xfrm>
        <a:custGeom xmlns:a="http://schemas.openxmlformats.org/drawingml/2006/main">
          <a:avLst/>
          <a:gdLst>
            <a:gd name="connsiteX0" fmla="*/ 0 w 2115671"/>
            <a:gd name="connsiteY0" fmla="*/ 0 h 1864659"/>
            <a:gd name="connsiteX1" fmla="*/ 0 w 2115671"/>
            <a:gd name="connsiteY1" fmla="*/ 277906 h 1864659"/>
            <a:gd name="connsiteX2" fmla="*/ 98612 w 2115671"/>
            <a:gd name="connsiteY2" fmla="*/ 313764 h 1864659"/>
            <a:gd name="connsiteX3" fmla="*/ 1093694 w 2115671"/>
            <a:gd name="connsiteY3" fmla="*/ 1246094 h 1864659"/>
            <a:gd name="connsiteX4" fmla="*/ 2115671 w 2115671"/>
            <a:gd name="connsiteY4" fmla="*/ 1864659 h 1864659"/>
            <a:gd name="connsiteX5" fmla="*/ 2097741 w 2115671"/>
            <a:gd name="connsiteY5" fmla="*/ 8964 h 1864659"/>
            <a:gd name="connsiteX6" fmla="*/ 0 w 2115671"/>
            <a:gd name="connsiteY6" fmla="*/ 0 h 1864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15671" h="1864659">
              <a:moveTo>
                <a:pt x="0" y="0"/>
              </a:moveTo>
              <a:lnTo>
                <a:pt x="0" y="277906"/>
              </a:lnTo>
              <a:lnTo>
                <a:pt x="98612" y="313764"/>
              </a:lnTo>
              <a:lnTo>
                <a:pt x="1093694" y="1246094"/>
              </a:lnTo>
              <a:lnTo>
                <a:pt x="2115671" y="1864659"/>
              </a:lnTo>
              <a:lnTo>
                <a:pt x="2097741" y="8964"/>
              </a:lnTo>
              <a:lnTo>
                <a:pt x="0" y="0"/>
              </a:lnTo>
              <a:close/>
            </a:path>
          </a:pathLst>
        </a:custGeom>
        <a:solidFill xmlns:a="http://schemas.openxmlformats.org/drawingml/2006/main">
          <a:srgbClr val="0383A1">
            <a:alpha val="19000"/>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23624FE7-4C65-4EC5-90FE-72B021BFCAAD}" type="datetimeFigureOut">
              <a:rPr lang="en-US" smtClean="0"/>
              <a:t>11/21/2016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828792-A615-4C8A-B524-AEF6F735A2F8}" type="slidenum">
              <a:rPr lang="en-US" smtClean="0"/>
              <a:t>‹#›</a:t>
            </a:fld>
            <a:endParaRPr lang="en-US"/>
          </a:p>
        </p:txBody>
      </p:sp>
    </p:spTree>
    <p:extLst>
      <p:ext uri="{BB962C8B-B14F-4D97-AF65-F5344CB8AC3E}">
        <p14:creationId xmlns:p14="http://schemas.microsoft.com/office/powerpoint/2010/main" val="682045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CCF0615-D60D-4856-B56A-3DB8F13C2367}" type="datetimeFigureOut">
              <a:rPr lang="en-US" smtClean="0"/>
              <a:t>11/21/2016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17A7F-F99E-420A-B999-BB91E86FD613}" type="slidenum">
              <a:rPr lang="en-US" smtClean="0"/>
              <a:t>‹#›</a:t>
            </a:fld>
            <a:endParaRPr lang="en-US"/>
          </a:p>
        </p:txBody>
      </p:sp>
    </p:spTree>
    <p:extLst>
      <p:ext uri="{BB962C8B-B14F-4D97-AF65-F5344CB8AC3E}">
        <p14:creationId xmlns:p14="http://schemas.microsoft.com/office/powerpoint/2010/main" val="886858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a:t>
            </a:fld>
            <a:endParaRPr lang="en-US"/>
          </a:p>
        </p:txBody>
      </p:sp>
    </p:spTree>
    <p:extLst>
      <p:ext uri="{BB962C8B-B14F-4D97-AF65-F5344CB8AC3E}">
        <p14:creationId xmlns:p14="http://schemas.microsoft.com/office/powerpoint/2010/main" val="3461141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10</a:t>
            </a:fld>
            <a:endParaRPr lang="en-US"/>
          </a:p>
        </p:txBody>
      </p:sp>
    </p:spTree>
    <p:extLst>
      <p:ext uri="{BB962C8B-B14F-4D97-AF65-F5344CB8AC3E}">
        <p14:creationId xmlns:p14="http://schemas.microsoft.com/office/powerpoint/2010/main" val="1738856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11</a:t>
            </a:fld>
            <a:endParaRPr lang="en-US"/>
          </a:p>
        </p:txBody>
      </p:sp>
    </p:spTree>
    <p:extLst>
      <p:ext uri="{BB962C8B-B14F-4D97-AF65-F5344CB8AC3E}">
        <p14:creationId xmlns:p14="http://schemas.microsoft.com/office/powerpoint/2010/main" val="4271747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12</a:t>
            </a:fld>
            <a:endParaRPr lang="en-US"/>
          </a:p>
        </p:txBody>
      </p:sp>
    </p:spTree>
    <p:extLst>
      <p:ext uri="{BB962C8B-B14F-4D97-AF65-F5344CB8AC3E}">
        <p14:creationId xmlns:p14="http://schemas.microsoft.com/office/powerpoint/2010/main" val="1603213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13</a:t>
            </a:fld>
            <a:endParaRPr lang="en-US"/>
          </a:p>
        </p:txBody>
      </p:sp>
    </p:spTree>
    <p:extLst>
      <p:ext uri="{BB962C8B-B14F-4D97-AF65-F5344CB8AC3E}">
        <p14:creationId xmlns:p14="http://schemas.microsoft.com/office/powerpoint/2010/main" val="270435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14</a:t>
            </a:fld>
            <a:endParaRPr lang="en-US"/>
          </a:p>
        </p:txBody>
      </p:sp>
    </p:spTree>
    <p:extLst>
      <p:ext uri="{BB962C8B-B14F-4D97-AF65-F5344CB8AC3E}">
        <p14:creationId xmlns:p14="http://schemas.microsoft.com/office/powerpoint/2010/main" val="52986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15</a:t>
            </a:fld>
            <a:endParaRPr lang="en-US"/>
          </a:p>
        </p:txBody>
      </p:sp>
    </p:spTree>
    <p:extLst>
      <p:ext uri="{BB962C8B-B14F-4D97-AF65-F5344CB8AC3E}">
        <p14:creationId xmlns:p14="http://schemas.microsoft.com/office/powerpoint/2010/main" val="9628449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16</a:t>
            </a:fld>
            <a:endParaRPr lang="en-US"/>
          </a:p>
        </p:txBody>
      </p:sp>
    </p:spTree>
    <p:extLst>
      <p:ext uri="{BB962C8B-B14F-4D97-AF65-F5344CB8AC3E}">
        <p14:creationId xmlns:p14="http://schemas.microsoft.com/office/powerpoint/2010/main" val="2427394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17</a:t>
            </a:fld>
            <a:endParaRPr lang="en-US"/>
          </a:p>
        </p:txBody>
      </p:sp>
    </p:spTree>
    <p:extLst>
      <p:ext uri="{BB962C8B-B14F-4D97-AF65-F5344CB8AC3E}">
        <p14:creationId xmlns:p14="http://schemas.microsoft.com/office/powerpoint/2010/main" val="3957792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18</a:t>
            </a:fld>
            <a:endParaRPr lang="en-US"/>
          </a:p>
        </p:txBody>
      </p:sp>
    </p:spTree>
    <p:extLst>
      <p:ext uri="{BB962C8B-B14F-4D97-AF65-F5344CB8AC3E}">
        <p14:creationId xmlns:p14="http://schemas.microsoft.com/office/powerpoint/2010/main" val="39990348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19</a:t>
            </a:fld>
            <a:endParaRPr lang="en-US"/>
          </a:p>
        </p:txBody>
      </p:sp>
    </p:spTree>
    <p:extLst>
      <p:ext uri="{BB962C8B-B14F-4D97-AF65-F5344CB8AC3E}">
        <p14:creationId xmlns:p14="http://schemas.microsoft.com/office/powerpoint/2010/main" val="2992673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2</a:t>
            </a:fld>
            <a:endParaRPr lang="en-US"/>
          </a:p>
        </p:txBody>
      </p:sp>
    </p:spTree>
    <p:extLst>
      <p:ext uri="{BB962C8B-B14F-4D97-AF65-F5344CB8AC3E}">
        <p14:creationId xmlns:p14="http://schemas.microsoft.com/office/powerpoint/2010/main" val="15288271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20</a:t>
            </a:fld>
            <a:endParaRPr lang="en-US"/>
          </a:p>
        </p:txBody>
      </p:sp>
    </p:spTree>
    <p:extLst>
      <p:ext uri="{BB962C8B-B14F-4D97-AF65-F5344CB8AC3E}">
        <p14:creationId xmlns:p14="http://schemas.microsoft.com/office/powerpoint/2010/main" val="815770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3</a:t>
            </a:fld>
            <a:endParaRPr lang="en-US"/>
          </a:p>
        </p:txBody>
      </p:sp>
    </p:spTree>
    <p:extLst>
      <p:ext uri="{BB962C8B-B14F-4D97-AF65-F5344CB8AC3E}">
        <p14:creationId xmlns:p14="http://schemas.microsoft.com/office/powerpoint/2010/main" val="1751282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4</a:t>
            </a:fld>
            <a:endParaRPr lang="en-US"/>
          </a:p>
        </p:txBody>
      </p:sp>
    </p:spTree>
    <p:extLst>
      <p:ext uri="{BB962C8B-B14F-4D97-AF65-F5344CB8AC3E}">
        <p14:creationId xmlns:p14="http://schemas.microsoft.com/office/powerpoint/2010/main" val="973546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5</a:t>
            </a:fld>
            <a:endParaRPr lang="en-US"/>
          </a:p>
        </p:txBody>
      </p:sp>
    </p:spTree>
    <p:extLst>
      <p:ext uri="{BB962C8B-B14F-4D97-AF65-F5344CB8AC3E}">
        <p14:creationId xmlns:p14="http://schemas.microsoft.com/office/powerpoint/2010/main" val="2000456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6</a:t>
            </a:fld>
            <a:endParaRPr lang="en-US"/>
          </a:p>
        </p:txBody>
      </p:sp>
    </p:spTree>
    <p:extLst>
      <p:ext uri="{BB962C8B-B14F-4D97-AF65-F5344CB8AC3E}">
        <p14:creationId xmlns:p14="http://schemas.microsoft.com/office/powerpoint/2010/main" val="2436662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7</a:t>
            </a:fld>
            <a:endParaRPr lang="en-US"/>
          </a:p>
        </p:txBody>
      </p:sp>
    </p:spTree>
    <p:extLst>
      <p:ext uri="{BB962C8B-B14F-4D97-AF65-F5344CB8AC3E}">
        <p14:creationId xmlns:p14="http://schemas.microsoft.com/office/powerpoint/2010/main" val="727438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8</a:t>
            </a:fld>
            <a:endParaRPr lang="en-US"/>
          </a:p>
        </p:txBody>
      </p:sp>
    </p:spTree>
    <p:extLst>
      <p:ext uri="{BB962C8B-B14F-4D97-AF65-F5344CB8AC3E}">
        <p14:creationId xmlns:p14="http://schemas.microsoft.com/office/powerpoint/2010/main" val="3840970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017A7F-F99E-420A-B999-BB91E86FD613}" type="slidenum">
              <a:rPr lang="en-US" smtClean="0"/>
              <a:t>9</a:t>
            </a:fld>
            <a:endParaRPr lang="en-US"/>
          </a:p>
        </p:txBody>
      </p:sp>
    </p:spTree>
    <p:extLst>
      <p:ext uri="{BB962C8B-B14F-4D97-AF65-F5344CB8AC3E}">
        <p14:creationId xmlns:p14="http://schemas.microsoft.com/office/powerpoint/2010/main" val="229611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3DA586-3F23-4A87-831C-FFAF0DA68D40}"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685FA-F9FF-4243-BAE4-4F1B044FC3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lvl1pPr>
              <a:defRPr>
                <a:solidFill>
                  <a:srgbClr val="0383A1"/>
                </a:solidFill>
              </a:defRPr>
            </a:lvl1pPr>
          </a:lstStyle>
          <a:p>
            <a:r>
              <a:rPr lang="en-US" dirty="0"/>
              <a:t>goluke@blue-way.net</a:t>
            </a:r>
          </a:p>
        </p:txBody>
      </p:sp>
      <p:sp>
        <p:nvSpPr>
          <p:cNvPr id="6" name="Slide Number Placeholder 5"/>
          <p:cNvSpPr>
            <a:spLocks noGrp="1"/>
          </p:cNvSpPr>
          <p:nvPr>
            <p:ph type="sldNum" sz="quarter" idx="12"/>
          </p:nvPr>
        </p:nvSpPr>
        <p:spPr/>
        <p:txBody>
          <a:bodyPr/>
          <a:lstStyle>
            <a:lvl1pPr>
              <a:defRPr>
                <a:solidFill>
                  <a:srgbClr val="0383A1"/>
                </a:solidFill>
              </a:defRPr>
            </a:lvl1pPr>
          </a:lstStyle>
          <a:p>
            <a:fld id="{D87D39B1-7169-4B0F-A41D-B7AC5F23294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lvl1pPr>
              <a:defRPr>
                <a:solidFill>
                  <a:srgbClr val="0383A1"/>
                </a:solidFill>
              </a:defRPr>
            </a:lvl1pPr>
          </a:lstStyle>
          <a:p>
            <a:r>
              <a:rPr lang="en-US" dirty="0"/>
              <a:t>goluke@blue-way.net</a:t>
            </a:r>
          </a:p>
        </p:txBody>
      </p:sp>
      <p:sp>
        <p:nvSpPr>
          <p:cNvPr id="6" name="Slide Number Placeholder 5"/>
          <p:cNvSpPr>
            <a:spLocks noGrp="1"/>
          </p:cNvSpPr>
          <p:nvPr>
            <p:ph type="sldNum" sz="quarter" idx="12"/>
          </p:nvPr>
        </p:nvSpPr>
        <p:spPr/>
        <p:txBody>
          <a:bodyPr/>
          <a:lstStyle>
            <a:lvl1pPr>
              <a:defRPr>
                <a:solidFill>
                  <a:srgbClr val="0383A1"/>
                </a:solidFill>
              </a:defRPr>
            </a:lvl1pPr>
          </a:lstStyle>
          <a:p>
            <a:fld id="{D87D39B1-7169-4B0F-A41D-B7AC5F23294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DA586-3F23-4A87-831C-FFAF0DA68D40}" type="datetimeFigureOut">
              <a:rPr lang="en-US" smtClean="0"/>
              <a:pPr/>
              <a:t>11/21/2016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685FA-F9FF-4243-BAE4-4F1B044FC3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304800" y="381000"/>
            <a:ext cx="3019425" cy="3209925"/>
          </a:xfrm>
          <a:prstGeom prst="rect">
            <a:avLst/>
          </a:prstGeom>
          <a:noFill/>
          <a:ln w="9525">
            <a:noFill/>
            <a:miter lim="800000"/>
            <a:headEnd/>
            <a:tailEnd/>
          </a:ln>
        </p:spPr>
      </p:pic>
      <p:sp>
        <p:nvSpPr>
          <p:cNvPr id="6" name="TextBox 5"/>
          <p:cNvSpPr txBox="1"/>
          <p:nvPr/>
        </p:nvSpPr>
        <p:spPr>
          <a:xfrm>
            <a:off x="3962400" y="740600"/>
            <a:ext cx="4419599" cy="1938992"/>
          </a:xfrm>
          <a:prstGeom prst="rect">
            <a:avLst/>
          </a:prstGeom>
          <a:noFill/>
        </p:spPr>
        <p:txBody>
          <a:bodyPr wrap="square" rtlCol="0">
            <a:spAutoFit/>
          </a:bodyPr>
          <a:lstStyle/>
          <a:p>
            <a:r>
              <a:rPr lang="en-US" sz="2400" b="1" dirty="0">
                <a:solidFill>
                  <a:srgbClr val="014872"/>
                </a:solidFill>
                <a:latin typeface="Open Sans Semibold" pitchFamily="34" charset="0"/>
                <a:ea typeface="Open Sans Semibold" pitchFamily="34" charset="0"/>
                <a:cs typeface="Open Sans Semibold" pitchFamily="34" charset="0"/>
              </a:rPr>
              <a:t>Future thinking scenarios – how will youth work and youth sector transform in the future</a:t>
            </a:r>
          </a:p>
        </p:txBody>
      </p:sp>
      <p:sp>
        <p:nvSpPr>
          <p:cNvPr id="7" name="TextBox 6"/>
          <p:cNvSpPr txBox="1"/>
          <p:nvPr/>
        </p:nvSpPr>
        <p:spPr>
          <a:xfrm>
            <a:off x="3962400" y="3590925"/>
            <a:ext cx="4411336" cy="1200329"/>
          </a:xfrm>
          <a:prstGeom prst="rect">
            <a:avLst/>
          </a:prstGeom>
          <a:noFill/>
        </p:spPr>
        <p:txBody>
          <a:bodyPr wrap="none" rtlCol="0">
            <a:spAutoFit/>
          </a:bodyPr>
          <a:lstStyle/>
          <a:p>
            <a:r>
              <a:rPr lang="en-US" sz="2400" b="1" i="1" dirty="0">
                <a:solidFill>
                  <a:srgbClr val="056588"/>
                </a:solidFill>
                <a:latin typeface="Open Sans Semibold" pitchFamily="34" charset="0"/>
                <a:ea typeface="Open Sans Semibold" pitchFamily="34" charset="0"/>
                <a:cs typeface="Open Sans Semibold" pitchFamily="34" charset="0"/>
              </a:rPr>
              <a:t>Journeys to a New Life</a:t>
            </a:r>
          </a:p>
          <a:p>
            <a:r>
              <a:rPr lang="en-US" sz="2400" dirty="0">
                <a:solidFill>
                  <a:srgbClr val="056588"/>
                </a:solidFill>
                <a:latin typeface="Open Sans Semibold" pitchFamily="34" charset="0"/>
                <a:ea typeface="Open Sans Semibold" pitchFamily="34" charset="0"/>
                <a:cs typeface="Open Sans Semibold" pitchFamily="34" charset="0"/>
              </a:rPr>
              <a:t>EU-</a:t>
            </a:r>
            <a:r>
              <a:rPr lang="en-US" sz="2400" dirty="0" err="1">
                <a:solidFill>
                  <a:srgbClr val="056588"/>
                </a:solidFill>
                <a:latin typeface="Open Sans Semibold" pitchFamily="34" charset="0"/>
                <a:ea typeface="Open Sans Semibold" pitchFamily="34" charset="0"/>
                <a:cs typeface="Open Sans Semibold" pitchFamily="34" charset="0"/>
              </a:rPr>
              <a:t>CoE</a:t>
            </a:r>
            <a:r>
              <a:rPr lang="en-US" sz="2400" dirty="0">
                <a:solidFill>
                  <a:srgbClr val="056588"/>
                </a:solidFill>
                <a:latin typeface="Open Sans Semibold" pitchFamily="34" charset="0"/>
                <a:ea typeface="Open Sans Semibold" pitchFamily="34" charset="0"/>
                <a:cs typeface="Open Sans Semibold" pitchFamily="34" charset="0"/>
              </a:rPr>
              <a:t> youth partnership</a:t>
            </a:r>
            <a:br>
              <a:rPr lang="en-US" sz="2400" dirty="0">
                <a:solidFill>
                  <a:srgbClr val="056588"/>
                </a:solidFill>
                <a:latin typeface="Open Sans Semibold" pitchFamily="34" charset="0"/>
                <a:ea typeface="Open Sans Semibold" pitchFamily="34" charset="0"/>
                <a:cs typeface="Open Sans Semibold" pitchFamily="34" charset="0"/>
              </a:rPr>
            </a:br>
            <a:r>
              <a:rPr lang="en-US" sz="2400" dirty="0">
                <a:solidFill>
                  <a:srgbClr val="056588"/>
                </a:solidFill>
                <a:latin typeface="Open Sans Semibold" pitchFamily="34" charset="0"/>
                <a:ea typeface="Open Sans Semibold" pitchFamily="34" charset="0"/>
                <a:cs typeface="Open Sans Semibold" pitchFamily="34" charset="0"/>
              </a:rPr>
              <a:t>Brussels, Nov. 23-24, 2016</a:t>
            </a:r>
          </a:p>
        </p:txBody>
      </p:sp>
      <p:sp>
        <p:nvSpPr>
          <p:cNvPr id="8" name="TextBox 7"/>
          <p:cNvSpPr txBox="1"/>
          <p:nvPr/>
        </p:nvSpPr>
        <p:spPr>
          <a:xfrm>
            <a:off x="3962400" y="5181600"/>
            <a:ext cx="2890535" cy="954107"/>
          </a:xfrm>
          <a:prstGeom prst="rect">
            <a:avLst/>
          </a:prstGeom>
          <a:noFill/>
        </p:spPr>
        <p:txBody>
          <a:bodyPr wrap="none" rtlCol="0">
            <a:spAutoFit/>
          </a:bodyPr>
          <a:lstStyle/>
          <a:p>
            <a:endParaRPr lang="en-US" sz="2800" dirty="0">
              <a:solidFill>
                <a:srgbClr val="0383A1"/>
              </a:solidFill>
              <a:latin typeface="Open Sans Semibold" pitchFamily="34" charset="0"/>
              <a:ea typeface="Open Sans Semibold" pitchFamily="34" charset="0"/>
              <a:cs typeface="Open Sans Semibold" pitchFamily="34" charset="0"/>
            </a:endParaRPr>
          </a:p>
          <a:p>
            <a:r>
              <a:rPr lang="en-US" sz="2800" b="1" dirty="0">
                <a:solidFill>
                  <a:srgbClr val="0383A1"/>
                </a:solidFill>
                <a:latin typeface="Open Sans Semibold" pitchFamily="34" charset="0"/>
                <a:ea typeface="Open Sans Semibold" pitchFamily="34" charset="0"/>
                <a:cs typeface="Open Sans Semibold" pitchFamily="34" charset="0"/>
              </a:rPr>
              <a:t>Ulrich Golüke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10</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69455" y="330785"/>
            <a:ext cx="5992346"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The key to success</a:t>
            </a:r>
          </a:p>
        </p:txBody>
      </p:sp>
      <p:sp>
        <p:nvSpPr>
          <p:cNvPr id="7" name="TextBox 6"/>
          <p:cNvSpPr txBox="1"/>
          <p:nvPr/>
        </p:nvSpPr>
        <p:spPr>
          <a:xfrm>
            <a:off x="973323" y="3261159"/>
            <a:ext cx="8196802" cy="584775"/>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2</a:t>
            </a:r>
            <a:r>
              <a:rPr lang="en-US" sz="3200" dirty="0">
                <a:solidFill>
                  <a:srgbClr val="0383A1"/>
                </a:solidFill>
                <a:latin typeface="Open Sans Semibold" pitchFamily="34" charset="0"/>
                <a:ea typeface="Open Sans Semibold" pitchFamily="34" charset="0"/>
                <a:cs typeface="Open Sans Semibold" pitchFamily="34" charset="0"/>
              </a:rPr>
              <a:t> They need to be authentic.</a:t>
            </a:r>
          </a:p>
        </p:txBody>
      </p:sp>
      <p:sp>
        <p:nvSpPr>
          <p:cNvPr id="9" name="TextBox 8"/>
          <p:cNvSpPr txBox="1"/>
          <p:nvPr/>
        </p:nvSpPr>
        <p:spPr>
          <a:xfrm>
            <a:off x="953729" y="1460734"/>
            <a:ext cx="8196802" cy="1077218"/>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1 </a:t>
            </a:r>
            <a:r>
              <a:rPr lang="en-US" sz="3200" dirty="0">
                <a:solidFill>
                  <a:srgbClr val="0383A1"/>
                </a:solidFill>
                <a:latin typeface="Open Sans Semibold" pitchFamily="34" charset="0"/>
                <a:ea typeface="Open Sans Semibold" pitchFamily="34" charset="0"/>
                <a:cs typeface="Open Sans Semibold" pitchFamily="34" charset="0"/>
              </a:rPr>
              <a:t>Stories must be created, told and spread by those ‘affected’.</a:t>
            </a:r>
          </a:p>
        </p:txBody>
      </p:sp>
      <p:sp>
        <p:nvSpPr>
          <p:cNvPr id="10" name="TextBox 9"/>
          <p:cNvSpPr txBox="1"/>
          <p:nvPr/>
        </p:nvSpPr>
        <p:spPr>
          <a:xfrm>
            <a:off x="973323" y="4570275"/>
            <a:ext cx="7713477" cy="1077218"/>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3</a:t>
            </a:r>
            <a:r>
              <a:rPr lang="en-US" sz="3200" dirty="0">
                <a:solidFill>
                  <a:srgbClr val="0383A1"/>
                </a:solidFill>
                <a:latin typeface="Open Sans Semibold" pitchFamily="34" charset="0"/>
                <a:ea typeface="Open Sans Semibold" pitchFamily="34" charset="0"/>
                <a:cs typeface="Open Sans Semibold" pitchFamily="34" charset="0"/>
              </a:rPr>
              <a:t> They are negotiated agreements about what could be.</a:t>
            </a:r>
          </a:p>
        </p:txBody>
      </p:sp>
    </p:spTree>
    <p:extLst>
      <p:ext uri="{BB962C8B-B14F-4D97-AF65-F5344CB8AC3E}">
        <p14:creationId xmlns:p14="http://schemas.microsoft.com/office/powerpoint/2010/main" val="314359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11</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382112" y="1066195"/>
            <a:ext cx="6628288" cy="523220"/>
          </a:xfrm>
          <a:prstGeom prst="rect">
            <a:avLst/>
          </a:prstGeom>
          <a:noFill/>
        </p:spPr>
        <p:txBody>
          <a:bodyPr wrap="square" rtlCol="0">
            <a:spAutoFit/>
          </a:bodyPr>
          <a:lstStyle/>
          <a:p>
            <a:r>
              <a:rPr lang="en-US" sz="2800" dirty="0">
                <a:solidFill>
                  <a:srgbClr val="014872"/>
                </a:solidFill>
                <a:latin typeface="Open Sans Semibold" pitchFamily="34" charset="0"/>
                <a:ea typeface="Open Sans Semibold" pitchFamily="34" charset="0"/>
                <a:cs typeface="Open Sans Semibold" pitchFamily="34" charset="0"/>
              </a:rPr>
              <a:t>We’re no longer material constraint</a:t>
            </a:r>
          </a:p>
        </p:txBody>
      </p:sp>
      <p:graphicFrame>
        <p:nvGraphicFramePr>
          <p:cNvPr id="15" name="Object 2"/>
          <p:cNvGraphicFramePr>
            <a:graphicFrameLocks noChangeAspect="1"/>
          </p:cNvGraphicFramePr>
          <p:nvPr>
            <p:extLst>
              <p:ext uri="{D42A27DB-BD31-4B8C-83A1-F6EECF244321}">
                <p14:modId xmlns:p14="http://schemas.microsoft.com/office/powerpoint/2010/main" val="2063575918"/>
              </p:ext>
            </p:extLst>
          </p:nvPr>
        </p:nvGraphicFramePr>
        <p:xfrm>
          <a:off x="404306" y="1701936"/>
          <a:ext cx="6197600" cy="3651174"/>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 Box 36"/>
          <p:cNvSpPr txBox="1">
            <a:spLocks noChangeArrowheads="1"/>
          </p:cNvSpPr>
          <p:nvPr/>
        </p:nvSpPr>
        <p:spPr bwMode="auto">
          <a:xfrm>
            <a:off x="457200" y="5546897"/>
            <a:ext cx="5410200" cy="400110"/>
          </a:xfrm>
          <a:prstGeom prst="rect">
            <a:avLst/>
          </a:prstGeom>
          <a:noFill/>
          <a:ln w="12700" cap="sq">
            <a:noFill/>
            <a:miter lim="800000"/>
            <a:headEnd type="none" w="sm" len="sm"/>
            <a:tailEnd type="none" w="sm" len="sm"/>
          </a:ln>
          <a:effectLst/>
        </p:spPr>
        <p:txBody>
          <a:bodyPr wrap="square">
            <a:spAutoFit/>
          </a:bodyPr>
          <a:lstStyle/>
          <a:p>
            <a:r>
              <a:rPr lang="en-US" sz="1000" dirty="0" err="1">
                <a:solidFill>
                  <a:srgbClr val="0383A1"/>
                </a:solidFill>
                <a:latin typeface="Open Sans Semibold" pitchFamily="34" charset="0"/>
                <a:ea typeface="Open Sans Semibold" pitchFamily="34" charset="0"/>
                <a:cs typeface="Open Sans Semibold" pitchFamily="34" charset="0"/>
              </a:rPr>
              <a:t>Grübler</a:t>
            </a:r>
            <a:r>
              <a:rPr lang="en-US" sz="1000" dirty="0">
                <a:solidFill>
                  <a:srgbClr val="0383A1"/>
                </a:solidFill>
                <a:latin typeface="Open Sans Semibold" pitchFamily="34" charset="0"/>
                <a:ea typeface="Open Sans Semibold" pitchFamily="34" charset="0"/>
                <a:cs typeface="Open Sans Semibold" pitchFamily="34" charset="0"/>
              </a:rPr>
              <a:t>, A, Technology and Global Change, 1998, Cambridge University Press</a:t>
            </a:r>
            <a:br>
              <a:rPr lang="en-US" sz="1000" dirty="0">
                <a:solidFill>
                  <a:srgbClr val="0383A1"/>
                </a:solidFill>
                <a:latin typeface="Open Sans Semibold" pitchFamily="34" charset="0"/>
                <a:ea typeface="Open Sans Semibold" pitchFamily="34" charset="0"/>
                <a:cs typeface="Open Sans Semibold" pitchFamily="34" charset="0"/>
              </a:rPr>
            </a:br>
            <a:r>
              <a:rPr lang="en-US" sz="1000" dirty="0" err="1">
                <a:solidFill>
                  <a:srgbClr val="0383A1"/>
                </a:solidFill>
                <a:latin typeface="Open Sans Semibold" pitchFamily="34" charset="0"/>
                <a:ea typeface="Open Sans Semibold" pitchFamily="34" charset="0"/>
                <a:cs typeface="Open Sans Semibold" pitchFamily="34" charset="0"/>
              </a:rPr>
              <a:t>Lebergott</a:t>
            </a:r>
            <a:r>
              <a:rPr lang="en-US" sz="1000" dirty="0">
                <a:solidFill>
                  <a:srgbClr val="0383A1"/>
                </a:solidFill>
                <a:latin typeface="Open Sans Semibold" pitchFamily="34" charset="0"/>
                <a:ea typeface="Open Sans Semibold" pitchFamily="34" charset="0"/>
                <a:cs typeface="Open Sans Semibold" pitchFamily="34" charset="0"/>
              </a:rPr>
              <a:t>, S, Consumer Expenditures, 1995, Princeton University Press</a:t>
            </a:r>
          </a:p>
        </p:txBody>
      </p:sp>
      <p:grpSp>
        <p:nvGrpSpPr>
          <p:cNvPr id="1029" name="Group 5"/>
          <p:cNvGrpSpPr>
            <a:grpSpLocks noChangeAspect="1"/>
          </p:cNvGrpSpPr>
          <p:nvPr/>
        </p:nvGrpSpPr>
        <p:grpSpPr bwMode="auto">
          <a:xfrm>
            <a:off x="6765495" y="1658635"/>
            <a:ext cx="2245155" cy="4028980"/>
            <a:chOff x="4320" y="2256"/>
            <a:chExt cx="1117" cy="1360"/>
          </a:xfrm>
        </p:grpSpPr>
        <p:sp>
          <p:nvSpPr>
            <p:cNvPr id="1028" name="AutoShape 4"/>
            <p:cNvSpPr>
              <a:spLocks noChangeAspect="1" noChangeArrowheads="1" noTextEdit="1"/>
            </p:cNvSpPr>
            <p:nvPr/>
          </p:nvSpPr>
          <p:spPr bwMode="auto">
            <a:xfrm>
              <a:off x="4320" y="2256"/>
              <a:ext cx="1117" cy="1360"/>
            </a:xfrm>
            <a:prstGeom prst="rect">
              <a:avLst/>
            </a:prstGeom>
            <a:solidFill>
              <a:srgbClr val="0383A1">
                <a:alpha val="43137"/>
              </a:srgb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4320" y="2256"/>
              <a:ext cx="1117" cy="1360"/>
            </a:xfrm>
            <a:prstGeom prst="rect">
              <a:avLst/>
            </a:prstGeom>
            <a:noFill/>
            <a:ln w="0">
              <a:solidFill>
                <a:srgbClr val="FFFFFE"/>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1" name="Rectangle 7"/>
            <p:cNvSpPr>
              <a:spLocks noChangeArrowheads="1"/>
            </p:cNvSpPr>
            <p:nvPr/>
          </p:nvSpPr>
          <p:spPr bwMode="auto">
            <a:xfrm>
              <a:off x="4333" y="3430"/>
              <a:ext cx="1091" cy="1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2" name="Freeform 8"/>
            <p:cNvSpPr>
              <a:spLocks/>
            </p:cNvSpPr>
            <p:nvPr/>
          </p:nvSpPr>
          <p:spPr bwMode="auto">
            <a:xfrm>
              <a:off x="4320" y="2325"/>
              <a:ext cx="593" cy="1113"/>
            </a:xfrm>
            <a:custGeom>
              <a:avLst/>
              <a:gdLst/>
              <a:ahLst/>
              <a:cxnLst>
                <a:cxn ang="0">
                  <a:pos x="593" y="5"/>
                </a:cxn>
                <a:cxn ang="0">
                  <a:pos x="576" y="0"/>
                </a:cxn>
                <a:cxn ang="0">
                  <a:pos x="0" y="1109"/>
                </a:cxn>
                <a:cxn ang="0">
                  <a:pos x="17" y="1113"/>
                </a:cxn>
                <a:cxn ang="0">
                  <a:pos x="593" y="5"/>
                </a:cxn>
              </a:cxnLst>
              <a:rect l="0" t="0" r="r" b="b"/>
              <a:pathLst>
                <a:path w="593" h="1113">
                  <a:moveTo>
                    <a:pt x="593" y="5"/>
                  </a:moveTo>
                  <a:lnTo>
                    <a:pt x="576" y="0"/>
                  </a:lnTo>
                  <a:lnTo>
                    <a:pt x="0" y="1109"/>
                  </a:lnTo>
                  <a:lnTo>
                    <a:pt x="17" y="1113"/>
                  </a:lnTo>
                  <a:lnTo>
                    <a:pt x="593" y="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3" name="Freeform 9"/>
            <p:cNvSpPr>
              <a:spLocks/>
            </p:cNvSpPr>
            <p:nvPr/>
          </p:nvSpPr>
          <p:spPr bwMode="auto">
            <a:xfrm>
              <a:off x="4896" y="2325"/>
              <a:ext cx="541" cy="1122"/>
            </a:xfrm>
            <a:custGeom>
              <a:avLst/>
              <a:gdLst/>
              <a:ahLst/>
              <a:cxnLst>
                <a:cxn ang="0">
                  <a:pos x="17" y="0"/>
                </a:cxn>
                <a:cxn ang="0">
                  <a:pos x="0" y="5"/>
                </a:cxn>
                <a:cxn ang="0">
                  <a:pos x="524" y="1122"/>
                </a:cxn>
                <a:cxn ang="0">
                  <a:pos x="541" y="1118"/>
                </a:cxn>
                <a:cxn ang="0">
                  <a:pos x="17" y="0"/>
                </a:cxn>
              </a:cxnLst>
              <a:rect l="0" t="0" r="r" b="b"/>
              <a:pathLst>
                <a:path w="541" h="1122">
                  <a:moveTo>
                    <a:pt x="17" y="0"/>
                  </a:moveTo>
                  <a:lnTo>
                    <a:pt x="0" y="5"/>
                  </a:lnTo>
                  <a:lnTo>
                    <a:pt x="524" y="1122"/>
                  </a:lnTo>
                  <a:lnTo>
                    <a:pt x="541" y="1118"/>
                  </a:lnTo>
                  <a:lnTo>
                    <a:pt x="17"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4" name="Rectangle 10"/>
            <p:cNvSpPr>
              <a:spLocks noChangeArrowheads="1"/>
            </p:cNvSpPr>
            <p:nvPr/>
          </p:nvSpPr>
          <p:spPr bwMode="auto">
            <a:xfrm>
              <a:off x="4741" y="3329"/>
              <a:ext cx="340"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E2E2E2"/>
                  </a:solidFill>
                  <a:effectLst/>
                  <a:latin typeface="Trebuchet MS" pitchFamily="34" charset="0"/>
                  <a:cs typeface="Arial" pitchFamily="34" charset="0"/>
                </a:rPr>
                <a:t>biological</a:t>
              </a:r>
              <a:endParaRPr kumimoji="0" lang="en-US" sz="1200" b="0" i="0" u="none" strike="noStrike" cap="none" normalizeH="0" baseline="0" dirty="0">
                <a:ln>
                  <a:noFill/>
                </a:ln>
                <a:solidFill>
                  <a:srgbClr val="E2E2E2"/>
                </a:solidFill>
                <a:effectLst/>
                <a:latin typeface="Arial" pitchFamily="34" charset="0"/>
                <a:cs typeface="Arial" pitchFamily="34" charset="0"/>
              </a:endParaRPr>
            </a:p>
          </p:txBody>
        </p:sp>
        <p:sp>
          <p:nvSpPr>
            <p:cNvPr id="1035" name="Rectangle 11"/>
            <p:cNvSpPr>
              <a:spLocks noChangeArrowheads="1"/>
            </p:cNvSpPr>
            <p:nvPr/>
          </p:nvSpPr>
          <p:spPr bwMode="auto">
            <a:xfrm>
              <a:off x="4802" y="3199"/>
              <a:ext cx="216"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E2E2E2"/>
                  </a:solidFill>
                  <a:effectLst/>
                  <a:latin typeface="Trebuchet MS" pitchFamily="34" charset="0"/>
                  <a:cs typeface="Arial" pitchFamily="34" charset="0"/>
                </a:rPr>
                <a:t>safety</a:t>
              </a:r>
              <a:endParaRPr kumimoji="0" lang="en-US" sz="1200" b="0" i="0" u="none" strike="noStrike" cap="none" normalizeH="0" baseline="0" dirty="0">
                <a:ln>
                  <a:noFill/>
                </a:ln>
                <a:solidFill>
                  <a:srgbClr val="E2E2E2"/>
                </a:solidFill>
                <a:effectLst/>
                <a:latin typeface="Arial" pitchFamily="34" charset="0"/>
                <a:cs typeface="Arial" pitchFamily="34" charset="0"/>
              </a:endParaRPr>
            </a:p>
          </p:txBody>
        </p:sp>
        <p:sp>
          <p:nvSpPr>
            <p:cNvPr id="1036" name="Rectangle 12"/>
            <p:cNvSpPr>
              <a:spLocks noChangeArrowheads="1"/>
            </p:cNvSpPr>
            <p:nvPr/>
          </p:nvSpPr>
          <p:spPr bwMode="auto">
            <a:xfrm>
              <a:off x="4704" y="3086"/>
              <a:ext cx="412"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attachment</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37" name="Rectangle 13"/>
            <p:cNvSpPr>
              <a:spLocks noChangeArrowheads="1"/>
            </p:cNvSpPr>
            <p:nvPr/>
          </p:nvSpPr>
          <p:spPr bwMode="auto">
            <a:xfrm>
              <a:off x="4603" y="2476"/>
              <a:ext cx="615"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self actualization</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38" name="Rectangle 14"/>
            <p:cNvSpPr>
              <a:spLocks noChangeArrowheads="1"/>
            </p:cNvSpPr>
            <p:nvPr/>
          </p:nvSpPr>
          <p:spPr bwMode="auto">
            <a:xfrm>
              <a:off x="4747" y="2779"/>
              <a:ext cx="327"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cognitive</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39" name="Rectangle 15"/>
            <p:cNvSpPr>
              <a:spLocks noChangeArrowheads="1"/>
            </p:cNvSpPr>
            <p:nvPr/>
          </p:nvSpPr>
          <p:spPr bwMode="auto">
            <a:xfrm>
              <a:off x="4780" y="2948"/>
              <a:ext cx="261"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esteem</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40" name="Rectangle 16"/>
            <p:cNvSpPr>
              <a:spLocks noChangeArrowheads="1"/>
            </p:cNvSpPr>
            <p:nvPr/>
          </p:nvSpPr>
          <p:spPr bwMode="auto">
            <a:xfrm>
              <a:off x="4648" y="2294"/>
              <a:ext cx="525"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transcendence</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41" name="Rectangle 17"/>
            <p:cNvSpPr>
              <a:spLocks noChangeArrowheads="1"/>
            </p:cNvSpPr>
            <p:nvPr/>
          </p:nvSpPr>
          <p:spPr bwMode="auto">
            <a:xfrm>
              <a:off x="4746" y="2618"/>
              <a:ext cx="329" cy="9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14872"/>
                  </a:solidFill>
                  <a:effectLst/>
                  <a:latin typeface="Trebuchet MS" pitchFamily="34" charset="0"/>
                  <a:cs typeface="Arial" pitchFamily="34" charset="0"/>
                </a:rPr>
                <a:t>aesthetic</a:t>
              </a:r>
              <a:endParaRPr kumimoji="0" lang="en-US" sz="1200" b="0" i="0" u="none" strike="noStrike" cap="none" normalizeH="0" baseline="0" dirty="0">
                <a:ln>
                  <a:noFill/>
                </a:ln>
                <a:solidFill>
                  <a:srgbClr val="014872"/>
                </a:solidFill>
                <a:effectLst/>
                <a:latin typeface="Arial" pitchFamily="34" charset="0"/>
                <a:cs typeface="Arial" pitchFamily="34" charset="0"/>
              </a:endParaRPr>
            </a:p>
          </p:txBody>
        </p:sp>
        <p:sp>
          <p:nvSpPr>
            <p:cNvPr id="1042" name="Rectangle 18"/>
            <p:cNvSpPr>
              <a:spLocks noChangeArrowheads="1"/>
            </p:cNvSpPr>
            <p:nvPr/>
          </p:nvSpPr>
          <p:spPr bwMode="auto">
            <a:xfrm>
              <a:off x="4593" y="3538"/>
              <a:ext cx="655" cy="6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014872"/>
                  </a:solidFill>
                  <a:effectLst/>
                  <a:latin typeface="Trebuchet MS" pitchFamily="34" charset="0"/>
                  <a:cs typeface="Arial" pitchFamily="34" charset="0"/>
                </a:rPr>
                <a:t>Maslow’s </a:t>
              </a:r>
              <a:r>
                <a:rPr kumimoji="0" lang="en-US" sz="800" b="1" i="0" u="none" strike="noStrike" cap="none" normalizeH="0" baseline="0" dirty="0" err="1">
                  <a:ln>
                    <a:noFill/>
                  </a:ln>
                  <a:solidFill>
                    <a:srgbClr val="014872"/>
                  </a:solidFill>
                  <a:effectLst/>
                  <a:latin typeface="Trebuchet MS" pitchFamily="34" charset="0"/>
                  <a:cs typeface="Arial" pitchFamily="34" charset="0"/>
                </a:rPr>
                <a:t>hierachy</a:t>
              </a:r>
              <a:r>
                <a:rPr kumimoji="0" lang="en-US" sz="800" b="1" i="0" u="none" strike="noStrike" cap="none" normalizeH="0" baseline="0" dirty="0">
                  <a:ln>
                    <a:noFill/>
                  </a:ln>
                  <a:solidFill>
                    <a:srgbClr val="014872"/>
                  </a:solidFill>
                  <a:effectLst/>
                  <a:latin typeface="Trebuchet MS" pitchFamily="34" charset="0"/>
                  <a:cs typeface="Arial" pitchFamily="34" charset="0"/>
                </a:rPr>
                <a:t> of needs</a:t>
              </a:r>
              <a:endParaRPr kumimoji="0" lang="en-US" sz="1800" b="0" i="0" u="none" strike="noStrike" cap="none" normalizeH="0" baseline="0" dirty="0">
                <a:ln>
                  <a:noFill/>
                </a:ln>
                <a:solidFill>
                  <a:srgbClr val="014872"/>
                </a:solidFill>
                <a:effectLst/>
                <a:latin typeface="Arial" pitchFamily="34" charset="0"/>
                <a:cs typeface="Arial" pitchFamily="34" charset="0"/>
              </a:endParaRPr>
            </a:p>
          </p:txBody>
        </p:sp>
      </p:grpSp>
      <p:sp>
        <p:nvSpPr>
          <p:cNvPr id="26" name="TextBox 25"/>
          <p:cNvSpPr txBox="1"/>
          <p:nvPr/>
        </p:nvSpPr>
        <p:spPr>
          <a:xfrm>
            <a:off x="369455" y="330785"/>
            <a:ext cx="5033750" cy="584775"/>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a:t>
            </a:r>
          </a:p>
          <a:p>
            <a:r>
              <a:rPr lang="en-US" sz="1600" b="1" dirty="0">
                <a:solidFill>
                  <a:srgbClr val="014872"/>
                </a:solidFill>
                <a:latin typeface="Open Sans Semibold" pitchFamily="34" charset="0"/>
                <a:ea typeface="Open Sans Semibold" pitchFamily="34" charset="0"/>
                <a:cs typeface="Open Sans Semibold" pitchFamily="34" charset="0"/>
              </a:rPr>
              <a:t>… </a:t>
            </a:r>
            <a:r>
              <a:rPr lang="en-US" sz="1600" dirty="0">
                <a:solidFill>
                  <a:srgbClr val="0383A1"/>
                </a:solidFill>
                <a:latin typeface="Open Sans Semibold" pitchFamily="34" charset="0"/>
                <a:ea typeface="Open Sans Semibold" pitchFamily="34" charset="0"/>
                <a:cs typeface="Open Sans Semibold" pitchFamily="34" charset="0"/>
              </a:rPr>
              <a:t>negotiated agreements about what could be</a:t>
            </a:r>
            <a:endParaRPr lang="en-US" sz="1600" b="1" dirty="0">
              <a:solidFill>
                <a:srgbClr val="056588"/>
              </a:solidFill>
              <a:latin typeface="Open Sans Semibold" pitchFamily="34" charset="0"/>
              <a:ea typeface="Open Sans Semibold" pitchFamily="34" charset="0"/>
              <a:cs typeface="Open Sans Semi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dissolve">
                                      <p:cBhvr>
                                        <p:cTn id="7" dur="3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12</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369455" y="1008682"/>
            <a:ext cx="7772400" cy="461665"/>
          </a:xfrm>
          <a:prstGeom prst="rect">
            <a:avLst/>
          </a:prstGeom>
          <a:noFill/>
        </p:spPr>
        <p:txBody>
          <a:bodyPr wrap="square" rtlCol="0">
            <a:spAutoFit/>
          </a:bodyPr>
          <a:lstStyle/>
          <a:p>
            <a:r>
              <a:rPr lang="en-US" sz="2400" dirty="0">
                <a:solidFill>
                  <a:srgbClr val="014872"/>
                </a:solidFill>
                <a:latin typeface="Open Sans Semibold" pitchFamily="34" charset="0"/>
                <a:ea typeface="Open Sans Semibold" pitchFamily="34" charset="0"/>
                <a:cs typeface="Open Sans Semibold" pitchFamily="34" charset="0"/>
              </a:rPr>
              <a:t>Seven phases of scenarios</a:t>
            </a:r>
            <a:endParaRPr lang="en-US" sz="2400" dirty="0">
              <a:solidFill>
                <a:srgbClr val="FF0000"/>
              </a:solidFill>
              <a:latin typeface="Open Sans Semibold" pitchFamily="34" charset="0"/>
              <a:ea typeface="Open Sans Semibold" pitchFamily="34" charset="0"/>
              <a:cs typeface="Open Sans Semibold" pitchFamily="34" charset="0"/>
            </a:endParaRPr>
          </a:p>
        </p:txBody>
      </p:sp>
      <p:pic>
        <p:nvPicPr>
          <p:cNvPr id="2" name="Picture 2"/>
          <p:cNvPicPr>
            <a:picLocks noChangeAspect="1" noChangeArrowheads="1"/>
          </p:cNvPicPr>
          <p:nvPr/>
        </p:nvPicPr>
        <p:blipFill>
          <a:blip r:embed="rId4" cstate="print"/>
          <a:srcRect/>
          <a:stretch>
            <a:fillRect/>
          </a:stretch>
        </p:blipFill>
        <p:spPr bwMode="auto">
          <a:xfrm>
            <a:off x="228600" y="1828800"/>
            <a:ext cx="8729663" cy="3197225"/>
          </a:xfrm>
          <a:prstGeom prst="rect">
            <a:avLst/>
          </a:prstGeom>
          <a:noFill/>
          <a:ln w="9525">
            <a:noFill/>
            <a:miter lim="800000"/>
            <a:headEnd/>
            <a:tailEnd/>
          </a:ln>
          <a:effectLst/>
        </p:spPr>
      </p:pic>
      <p:sp>
        <p:nvSpPr>
          <p:cNvPr id="15" name="Rectangle 14"/>
          <p:cNvSpPr/>
          <p:nvPr/>
        </p:nvSpPr>
        <p:spPr>
          <a:xfrm>
            <a:off x="1371600" y="1828800"/>
            <a:ext cx="75438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438400" y="1828800"/>
            <a:ext cx="64770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81000" y="1828800"/>
            <a:ext cx="9906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581400" y="1828800"/>
            <a:ext cx="53340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81000" y="1828800"/>
            <a:ext cx="20574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876800" y="1828800"/>
            <a:ext cx="40386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81000" y="1828800"/>
            <a:ext cx="32004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791200" y="1828800"/>
            <a:ext cx="31242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381000" y="1828800"/>
            <a:ext cx="44958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467600" y="1828800"/>
            <a:ext cx="14478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1000" y="1828800"/>
            <a:ext cx="54102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8991600" y="1828800"/>
            <a:ext cx="76200" cy="3200400"/>
          </a:xfrm>
          <a:prstGeom prst="rect">
            <a:avLst/>
          </a:prstGeom>
          <a:solidFill>
            <a:srgbClr val="0383A1">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381000" y="1828800"/>
            <a:ext cx="7162800" cy="3200400"/>
          </a:xfrm>
          <a:prstGeom prst="rect">
            <a:avLst/>
          </a:prstGeom>
          <a:solidFill>
            <a:srgbClr val="0383A1">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369455" y="330785"/>
            <a:ext cx="4357283"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cxnSp>
        <p:nvCxnSpPr>
          <p:cNvPr id="8" name="Straight Connector 7"/>
          <p:cNvCxnSpPr/>
          <p:nvPr/>
        </p:nvCxnSpPr>
        <p:spPr>
          <a:xfrm>
            <a:off x="1371600" y="5406513"/>
            <a:ext cx="2133600" cy="0"/>
          </a:xfrm>
          <a:prstGeom prst="line">
            <a:avLst/>
          </a:prstGeom>
          <a:ln w="25400">
            <a:solidFill>
              <a:srgbClr val="014872"/>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767697" y="5452646"/>
            <a:ext cx="1446230"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Awareness</a:t>
            </a:r>
            <a:endParaRPr lang="en-US" sz="2000" b="1" dirty="0">
              <a:solidFill>
                <a:srgbClr val="056588"/>
              </a:solidFill>
              <a:latin typeface="Open Sans Semibold" pitchFamily="34" charset="0"/>
              <a:ea typeface="Open Sans Semibold" pitchFamily="34" charset="0"/>
              <a:cs typeface="Open Sans Semibold" pitchFamily="34" charset="0"/>
            </a:endParaRPr>
          </a:p>
        </p:txBody>
      </p:sp>
      <p:cxnSp>
        <p:nvCxnSpPr>
          <p:cNvPr id="30" name="Straight Connector 29"/>
          <p:cNvCxnSpPr/>
          <p:nvPr/>
        </p:nvCxnSpPr>
        <p:spPr>
          <a:xfrm>
            <a:off x="3581400" y="5406513"/>
            <a:ext cx="1274437" cy="0"/>
          </a:xfrm>
          <a:prstGeom prst="line">
            <a:avLst/>
          </a:prstGeom>
          <a:ln w="25400">
            <a:solidFill>
              <a:srgbClr val="014872"/>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581766" y="5452646"/>
            <a:ext cx="1365713" cy="338554"/>
          </a:xfrm>
          <a:prstGeom prst="rect">
            <a:avLst/>
          </a:prstGeom>
          <a:noFill/>
        </p:spPr>
        <p:txBody>
          <a:bodyPr wrap="squar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Alignment</a:t>
            </a:r>
            <a:endParaRPr lang="en-US" sz="2000" b="1" dirty="0">
              <a:solidFill>
                <a:srgbClr val="056588"/>
              </a:solidFill>
              <a:latin typeface="Open Sans Semibold" pitchFamily="34" charset="0"/>
              <a:ea typeface="Open Sans Semibold" pitchFamily="34" charset="0"/>
              <a:cs typeface="Open Sans Semibold" pitchFamily="34" charset="0"/>
            </a:endParaRPr>
          </a:p>
        </p:txBody>
      </p:sp>
      <p:cxnSp>
        <p:nvCxnSpPr>
          <p:cNvPr id="32" name="Straight Connector 31"/>
          <p:cNvCxnSpPr/>
          <p:nvPr/>
        </p:nvCxnSpPr>
        <p:spPr>
          <a:xfrm>
            <a:off x="4947480" y="5406513"/>
            <a:ext cx="2520120" cy="0"/>
          </a:xfrm>
          <a:prstGeom prst="line">
            <a:avLst/>
          </a:prstGeom>
          <a:ln w="25400">
            <a:solidFill>
              <a:srgbClr val="014872"/>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486767" y="5452646"/>
            <a:ext cx="1624163"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Engagement</a:t>
            </a:r>
            <a:endParaRPr lang="en-US" sz="2000" b="1" dirty="0">
              <a:solidFill>
                <a:srgbClr val="056588"/>
              </a:solidFill>
              <a:latin typeface="Open Sans Semibold" pitchFamily="34" charset="0"/>
              <a:ea typeface="Open Sans Semibold" pitchFamily="34" charset="0"/>
              <a:cs typeface="Open Sans Semibold" pitchFamily="34" charset="0"/>
            </a:endParaRPr>
          </a:p>
        </p:txBody>
      </p:sp>
      <p:cxnSp>
        <p:nvCxnSpPr>
          <p:cNvPr id="34" name="Straight Connector 33"/>
          <p:cNvCxnSpPr/>
          <p:nvPr/>
        </p:nvCxnSpPr>
        <p:spPr>
          <a:xfrm>
            <a:off x="7570355" y="5406513"/>
            <a:ext cx="1143000" cy="0"/>
          </a:xfrm>
          <a:prstGeom prst="line">
            <a:avLst/>
          </a:prstGeom>
          <a:ln w="25400">
            <a:solidFill>
              <a:srgbClr val="014872"/>
            </a:solidFill>
            <a:headEnd type="diamond"/>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696567" y="5452646"/>
            <a:ext cx="914033"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Action</a:t>
            </a:r>
            <a:endParaRPr lang="en-US" sz="2000" b="1" dirty="0">
              <a:solidFill>
                <a:srgbClr val="056588"/>
              </a:solidFill>
              <a:latin typeface="Open Sans Semibold" pitchFamily="34" charset="0"/>
              <a:ea typeface="Open Sans Semibold" pitchFamily="34" charset="0"/>
              <a:cs typeface="Open Sans Semi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2000" fill="hold"/>
                                        <p:tgtEl>
                                          <p:spTgt spid="15"/>
                                        </p:tgtEl>
                                        <p:attrNameLst>
                                          <p:attrName>ppt_x</p:attrName>
                                        </p:attrNameLst>
                                      </p:cBhvr>
                                      <p:tavLst>
                                        <p:tav tm="0">
                                          <p:val>
                                            <p:strVal val="0-#ppt_w/2"/>
                                          </p:val>
                                        </p:tav>
                                        <p:tav tm="100000">
                                          <p:val>
                                            <p:strVal val="#ppt_x"/>
                                          </p:val>
                                        </p:tav>
                                      </p:tavLst>
                                    </p:anim>
                                    <p:anim calcmode="lin" valueType="num">
                                      <p:cBhvr additive="base">
                                        <p:cTn id="8" dur="2000" fill="hold"/>
                                        <p:tgtEl>
                                          <p:spTgt spid="15"/>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2000" fill="hold"/>
                                        <p:tgtEl>
                                          <p:spTgt spid="16"/>
                                        </p:tgtEl>
                                        <p:attrNameLst>
                                          <p:attrName>ppt_x</p:attrName>
                                        </p:attrNameLst>
                                      </p:cBhvr>
                                      <p:tavLst>
                                        <p:tav tm="0">
                                          <p:val>
                                            <p:strVal val="0-#ppt_w/2"/>
                                          </p:val>
                                        </p:tav>
                                        <p:tav tm="100000">
                                          <p:val>
                                            <p:strVal val="#ppt_x"/>
                                          </p:val>
                                        </p:tav>
                                      </p:tavLst>
                                    </p:anim>
                                    <p:anim calcmode="lin" valueType="num">
                                      <p:cBhvr additive="base">
                                        <p:cTn id="14" dur="2000" fill="hold"/>
                                        <p:tgtEl>
                                          <p:spTgt spid="16"/>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6"/>
                                        </p:tgtEl>
                                        <p:attrNameLst>
                                          <p:attrName>style.visibility</p:attrName>
                                        </p:attrNameLst>
                                      </p:cBhvr>
                                      <p:to>
                                        <p:strVal val="hidden"/>
                                      </p:to>
                                    </p:set>
                                  </p:subTnLst>
                                </p:cTn>
                              </p:par>
                              <p:par>
                                <p:cTn id="15" presetID="2" presetClass="entr" presetSubtype="8"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2000" fill="hold"/>
                                        <p:tgtEl>
                                          <p:spTgt spid="17"/>
                                        </p:tgtEl>
                                        <p:attrNameLst>
                                          <p:attrName>ppt_x</p:attrName>
                                        </p:attrNameLst>
                                      </p:cBhvr>
                                      <p:tavLst>
                                        <p:tav tm="0">
                                          <p:val>
                                            <p:strVal val="0-#ppt_w/2"/>
                                          </p:val>
                                        </p:tav>
                                        <p:tav tm="100000">
                                          <p:val>
                                            <p:strVal val="#ppt_x"/>
                                          </p:val>
                                        </p:tav>
                                      </p:tavLst>
                                    </p:anim>
                                    <p:anim calcmode="lin" valueType="num">
                                      <p:cBhvr additive="base">
                                        <p:cTn id="18" dur="2000" fill="hold"/>
                                        <p:tgtEl>
                                          <p:spTgt spid="17"/>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7"/>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2000" fill="hold"/>
                                        <p:tgtEl>
                                          <p:spTgt spid="18"/>
                                        </p:tgtEl>
                                        <p:attrNameLst>
                                          <p:attrName>ppt_x</p:attrName>
                                        </p:attrNameLst>
                                      </p:cBhvr>
                                      <p:tavLst>
                                        <p:tav tm="0">
                                          <p:val>
                                            <p:strVal val="0-#ppt_w/2"/>
                                          </p:val>
                                        </p:tav>
                                        <p:tav tm="100000">
                                          <p:val>
                                            <p:strVal val="#ppt_x"/>
                                          </p:val>
                                        </p:tav>
                                      </p:tavLst>
                                    </p:anim>
                                    <p:anim calcmode="lin" valueType="num">
                                      <p:cBhvr additive="base">
                                        <p:cTn id="24" dur="2000" fill="hold"/>
                                        <p:tgtEl>
                                          <p:spTgt spid="18"/>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8"/>
                                        </p:tgtEl>
                                        <p:attrNameLst>
                                          <p:attrName>style.visibility</p:attrName>
                                        </p:attrNameLst>
                                      </p:cBhvr>
                                      <p:to>
                                        <p:strVal val="hidden"/>
                                      </p:to>
                                    </p:set>
                                  </p:subTnLst>
                                </p:cTn>
                              </p:par>
                              <p:par>
                                <p:cTn id="25" presetID="2" presetClass="entr" presetSubtype="8"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2000" fill="hold"/>
                                        <p:tgtEl>
                                          <p:spTgt spid="19"/>
                                        </p:tgtEl>
                                        <p:attrNameLst>
                                          <p:attrName>ppt_x</p:attrName>
                                        </p:attrNameLst>
                                      </p:cBhvr>
                                      <p:tavLst>
                                        <p:tav tm="0">
                                          <p:val>
                                            <p:strVal val="0-#ppt_w/2"/>
                                          </p:val>
                                        </p:tav>
                                        <p:tav tm="100000">
                                          <p:val>
                                            <p:strVal val="#ppt_x"/>
                                          </p:val>
                                        </p:tav>
                                      </p:tavLst>
                                    </p:anim>
                                    <p:anim calcmode="lin" valueType="num">
                                      <p:cBhvr additive="base">
                                        <p:cTn id="28" dur="2000" fill="hold"/>
                                        <p:tgtEl>
                                          <p:spTgt spid="19"/>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9"/>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2000" fill="hold"/>
                                        <p:tgtEl>
                                          <p:spTgt spid="20"/>
                                        </p:tgtEl>
                                        <p:attrNameLst>
                                          <p:attrName>ppt_x</p:attrName>
                                        </p:attrNameLst>
                                      </p:cBhvr>
                                      <p:tavLst>
                                        <p:tav tm="0">
                                          <p:val>
                                            <p:strVal val="0-#ppt_w/2"/>
                                          </p:val>
                                        </p:tav>
                                        <p:tav tm="100000">
                                          <p:val>
                                            <p:strVal val="#ppt_x"/>
                                          </p:val>
                                        </p:tav>
                                      </p:tavLst>
                                    </p:anim>
                                    <p:anim calcmode="lin" valueType="num">
                                      <p:cBhvr additive="base">
                                        <p:cTn id="34" dur="2000" fill="hold"/>
                                        <p:tgtEl>
                                          <p:spTgt spid="20"/>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0"/>
                                        </p:tgtEl>
                                        <p:attrNameLst>
                                          <p:attrName>style.visibility</p:attrName>
                                        </p:attrNameLst>
                                      </p:cBhvr>
                                      <p:to>
                                        <p:strVal val="hidden"/>
                                      </p:to>
                                    </p:set>
                                  </p:subTnLst>
                                </p:cTn>
                              </p:par>
                              <p:par>
                                <p:cTn id="35" presetID="2" presetClass="entr" presetSubtype="8"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2000" fill="hold"/>
                                        <p:tgtEl>
                                          <p:spTgt spid="21"/>
                                        </p:tgtEl>
                                        <p:attrNameLst>
                                          <p:attrName>ppt_x</p:attrName>
                                        </p:attrNameLst>
                                      </p:cBhvr>
                                      <p:tavLst>
                                        <p:tav tm="0">
                                          <p:val>
                                            <p:strVal val="0-#ppt_w/2"/>
                                          </p:val>
                                        </p:tav>
                                        <p:tav tm="100000">
                                          <p:val>
                                            <p:strVal val="#ppt_x"/>
                                          </p:val>
                                        </p:tav>
                                      </p:tavLst>
                                    </p:anim>
                                    <p:anim calcmode="lin" valueType="num">
                                      <p:cBhvr additive="base">
                                        <p:cTn id="38" dur="2000" fill="hold"/>
                                        <p:tgtEl>
                                          <p:spTgt spid="21"/>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1"/>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 calcmode="lin" valueType="num">
                                      <p:cBhvr additive="base">
                                        <p:cTn id="43" dur="2000" fill="hold"/>
                                        <p:tgtEl>
                                          <p:spTgt spid="22"/>
                                        </p:tgtEl>
                                        <p:attrNameLst>
                                          <p:attrName>ppt_x</p:attrName>
                                        </p:attrNameLst>
                                      </p:cBhvr>
                                      <p:tavLst>
                                        <p:tav tm="0">
                                          <p:val>
                                            <p:strVal val="0-#ppt_w/2"/>
                                          </p:val>
                                        </p:tav>
                                        <p:tav tm="100000">
                                          <p:val>
                                            <p:strVal val="#ppt_x"/>
                                          </p:val>
                                        </p:tav>
                                      </p:tavLst>
                                    </p:anim>
                                    <p:anim calcmode="lin" valueType="num">
                                      <p:cBhvr additive="base">
                                        <p:cTn id="44" dur="2000" fill="hold"/>
                                        <p:tgtEl>
                                          <p:spTgt spid="22"/>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2"/>
                                        </p:tgtEl>
                                        <p:attrNameLst>
                                          <p:attrName>style.visibility</p:attrName>
                                        </p:attrNameLst>
                                      </p:cBhvr>
                                      <p:to>
                                        <p:strVal val="hidden"/>
                                      </p:to>
                                    </p:set>
                                  </p:subTnLst>
                                </p:cTn>
                              </p:par>
                              <p:par>
                                <p:cTn id="45" presetID="2" presetClass="entr" presetSubtype="8"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2000" fill="hold"/>
                                        <p:tgtEl>
                                          <p:spTgt spid="23"/>
                                        </p:tgtEl>
                                        <p:attrNameLst>
                                          <p:attrName>ppt_x</p:attrName>
                                        </p:attrNameLst>
                                      </p:cBhvr>
                                      <p:tavLst>
                                        <p:tav tm="0">
                                          <p:val>
                                            <p:strVal val="0-#ppt_w/2"/>
                                          </p:val>
                                        </p:tav>
                                        <p:tav tm="100000">
                                          <p:val>
                                            <p:strVal val="#ppt_x"/>
                                          </p:val>
                                        </p:tav>
                                      </p:tavLst>
                                    </p:anim>
                                    <p:anim calcmode="lin" valueType="num">
                                      <p:cBhvr additive="base">
                                        <p:cTn id="48" dur="2000" fill="hold"/>
                                        <p:tgtEl>
                                          <p:spTgt spid="23"/>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additive="base">
                                        <p:cTn id="53" dur="2000" fill="hold"/>
                                        <p:tgtEl>
                                          <p:spTgt spid="24"/>
                                        </p:tgtEl>
                                        <p:attrNameLst>
                                          <p:attrName>ppt_x</p:attrName>
                                        </p:attrNameLst>
                                      </p:cBhvr>
                                      <p:tavLst>
                                        <p:tav tm="0">
                                          <p:val>
                                            <p:strVal val="0-#ppt_w/2"/>
                                          </p:val>
                                        </p:tav>
                                        <p:tav tm="100000">
                                          <p:val>
                                            <p:strVal val="#ppt_x"/>
                                          </p:val>
                                        </p:tav>
                                      </p:tavLst>
                                    </p:anim>
                                    <p:anim calcmode="lin" valueType="num">
                                      <p:cBhvr additive="base">
                                        <p:cTn id="54" dur="2000" fill="hold"/>
                                        <p:tgtEl>
                                          <p:spTgt spid="24"/>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4"/>
                                        </p:tgtEl>
                                        <p:attrNameLst>
                                          <p:attrName>style.visibility</p:attrName>
                                        </p:attrNameLst>
                                      </p:cBhvr>
                                      <p:to>
                                        <p:strVal val="hidden"/>
                                      </p:to>
                                    </p:set>
                                  </p:subTnLst>
                                </p:cTn>
                              </p:par>
                              <p:par>
                                <p:cTn id="55" presetID="2" presetClass="entr" presetSubtype="8"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anim calcmode="lin" valueType="num">
                                      <p:cBhvr additive="base">
                                        <p:cTn id="57" dur="2000" fill="hold"/>
                                        <p:tgtEl>
                                          <p:spTgt spid="25"/>
                                        </p:tgtEl>
                                        <p:attrNameLst>
                                          <p:attrName>ppt_x</p:attrName>
                                        </p:attrNameLst>
                                      </p:cBhvr>
                                      <p:tavLst>
                                        <p:tav tm="0">
                                          <p:val>
                                            <p:strVal val="0-#ppt_w/2"/>
                                          </p:val>
                                        </p:tav>
                                        <p:tav tm="100000">
                                          <p:val>
                                            <p:strVal val="#ppt_x"/>
                                          </p:val>
                                        </p:tav>
                                      </p:tavLst>
                                    </p:anim>
                                    <p:anim calcmode="lin" valueType="num">
                                      <p:cBhvr additive="base">
                                        <p:cTn id="58" dur="2000" fill="hold"/>
                                        <p:tgtEl>
                                          <p:spTgt spid="25"/>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5"/>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additive="base">
                                        <p:cTn id="63" dur="2000" fill="hold"/>
                                        <p:tgtEl>
                                          <p:spTgt spid="26"/>
                                        </p:tgtEl>
                                        <p:attrNameLst>
                                          <p:attrName>ppt_x</p:attrName>
                                        </p:attrNameLst>
                                      </p:cBhvr>
                                      <p:tavLst>
                                        <p:tav tm="0">
                                          <p:val>
                                            <p:strVal val="0-#ppt_w/2"/>
                                          </p:val>
                                        </p:tav>
                                        <p:tav tm="100000">
                                          <p:val>
                                            <p:strVal val="#ppt_x"/>
                                          </p:val>
                                        </p:tav>
                                      </p:tavLst>
                                    </p:anim>
                                    <p:anim calcmode="lin" valueType="num">
                                      <p:cBhvr additive="base">
                                        <p:cTn id="64" dur="2000" fill="hold"/>
                                        <p:tgtEl>
                                          <p:spTgt spid="26"/>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6"/>
                                        </p:tgtEl>
                                        <p:attrNameLst>
                                          <p:attrName>style.visibility</p:attrName>
                                        </p:attrNameLst>
                                      </p:cBhvr>
                                      <p:to>
                                        <p:strVal val="hidden"/>
                                      </p:to>
                                    </p:set>
                                  </p:subTnLst>
                                </p:cTn>
                              </p:par>
                              <p:par>
                                <p:cTn id="65" presetID="2" presetClass="entr" presetSubtype="8" fill="hold" grpId="0" nodeType="with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2000" fill="hold"/>
                                        <p:tgtEl>
                                          <p:spTgt spid="27"/>
                                        </p:tgtEl>
                                        <p:attrNameLst>
                                          <p:attrName>ppt_x</p:attrName>
                                        </p:attrNameLst>
                                      </p:cBhvr>
                                      <p:tavLst>
                                        <p:tav tm="0">
                                          <p:val>
                                            <p:strVal val="0-#ppt_w/2"/>
                                          </p:val>
                                        </p:tav>
                                        <p:tav tm="100000">
                                          <p:val>
                                            <p:strVal val="#ppt_x"/>
                                          </p:val>
                                        </p:tav>
                                      </p:tavLst>
                                    </p:anim>
                                    <p:anim calcmode="lin" valueType="num">
                                      <p:cBhvr additive="base">
                                        <p:cTn id="68" dur="2000" fill="hold"/>
                                        <p:tgtEl>
                                          <p:spTgt spid="27"/>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27"/>
                                        </p:tgtEl>
                                        <p:attrNameLst>
                                          <p:attrName>style.visibility</p:attrName>
                                        </p:attrNameLst>
                                      </p:cBhvr>
                                      <p:to>
                                        <p:strVal val="hidden"/>
                                      </p:to>
                                    </p:set>
                                  </p:sub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
                                        </p:tgtEl>
                                        <p:attrNameLst>
                                          <p:attrName>style.visibility</p:attrName>
                                        </p:attrNameLst>
                                      </p:cBhvr>
                                      <p:to>
                                        <p:strVal val="visible"/>
                                      </p:to>
                                    </p:set>
                                    <p:anim calcmode="lin" valueType="num">
                                      <p:cBhvr additive="base">
                                        <p:cTn id="73" dur="3000" fill="hold"/>
                                        <p:tgtEl>
                                          <p:spTgt spid="8"/>
                                        </p:tgtEl>
                                        <p:attrNameLst>
                                          <p:attrName>ppt_x</p:attrName>
                                        </p:attrNameLst>
                                      </p:cBhvr>
                                      <p:tavLst>
                                        <p:tav tm="0">
                                          <p:val>
                                            <p:strVal val="#ppt_x"/>
                                          </p:val>
                                        </p:tav>
                                        <p:tav tm="100000">
                                          <p:val>
                                            <p:strVal val="#ppt_x"/>
                                          </p:val>
                                        </p:tav>
                                      </p:tavLst>
                                    </p:anim>
                                    <p:anim calcmode="lin" valueType="num">
                                      <p:cBhvr additive="base">
                                        <p:cTn id="74" dur="3000" fill="hold"/>
                                        <p:tgtEl>
                                          <p:spTgt spid="8"/>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 calcmode="lin" valueType="num">
                                      <p:cBhvr additive="base">
                                        <p:cTn id="77" dur="3000" fill="hold"/>
                                        <p:tgtEl>
                                          <p:spTgt spid="29"/>
                                        </p:tgtEl>
                                        <p:attrNameLst>
                                          <p:attrName>ppt_x</p:attrName>
                                        </p:attrNameLst>
                                      </p:cBhvr>
                                      <p:tavLst>
                                        <p:tav tm="0">
                                          <p:val>
                                            <p:strVal val="#ppt_x"/>
                                          </p:val>
                                        </p:tav>
                                        <p:tav tm="100000">
                                          <p:val>
                                            <p:strVal val="#ppt_x"/>
                                          </p:val>
                                        </p:tav>
                                      </p:tavLst>
                                    </p:anim>
                                    <p:anim calcmode="lin" valueType="num">
                                      <p:cBhvr additive="base">
                                        <p:cTn id="78" dur="3000" fill="hold"/>
                                        <p:tgtEl>
                                          <p:spTgt spid="29"/>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31"/>
                                        </p:tgtEl>
                                        <p:attrNameLst>
                                          <p:attrName>style.visibility</p:attrName>
                                        </p:attrNameLst>
                                      </p:cBhvr>
                                      <p:to>
                                        <p:strVal val="visible"/>
                                      </p:to>
                                    </p:set>
                                    <p:anim calcmode="lin" valueType="num">
                                      <p:cBhvr additive="base">
                                        <p:cTn id="81" dur="3000" fill="hold"/>
                                        <p:tgtEl>
                                          <p:spTgt spid="31"/>
                                        </p:tgtEl>
                                        <p:attrNameLst>
                                          <p:attrName>ppt_x</p:attrName>
                                        </p:attrNameLst>
                                      </p:cBhvr>
                                      <p:tavLst>
                                        <p:tav tm="0">
                                          <p:val>
                                            <p:strVal val="#ppt_x"/>
                                          </p:val>
                                        </p:tav>
                                        <p:tav tm="100000">
                                          <p:val>
                                            <p:strVal val="#ppt_x"/>
                                          </p:val>
                                        </p:tav>
                                      </p:tavLst>
                                    </p:anim>
                                    <p:anim calcmode="lin" valueType="num">
                                      <p:cBhvr additive="base">
                                        <p:cTn id="82" dur="3000" fill="hold"/>
                                        <p:tgtEl>
                                          <p:spTgt spid="31"/>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30"/>
                                        </p:tgtEl>
                                        <p:attrNameLst>
                                          <p:attrName>style.visibility</p:attrName>
                                        </p:attrNameLst>
                                      </p:cBhvr>
                                      <p:to>
                                        <p:strVal val="visible"/>
                                      </p:to>
                                    </p:set>
                                    <p:anim calcmode="lin" valueType="num">
                                      <p:cBhvr additive="base">
                                        <p:cTn id="85" dur="3000" fill="hold"/>
                                        <p:tgtEl>
                                          <p:spTgt spid="30"/>
                                        </p:tgtEl>
                                        <p:attrNameLst>
                                          <p:attrName>ppt_x</p:attrName>
                                        </p:attrNameLst>
                                      </p:cBhvr>
                                      <p:tavLst>
                                        <p:tav tm="0">
                                          <p:val>
                                            <p:strVal val="#ppt_x"/>
                                          </p:val>
                                        </p:tav>
                                        <p:tav tm="100000">
                                          <p:val>
                                            <p:strVal val="#ppt_x"/>
                                          </p:val>
                                        </p:tav>
                                      </p:tavLst>
                                    </p:anim>
                                    <p:anim calcmode="lin" valueType="num">
                                      <p:cBhvr additive="base">
                                        <p:cTn id="86" dur="3000" fill="hold"/>
                                        <p:tgtEl>
                                          <p:spTgt spid="30"/>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32"/>
                                        </p:tgtEl>
                                        <p:attrNameLst>
                                          <p:attrName>style.visibility</p:attrName>
                                        </p:attrNameLst>
                                      </p:cBhvr>
                                      <p:to>
                                        <p:strVal val="visible"/>
                                      </p:to>
                                    </p:set>
                                    <p:anim calcmode="lin" valueType="num">
                                      <p:cBhvr additive="base">
                                        <p:cTn id="89" dur="3000" fill="hold"/>
                                        <p:tgtEl>
                                          <p:spTgt spid="32"/>
                                        </p:tgtEl>
                                        <p:attrNameLst>
                                          <p:attrName>ppt_x</p:attrName>
                                        </p:attrNameLst>
                                      </p:cBhvr>
                                      <p:tavLst>
                                        <p:tav tm="0">
                                          <p:val>
                                            <p:strVal val="#ppt_x"/>
                                          </p:val>
                                        </p:tav>
                                        <p:tav tm="100000">
                                          <p:val>
                                            <p:strVal val="#ppt_x"/>
                                          </p:val>
                                        </p:tav>
                                      </p:tavLst>
                                    </p:anim>
                                    <p:anim calcmode="lin" valueType="num">
                                      <p:cBhvr additive="base">
                                        <p:cTn id="90" dur="3000" fill="hold"/>
                                        <p:tgtEl>
                                          <p:spTgt spid="32"/>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33"/>
                                        </p:tgtEl>
                                        <p:attrNameLst>
                                          <p:attrName>style.visibility</p:attrName>
                                        </p:attrNameLst>
                                      </p:cBhvr>
                                      <p:to>
                                        <p:strVal val="visible"/>
                                      </p:to>
                                    </p:set>
                                    <p:anim calcmode="lin" valueType="num">
                                      <p:cBhvr additive="base">
                                        <p:cTn id="93" dur="3000" fill="hold"/>
                                        <p:tgtEl>
                                          <p:spTgt spid="33"/>
                                        </p:tgtEl>
                                        <p:attrNameLst>
                                          <p:attrName>ppt_x</p:attrName>
                                        </p:attrNameLst>
                                      </p:cBhvr>
                                      <p:tavLst>
                                        <p:tav tm="0">
                                          <p:val>
                                            <p:strVal val="#ppt_x"/>
                                          </p:val>
                                        </p:tav>
                                        <p:tav tm="100000">
                                          <p:val>
                                            <p:strVal val="#ppt_x"/>
                                          </p:val>
                                        </p:tav>
                                      </p:tavLst>
                                    </p:anim>
                                    <p:anim calcmode="lin" valueType="num">
                                      <p:cBhvr additive="base">
                                        <p:cTn id="94" dur="3000" fill="hold"/>
                                        <p:tgtEl>
                                          <p:spTgt spid="33"/>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34"/>
                                        </p:tgtEl>
                                        <p:attrNameLst>
                                          <p:attrName>style.visibility</p:attrName>
                                        </p:attrNameLst>
                                      </p:cBhvr>
                                      <p:to>
                                        <p:strVal val="visible"/>
                                      </p:to>
                                    </p:set>
                                    <p:anim calcmode="lin" valueType="num">
                                      <p:cBhvr additive="base">
                                        <p:cTn id="97" dur="3000" fill="hold"/>
                                        <p:tgtEl>
                                          <p:spTgt spid="34"/>
                                        </p:tgtEl>
                                        <p:attrNameLst>
                                          <p:attrName>ppt_x</p:attrName>
                                        </p:attrNameLst>
                                      </p:cBhvr>
                                      <p:tavLst>
                                        <p:tav tm="0">
                                          <p:val>
                                            <p:strVal val="#ppt_x"/>
                                          </p:val>
                                        </p:tav>
                                        <p:tav tm="100000">
                                          <p:val>
                                            <p:strVal val="#ppt_x"/>
                                          </p:val>
                                        </p:tav>
                                      </p:tavLst>
                                    </p:anim>
                                    <p:anim calcmode="lin" valueType="num">
                                      <p:cBhvr additive="base">
                                        <p:cTn id="98" dur="3000" fill="hold"/>
                                        <p:tgtEl>
                                          <p:spTgt spid="34"/>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35"/>
                                        </p:tgtEl>
                                        <p:attrNameLst>
                                          <p:attrName>style.visibility</p:attrName>
                                        </p:attrNameLst>
                                      </p:cBhvr>
                                      <p:to>
                                        <p:strVal val="visible"/>
                                      </p:to>
                                    </p:set>
                                    <p:anim calcmode="lin" valueType="num">
                                      <p:cBhvr additive="base">
                                        <p:cTn id="101" dur="3000" fill="hold"/>
                                        <p:tgtEl>
                                          <p:spTgt spid="35"/>
                                        </p:tgtEl>
                                        <p:attrNameLst>
                                          <p:attrName>ppt_x</p:attrName>
                                        </p:attrNameLst>
                                      </p:cBhvr>
                                      <p:tavLst>
                                        <p:tav tm="0">
                                          <p:val>
                                            <p:strVal val="#ppt_x"/>
                                          </p:val>
                                        </p:tav>
                                        <p:tav tm="100000">
                                          <p:val>
                                            <p:strVal val="#ppt_x"/>
                                          </p:val>
                                        </p:tav>
                                      </p:tavLst>
                                    </p:anim>
                                    <p:anim calcmode="lin" valueType="num">
                                      <p:cBhvr additive="base">
                                        <p:cTn id="102" dur="30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9" grpId="0"/>
      <p:bldP spid="31" grpId="0"/>
      <p:bldP spid="33" grpId="0"/>
      <p:bldP spid="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13</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15" name="TextBox 14"/>
          <p:cNvSpPr txBox="1"/>
          <p:nvPr/>
        </p:nvSpPr>
        <p:spPr>
          <a:xfrm>
            <a:off x="369455" y="330785"/>
            <a:ext cx="4515980"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cxnSp>
        <p:nvCxnSpPr>
          <p:cNvPr id="5" name="Straight Connector 4"/>
          <p:cNvCxnSpPr/>
          <p:nvPr/>
        </p:nvCxnSpPr>
        <p:spPr>
          <a:xfrm>
            <a:off x="1295400" y="3505200"/>
            <a:ext cx="6172200" cy="0"/>
          </a:xfrm>
          <a:prstGeom prst="line">
            <a:avLst/>
          </a:prstGeom>
          <a:ln w="25400">
            <a:solidFill>
              <a:srgbClr val="0383A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381500" y="990600"/>
            <a:ext cx="0" cy="5029200"/>
          </a:xfrm>
          <a:prstGeom prst="line">
            <a:avLst/>
          </a:prstGeom>
          <a:ln w="25400">
            <a:solidFill>
              <a:srgbClr val="0383A1"/>
            </a:solidFill>
          </a:ln>
        </p:spPr>
        <p:style>
          <a:lnRef idx="1">
            <a:schemeClr val="accent1"/>
          </a:lnRef>
          <a:fillRef idx="0">
            <a:schemeClr val="accent1"/>
          </a:fillRef>
          <a:effectRef idx="0">
            <a:schemeClr val="accent1"/>
          </a:effectRef>
          <a:fontRef idx="minor">
            <a:schemeClr val="tx1"/>
          </a:fontRef>
        </p:style>
      </p:cxnSp>
      <p:sp>
        <p:nvSpPr>
          <p:cNvPr id="9" name="Freeform: Shape 8"/>
          <p:cNvSpPr/>
          <p:nvPr/>
        </p:nvSpPr>
        <p:spPr>
          <a:xfrm>
            <a:off x="4389120" y="1393371"/>
            <a:ext cx="2978331" cy="2116183"/>
          </a:xfrm>
          <a:custGeom>
            <a:avLst/>
            <a:gdLst>
              <a:gd name="connsiteX0" fmla="*/ 0 w 2978331"/>
              <a:gd name="connsiteY0" fmla="*/ 2116183 h 2116183"/>
              <a:gd name="connsiteX1" fmla="*/ 43543 w 2978331"/>
              <a:gd name="connsiteY1" fmla="*/ 2046515 h 2116183"/>
              <a:gd name="connsiteX2" fmla="*/ 60960 w 2978331"/>
              <a:gd name="connsiteY2" fmla="*/ 2011680 h 2116183"/>
              <a:gd name="connsiteX3" fmla="*/ 87086 w 2978331"/>
              <a:gd name="connsiteY3" fmla="*/ 1985555 h 2116183"/>
              <a:gd name="connsiteX4" fmla="*/ 121920 w 2978331"/>
              <a:gd name="connsiteY4" fmla="*/ 1933303 h 2116183"/>
              <a:gd name="connsiteX5" fmla="*/ 148046 w 2978331"/>
              <a:gd name="connsiteY5" fmla="*/ 1907178 h 2116183"/>
              <a:gd name="connsiteX6" fmla="*/ 191589 w 2978331"/>
              <a:gd name="connsiteY6" fmla="*/ 1846218 h 2116183"/>
              <a:gd name="connsiteX7" fmla="*/ 217714 w 2978331"/>
              <a:gd name="connsiteY7" fmla="*/ 1828800 h 2116183"/>
              <a:gd name="connsiteX8" fmla="*/ 261257 w 2978331"/>
              <a:gd name="connsiteY8" fmla="*/ 1793966 h 2116183"/>
              <a:gd name="connsiteX9" fmla="*/ 313509 w 2978331"/>
              <a:gd name="connsiteY9" fmla="*/ 1759132 h 2116183"/>
              <a:gd name="connsiteX10" fmla="*/ 391886 w 2978331"/>
              <a:gd name="connsiteY10" fmla="*/ 1672046 h 2116183"/>
              <a:gd name="connsiteX11" fmla="*/ 444137 w 2978331"/>
              <a:gd name="connsiteY11" fmla="*/ 1637212 h 2116183"/>
              <a:gd name="connsiteX12" fmla="*/ 522514 w 2978331"/>
              <a:gd name="connsiteY12" fmla="*/ 1576252 h 2116183"/>
              <a:gd name="connsiteX13" fmla="*/ 557349 w 2978331"/>
              <a:gd name="connsiteY13" fmla="*/ 1567543 h 2116183"/>
              <a:gd name="connsiteX14" fmla="*/ 600891 w 2978331"/>
              <a:gd name="connsiteY14" fmla="*/ 1550126 h 2116183"/>
              <a:gd name="connsiteX15" fmla="*/ 627017 w 2978331"/>
              <a:gd name="connsiteY15" fmla="*/ 1541418 h 2116183"/>
              <a:gd name="connsiteX16" fmla="*/ 670560 w 2978331"/>
              <a:gd name="connsiteY16" fmla="*/ 1524000 h 2116183"/>
              <a:gd name="connsiteX17" fmla="*/ 696686 w 2978331"/>
              <a:gd name="connsiteY17" fmla="*/ 1506583 h 2116183"/>
              <a:gd name="connsiteX18" fmla="*/ 731520 w 2978331"/>
              <a:gd name="connsiteY18" fmla="*/ 1497875 h 2116183"/>
              <a:gd name="connsiteX19" fmla="*/ 766354 w 2978331"/>
              <a:gd name="connsiteY19" fmla="*/ 1480458 h 2116183"/>
              <a:gd name="connsiteX20" fmla="*/ 801189 w 2978331"/>
              <a:gd name="connsiteY20" fmla="*/ 1471749 h 2116183"/>
              <a:gd name="connsiteX21" fmla="*/ 827314 w 2978331"/>
              <a:gd name="connsiteY21" fmla="*/ 1454332 h 2116183"/>
              <a:gd name="connsiteX22" fmla="*/ 862149 w 2978331"/>
              <a:gd name="connsiteY22" fmla="*/ 1445623 h 2116183"/>
              <a:gd name="connsiteX23" fmla="*/ 984069 w 2978331"/>
              <a:gd name="connsiteY23" fmla="*/ 1419498 h 2116183"/>
              <a:gd name="connsiteX24" fmla="*/ 1062446 w 2978331"/>
              <a:gd name="connsiteY24" fmla="*/ 1375955 h 2116183"/>
              <a:gd name="connsiteX25" fmla="*/ 1105989 w 2978331"/>
              <a:gd name="connsiteY25" fmla="*/ 1358538 h 2116183"/>
              <a:gd name="connsiteX26" fmla="*/ 1132114 w 2978331"/>
              <a:gd name="connsiteY26" fmla="*/ 1349829 h 2116183"/>
              <a:gd name="connsiteX27" fmla="*/ 1166949 w 2978331"/>
              <a:gd name="connsiteY27" fmla="*/ 1332412 h 2116183"/>
              <a:gd name="connsiteX28" fmla="*/ 1227909 w 2978331"/>
              <a:gd name="connsiteY28" fmla="*/ 1323703 h 2116183"/>
              <a:gd name="connsiteX29" fmla="*/ 1254034 w 2978331"/>
              <a:gd name="connsiteY29" fmla="*/ 1314995 h 2116183"/>
              <a:gd name="connsiteX30" fmla="*/ 1288869 w 2978331"/>
              <a:gd name="connsiteY30" fmla="*/ 1306286 h 2116183"/>
              <a:gd name="connsiteX31" fmla="*/ 1323703 w 2978331"/>
              <a:gd name="connsiteY31" fmla="*/ 1280160 h 2116183"/>
              <a:gd name="connsiteX32" fmla="*/ 1349829 w 2978331"/>
              <a:gd name="connsiteY32" fmla="*/ 1262743 h 2116183"/>
              <a:gd name="connsiteX33" fmla="*/ 1375954 w 2978331"/>
              <a:gd name="connsiteY33" fmla="*/ 1236618 h 2116183"/>
              <a:gd name="connsiteX34" fmla="*/ 1428206 w 2978331"/>
              <a:gd name="connsiteY34" fmla="*/ 1201783 h 2116183"/>
              <a:gd name="connsiteX35" fmla="*/ 1454331 w 2978331"/>
              <a:gd name="connsiteY35" fmla="*/ 1184366 h 2116183"/>
              <a:gd name="connsiteX36" fmla="*/ 1480457 w 2978331"/>
              <a:gd name="connsiteY36" fmla="*/ 1158240 h 2116183"/>
              <a:gd name="connsiteX37" fmla="*/ 1515291 w 2978331"/>
              <a:gd name="connsiteY37" fmla="*/ 1140823 h 2116183"/>
              <a:gd name="connsiteX38" fmla="*/ 1593669 w 2978331"/>
              <a:gd name="connsiteY38" fmla="*/ 1079863 h 2116183"/>
              <a:gd name="connsiteX39" fmla="*/ 1628503 w 2978331"/>
              <a:gd name="connsiteY39" fmla="*/ 1053738 h 2116183"/>
              <a:gd name="connsiteX40" fmla="*/ 1680754 w 2978331"/>
              <a:gd name="connsiteY40" fmla="*/ 1010195 h 2116183"/>
              <a:gd name="connsiteX41" fmla="*/ 1733006 w 2978331"/>
              <a:gd name="connsiteY41" fmla="*/ 975360 h 2116183"/>
              <a:gd name="connsiteX42" fmla="*/ 1802674 w 2978331"/>
              <a:gd name="connsiteY42" fmla="*/ 896983 h 2116183"/>
              <a:gd name="connsiteX43" fmla="*/ 1863634 w 2978331"/>
              <a:gd name="connsiteY43" fmla="*/ 801189 h 2116183"/>
              <a:gd name="connsiteX44" fmla="*/ 1907177 w 2978331"/>
              <a:gd name="connsiteY44" fmla="*/ 757646 h 2116183"/>
              <a:gd name="connsiteX45" fmla="*/ 1924594 w 2978331"/>
              <a:gd name="connsiteY45" fmla="*/ 731520 h 2116183"/>
              <a:gd name="connsiteX46" fmla="*/ 1959429 w 2978331"/>
              <a:gd name="connsiteY46" fmla="*/ 644435 h 2116183"/>
              <a:gd name="connsiteX47" fmla="*/ 2055223 w 2978331"/>
              <a:gd name="connsiteY47" fmla="*/ 522515 h 2116183"/>
              <a:gd name="connsiteX48" fmla="*/ 2072640 w 2978331"/>
              <a:gd name="connsiteY48" fmla="*/ 478972 h 2116183"/>
              <a:gd name="connsiteX49" fmla="*/ 2081349 w 2978331"/>
              <a:gd name="connsiteY49" fmla="*/ 357052 h 2116183"/>
              <a:gd name="connsiteX50" fmla="*/ 2090057 w 2978331"/>
              <a:gd name="connsiteY50" fmla="*/ 330926 h 2116183"/>
              <a:gd name="connsiteX51" fmla="*/ 2124891 w 2978331"/>
              <a:gd name="connsiteY51" fmla="*/ 243840 h 2116183"/>
              <a:gd name="connsiteX52" fmla="*/ 2168434 w 2978331"/>
              <a:gd name="connsiteY52" fmla="*/ 191589 h 2116183"/>
              <a:gd name="connsiteX53" fmla="*/ 2255520 w 2978331"/>
              <a:gd name="connsiteY53" fmla="*/ 130629 h 2116183"/>
              <a:gd name="connsiteX54" fmla="*/ 2281646 w 2978331"/>
              <a:gd name="connsiteY54" fmla="*/ 104503 h 2116183"/>
              <a:gd name="connsiteX55" fmla="*/ 2325189 w 2978331"/>
              <a:gd name="connsiteY55" fmla="*/ 87086 h 2116183"/>
              <a:gd name="connsiteX56" fmla="*/ 2438400 w 2978331"/>
              <a:gd name="connsiteY56" fmla="*/ 43543 h 2116183"/>
              <a:gd name="connsiteX57" fmla="*/ 2490651 w 2978331"/>
              <a:gd name="connsiteY57" fmla="*/ 26126 h 2116183"/>
              <a:gd name="connsiteX58" fmla="*/ 2760617 w 2978331"/>
              <a:gd name="connsiteY58" fmla="*/ 0 h 2116183"/>
              <a:gd name="connsiteX59" fmla="*/ 2978331 w 2978331"/>
              <a:gd name="connsiteY59" fmla="*/ 0 h 2116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2978331" h="2116183">
                <a:moveTo>
                  <a:pt x="0" y="2116183"/>
                </a:moveTo>
                <a:cubicBezTo>
                  <a:pt x="39153" y="2018300"/>
                  <a:pt x="-7158" y="2117496"/>
                  <a:pt x="43543" y="2046515"/>
                </a:cubicBezTo>
                <a:cubicBezTo>
                  <a:pt x="51089" y="2035951"/>
                  <a:pt x="53414" y="2022244"/>
                  <a:pt x="60960" y="2011680"/>
                </a:cubicBezTo>
                <a:cubicBezTo>
                  <a:pt x="68118" y="2001658"/>
                  <a:pt x="79525" y="1995276"/>
                  <a:pt x="87086" y="1985555"/>
                </a:cubicBezTo>
                <a:cubicBezTo>
                  <a:pt x="99938" y="1969032"/>
                  <a:pt x="109068" y="1949826"/>
                  <a:pt x="121920" y="1933303"/>
                </a:cubicBezTo>
                <a:cubicBezTo>
                  <a:pt x="129481" y="1923582"/>
                  <a:pt x="140162" y="1916639"/>
                  <a:pt x="148046" y="1907178"/>
                </a:cubicBezTo>
                <a:cubicBezTo>
                  <a:pt x="172779" y="1877499"/>
                  <a:pt x="160202" y="1877605"/>
                  <a:pt x="191589" y="1846218"/>
                </a:cubicBezTo>
                <a:cubicBezTo>
                  <a:pt x="198990" y="1838817"/>
                  <a:pt x="209341" y="1835080"/>
                  <a:pt x="217714" y="1828800"/>
                </a:cubicBezTo>
                <a:cubicBezTo>
                  <a:pt x="232584" y="1817647"/>
                  <a:pt x="246225" y="1804898"/>
                  <a:pt x="261257" y="1793966"/>
                </a:cubicBezTo>
                <a:cubicBezTo>
                  <a:pt x="278186" y="1781654"/>
                  <a:pt x="313509" y="1759132"/>
                  <a:pt x="313509" y="1759132"/>
                </a:cubicBezTo>
                <a:cubicBezTo>
                  <a:pt x="341008" y="1717883"/>
                  <a:pt x="339609" y="1716280"/>
                  <a:pt x="391886" y="1672046"/>
                </a:cubicBezTo>
                <a:cubicBezTo>
                  <a:pt x="407866" y="1658525"/>
                  <a:pt x="427614" y="1650063"/>
                  <a:pt x="444137" y="1637212"/>
                </a:cubicBezTo>
                <a:cubicBezTo>
                  <a:pt x="473267" y="1614555"/>
                  <a:pt x="480067" y="1586864"/>
                  <a:pt x="522514" y="1576252"/>
                </a:cubicBezTo>
                <a:cubicBezTo>
                  <a:pt x="534126" y="1573349"/>
                  <a:pt x="545994" y="1571328"/>
                  <a:pt x="557349" y="1567543"/>
                </a:cubicBezTo>
                <a:cubicBezTo>
                  <a:pt x="572179" y="1562600"/>
                  <a:pt x="586254" y="1555615"/>
                  <a:pt x="600891" y="1550126"/>
                </a:cubicBezTo>
                <a:cubicBezTo>
                  <a:pt x="609486" y="1546903"/>
                  <a:pt x="618422" y="1544641"/>
                  <a:pt x="627017" y="1541418"/>
                </a:cubicBezTo>
                <a:cubicBezTo>
                  <a:pt x="641654" y="1535929"/>
                  <a:pt x="656578" y="1530991"/>
                  <a:pt x="670560" y="1524000"/>
                </a:cubicBezTo>
                <a:cubicBezTo>
                  <a:pt x="679921" y="1519319"/>
                  <a:pt x="687066" y="1510706"/>
                  <a:pt x="696686" y="1506583"/>
                </a:cubicBezTo>
                <a:cubicBezTo>
                  <a:pt x="707687" y="1501868"/>
                  <a:pt x="719909" y="1500778"/>
                  <a:pt x="731520" y="1497875"/>
                </a:cubicBezTo>
                <a:cubicBezTo>
                  <a:pt x="743131" y="1492069"/>
                  <a:pt x="754199" y="1485016"/>
                  <a:pt x="766354" y="1480458"/>
                </a:cubicBezTo>
                <a:cubicBezTo>
                  <a:pt x="777561" y="1476255"/>
                  <a:pt x="790188" y="1476464"/>
                  <a:pt x="801189" y="1471749"/>
                </a:cubicBezTo>
                <a:cubicBezTo>
                  <a:pt x="810809" y="1467626"/>
                  <a:pt x="817694" y="1458455"/>
                  <a:pt x="827314" y="1454332"/>
                </a:cubicBezTo>
                <a:cubicBezTo>
                  <a:pt x="838315" y="1449617"/>
                  <a:pt x="850486" y="1448314"/>
                  <a:pt x="862149" y="1445623"/>
                </a:cubicBezTo>
                <a:cubicBezTo>
                  <a:pt x="929194" y="1430151"/>
                  <a:pt x="928541" y="1430603"/>
                  <a:pt x="984069" y="1419498"/>
                </a:cubicBezTo>
                <a:cubicBezTo>
                  <a:pt x="1019303" y="1396007"/>
                  <a:pt x="1014029" y="1397962"/>
                  <a:pt x="1062446" y="1375955"/>
                </a:cubicBezTo>
                <a:cubicBezTo>
                  <a:pt x="1076677" y="1369486"/>
                  <a:pt x="1091352" y="1364027"/>
                  <a:pt x="1105989" y="1358538"/>
                </a:cubicBezTo>
                <a:cubicBezTo>
                  <a:pt x="1114584" y="1355315"/>
                  <a:pt x="1123677" y="1353445"/>
                  <a:pt x="1132114" y="1349829"/>
                </a:cubicBezTo>
                <a:cubicBezTo>
                  <a:pt x="1144046" y="1344715"/>
                  <a:pt x="1154424" y="1335828"/>
                  <a:pt x="1166949" y="1332412"/>
                </a:cubicBezTo>
                <a:cubicBezTo>
                  <a:pt x="1186752" y="1327011"/>
                  <a:pt x="1207589" y="1326606"/>
                  <a:pt x="1227909" y="1323703"/>
                </a:cubicBezTo>
                <a:cubicBezTo>
                  <a:pt x="1236617" y="1320800"/>
                  <a:pt x="1245208" y="1317517"/>
                  <a:pt x="1254034" y="1314995"/>
                </a:cubicBezTo>
                <a:cubicBezTo>
                  <a:pt x="1265543" y="1311707"/>
                  <a:pt x="1278164" y="1311639"/>
                  <a:pt x="1288869" y="1306286"/>
                </a:cubicBezTo>
                <a:cubicBezTo>
                  <a:pt x="1301851" y="1299795"/>
                  <a:pt x="1311892" y="1288596"/>
                  <a:pt x="1323703" y="1280160"/>
                </a:cubicBezTo>
                <a:cubicBezTo>
                  <a:pt x="1332220" y="1274076"/>
                  <a:pt x="1341788" y="1269443"/>
                  <a:pt x="1349829" y="1262743"/>
                </a:cubicBezTo>
                <a:cubicBezTo>
                  <a:pt x="1359290" y="1254859"/>
                  <a:pt x="1366233" y="1244179"/>
                  <a:pt x="1375954" y="1236618"/>
                </a:cubicBezTo>
                <a:cubicBezTo>
                  <a:pt x="1392478" y="1223766"/>
                  <a:pt x="1410789" y="1213395"/>
                  <a:pt x="1428206" y="1201783"/>
                </a:cubicBezTo>
                <a:cubicBezTo>
                  <a:pt x="1436914" y="1195977"/>
                  <a:pt x="1446930" y="1191767"/>
                  <a:pt x="1454331" y="1184366"/>
                </a:cubicBezTo>
                <a:cubicBezTo>
                  <a:pt x="1463040" y="1175657"/>
                  <a:pt x="1470435" y="1165398"/>
                  <a:pt x="1480457" y="1158240"/>
                </a:cubicBezTo>
                <a:cubicBezTo>
                  <a:pt x="1491021" y="1150694"/>
                  <a:pt x="1505154" y="1148933"/>
                  <a:pt x="1515291" y="1140823"/>
                </a:cubicBezTo>
                <a:cubicBezTo>
                  <a:pt x="1599210" y="1073689"/>
                  <a:pt x="1534793" y="1099489"/>
                  <a:pt x="1593669" y="1079863"/>
                </a:cubicBezTo>
                <a:cubicBezTo>
                  <a:pt x="1605280" y="1071155"/>
                  <a:pt x="1617169" y="1062805"/>
                  <a:pt x="1628503" y="1053738"/>
                </a:cubicBezTo>
                <a:cubicBezTo>
                  <a:pt x="1646207" y="1039575"/>
                  <a:pt x="1662616" y="1023798"/>
                  <a:pt x="1680754" y="1010195"/>
                </a:cubicBezTo>
                <a:cubicBezTo>
                  <a:pt x="1697500" y="997635"/>
                  <a:pt x="1715589" y="986972"/>
                  <a:pt x="1733006" y="975360"/>
                </a:cubicBezTo>
                <a:cubicBezTo>
                  <a:pt x="1794269" y="893675"/>
                  <a:pt x="1716592" y="993824"/>
                  <a:pt x="1802674" y="896983"/>
                </a:cubicBezTo>
                <a:cubicBezTo>
                  <a:pt x="1854816" y="838324"/>
                  <a:pt x="1802292" y="882978"/>
                  <a:pt x="1863634" y="801189"/>
                </a:cubicBezTo>
                <a:cubicBezTo>
                  <a:pt x="1875950" y="784768"/>
                  <a:pt x="1893660" y="773094"/>
                  <a:pt x="1907177" y="757646"/>
                </a:cubicBezTo>
                <a:cubicBezTo>
                  <a:pt x="1914069" y="749769"/>
                  <a:pt x="1918788" y="740229"/>
                  <a:pt x="1924594" y="731520"/>
                </a:cubicBezTo>
                <a:cubicBezTo>
                  <a:pt x="1934157" y="693272"/>
                  <a:pt x="1934246" y="682210"/>
                  <a:pt x="1959429" y="644435"/>
                </a:cubicBezTo>
                <a:cubicBezTo>
                  <a:pt x="2050633" y="507628"/>
                  <a:pt x="1952136" y="690029"/>
                  <a:pt x="2055223" y="522515"/>
                </a:cubicBezTo>
                <a:cubicBezTo>
                  <a:pt x="2063416" y="509202"/>
                  <a:pt x="2066834" y="493486"/>
                  <a:pt x="2072640" y="478972"/>
                </a:cubicBezTo>
                <a:cubicBezTo>
                  <a:pt x="2075543" y="438332"/>
                  <a:pt x="2076589" y="397516"/>
                  <a:pt x="2081349" y="357052"/>
                </a:cubicBezTo>
                <a:cubicBezTo>
                  <a:pt x="2082422" y="347935"/>
                  <a:pt x="2086762" y="339494"/>
                  <a:pt x="2090057" y="330926"/>
                </a:cubicBezTo>
                <a:cubicBezTo>
                  <a:pt x="2101280" y="301745"/>
                  <a:pt x="2109563" y="271090"/>
                  <a:pt x="2124891" y="243840"/>
                </a:cubicBezTo>
                <a:cubicBezTo>
                  <a:pt x="2136006" y="224080"/>
                  <a:pt x="2152402" y="207620"/>
                  <a:pt x="2168434" y="191589"/>
                </a:cubicBezTo>
                <a:cubicBezTo>
                  <a:pt x="2221807" y="138216"/>
                  <a:pt x="2208998" y="146137"/>
                  <a:pt x="2255520" y="130629"/>
                </a:cubicBezTo>
                <a:cubicBezTo>
                  <a:pt x="2264229" y="121920"/>
                  <a:pt x="2271202" y="111030"/>
                  <a:pt x="2281646" y="104503"/>
                </a:cubicBezTo>
                <a:cubicBezTo>
                  <a:pt x="2294902" y="96218"/>
                  <a:pt x="2310904" y="93435"/>
                  <a:pt x="2325189" y="87086"/>
                </a:cubicBezTo>
                <a:cubicBezTo>
                  <a:pt x="2414390" y="47442"/>
                  <a:pt x="2284629" y="94800"/>
                  <a:pt x="2438400" y="43543"/>
                </a:cubicBezTo>
                <a:cubicBezTo>
                  <a:pt x="2455817" y="37737"/>
                  <a:pt x="2472476" y="28722"/>
                  <a:pt x="2490651" y="26126"/>
                </a:cubicBezTo>
                <a:cubicBezTo>
                  <a:pt x="2581514" y="13146"/>
                  <a:pt x="2665023" y="0"/>
                  <a:pt x="2760617" y="0"/>
                </a:cubicBezTo>
                <a:lnTo>
                  <a:pt x="2978331" y="0"/>
                </a:lnTo>
              </a:path>
            </a:pathLst>
          </a:custGeom>
          <a:noFill/>
          <a:ln>
            <a:solidFill>
              <a:srgbClr val="056588"/>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p:cNvSpPr/>
          <p:nvPr/>
        </p:nvSpPr>
        <p:spPr>
          <a:xfrm>
            <a:off x="923109" y="3535680"/>
            <a:ext cx="3439885" cy="2037916"/>
          </a:xfrm>
          <a:custGeom>
            <a:avLst/>
            <a:gdLst>
              <a:gd name="connsiteX0" fmla="*/ 3439885 w 3439885"/>
              <a:gd name="connsiteY0" fmla="*/ 0 h 2037916"/>
              <a:gd name="connsiteX1" fmla="*/ 3361508 w 3439885"/>
              <a:gd name="connsiteY1" fmla="*/ 26126 h 2037916"/>
              <a:gd name="connsiteX2" fmla="*/ 3178628 w 3439885"/>
              <a:gd name="connsiteY2" fmla="*/ 87086 h 2037916"/>
              <a:gd name="connsiteX3" fmla="*/ 3091542 w 3439885"/>
              <a:gd name="connsiteY3" fmla="*/ 95794 h 2037916"/>
              <a:gd name="connsiteX4" fmla="*/ 3013165 w 3439885"/>
              <a:gd name="connsiteY4" fmla="*/ 139337 h 2037916"/>
              <a:gd name="connsiteX5" fmla="*/ 2969622 w 3439885"/>
              <a:gd name="connsiteY5" fmla="*/ 148046 h 2037916"/>
              <a:gd name="connsiteX6" fmla="*/ 2917371 w 3439885"/>
              <a:gd name="connsiteY6" fmla="*/ 165463 h 2037916"/>
              <a:gd name="connsiteX7" fmla="*/ 2830285 w 3439885"/>
              <a:gd name="connsiteY7" fmla="*/ 182880 h 2037916"/>
              <a:gd name="connsiteX8" fmla="*/ 2778034 w 3439885"/>
              <a:gd name="connsiteY8" fmla="*/ 191589 h 2037916"/>
              <a:gd name="connsiteX9" fmla="*/ 2664822 w 3439885"/>
              <a:gd name="connsiteY9" fmla="*/ 217714 h 2037916"/>
              <a:gd name="connsiteX10" fmla="*/ 2629988 w 3439885"/>
              <a:gd name="connsiteY10" fmla="*/ 269966 h 2037916"/>
              <a:gd name="connsiteX11" fmla="*/ 2612571 w 3439885"/>
              <a:gd name="connsiteY11" fmla="*/ 296091 h 2037916"/>
              <a:gd name="connsiteX12" fmla="*/ 2595154 w 3439885"/>
              <a:gd name="connsiteY12" fmla="*/ 313509 h 2037916"/>
              <a:gd name="connsiteX13" fmla="*/ 2586445 w 3439885"/>
              <a:gd name="connsiteY13" fmla="*/ 339634 h 2037916"/>
              <a:gd name="connsiteX14" fmla="*/ 2560320 w 3439885"/>
              <a:gd name="connsiteY14" fmla="*/ 365760 h 2037916"/>
              <a:gd name="connsiteX15" fmla="*/ 2551611 w 3439885"/>
              <a:gd name="connsiteY15" fmla="*/ 435429 h 2037916"/>
              <a:gd name="connsiteX16" fmla="*/ 2534194 w 3439885"/>
              <a:gd name="connsiteY16" fmla="*/ 470263 h 2037916"/>
              <a:gd name="connsiteX17" fmla="*/ 2516777 w 3439885"/>
              <a:gd name="connsiteY17" fmla="*/ 583474 h 2037916"/>
              <a:gd name="connsiteX18" fmla="*/ 2508068 w 3439885"/>
              <a:gd name="connsiteY18" fmla="*/ 609600 h 2037916"/>
              <a:gd name="connsiteX19" fmla="*/ 2481942 w 3439885"/>
              <a:gd name="connsiteY19" fmla="*/ 627017 h 2037916"/>
              <a:gd name="connsiteX20" fmla="*/ 2447108 w 3439885"/>
              <a:gd name="connsiteY20" fmla="*/ 679269 h 2037916"/>
              <a:gd name="connsiteX21" fmla="*/ 1802674 w 3439885"/>
              <a:gd name="connsiteY21" fmla="*/ 696686 h 2037916"/>
              <a:gd name="connsiteX22" fmla="*/ 1776548 w 3439885"/>
              <a:gd name="connsiteY22" fmla="*/ 722811 h 2037916"/>
              <a:gd name="connsiteX23" fmla="*/ 1724297 w 3439885"/>
              <a:gd name="connsiteY23" fmla="*/ 757646 h 2037916"/>
              <a:gd name="connsiteX24" fmla="*/ 1698171 w 3439885"/>
              <a:gd name="connsiteY24" fmla="*/ 783771 h 2037916"/>
              <a:gd name="connsiteX25" fmla="*/ 1672045 w 3439885"/>
              <a:gd name="connsiteY25" fmla="*/ 844731 h 2037916"/>
              <a:gd name="connsiteX26" fmla="*/ 1584960 w 3439885"/>
              <a:gd name="connsiteY26" fmla="*/ 984069 h 2037916"/>
              <a:gd name="connsiteX27" fmla="*/ 1576251 w 3439885"/>
              <a:gd name="connsiteY27" fmla="*/ 1018903 h 2037916"/>
              <a:gd name="connsiteX28" fmla="*/ 1567542 w 3439885"/>
              <a:gd name="connsiteY28" fmla="*/ 1071154 h 2037916"/>
              <a:gd name="connsiteX29" fmla="*/ 1524000 w 3439885"/>
              <a:gd name="connsiteY29" fmla="*/ 1184366 h 2037916"/>
              <a:gd name="connsiteX30" fmla="*/ 1489165 w 3439885"/>
              <a:gd name="connsiteY30" fmla="*/ 1245326 h 2037916"/>
              <a:gd name="connsiteX31" fmla="*/ 1463040 w 3439885"/>
              <a:gd name="connsiteY31" fmla="*/ 1254034 h 2037916"/>
              <a:gd name="connsiteX32" fmla="*/ 1428205 w 3439885"/>
              <a:gd name="connsiteY32" fmla="*/ 1297577 h 2037916"/>
              <a:gd name="connsiteX33" fmla="*/ 1375954 w 3439885"/>
              <a:gd name="connsiteY33" fmla="*/ 1341120 h 2037916"/>
              <a:gd name="connsiteX34" fmla="*/ 1306285 w 3439885"/>
              <a:gd name="connsiteY34" fmla="*/ 1358537 h 2037916"/>
              <a:gd name="connsiteX35" fmla="*/ 1245325 w 3439885"/>
              <a:gd name="connsiteY35" fmla="*/ 1384663 h 2037916"/>
              <a:gd name="connsiteX36" fmla="*/ 1210491 w 3439885"/>
              <a:gd name="connsiteY36" fmla="*/ 1410789 h 2037916"/>
              <a:gd name="connsiteX37" fmla="*/ 879565 w 3439885"/>
              <a:gd name="connsiteY37" fmla="*/ 1402080 h 2037916"/>
              <a:gd name="connsiteX38" fmla="*/ 714102 w 3439885"/>
              <a:gd name="connsiteY38" fmla="*/ 1402080 h 2037916"/>
              <a:gd name="connsiteX39" fmla="*/ 679268 w 3439885"/>
              <a:gd name="connsiteY39" fmla="*/ 1419497 h 2037916"/>
              <a:gd name="connsiteX40" fmla="*/ 618308 w 3439885"/>
              <a:gd name="connsiteY40" fmla="*/ 1506583 h 2037916"/>
              <a:gd name="connsiteX41" fmla="*/ 600891 w 3439885"/>
              <a:gd name="connsiteY41" fmla="*/ 1541417 h 2037916"/>
              <a:gd name="connsiteX42" fmla="*/ 592182 w 3439885"/>
              <a:gd name="connsiteY42" fmla="*/ 1584960 h 2037916"/>
              <a:gd name="connsiteX43" fmla="*/ 574765 w 3439885"/>
              <a:gd name="connsiteY43" fmla="*/ 1611086 h 2037916"/>
              <a:gd name="connsiteX44" fmla="*/ 539931 w 3439885"/>
              <a:gd name="connsiteY44" fmla="*/ 1654629 h 2037916"/>
              <a:gd name="connsiteX45" fmla="*/ 513805 w 3439885"/>
              <a:gd name="connsiteY45" fmla="*/ 1680754 h 2037916"/>
              <a:gd name="connsiteX46" fmla="*/ 478971 w 3439885"/>
              <a:gd name="connsiteY46" fmla="*/ 1733006 h 2037916"/>
              <a:gd name="connsiteX47" fmla="*/ 461554 w 3439885"/>
              <a:gd name="connsiteY47" fmla="*/ 1776549 h 2037916"/>
              <a:gd name="connsiteX48" fmla="*/ 426720 w 3439885"/>
              <a:gd name="connsiteY48" fmla="*/ 1820091 h 2037916"/>
              <a:gd name="connsiteX49" fmla="*/ 400594 w 3439885"/>
              <a:gd name="connsiteY49" fmla="*/ 1881051 h 2037916"/>
              <a:gd name="connsiteX50" fmla="*/ 391885 w 3439885"/>
              <a:gd name="connsiteY50" fmla="*/ 1915886 h 2037916"/>
              <a:gd name="connsiteX51" fmla="*/ 383177 w 3439885"/>
              <a:gd name="connsiteY51" fmla="*/ 1942011 h 2037916"/>
              <a:gd name="connsiteX52" fmla="*/ 269965 w 3439885"/>
              <a:gd name="connsiteY52" fmla="*/ 1994263 h 2037916"/>
              <a:gd name="connsiteX53" fmla="*/ 235131 w 3439885"/>
              <a:gd name="connsiteY53" fmla="*/ 2011680 h 2037916"/>
              <a:gd name="connsiteX54" fmla="*/ 52251 w 3439885"/>
              <a:gd name="connsiteY54" fmla="*/ 2020389 h 2037916"/>
              <a:gd name="connsiteX55" fmla="*/ 0 w 3439885"/>
              <a:gd name="connsiteY55" fmla="*/ 2037806 h 2037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3439885" h="2037916">
                <a:moveTo>
                  <a:pt x="3439885" y="0"/>
                </a:moveTo>
                <a:cubicBezTo>
                  <a:pt x="3413759" y="8709"/>
                  <a:pt x="3387349" y="16606"/>
                  <a:pt x="3361508" y="26126"/>
                </a:cubicBezTo>
                <a:cubicBezTo>
                  <a:pt x="3277786" y="56971"/>
                  <a:pt x="3268492" y="69969"/>
                  <a:pt x="3178628" y="87086"/>
                </a:cubicBezTo>
                <a:cubicBezTo>
                  <a:pt x="3149970" y="92545"/>
                  <a:pt x="3120571" y="92891"/>
                  <a:pt x="3091542" y="95794"/>
                </a:cubicBezTo>
                <a:cubicBezTo>
                  <a:pt x="3065416" y="110308"/>
                  <a:pt x="3040635" y="127564"/>
                  <a:pt x="3013165" y="139337"/>
                </a:cubicBezTo>
                <a:cubicBezTo>
                  <a:pt x="2999560" y="145168"/>
                  <a:pt x="2983902" y="144151"/>
                  <a:pt x="2969622" y="148046"/>
                </a:cubicBezTo>
                <a:cubicBezTo>
                  <a:pt x="2951910" y="152877"/>
                  <a:pt x="2935374" y="161863"/>
                  <a:pt x="2917371" y="165463"/>
                </a:cubicBezTo>
                <a:cubicBezTo>
                  <a:pt x="2888342" y="171269"/>
                  <a:pt x="2859486" y="178013"/>
                  <a:pt x="2830285" y="182880"/>
                </a:cubicBezTo>
                <a:cubicBezTo>
                  <a:pt x="2812868" y="185783"/>
                  <a:pt x="2795313" y="187951"/>
                  <a:pt x="2778034" y="191589"/>
                </a:cubicBezTo>
                <a:cubicBezTo>
                  <a:pt x="2740136" y="199568"/>
                  <a:pt x="2702559" y="209006"/>
                  <a:pt x="2664822" y="217714"/>
                </a:cubicBezTo>
                <a:lnTo>
                  <a:pt x="2629988" y="269966"/>
                </a:lnTo>
                <a:cubicBezTo>
                  <a:pt x="2624182" y="278674"/>
                  <a:pt x="2619971" y="288690"/>
                  <a:pt x="2612571" y="296091"/>
                </a:cubicBezTo>
                <a:lnTo>
                  <a:pt x="2595154" y="313509"/>
                </a:lnTo>
                <a:cubicBezTo>
                  <a:pt x="2592251" y="322217"/>
                  <a:pt x="2591537" y="331996"/>
                  <a:pt x="2586445" y="339634"/>
                </a:cubicBezTo>
                <a:cubicBezTo>
                  <a:pt x="2579613" y="349881"/>
                  <a:pt x="2564529" y="354186"/>
                  <a:pt x="2560320" y="365760"/>
                </a:cubicBezTo>
                <a:cubicBezTo>
                  <a:pt x="2552322" y="387755"/>
                  <a:pt x="2557287" y="412724"/>
                  <a:pt x="2551611" y="435429"/>
                </a:cubicBezTo>
                <a:cubicBezTo>
                  <a:pt x="2548462" y="448023"/>
                  <a:pt x="2540000" y="458652"/>
                  <a:pt x="2534194" y="470263"/>
                </a:cubicBezTo>
                <a:cubicBezTo>
                  <a:pt x="2527176" y="533420"/>
                  <a:pt x="2530488" y="535484"/>
                  <a:pt x="2516777" y="583474"/>
                </a:cubicBezTo>
                <a:cubicBezTo>
                  <a:pt x="2514255" y="592301"/>
                  <a:pt x="2513803" y="602432"/>
                  <a:pt x="2508068" y="609600"/>
                </a:cubicBezTo>
                <a:cubicBezTo>
                  <a:pt x="2501530" y="617773"/>
                  <a:pt x="2490651" y="621211"/>
                  <a:pt x="2481942" y="627017"/>
                </a:cubicBezTo>
                <a:cubicBezTo>
                  <a:pt x="2470331" y="644434"/>
                  <a:pt x="2467937" y="677186"/>
                  <a:pt x="2447108" y="679269"/>
                </a:cubicBezTo>
                <a:cubicBezTo>
                  <a:pt x="2175139" y="706464"/>
                  <a:pt x="2389192" y="687521"/>
                  <a:pt x="1802674" y="696686"/>
                </a:cubicBezTo>
                <a:cubicBezTo>
                  <a:pt x="1793965" y="705394"/>
                  <a:pt x="1786269" y="715250"/>
                  <a:pt x="1776548" y="722811"/>
                </a:cubicBezTo>
                <a:cubicBezTo>
                  <a:pt x="1760025" y="735663"/>
                  <a:pt x="1739099" y="742845"/>
                  <a:pt x="1724297" y="757646"/>
                </a:cubicBezTo>
                <a:lnTo>
                  <a:pt x="1698171" y="783771"/>
                </a:lnTo>
                <a:cubicBezTo>
                  <a:pt x="1690891" y="805610"/>
                  <a:pt x="1685740" y="825166"/>
                  <a:pt x="1672045" y="844731"/>
                </a:cubicBezTo>
                <a:cubicBezTo>
                  <a:pt x="1631173" y="903120"/>
                  <a:pt x="1605076" y="903610"/>
                  <a:pt x="1584960" y="984069"/>
                </a:cubicBezTo>
                <a:cubicBezTo>
                  <a:pt x="1582057" y="995680"/>
                  <a:pt x="1578598" y="1007167"/>
                  <a:pt x="1576251" y="1018903"/>
                </a:cubicBezTo>
                <a:cubicBezTo>
                  <a:pt x="1572788" y="1036217"/>
                  <a:pt x="1572092" y="1054093"/>
                  <a:pt x="1567542" y="1071154"/>
                </a:cubicBezTo>
                <a:cubicBezTo>
                  <a:pt x="1538478" y="1180144"/>
                  <a:pt x="1553183" y="1116274"/>
                  <a:pt x="1524000" y="1184366"/>
                </a:cubicBezTo>
                <a:cubicBezTo>
                  <a:pt x="1511461" y="1213624"/>
                  <a:pt x="1519597" y="1219966"/>
                  <a:pt x="1489165" y="1245326"/>
                </a:cubicBezTo>
                <a:cubicBezTo>
                  <a:pt x="1482113" y="1251203"/>
                  <a:pt x="1471748" y="1251131"/>
                  <a:pt x="1463040" y="1254034"/>
                </a:cubicBezTo>
                <a:cubicBezTo>
                  <a:pt x="1412380" y="1304691"/>
                  <a:pt x="1483117" y="1231680"/>
                  <a:pt x="1428205" y="1297577"/>
                </a:cubicBezTo>
                <a:cubicBezTo>
                  <a:pt x="1414447" y="1314088"/>
                  <a:pt x="1395528" y="1331333"/>
                  <a:pt x="1375954" y="1341120"/>
                </a:cubicBezTo>
                <a:cubicBezTo>
                  <a:pt x="1358099" y="1350048"/>
                  <a:pt x="1322852" y="1355224"/>
                  <a:pt x="1306285" y="1358537"/>
                </a:cubicBezTo>
                <a:cubicBezTo>
                  <a:pt x="1285965" y="1367246"/>
                  <a:pt x="1264733" y="1374077"/>
                  <a:pt x="1245325" y="1384663"/>
                </a:cubicBezTo>
                <a:cubicBezTo>
                  <a:pt x="1232583" y="1391613"/>
                  <a:pt x="1224989" y="1410099"/>
                  <a:pt x="1210491" y="1410789"/>
                </a:cubicBezTo>
                <a:cubicBezTo>
                  <a:pt x="1100269" y="1416038"/>
                  <a:pt x="989874" y="1404983"/>
                  <a:pt x="879565" y="1402080"/>
                </a:cubicBezTo>
                <a:cubicBezTo>
                  <a:pt x="808967" y="1387960"/>
                  <a:pt x="815285" y="1385216"/>
                  <a:pt x="714102" y="1402080"/>
                </a:cubicBezTo>
                <a:cubicBezTo>
                  <a:pt x="701297" y="1404214"/>
                  <a:pt x="690879" y="1413691"/>
                  <a:pt x="679268" y="1419497"/>
                </a:cubicBezTo>
                <a:cubicBezTo>
                  <a:pt x="662881" y="1441345"/>
                  <a:pt x="629032" y="1485134"/>
                  <a:pt x="618308" y="1506583"/>
                </a:cubicBezTo>
                <a:lnTo>
                  <a:pt x="600891" y="1541417"/>
                </a:lnTo>
                <a:cubicBezTo>
                  <a:pt x="597988" y="1555931"/>
                  <a:pt x="597379" y="1571101"/>
                  <a:pt x="592182" y="1584960"/>
                </a:cubicBezTo>
                <a:cubicBezTo>
                  <a:pt x="588507" y="1594760"/>
                  <a:pt x="581045" y="1602713"/>
                  <a:pt x="574765" y="1611086"/>
                </a:cubicBezTo>
                <a:cubicBezTo>
                  <a:pt x="563613" y="1625956"/>
                  <a:pt x="552171" y="1640641"/>
                  <a:pt x="539931" y="1654629"/>
                </a:cubicBezTo>
                <a:cubicBezTo>
                  <a:pt x="531821" y="1663897"/>
                  <a:pt x="521366" y="1671033"/>
                  <a:pt x="513805" y="1680754"/>
                </a:cubicBezTo>
                <a:cubicBezTo>
                  <a:pt x="500953" y="1697277"/>
                  <a:pt x="488995" y="1714629"/>
                  <a:pt x="478971" y="1733006"/>
                </a:cubicBezTo>
                <a:cubicBezTo>
                  <a:pt x="471485" y="1746730"/>
                  <a:pt x="469597" y="1763144"/>
                  <a:pt x="461554" y="1776549"/>
                </a:cubicBezTo>
                <a:cubicBezTo>
                  <a:pt x="451991" y="1792487"/>
                  <a:pt x="437030" y="1804626"/>
                  <a:pt x="426720" y="1820091"/>
                </a:cubicBezTo>
                <a:cubicBezTo>
                  <a:pt x="415107" y="1837511"/>
                  <a:pt x="406400" y="1860729"/>
                  <a:pt x="400594" y="1881051"/>
                </a:cubicBezTo>
                <a:cubicBezTo>
                  <a:pt x="397306" y="1892560"/>
                  <a:pt x="395173" y="1904377"/>
                  <a:pt x="391885" y="1915886"/>
                </a:cubicBezTo>
                <a:cubicBezTo>
                  <a:pt x="389363" y="1924712"/>
                  <a:pt x="390601" y="1936612"/>
                  <a:pt x="383177" y="1942011"/>
                </a:cubicBezTo>
                <a:cubicBezTo>
                  <a:pt x="296235" y="2005241"/>
                  <a:pt x="324517" y="1970883"/>
                  <a:pt x="269965" y="1994263"/>
                </a:cubicBezTo>
                <a:cubicBezTo>
                  <a:pt x="258033" y="1999377"/>
                  <a:pt x="248020" y="2010133"/>
                  <a:pt x="235131" y="2011680"/>
                </a:cubicBezTo>
                <a:cubicBezTo>
                  <a:pt x="174537" y="2018951"/>
                  <a:pt x="113211" y="2017486"/>
                  <a:pt x="52251" y="2020389"/>
                </a:cubicBezTo>
                <a:cubicBezTo>
                  <a:pt x="12224" y="2040402"/>
                  <a:pt x="30399" y="2037806"/>
                  <a:pt x="0" y="2037806"/>
                </a:cubicBezTo>
              </a:path>
            </a:pathLst>
          </a:custGeom>
          <a:noFill/>
          <a:ln>
            <a:solidFill>
              <a:srgbClr val="056588"/>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p:cNvSpPr/>
          <p:nvPr/>
        </p:nvSpPr>
        <p:spPr>
          <a:xfrm>
            <a:off x="2081349" y="1253555"/>
            <a:ext cx="2272937" cy="2247291"/>
          </a:xfrm>
          <a:custGeom>
            <a:avLst/>
            <a:gdLst>
              <a:gd name="connsiteX0" fmla="*/ 2272937 w 2272937"/>
              <a:gd name="connsiteY0" fmla="*/ 2247291 h 2247291"/>
              <a:gd name="connsiteX1" fmla="*/ 1854925 w 2272937"/>
              <a:gd name="connsiteY1" fmla="*/ 2038285 h 2247291"/>
              <a:gd name="connsiteX2" fmla="*/ 1828800 w 2272937"/>
              <a:gd name="connsiteY2" fmla="*/ 2029576 h 2247291"/>
              <a:gd name="connsiteX3" fmla="*/ 1785257 w 2272937"/>
              <a:gd name="connsiteY3" fmla="*/ 2020868 h 2247291"/>
              <a:gd name="connsiteX4" fmla="*/ 1750422 w 2272937"/>
              <a:gd name="connsiteY4" fmla="*/ 2012159 h 2247291"/>
              <a:gd name="connsiteX5" fmla="*/ 1672045 w 2272937"/>
              <a:gd name="connsiteY5" fmla="*/ 2003451 h 2247291"/>
              <a:gd name="connsiteX6" fmla="*/ 1637211 w 2272937"/>
              <a:gd name="connsiteY6" fmla="*/ 1994742 h 2247291"/>
              <a:gd name="connsiteX7" fmla="*/ 1611085 w 2272937"/>
              <a:gd name="connsiteY7" fmla="*/ 1986034 h 2247291"/>
              <a:gd name="connsiteX8" fmla="*/ 1524000 w 2272937"/>
              <a:gd name="connsiteY8" fmla="*/ 1977325 h 2247291"/>
              <a:gd name="connsiteX9" fmla="*/ 1489165 w 2272937"/>
              <a:gd name="connsiteY9" fmla="*/ 1968616 h 2247291"/>
              <a:gd name="connsiteX10" fmla="*/ 1367245 w 2272937"/>
              <a:gd name="connsiteY10" fmla="*/ 1951199 h 2247291"/>
              <a:gd name="connsiteX11" fmla="*/ 1245325 w 2272937"/>
              <a:gd name="connsiteY11" fmla="*/ 1925074 h 2247291"/>
              <a:gd name="connsiteX12" fmla="*/ 1114697 w 2272937"/>
              <a:gd name="connsiteY12" fmla="*/ 1907656 h 2247291"/>
              <a:gd name="connsiteX13" fmla="*/ 984068 w 2272937"/>
              <a:gd name="connsiteY13" fmla="*/ 1881531 h 2247291"/>
              <a:gd name="connsiteX14" fmla="*/ 853440 w 2272937"/>
              <a:gd name="connsiteY14" fmla="*/ 1864114 h 2247291"/>
              <a:gd name="connsiteX15" fmla="*/ 792480 w 2272937"/>
              <a:gd name="connsiteY15" fmla="*/ 1846696 h 2247291"/>
              <a:gd name="connsiteX16" fmla="*/ 740228 w 2272937"/>
              <a:gd name="connsiteY16" fmla="*/ 1837988 h 2247291"/>
              <a:gd name="connsiteX17" fmla="*/ 679268 w 2272937"/>
              <a:gd name="connsiteY17" fmla="*/ 1820571 h 2247291"/>
              <a:gd name="connsiteX18" fmla="*/ 627017 w 2272937"/>
              <a:gd name="connsiteY18" fmla="*/ 1811862 h 2247291"/>
              <a:gd name="connsiteX19" fmla="*/ 574765 w 2272937"/>
              <a:gd name="connsiteY19" fmla="*/ 1785736 h 2247291"/>
              <a:gd name="connsiteX20" fmla="*/ 470262 w 2272937"/>
              <a:gd name="connsiteY20" fmla="*/ 1742194 h 2247291"/>
              <a:gd name="connsiteX21" fmla="*/ 426720 w 2272937"/>
              <a:gd name="connsiteY21" fmla="*/ 1716068 h 2247291"/>
              <a:gd name="connsiteX22" fmla="*/ 339634 w 2272937"/>
              <a:gd name="connsiteY22" fmla="*/ 1681234 h 2247291"/>
              <a:gd name="connsiteX23" fmla="*/ 313508 w 2272937"/>
              <a:gd name="connsiteY23" fmla="*/ 1672525 h 2247291"/>
              <a:gd name="connsiteX24" fmla="*/ 278674 w 2272937"/>
              <a:gd name="connsiteY24" fmla="*/ 1655108 h 2247291"/>
              <a:gd name="connsiteX25" fmla="*/ 235131 w 2272937"/>
              <a:gd name="connsiteY25" fmla="*/ 1637691 h 2247291"/>
              <a:gd name="connsiteX26" fmla="*/ 174171 w 2272937"/>
              <a:gd name="connsiteY26" fmla="*/ 1576731 h 2247291"/>
              <a:gd name="connsiteX27" fmla="*/ 139337 w 2272937"/>
              <a:gd name="connsiteY27" fmla="*/ 1550605 h 2247291"/>
              <a:gd name="connsiteX28" fmla="*/ 113211 w 2272937"/>
              <a:gd name="connsiteY28" fmla="*/ 1507062 h 2247291"/>
              <a:gd name="connsiteX29" fmla="*/ 87085 w 2272937"/>
              <a:gd name="connsiteY29" fmla="*/ 1480936 h 2247291"/>
              <a:gd name="connsiteX30" fmla="*/ 69668 w 2272937"/>
              <a:gd name="connsiteY30" fmla="*/ 1419976 h 2247291"/>
              <a:gd name="connsiteX31" fmla="*/ 52251 w 2272937"/>
              <a:gd name="connsiteY31" fmla="*/ 1350308 h 2247291"/>
              <a:gd name="connsiteX32" fmla="*/ 34834 w 2272937"/>
              <a:gd name="connsiteY32" fmla="*/ 1315474 h 2247291"/>
              <a:gd name="connsiteX33" fmla="*/ 26125 w 2272937"/>
              <a:gd name="connsiteY33" fmla="*/ 1280639 h 2247291"/>
              <a:gd name="connsiteX34" fmla="*/ 17417 w 2272937"/>
              <a:gd name="connsiteY34" fmla="*/ 1254514 h 2247291"/>
              <a:gd name="connsiteX35" fmla="*/ 0 w 2272937"/>
              <a:gd name="connsiteY35" fmla="*/ 1123885 h 2247291"/>
              <a:gd name="connsiteX36" fmla="*/ 17417 w 2272937"/>
              <a:gd name="connsiteY36" fmla="*/ 932296 h 2247291"/>
              <a:gd name="connsiteX37" fmla="*/ 34834 w 2272937"/>
              <a:gd name="connsiteY37" fmla="*/ 888754 h 2247291"/>
              <a:gd name="connsiteX38" fmla="*/ 52251 w 2272937"/>
              <a:gd name="connsiteY38" fmla="*/ 836502 h 2247291"/>
              <a:gd name="connsiteX39" fmla="*/ 60960 w 2272937"/>
              <a:gd name="connsiteY39" fmla="*/ 801668 h 2247291"/>
              <a:gd name="connsiteX40" fmla="*/ 121920 w 2272937"/>
              <a:gd name="connsiteY40" fmla="*/ 714582 h 2247291"/>
              <a:gd name="connsiteX41" fmla="*/ 148045 w 2272937"/>
              <a:gd name="connsiteY41" fmla="*/ 688456 h 2247291"/>
              <a:gd name="connsiteX42" fmla="*/ 191588 w 2272937"/>
              <a:gd name="connsiteY42" fmla="*/ 627496 h 2247291"/>
              <a:gd name="connsiteX43" fmla="*/ 200297 w 2272937"/>
              <a:gd name="connsiteY43" fmla="*/ 601371 h 2247291"/>
              <a:gd name="connsiteX44" fmla="*/ 226422 w 2272937"/>
              <a:gd name="connsiteY44" fmla="*/ 583954 h 2247291"/>
              <a:gd name="connsiteX45" fmla="*/ 243840 w 2272937"/>
              <a:gd name="connsiteY45" fmla="*/ 566536 h 2247291"/>
              <a:gd name="connsiteX46" fmla="*/ 287382 w 2272937"/>
              <a:gd name="connsiteY46" fmla="*/ 514285 h 2247291"/>
              <a:gd name="connsiteX47" fmla="*/ 304800 w 2272937"/>
              <a:gd name="connsiteY47" fmla="*/ 488159 h 2247291"/>
              <a:gd name="connsiteX48" fmla="*/ 330925 w 2272937"/>
              <a:gd name="connsiteY48" fmla="*/ 479451 h 2247291"/>
              <a:gd name="connsiteX49" fmla="*/ 365760 w 2272937"/>
              <a:gd name="connsiteY49" fmla="*/ 444616 h 2247291"/>
              <a:gd name="connsiteX50" fmla="*/ 391885 w 2272937"/>
              <a:gd name="connsiteY50" fmla="*/ 427199 h 2247291"/>
              <a:gd name="connsiteX51" fmla="*/ 426720 w 2272937"/>
              <a:gd name="connsiteY51" fmla="*/ 401074 h 2247291"/>
              <a:gd name="connsiteX52" fmla="*/ 548640 w 2272937"/>
              <a:gd name="connsiteY52" fmla="*/ 313988 h 2247291"/>
              <a:gd name="connsiteX53" fmla="*/ 653142 w 2272937"/>
              <a:gd name="connsiteY53" fmla="*/ 253028 h 2247291"/>
              <a:gd name="connsiteX54" fmla="*/ 679268 w 2272937"/>
              <a:gd name="connsiteY54" fmla="*/ 244319 h 2247291"/>
              <a:gd name="connsiteX55" fmla="*/ 731520 w 2272937"/>
              <a:gd name="connsiteY55" fmla="*/ 218194 h 2247291"/>
              <a:gd name="connsiteX56" fmla="*/ 862148 w 2272937"/>
              <a:gd name="connsiteY56" fmla="*/ 183359 h 2247291"/>
              <a:gd name="connsiteX57" fmla="*/ 1018902 w 2272937"/>
              <a:gd name="connsiteY57" fmla="*/ 113691 h 2247291"/>
              <a:gd name="connsiteX58" fmla="*/ 1097280 w 2272937"/>
              <a:gd name="connsiteY58" fmla="*/ 78856 h 2247291"/>
              <a:gd name="connsiteX59" fmla="*/ 1149531 w 2272937"/>
              <a:gd name="connsiteY59" fmla="*/ 52731 h 2247291"/>
              <a:gd name="connsiteX60" fmla="*/ 1227908 w 2272937"/>
              <a:gd name="connsiteY60" fmla="*/ 479 h 2247291"/>
              <a:gd name="connsiteX61" fmla="*/ 1236617 w 2272937"/>
              <a:gd name="connsiteY61" fmla="*/ 479 h 2247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272937" h="2247291">
                <a:moveTo>
                  <a:pt x="2272937" y="2247291"/>
                </a:moveTo>
                <a:lnTo>
                  <a:pt x="1854925" y="2038285"/>
                </a:lnTo>
                <a:cubicBezTo>
                  <a:pt x="1846683" y="2034245"/>
                  <a:pt x="1837705" y="2031802"/>
                  <a:pt x="1828800" y="2029576"/>
                </a:cubicBezTo>
                <a:cubicBezTo>
                  <a:pt x="1814440" y="2025986"/>
                  <a:pt x="1799706" y="2024079"/>
                  <a:pt x="1785257" y="2020868"/>
                </a:cubicBezTo>
                <a:cubicBezTo>
                  <a:pt x="1773573" y="2018272"/>
                  <a:pt x="1762252" y="2013979"/>
                  <a:pt x="1750422" y="2012159"/>
                </a:cubicBezTo>
                <a:cubicBezTo>
                  <a:pt x="1724441" y="2008162"/>
                  <a:pt x="1698171" y="2006354"/>
                  <a:pt x="1672045" y="2003451"/>
                </a:cubicBezTo>
                <a:cubicBezTo>
                  <a:pt x="1660434" y="2000548"/>
                  <a:pt x="1648719" y="1998030"/>
                  <a:pt x="1637211" y="1994742"/>
                </a:cubicBezTo>
                <a:cubicBezTo>
                  <a:pt x="1628385" y="1992220"/>
                  <a:pt x="1620158" y="1987430"/>
                  <a:pt x="1611085" y="1986034"/>
                </a:cubicBezTo>
                <a:cubicBezTo>
                  <a:pt x="1582251" y="1981598"/>
                  <a:pt x="1553028" y="1980228"/>
                  <a:pt x="1524000" y="1977325"/>
                </a:cubicBezTo>
                <a:cubicBezTo>
                  <a:pt x="1512388" y="1974422"/>
                  <a:pt x="1500971" y="1970584"/>
                  <a:pt x="1489165" y="1968616"/>
                </a:cubicBezTo>
                <a:cubicBezTo>
                  <a:pt x="1448671" y="1961867"/>
                  <a:pt x="1407320" y="1960105"/>
                  <a:pt x="1367245" y="1951199"/>
                </a:cubicBezTo>
                <a:cubicBezTo>
                  <a:pt x="1350099" y="1947389"/>
                  <a:pt x="1273255" y="1929729"/>
                  <a:pt x="1245325" y="1925074"/>
                </a:cubicBezTo>
                <a:cubicBezTo>
                  <a:pt x="1209263" y="1919064"/>
                  <a:pt x="1149930" y="1912060"/>
                  <a:pt x="1114697" y="1907656"/>
                </a:cubicBezTo>
                <a:cubicBezTo>
                  <a:pt x="1058757" y="1889011"/>
                  <a:pt x="1083434" y="1895727"/>
                  <a:pt x="984068" y="1881531"/>
                </a:cubicBezTo>
                <a:cubicBezTo>
                  <a:pt x="899940" y="1869512"/>
                  <a:pt x="943476" y="1875368"/>
                  <a:pt x="853440" y="1864114"/>
                </a:cubicBezTo>
                <a:cubicBezTo>
                  <a:pt x="828543" y="1855815"/>
                  <a:pt x="819814" y="1852163"/>
                  <a:pt x="792480" y="1846696"/>
                </a:cubicBezTo>
                <a:cubicBezTo>
                  <a:pt x="775165" y="1843233"/>
                  <a:pt x="757645" y="1840891"/>
                  <a:pt x="740228" y="1837988"/>
                </a:cubicBezTo>
                <a:cubicBezTo>
                  <a:pt x="715323" y="1829686"/>
                  <a:pt x="706612" y="1826040"/>
                  <a:pt x="679268" y="1820571"/>
                </a:cubicBezTo>
                <a:cubicBezTo>
                  <a:pt x="661954" y="1817108"/>
                  <a:pt x="644434" y="1814765"/>
                  <a:pt x="627017" y="1811862"/>
                </a:cubicBezTo>
                <a:cubicBezTo>
                  <a:pt x="609600" y="1803153"/>
                  <a:pt x="592560" y="1793645"/>
                  <a:pt x="574765" y="1785736"/>
                </a:cubicBezTo>
                <a:cubicBezTo>
                  <a:pt x="540280" y="1770410"/>
                  <a:pt x="502621" y="1761610"/>
                  <a:pt x="470262" y="1742194"/>
                </a:cubicBezTo>
                <a:cubicBezTo>
                  <a:pt x="455748" y="1733485"/>
                  <a:pt x="442058" y="1723226"/>
                  <a:pt x="426720" y="1716068"/>
                </a:cubicBezTo>
                <a:cubicBezTo>
                  <a:pt x="398388" y="1702847"/>
                  <a:pt x="368815" y="1692457"/>
                  <a:pt x="339634" y="1681234"/>
                </a:cubicBezTo>
                <a:cubicBezTo>
                  <a:pt x="331066" y="1677939"/>
                  <a:pt x="321946" y="1676141"/>
                  <a:pt x="313508" y="1672525"/>
                </a:cubicBezTo>
                <a:cubicBezTo>
                  <a:pt x="301576" y="1667411"/>
                  <a:pt x="290537" y="1660380"/>
                  <a:pt x="278674" y="1655108"/>
                </a:cubicBezTo>
                <a:cubicBezTo>
                  <a:pt x="264389" y="1648759"/>
                  <a:pt x="249645" y="1643497"/>
                  <a:pt x="235131" y="1637691"/>
                </a:cubicBezTo>
                <a:cubicBezTo>
                  <a:pt x="214811" y="1617371"/>
                  <a:pt x="195434" y="1596062"/>
                  <a:pt x="174171" y="1576731"/>
                </a:cubicBezTo>
                <a:cubicBezTo>
                  <a:pt x="163431" y="1566968"/>
                  <a:pt x="148895" y="1561528"/>
                  <a:pt x="139337" y="1550605"/>
                </a:cubicBezTo>
                <a:cubicBezTo>
                  <a:pt x="128191" y="1537866"/>
                  <a:pt x="123367" y="1520603"/>
                  <a:pt x="113211" y="1507062"/>
                </a:cubicBezTo>
                <a:cubicBezTo>
                  <a:pt x="105821" y="1497209"/>
                  <a:pt x="95794" y="1489645"/>
                  <a:pt x="87085" y="1480936"/>
                </a:cubicBezTo>
                <a:cubicBezTo>
                  <a:pt x="81279" y="1460616"/>
                  <a:pt x="74793" y="1440478"/>
                  <a:pt x="69668" y="1419976"/>
                </a:cubicBezTo>
                <a:cubicBezTo>
                  <a:pt x="61488" y="1387257"/>
                  <a:pt x="64197" y="1378181"/>
                  <a:pt x="52251" y="1350308"/>
                </a:cubicBezTo>
                <a:cubicBezTo>
                  <a:pt x="47137" y="1338376"/>
                  <a:pt x="39392" y="1327629"/>
                  <a:pt x="34834" y="1315474"/>
                </a:cubicBezTo>
                <a:cubicBezTo>
                  <a:pt x="30631" y="1304267"/>
                  <a:pt x="29413" y="1292148"/>
                  <a:pt x="26125" y="1280639"/>
                </a:cubicBezTo>
                <a:cubicBezTo>
                  <a:pt x="23603" y="1271813"/>
                  <a:pt x="19408" y="1263475"/>
                  <a:pt x="17417" y="1254514"/>
                </a:cubicBezTo>
                <a:cubicBezTo>
                  <a:pt x="8729" y="1215416"/>
                  <a:pt x="4194" y="1161630"/>
                  <a:pt x="0" y="1123885"/>
                </a:cubicBezTo>
                <a:cubicBezTo>
                  <a:pt x="5806" y="1060022"/>
                  <a:pt x="8019" y="995730"/>
                  <a:pt x="17417" y="932296"/>
                </a:cubicBezTo>
                <a:cubicBezTo>
                  <a:pt x="19708" y="916833"/>
                  <a:pt x="29492" y="903445"/>
                  <a:pt x="34834" y="888754"/>
                </a:cubicBezTo>
                <a:cubicBezTo>
                  <a:pt x="41108" y="871500"/>
                  <a:pt x="46975" y="854087"/>
                  <a:pt x="52251" y="836502"/>
                </a:cubicBezTo>
                <a:cubicBezTo>
                  <a:pt x="55690" y="825038"/>
                  <a:pt x="55022" y="812060"/>
                  <a:pt x="60960" y="801668"/>
                </a:cubicBezTo>
                <a:cubicBezTo>
                  <a:pt x="78540" y="770903"/>
                  <a:pt x="96865" y="739638"/>
                  <a:pt x="121920" y="714582"/>
                </a:cubicBezTo>
                <a:cubicBezTo>
                  <a:pt x="130628" y="705873"/>
                  <a:pt x="140656" y="698309"/>
                  <a:pt x="148045" y="688456"/>
                </a:cubicBezTo>
                <a:cubicBezTo>
                  <a:pt x="208746" y="607521"/>
                  <a:pt x="147480" y="671607"/>
                  <a:pt x="191588" y="627496"/>
                </a:cubicBezTo>
                <a:cubicBezTo>
                  <a:pt x="194491" y="618788"/>
                  <a:pt x="194563" y="608539"/>
                  <a:pt x="200297" y="601371"/>
                </a:cubicBezTo>
                <a:cubicBezTo>
                  <a:pt x="206835" y="593198"/>
                  <a:pt x="218249" y="590492"/>
                  <a:pt x="226422" y="583954"/>
                </a:cubicBezTo>
                <a:cubicBezTo>
                  <a:pt x="232834" y="578825"/>
                  <a:pt x="238433" y="572715"/>
                  <a:pt x="243840" y="566536"/>
                </a:cubicBezTo>
                <a:cubicBezTo>
                  <a:pt x="258769" y="549474"/>
                  <a:pt x="273463" y="532181"/>
                  <a:pt x="287382" y="514285"/>
                </a:cubicBezTo>
                <a:cubicBezTo>
                  <a:pt x="293808" y="506023"/>
                  <a:pt x="296627" y="494697"/>
                  <a:pt x="304800" y="488159"/>
                </a:cubicBezTo>
                <a:cubicBezTo>
                  <a:pt x="311968" y="482425"/>
                  <a:pt x="322217" y="482354"/>
                  <a:pt x="330925" y="479451"/>
                </a:cubicBezTo>
                <a:cubicBezTo>
                  <a:pt x="342537" y="467839"/>
                  <a:pt x="353292" y="455303"/>
                  <a:pt x="365760" y="444616"/>
                </a:cubicBezTo>
                <a:cubicBezTo>
                  <a:pt x="373706" y="437805"/>
                  <a:pt x="383368" y="433282"/>
                  <a:pt x="391885" y="427199"/>
                </a:cubicBezTo>
                <a:cubicBezTo>
                  <a:pt x="403696" y="418763"/>
                  <a:pt x="415700" y="410520"/>
                  <a:pt x="426720" y="401074"/>
                </a:cubicBezTo>
                <a:cubicBezTo>
                  <a:pt x="512383" y="327649"/>
                  <a:pt x="341730" y="444668"/>
                  <a:pt x="548640" y="313988"/>
                </a:cubicBezTo>
                <a:cubicBezTo>
                  <a:pt x="582671" y="292495"/>
                  <a:pt x="615926" y="268978"/>
                  <a:pt x="653142" y="253028"/>
                </a:cubicBezTo>
                <a:cubicBezTo>
                  <a:pt x="661580" y="249412"/>
                  <a:pt x="670879" y="248047"/>
                  <a:pt x="679268" y="244319"/>
                </a:cubicBezTo>
                <a:cubicBezTo>
                  <a:pt x="697063" y="236410"/>
                  <a:pt x="713046" y="224352"/>
                  <a:pt x="731520" y="218194"/>
                </a:cubicBezTo>
                <a:cubicBezTo>
                  <a:pt x="774272" y="203943"/>
                  <a:pt x="862148" y="183359"/>
                  <a:pt x="862148" y="183359"/>
                </a:cubicBezTo>
                <a:cubicBezTo>
                  <a:pt x="933561" y="135752"/>
                  <a:pt x="850481" y="188545"/>
                  <a:pt x="1018902" y="113691"/>
                </a:cubicBezTo>
                <a:cubicBezTo>
                  <a:pt x="1045028" y="102079"/>
                  <a:pt x="1071708" y="91642"/>
                  <a:pt x="1097280" y="78856"/>
                </a:cubicBezTo>
                <a:cubicBezTo>
                  <a:pt x="1164801" y="45095"/>
                  <a:pt x="1083867" y="74617"/>
                  <a:pt x="1149531" y="52731"/>
                </a:cubicBezTo>
                <a:cubicBezTo>
                  <a:pt x="1184791" y="24522"/>
                  <a:pt x="1189314" y="15917"/>
                  <a:pt x="1227908" y="479"/>
                </a:cubicBezTo>
                <a:cubicBezTo>
                  <a:pt x="1230603" y="-599"/>
                  <a:pt x="1233714" y="479"/>
                  <a:pt x="1236617" y="479"/>
                </a:cubicBezTo>
              </a:path>
            </a:pathLst>
          </a:custGeom>
          <a:noFill/>
          <a:ln>
            <a:solidFill>
              <a:srgbClr val="056588"/>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p:cNvSpPr/>
          <p:nvPr/>
        </p:nvSpPr>
        <p:spPr>
          <a:xfrm>
            <a:off x="4371703" y="3544389"/>
            <a:ext cx="3309257" cy="2107474"/>
          </a:xfrm>
          <a:custGeom>
            <a:avLst/>
            <a:gdLst>
              <a:gd name="connsiteX0" fmla="*/ 0 w 3309257"/>
              <a:gd name="connsiteY0" fmla="*/ 0 h 2107474"/>
              <a:gd name="connsiteX1" fmla="*/ 566057 w 3309257"/>
              <a:gd name="connsiteY1" fmla="*/ 809897 h 2107474"/>
              <a:gd name="connsiteX2" fmla="*/ 592183 w 3309257"/>
              <a:gd name="connsiteY2" fmla="*/ 836022 h 2107474"/>
              <a:gd name="connsiteX3" fmla="*/ 609600 w 3309257"/>
              <a:gd name="connsiteY3" fmla="*/ 862148 h 2107474"/>
              <a:gd name="connsiteX4" fmla="*/ 696686 w 3309257"/>
              <a:gd name="connsiteY4" fmla="*/ 949234 h 2107474"/>
              <a:gd name="connsiteX5" fmla="*/ 731520 w 3309257"/>
              <a:gd name="connsiteY5" fmla="*/ 984068 h 2107474"/>
              <a:gd name="connsiteX6" fmla="*/ 818606 w 3309257"/>
              <a:gd name="connsiteY6" fmla="*/ 1045028 h 2107474"/>
              <a:gd name="connsiteX7" fmla="*/ 870857 w 3309257"/>
              <a:gd name="connsiteY7" fmla="*/ 1079862 h 2107474"/>
              <a:gd name="connsiteX8" fmla="*/ 896983 w 3309257"/>
              <a:gd name="connsiteY8" fmla="*/ 1105988 h 2107474"/>
              <a:gd name="connsiteX9" fmla="*/ 923108 w 3309257"/>
              <a:gd name="connsiteY9" fmla="*/ 1123405 h 2107474"/>
              <a:gd name="connsiteX10" fmla="*/ 957943 w 3309257"/>
              <a:gd name="connsiteY10" fmla="*/ 1158240 h 2107474"/>
              <a:gd name="connsiteX11" fmla="*/ 984068 w 3309257"/>
              <a:gd name="connsiteY11" fmla="*/ 1175657 h 2107474"/>
              <a:gd name="connsiteX12" fmla="*/ 1001486 w 3309257"/>
              <a:gd name="connsiteY12" fmla="*/ 1193074 h 2107474"/>
              <a:gd name="connsiteX13" fmla="*/ 1045028 w 3309257"/>
              <a:gd name="connsiteY13" fmla="*/ 1219200 h 2107474"/>
              <a:gd name="connsiteX14" fmla="*/ 1097280 w 3309257"/>
              <a:gd name="connsiteY14" fmla="*/ 1254034 h 2107474"/>
              <a:gd name="connsiteX15" fmla="*/ 1123406 w 3309257"/>
              <a:gd name="connsiteY15" fmla="*/ 1271451 h 2107474"/>
              <a:gd name="connsiteX16" fmla="*/ 1158240 w 3309257"/>
              <a:gd name="connsiteY16" fmla="*/ 1297577 h 2107474"/>
              <a:gd name="connsiteX17" fmla="*/ 1184366 w 3309257"/>
              <a:gd name="connsiteY17" fmla="*/ 1332411 h 2107474"/>
              <a:gd name="connsiteX18" fmla="*/ 1227908 w 3309257"/>
              <a:gd name="connsiteY18" fmla="*/ 1349828 h 2107474"/>
              <a:gd name="connsiteX19" fmla="*/ 1280160 w 3309257"/>
              <a:gd name="connsiteY19" fmla="*/ 1384662 h 2107474"/>
              <a:gd name="connsiteX20" fmla="*/ 1297577 w 3309257"/>
              <a:gd name="connsiteY20" fmla="*/ 1402080 h 2107474"/>
              <a:gd name="connsiteX21" fmla="*/ 1367246 w 3309257"/>
              <a:gd name="connsiteY21" fmla="*/ 1445622 h 2107474"/>
              <a:gd name="connsiteX22" fmla="*/ 1384663 w 3309257"/>
              <a:gd name="connsiteY22" fmla="*/ 1463040 h 2107474"/>
              <a:gd name="connsiteX23" fmla="*/ 1445623 w 3309257"/>
              <a:gd name="connsiteY23" fmla="*/ 1506582 h 2107474"/>
              <a:gd name="connsiteX24" fmla="*/ 1619794 w 3309257"/>
              <a:gd name="connsiteY24" fmla="*/ 1497874 h 2107474"/>
              <a:gd name="connsiteX25" fmla="*/ 1672046 w 3309257"/>
              <a:gd name="connsiteY25" fmla="*/ 1454331 h 2107474"/>
              <a:gd name="connsiteX26" fmla="*/ 1767840 w 3309257"/>
              <a:gd name="connsiteY26" fmla="*/ 1402080 h 2107474"/>
              <a:gd name="connsiteX27" fmla="*/ 1793966 w 3309257"/>
              <a:gd name="connsiteY27" fmla="*/ 1393371 h 2107474"/>
              <a:gd name="connsiteX28" fmla="*/ 1863634 w 3309257"/>
              <a:gd name="connsiteY28" fmla="*/ 1358537 h 2107474"/>
              <a:gd name="connsiteX29" fmla="*/ 1950720 w 3309257"/>
              <a:gd name="connsiteY29" fmla="*/ 1341120 h 2107474"/>
              <a:gd name="connsiteX30" fmla="*/ 2046514 w 3309257"/>
              <a:gd name="connsiteY30" fmla="*/ 1314994 h 2107474"/>
              <a:gd name="connsiteX31" fmla="*/ 2072640 w 3309257"/>
              <a:gd name="connsiteY31" fmla="*/ 1297577 h 2107474"/>
              <a:gd name="connsiteX32" fmla="*/ 2185851 w 3309257"/>
              <a:gd name="connsiteY32" fmla="*/ 1280160 h 2107474"/>
              <a:gd name="connsiteX33" fmla="*/ 2299063 w 3309257"/>
              <a:gd name="connsiteY33" fmla="*/ 1254034 h 2107474"/>
              <a:gd name="connsiteX34" fmla="*/ 2342606 w 3309257"/>
              <a:gd name="connsiteY34" fmla="*/ 1245325 h 2107474"/>
              <a:gd name="connsiteX35" fmla="*/ 2394857 w 3309257"/>
              <a:gd name="connsiteY35" fmla="*/ 1236617 h 2107474"/>
              <a:gd name="connsiteX36" fmla="*/ 2629988 w 3309257"/>
              <a:gd name="connsiteY36" fmla="*/ 1245325 h 2107474"/>
              <a:gd name="connsiteX37" fmla="*/ 2717074 w 3309257"/>
              <a:gd name="connsiteY37" fmla="*/ 1262742 h 2107474"/>
              <a:gd name="connsiteX38" fmla="*/ 2734491 w 3309257"/>
              <a:gd name="connsiteY38" fmla="*/ 1280160 h 2107474"/>
              <a:gd name="connsiteX39" fmla="*/ 2760617 w 3309257"/>
              <a:gd name="connsiteY39" fmla="*/ 1297577 h 2107474"/>
              <a:gd name="connsiteX40" fmla="*/ 2786743 w 3309257"/>
              <a:gd name="connsiteY40" fmla="*/ 1332411 h 2107474"/>
              <a:gd name="connsiteX41" fmla="*/ 2891246 w 3309257"/>
              <a:gd name="connsiteY41" fmla="*/ 1445622 h 2107474"/>
              <a:gd name="connsiteX42" fmla="*/ 2908663 w 3309257"/>
              <a:gd name="connsiteY42" fmla="*/ 1471748 h 2107474"/>
              <a:gd name="connsiteX43" fmla="*/ 2969623 w 3309257"/>
              <a:gd name="connsiteY43" fmla="*/ 1550125 h 2107474"/>
              <a:gd name="connsiteX44" fmla="*/ 2995748 w 3309257"/>
              <a:gd name="connsiteY44" fmla="*/ 1593668 h 2107474"/>
              <a:gd name="connsiteX45" fmla="*/ 3013166 w 3309257"/>
              <a:gd name="connsiteY45" fmla="*/ 1611085 h 2107474"/>
              <a:gd name="connsiteX46" fmla="*/ 3039291 w 3309257"/>
              <a:gd name="connsiteY46" fmla="*/ 1645920 h 2107474"/>
              <a:gd name="connsiteX47" fmla="*/ 3056708 w 3309257"/>
              <a:gd name="connsiteY47" fmla="*/ 1680754 h 2107474"/>
              <a:gd name="connsiteX48" fmla="*/ 3108960 w 3309257"/>
              <a:gd name="connsiteY48" fmla="*/ 1741714 h 2107474"/>
              <a:gd name="connsiteX49" fmla="*/ 3126377 w 3309257"/>
              <a:gd name="connsiteY49" fmla="*/ 1776548 h 2107474"/>
              <a:gd name="connsiteX50" fmla="*/ 3196046 w 3309257"/>
              <a:gd name="connsiteY50" fmla="*/ 1872342 h 2107474"/>
              <a:gd name="connsiteX51" fmla="*/ 3204754 w 3309257"/>
              <a:gd name="connsiteY51" fmla="*/ 1898468 h 2107474"/>
              <a:gd name="connsiteX52" fmla="*/ 3248297 w 3309257"/>
              <a:gd name="connsiteY52" fmla="*/ 1976845 h 2107474"/>
              <a:gd name="connsiteX53" fmla="*/ 3257006 w 3309257"/>
              <a:gd name="connsiteY53" fmla="*/ 2011680 h 2107474"/>
              <a:gd name="connsiteX54" fmla="*/ 3283131 w 3309257"/>
              <a:gd name="connsiteY54" fmla="*/ 2055222 h 2107474"/>
              <a:gd name="connsiteX55" fmla="*/ 3300548 w 3309257"/>
              <a:gd name="connsiteY55" fmla="*/ 2090057 h 2107474"/>
              <a:gd name="connsiteX56" fmla="*/ 3309257 w 3309257"/>
              <a:gd name="connsiteY56" fmla="*/ 2107474 h 2107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3309257" h="2107474">
                <a:moveTo>
                  <a:pt x="0" y="0"/>
                </a:moveTo>
                <a:lnTo>
                  <a:pt x="566057" y="809897"/>
                </a:lnTo>
                <a:cubicBezTo>
                  <a:pt x="573176" y="819947"/>
                  <a:pt x="584299" y="826561"/>
                  <a:pt x="592183" y="836022"/>
                </a:cubicBezTo>
                <a:cubicBezTo>
                  <a:pt x="598884" y="844063"/>
                  <a:pt x="602501" y="854457"/>
                  <a:pt x="609600" y="862148"/>
                </a:cubicBezTo>
                <a:cubicBezTo>
                  <a:pt x="637445" y="892314"/>
                  <a:pt x="667657" y="920205"/>
                  <a:pt x="696686" y="949234"/>
                </a:cubicBezTo>
                <a:cubicBezTo>
                  <a:pt x="708297" y="960845"/>
                  <a:pt x="717439" y="975619"/>
                  <a:pt x="731520" y="984068"/>
                </a:cubicBezTo>
                <a:cubicBezTo>
                  <a:pt x="820538" y="1037479"/>
                  <a:pt x="729411" y="980159"/>
                  <a:pt x="818606" y="1045028"/>
                </a:cubicBezTo>
                <a:cubicBezTo>
                  <a:pt x="835535" y="1057340"/>
                  <a:pt x="854334" y="1067011"/>
                  <a:pt x="870857" y="1079862"/>
                </a:cubicBezTo>
                <a:cubicBezTo>
                  <a:pt x="880579" y="1087423"/>
                  <a:pt x="887522" y="1098103"/>
                  <a:pt x="896983" y="1105988"/>
                </a:cubicBezTo>
                <a:cubicBezTo>
                  <a:pt x="905023" y="1112688"/>
                  <a:pt x="915162" y="1116594"/>
                  <a:pt x="923108" y="1123405"/>
                </a:cubicBezTo>
                <a:cubicBezTo>
                  <a:pt x="935576" y="1134092"/>
                  <a:pt x="945475" y="1147553"/>
                  <a:pt x="957943" y="1158240"/>
                </a:cubicBezTo>
                <a:cubicBezTo>
                  <a:pt x="965889" y="1165051"/>
                  <a:pt x="975895" y="1169119"/>
                  <a:pt x="984068" y="1175657"/>
                </a:cubicBezTo>
                <a:cubicBezTo>
                  <a:pt x="990479" y="1180786"/>
                  <a:pt x="994805" y="1188302"/>
                  <a:pt x="1001486" y="1193074"/>
                </a:cubicBezTo>
                <a:cubicBezTo>
                  <a:pt x="1015259" y="1202912"/>
                  <a:pt x="1030748" y="1210113"/>
                  <a:pt x="1045028" y="1219200"/>
                </a:cubicBezTo>
                <a:cubicBezTo>
                  <a:pt x="1062688" y="1230438"/>
                  <a:pt x="1079863" y="1242423"/>
                  <a:pt x="1097280" y="1254034"/>
                </a:cubicBezTo>
                <a:cubicBezTo>
                  <a:pt x="1105989" y="1259840"/>
                  <a:pt x="1115033" y="1265171"/>
                  <a:pt x="1123406" y="1271451"/>
                </a:cubicBezTo>
                <a:cubicBezTo>
                  <a:pt x="1135017" y="1280160"/>
                  <a:pt x="1147977" y="1287314"/>
                  <a:pt x="1158240" y="1297577"/>
                </a:cubicBezTo>
                <a:cubicBezTo>
                  <a:pt x="1168503" y="1307840"/>
                  <a:pt x="1172755" y="1323702"/>
                  <a:pt x="1184366" y="1332411"/>
                </a:cubicBezTo>
                <a:cubicBezTo>
                  <a:pt x="1196872" y="1341790"/>
                  <a:pt x="1214185" y="1342343"/>
                  <a:pt x="1227908" y="1349828"/>
                </a:cubicBezTo>
                <a:cubicBezTo>
                  <a:pt x="1246285" y="1359852"/>
                  <a:pt x="1263414" y="1372102"/>
                  <a:pt x="1280160" y="1384662"/>
                </a:cubicBezTo>
                <a:cubicBezTo>
                  <a:pt x="1286729" y="1389588"/>
                  <a:pt x="1290896" y="1397308"/>
                  <a:pt x="1297577" y="1402080"/>
                </a:cubicBezTo>
                <a:cubicBezTo>
                  <a:pt x="1318963" y="1417355"/>
                  <a:pt x="1346287" y="1428855"/>
                  <a:pt x="1367246" y="1445622"/>
                </a:cubicBezTo>
                <a:cubicBezTo>
                  <a:pt x="1373657" y="1450751"/>
                  <a:pt x="1378355" y="1457784"/>
                  <a:pt x="1384663" y="1463040"/>
                </a:cubicBezTo>
                <a:cubicBezTo>
                  <a:pt x="1406263" y="1481040"/>
                  <a:pt x="1423002" y="1491501"/>
                  <a:pt x="1445623" y="1506582"/>
                </a:cubicBezTo>
                <a:cubicBezTo>
                  <a:pt x="1503680" y="1503679"/>
                  <a:pt x="1562113" y="1505084"/>
                  <a:pt x="1619794" y="1497874"/>
                </a:cubicBezTo>
                <a:cubicBezTo>
                  <a:pt x="1662495" y="1492536"/>
                  <a:pt x="1648632" y="1477745"/>
                  <a:pt x="1672046" y="1454331"/>
                </a:cubicBezTo>
                <a:cubicBezTo>
                  <a:pt x="1687947" y="1438430"/>
                  <a:pt x="1767765" y="1402105"/>
                  <a:pt x="1767840" y="1402080"/>
                </a:cubicBezTo>
                <a:cubicBezTo>
                  <a:pt x="1776549" y="1399177"/>
                  <a:pt x="1785609" y="1397170"/>
                  <a:pt x="1793966" y="1393371"/>
                </a:cubicBezTo>
                <a:cubicBezTo>
                  <a:pt x="1817602" y="1382627"/>
                  <a:pt x="1838174" y="1363629"/>
                  <a:pt x="1863634" y="1358537"/>
                </a:cubicBezTo>
                <a:cubicBezTo>
                  <a:pt x="1892663" y="1352731"/>
                  <a:pt x="1922636" y="1350482"/>
                  <a:pt x="1950720" y="1341120"/>
                </a:cubicBezTo>
                <a:cubicBezTo>
                  <a:pt x="2017013" y="1319021"/>
                  <a:pt x="1984968" y="1327302"/>
                  <a:pt x="2046514" y="1314994"/>
                </a:cubicBezTo>
                <a:cubicBezTo>
                  <a:pt x="2055223" y="1309188"/>
                  <a:pt x="2062711" y="1300887"/>
                  <a:pt x="2072640" y="1297577"/>
                </a:cubicBezTo>
                <a:cubicBezTo>
                  <a:pt x="2081709" y="1294554"/>
                  <a:pt x="2181146" y="1280832"/>
                  <a:pt x="2185851" y="1280160"/>
                </a:cubicBezTo>
                <a:cubicBezTo>
                  <a:pt x="2248205" y="1248982"/>
                  <a:pt x="2199668" y="1268233"/>
                  <a:pt x="2299063" y="1254034"/>
                </a:cubicBezTo>
                <a:cubicBezTo>
                  <a:pt x="2313716" y="1251941"/>
                  <a:pt x="2328043" y="1247973"/>
                  <a:pt x="2342606" y="1245325"/>
                </a:cubicBezTo>
                <a:cubicBezTo>
                  <a:pt x="2359978" y="1242166"/>
                  <a:pt x="2377440" y="1239520"/>
                  <a:pt x="2394857" y="1236617"/>
                </a:cubicBezTo>
                <a:cubicBezTo>
                  <a:pt x="2473234" y="1239520"/>
                  <a:pt x="2551814" y="1238987"/>
                  <a:pt x="2629988" y="1245325"/>
                </a:cubicBezTo>
                <a:cubicBezTo>
                  <a:pt x="2659495" y="1247717"/>
                  <a:pt x="2717074" y="1262742"/>
                  <a:pt x="2717074" y="1262742"/>
                </a:cubicBezTo>
                <a:cubicBezTo>
                  <a:pt x="2722880" y="1268548"/>
                  <a:pt x="2728080" y="1275031"/>
                  <a:pt x="2734491" y="1280160"/>
                </a:cubicBezTo>
                <a:cubicBezTo>
                  <a:pt x="2742664" y="1286698"/>
                  <a:pt x="2753216" y="1290176"/>
                  <a:pt x="2760617" y="1297577"/>
                </a:cubicBezTo>
                <a:cubicBezTo>
                  <a:pt x="2770880" y="1307840"/>
                  <a:pt x="2777033" y="1321623"/>
                  <a:pt x="2786743" y="1332411"/>
                </a:cubicBezTo>
                <a:cubicBezTo>
                  <a:pt x="2877145" y="1432857"/>
                  <a:pt x="2802074" y="1334157"/>
                  <a:pt x="2891246" y="1445622"/>
                </a:cubicBezTo>
                <a:cubicBezTo>
                  <a:pt x="2897784" y="1453795"/>
                  <a:pt x="2902383" y="1463375"/>
                  <a:pt x="2908663" y="1471748"/>
                </a:cubicBezTo>
                <a:cubicBezTo>
                  <a:pt x="2928522" y="1498226"/>
                  <a:pt x="2952595" y="1521744"/>
                  <a:pt x="2969623" y="1550125"/>
                </a:cubicBezTo>
                <a:cubicBezTo>
                  <a:pt x="2978331" y="1564639"/>
                  <a:pt x="2985910" y="1579894"/>
                  <a:pt x="2995748" y="1593668"/>
                </a:cubicBezTo>
                <a:cubicBezTo>
                  <a:pt x="3000520" y="1600349"/>
                  <a:pt x="3007910" y="1604777"/>
                  <a:pt x="3013166" y="1611085"/>
                </a:cubicBezTo>
                <a:cubicBezTo>
                  <a:pt x="3022458" y="1622235"/>
                  <a:pt x="3031599" y="1633612"/>
                  <a:pt x="3039291" y="1645920"/>
                </a:cubicBezTo>
                <a:cubicBezTo>
                  <a:pt x="3046171" y="1656929"/>
                  <a:pt x="3049162" y="1670190"/>
                  <a:pt x="3056708" y="1680754"/>
                </a:cubicBezTo>
                <a:cubicBezTo>
                  <a:pt x="3127957" y="1780502"/>
                  <a:pt x="3034362" y="1622359"/>
                  <a:pt x="3108960" y="1741714"/>
                </a:cubicBezTo>
                <a:cubicBezTo>
                  <a:pt x="3115840" y="1752723"/>
                  <a:pt x="3119573" y="1765492"/>
                  <a:pt x="3126377" y="1776548"/>
                </a:cubicBezTo>
                <a:cubicBezTo>
                  <a:pt x="3171823" y="1850398"/>
                  <a:pt x="3159395" y="1835693"/>
                  <a:pt x="3196046" y="1872342"/>
                </a:cubicBezTo>
                <a:cubicBezTo>
                  <a:pt x="3198949" y="1881051"/>
                  <a:pt x="3201138" y="1890031"/>
                  <a:pt x="3204754" y="1898468"/>
                </a:cubicBezTo>
                <a:cubicBezTo>
                  <a:pt x="3217246" y="1927618"/>
                  <a:pt x="3231783" y="1949321"/>
                  <a:pt x="3248297" y="1976845"/>
                </a:cubicBezTo>
                <a:cubicBezTo>
                  <a:pt x="3251200" y="1988457"/>
                  <a:pt x="3252145" y="2000743"/>
                  <a:pt x="3257006" y="2011680"/>
                </a:cubicBezTo>
                <a:cubicBezTo>
                  <a:pt x="3263880" y="2027147"/>
                  <a:pt x="3274911" y="2040426"/>
                  <a:pt x="3283131" y="2055222"/>
                </a:cubicBezTo>
                <a:cubicBezTo>
                  <a:pt x="3289436" y="2066571"/>
                  <a:pt x="3294742" y="2078445"/>
                  <a:pt x="3300548" y="2090057"/>
                </a:cubicBezTo>
                <a:lnTo>
                  <a:pt x="3309257" y="2107474"/>
                </a:lnTo>
              </a:path>
            </a:pathLst>
          </a:custGeom>
          <a:noFill/>
          <a:ln>
            <a:solidFill>
              <a:srgbClr val="056588"/>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267200" y="3402873"/>
            <a:ext cx="228600" cy="228600"/>
          </a:xfrm>
          <a:prstGeom prst="ellipse">
            <a:avLst/>
          </a:prstGeom>
          <a:solidFill>
            <a:srgbClr val="0383A1"/>
          </a:solidFill>
          <a:ln>
            <a:solidFill>
              <a:srgbClr val="0383A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295400" y="990600"/>
            <a:ext cx="6172200" cy="5029200"/>
          </a:xfrm>
          <a:prstGeom prst="ellipse">
            <a:avLst/>
          </a:prstGeom>
          <a:noFill/>
          <a:ln>
            <a:solidFill>
              <a:srgbClr val="0383A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2410701" y="2054034"/>
            <a:ext cx="1384987" cy="646331"/>
          </a:xfrm>
          <a:prstGeom prst="rect">
            <a:avLst/>
          </a:prstGeom>
          <a:noFill/>
        </p:spPr>
        <p:txBody>
          <a:bodyPr wrap="square" rtlCol="0">
            <a:spAutoFit/>
          </a:bodyPr>
          <a:lstStyle/>
          <a:p>
            <a:r>
              <a:rPr lang="en-US" b="1" dirty="0">
                <a:solidFill>
                  <a:srgbClr val="0383A1"/>
                </a:solidFill>
                <a:latin typeface="Open Sans Semibold"/>
              </a:rPr>
              <a:t>To Hell and Back</a:t>
            </a:r>
          </a:p>
        </p:txBody>
      </p:sp>
      <p:sp>
        <p:nvSpPr>
          <p:cNvPr id="21" name="TextBox 20"/>
          <p:cNvSpPr txBox="1"/>
          <p:nvPr/>
        </p:nvSpPr>
        <p:spPr>
          <a:xfrm>
            <a:off x="2492448" y="4355783"/>
            <a:ext cx="1384987" cy="369332"/>
          </a:xfrm>
          <a:prstGeom prst="rect">
            <a:avLst/>
          </a:prstGeom>
          <a:noFill/>
        </p:spPr>
        <p:txBody>
          <a:bodyPr wrap="square" rtlCol="0">
            <a:spAutoFit/>
          </a:bodyPr>
          <a:lstStyle/>
          <a:p>
            <a:r>
              <a:rPr lang="en-US" b="1" dirty="0">
                <a:solidFill>
                  <a:srgbClr val="0383A1"/>
                </a:solidFill>
                <a:latin typeface="Open Sans Semibold"/>
              </a:rPr>
              <a:t>Justice</a:t>
            </a:r>
          </a:p>
        </p:txBody>
      </p:sp>
      <p:sp>
        <p:nvSpPr>
          <p:cNvPr id="22" name="TextBox 21"/>
          <p:cNvSpPr txBox="1"/>
          <p:nvPr/>
        </p:nvSpPr>
        <p:spPr>
          <a:xfrm>
            <a:off x="5057045" y="3940284"/>
            <a:ext cx="1765987" cy="1200329"/>
          </a:xfrm>
          <a:prstGeom prst="rect">
            <a:avLst/>
          </a:prstGeom>
          <a:noFill/>
        </p:spPr>
        <p:txBody>
          <a:bodyPr wrap="square" rtlCol="0">
            <a:spAutoFit/>
          </a:bodyPr>
          <a:lstStyle/>
          <a:p>
            <a:r>
              <a:rPr lang="en-US" b="1" dirty="0">
                <a:solidFill>
                  <a:srgbClr val="0383A1"/>
                </a:solidFill>
                <a:latin typeface="Open Sans Semibold"/>
              </a:rPr>
              <a:t>The Journey to the bottom of the night</a:t>
            </a:r>
          </a:p>
        </p:txBody>
      </p:sp>
      <p:sp>
        <p:nvSpPr>
          <p:cNvPr id="24" name="TextBox 23"/>
          <p:cNvSpPr txBox="1"/>
          <p:nvPr/>
        </p:nvSpPr>
        <p:spPr>
          <a:xfrm>
            <a:off x="5116505" y="2107835"/>
            <a:ext cx="1752600" cy="646331"/>
          </a:xfrm>
          <a:prstGeom prst="rect">
            <a:avLst/>
          </a:prstGeom>
          <a:noFill/>
        </p:spPr>
        <p:txBody>
          <a:bodyPr wrap="square" rtlCol="0">
            <a:spAutoFit/>
          </a:bodyPr>
          <a:lstStyle/>
          <a:p>
            <a:r>
              <a:rPr lang="en-US" b="1" dirty="0">
                <a:solidFill>
                  <a:srgbClr val="0383A1"/>
                </a:solidFill>
                <a:latin typeface="Open Sans Semibold"/>
              </a:rPr>
              <a:t>Unbearable lightness</a:t>
            </a:r>
          </a:p>
        </p:txBody>
      </p:sp>
      <p:sp>
        <p:nvSpPr>
          <p:cNvPr id="2" name="Rectangle 1"/>
          <p:cNvSpPr/>
          <p:nvPr/>
        </p:nvSpPr>
        <p:spPr>
          <a:xfrm>
            <a:off x="761975" y="960751"/>
            <a:ext cx="7915398" cy="5518131"/>
          </a:xfrm>
          <a:prstGeom prst="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037123" y="2011727"/>
            <a:ext cx="1848096" cy="830997"/>
          </a:xfrm>
          <a:prstGeom prst="rect">
            <a:avLst/>
          </a:prstGeom>
          <a:noFill/>
        </p:spPr>
        <p:txBody>
          <a:bodyPr wrap="square" rtlCol="0">
            <a:spAutoFit/>
          </a:bodyPr>
          <a:lstStyle/>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To Hell and Back</a:t>
            </a:r>
          </a:p>
        </p:txBody>
      </p:sp>
      <p:sp>
        <p:nvSpPr>
          <p:cNvPr id="23" name="TextBox 22"/>
          <p:cNvSpPr txBox="1"/>
          <p:nvPr/>
        </p:nvSpPr>
        <p:spPr>
          <a:xfrm>
            <a:off x="4866786" y="2081067"/>
            <a:ext cx="2015002" cy="830997"/>
          </a:xfrm>
          <a:prstGeom prst="rect">
            <a:avLst/>
          </a:prstGeom>
          <a:noFill/>
        </p:spPr>
        <p:txBody>
          <a:bodyPr wrap="square" rtlCol="0">
            <a:spAutoFit/>
          </a:bodyPr>
          <a:lstStyle/>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Unbearable</a:t>
            </a:r>
          </a:p>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lightness</a:t>
            </a:r>
          </a:p>
        </p:txBody>
      </p:sp>
      <p:sp>
        <p:nvSpPr>
          <p:cNvPr id="25" name="TextBox 24"/>
          <p:cNvSpPr txBox="1"/>
          <p:nvPr/>
        </p:nvSpPr>
        <p:spPr>
          <a:xfrm>
            <a:off x="1945378" y="4262159"/>
            <a:ext cx="2015002" cy="461665"/>
          </a:xfrm>
          <a:prstGeom prst="rect">
            <a:avLst/>
          </a:prstGeom>
          <a:noFill/>
        </p:spPr>
        <p:txBody>
          <a:bodyPr wrap="square" rtlCol="0">
            <a:spAutoFit/>
          </a:bodyPr>
          <a:lstStyle/>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Justice</a:t>
            </a:r>
          </a:p>
        </p:txBody>
      </p:sp>
      <p:sp>
        <p:nvSpPr>
          <p:cNvPr id="26" name="TextBox 25"/>
          <p:cNvSpPr txBox="1"/>
          <p:nvPr/>
        </p:nvSpPr>
        <p:spPr>
          <a:xfrm>
            <a:off x="4493805" y="3917193"/>
            <a:ext cx="2742620" cy="1200329"/>
          </a:xfrm>
          <a:prstGeom prst="rect">
            <a:avLst/>
          </a:prstGeom>
          <a:noFill/>
        </p:spPr>
        <p:txBody>
          <a:bodyPr wrap="square" rtlCol="0">
            <a:spAutoFit/>
          </a:bodyPr>
          <a:lstStyle/>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The journey</a:t>
            </a:r>
          </a:p>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to the bottom</a:t>
            </a:r>
          </a:p>
          <a:p>
            <a:pPr algn="ctr"/>
            <a:r>
              <a:rPr lang="en-US" sz="2400" b="1"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of the night</a:t>
            </a:r>
          </a:p>
        </p:txBody>
      </p:sp>
    </p:spTree>
    <p:extLst>
      <p:ext uri="{BB962C8B-B14F-4D97-AF65-F5344CB8AC3E}">
        <p14:creationId xmlns:p14="http://schemas.microsoft.com/office/powerpoint/2010/main" val="1542205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subTnLst>
                                    <p:animClr clrSpc="rgb" dir="cw">
                                      <p:cBhvr override="childStyle">
                                        <p:cTn dur="1" fill="hold" display="0" masterRel="nextClick" afterEffect="1"/>
                                        <p:tgtEl>
                                          <p:spTgt spid="8"/>
                                        </p:tgtEl>
                                        <p:attrNameLst>
                                          <p:attrName>ppt_c</p:attrName>
                                        </p:attrNameLst>
                                      </p:cBhvr>
                                      <p:to>
                                        <a:schemeClr val="bg2"/>
                                      </p:to>
                                    </p:animClr>
                                  </p:sub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0"/>
                                        <p:tgtEl>
                                          <p:spTgt spid="5"/>
                                        </p:tgtEl>
                                      </p:cBhvr>
                                    </p:animEffect>
                                  </p:childTnLst>
                                  <p:subTnLst>
                                    <p:animClr clrSpc="rgb" dir="cw">
                                      <p:cBhvr override="childStyle">
                                        <p:cTn dur="1" fill="hold" display="0" masterRel="nextClick" afterEffect="1"/>
                                        <p:tgtEl>
                                          <p:spTgt spid="5"/>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3000"/>
                                        <p:tgtEl>
                                          <p:spTgt spid="18"/>
                                        </p:tgtEl>
                                      </p:cBhvr>
                                    </p:animEffect>
                                  </p:childTnLst>
                                  <p:subTnLst>
                                    <p:animClr clrSpc="rgb" dir="cw">
                                      <p:cBhvr override="childStyle">
                                        <p:cTn dur="1" fill="hold" display="0" masterRel="nextClick" afterEffect="1"/>
                                        <p:tgtEl>
                                          <p:spTgt spid="18"/>
                                        </p:tgtEl>
                                        <p:attrNameLst>
                                          <p:attrName>ppt_c</p:attrName>
                                        </p:attrNameLst>
                                      </p:cBhvr>
                                      <p:to>
                                        <a:schemeClr val="bg2"/>
                                      </p:to>
                                    </p:animClr>
                                  </p:sub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3000"/>
                                        <p:tgtEl>
                                          <p:spTgt spid="17"/>
                                        </p:tgtEl>
                                      </p:cBhvr>
                                    </p:animEffect>
                                  </p:childTnLst>
                                  <p:subTnLst>
                                    <p:animClr clrSpc="rgb" dir="cw">
                                      <p:cBhvr override="childStyle">
                                        <p:cTn dur="1" fill="hold" display="0" masterRel="nextClick" afterEffect="1"/>
                                        <p:tgtEl>
                                          <p:spTgt spid="17"/>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6" presetClass="entr" presetSubtype="32"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ircle(out)">
                                      <p:cBhvr>
                                        <p:cTn id="23" dur="5000"/>
                                        <p:tgtEl>
                                          <p:spTgt spid="9"/>
                                        </p:tgtEl>
                                      </p:cBhvr>
                                    </p:animEffect>
                                  </p:childTnLst>
                                  <p:subTnLst>
                                    <p:animClr clrSpc="rgb" dir="cw">
                                      <p:cBhvr override="childStyle">
                                        <p:cTn dur="1" fill="hold" display="0" masterRel="nextClick" afterEffect="1"/>
                                        <p:tgtEl>
                                          <p:spTgt spid="9"/>
                                        </p:tgtEl>
                                        <p:attrNameLst>
                                          <p:attrName>ppt_c</p:attrName>
                                        </p:attrNameLst>
                                      </p:cBhvr>
                                      <p:to>
                                        <a:schemeClr val="bg2"/>
                                      </p:to>
                                    </p:animClr>
                                  </p:subTnLst>
                                </p:cTn>
                              </p:par>
                              <p:par>
                                <p:cTn id="24" presetID="6" presetClass="entr" presetSubtype="32"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out)">
                                      <p:cBhvr>
                                        <p:cTn id="26" dur="5000"/>
                                        <p:tgtEl>
                                          <p:spTgt spid="13"/>
                                        </p:tgtEl>
                                      </p:cBhvr>
                                    </p:animEffect>
                                  </p:childTnLst>
                                  <p:subTnLst>
                                    <p:animClr clrSpc="rgb" dir="cw">
                                      <p:cBhvr override="childStyle">
                                        <p:cTn dur="1" fill="hold" display="0" masterRel="nextClick" afterEffect="1"/>
                                        <p:tgtEl>
                                          <p:spTgt spid="13"/>
                                        </p:tgtEl>
                                        <p:attrNameLst>
                                          <p:attrName>ppt_c</p:attrName>
                                        </p:attrNameLst>
                                      </p:cBhvr>
                                      <p:to>
                                        <a:schemeClr val="bg2"/>
                                      </p:to>
                                    </p:animClr>
                                  </p:subTnLst>
                                </p:cTn>
                              </p:par>
                              <p:par>
                                <p:cTn id="27" presetID="6" presetClass="entr" presetSubtype="32"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out)">
                                      <p:cBhvr>
                                        <p:cTn id="29" dur="5000"/>
                                        <p:tgtEl>
                                          <p:spTgt spid="11"/>
                                        </p:tgtEl>
                                      </p:cBhvr>
                                    </p:animEffect>
                                  </p:childTnLst>
                                  <p:subTnLst>
                                    <p:animClr clrSpc="rgb" dir="cw">
                                      <p:cBhvr override="childStyle">
                                        <p:cTn dur="1" fill="hold" display="0" masterRel="nextClick" afterEffect="1"/>
                                        <p:tgtEl>
                                          <p:spTgt spid="11"/>
                                        </p:tgtEl>
                                        <p:attrNameLst>
                                          <p:attrName>ppt_c</p:attrName>
                                        </p:attrNameLst>
                                      </p:cBhvr>
                                      <p:to>
                                        <a:schemeClr val="bg2"/>
                                      </p:to>
                                    </p:animClr>
                                  </p:subTnLst>
                                </p:cTn>
                              </p:par>
                              <p:par>
                                <p:cTn id="30" presetID="6" presetClass="entr" presetSubtype="32"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circle(out)">
                                      <p:cBhvr>
                                        <p:cTn id="32" dur="5000"/>
                                        <p:tgtEl>
                                          <p:spTgt spid="16"/>
                                        </p:tgtEl>
                                      </p:cBhvr>
                                    </p:animEffect>
                                  </p:childTnLst>
                                  <p:subTnLst>
                                    <p:animClr clrSpc="rgb" dir="cw">
                                      <p:cBhvr override="childStyle">
                                        <p:cTn dur="1" fill="hold" display="0" masterRel="nextClick" afterEffect="1"/>
                                        <p:tgtEl>
                                          <p:spTgt spid="16"/>
                                        </p:tgtEl>
                                        <p:attrNameLst>
                                          <p:attrName>ppt_c</p:attrName>
                                        </p:attrNameLst>
                                      </p:cBhvr>
                                      <p:to>
                                        <a:schemeClr val="bg2"/>
                                      </p:to>
                                    </p:animClr>
                                  </p:sub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wd">
                                    <p:tmPct val="10000"/>
                                  </p:iterate>
                                  <p:childTnLst>
                                    <p:set>
                                      <p:cBhvr>
                                        <p:cTn id="36" dur="1" fill="hold">
                                          <p:stCondLst>
                                            <p:cond delay="0"/>
                                          </p:stCondLst>
                                        </p:cTn>
                                        <p:tgtEl>
                                          <p:spTgt spid="22"/>
                                        </p:tgtEl>
                                        <p:attrNameLst>
                                          <p:attrName>style.visibility</p:attrName>
                                        </p:attrNameLst>
                                      </p:cBhvr>
                                      <p:to>
                                        <p:strVal val="visible"/>
                                      </p:to>
                                    </p:set>
                                    <p:animEffect transition="in" filter="fade">
                                      <p:cBhvr>
                                        <p:cTn id="37" dur="5000"/>
                                        <p:tgtEl>
                                          <p:spTgt spid="22"/>
                                        </p:tgtEl>
                                      </p:cBhvr>
                                    </p:animEffect>
                                  </p:childTnLst>
                                  <p:subTnLst>
                                    <p:animClr clrSpc="rgb" dir="cw">
                                      <p:cBhvr override="childStyle">
                                        <p:cTn dur="1" fill="hold" display="0" masterRel="nextClick" afterEffect="1"/>
                                        <p:tgtEl>
                                          <p:spTgt spid="22"/>
                                        </p:tgtEl>
                                        <p:attrNameLst>
                                          <p:attrName>ppt_c</p:attrName>
                                        </p:attrNameLst>
                                      </p:cBhvr>
                                      <p:to>
                                        <a:srgbClr val="EAEAEA"/>
                                      </p:to>
                                    </p:animClr>
                                  </p:subTnLst>
                                </p:cTn>
                              </p:par>
                              <p:par>
                                <p:cTn id="38" presetID="10" presetClass="entr" presetSubtype="0" fill="hold" grpId="0" nodeType="withEffect">
                                  <p:stCondLst>
                                    <p:cond delay="0"/>
                                  </p:stCondLst>
                                  <p:iterate type="wd">
                                    <p:tmPct val="10000"/>
                                  </p:iterate>
                                  <p:childTnLst>
                                    <p:set>
                                      <p:cBhvr>
                                        <p:cTn id="39" dur="1" fill="hold">
                                          <p:stCondLst>
                                            <p:cond delay="0"/>
                                          </p:stCondLst>
                                        </p:cTn>
                                        <p:tgtEl>
                                          <p:spTgt spid="19"/>
                                        </p:tgtEl>
                                        <p:attrNameLst>
                                          <p:attrName>style.visibility</p:attrName>
                                        </p:attrNameLst>
                                      </p:cBhvr>
                                      <p:to>
                                        <p:strVal val="visible"/>
                                      </p:to>
                                    </p:set>
                                    <p:animEffect transition="in" filter="fade">
                                      <p:cBhvr>
                                        <p:cTn id="40" dur="5000"/>
                                        <p:tgtEl>
                                          <p:spTgt spid="19"/>
                                        </p:tgtEl>
                                      </p:cBhvr>
                                    </p:animEffect>
                                  </p:childTnLst>
                                  <p:subTnLst>
                                    <p:animClr clrSpc="rgb" dir="cw">
                                      <p:cBhvr override="childStyle">
                                        <p:cTn dur="1" fill="hold" display="0" masterRel="nextClick" afterEffect="1"/>
                                        <p:tgtEl>
                                          <p:spTgt spid="19"/>
                                        </p:tgtEl>
                                        <p:attrNameLst>
                                          <p:attrName>ppt_c</p:attrName>
                                        </p:attrNameLst>
                                      </p:cBhvr>
                                      <p:to>
                                        <a:srgbClr val="EAEAEA"/>
                                      </p:to>
                                    </p:animClr>
                                  </p:subTnLst>
                                </p:cTn>
                              </p:par>
                              <p:par>
                                <p:cTn id="41" presetID="10" presetClass="entr" presetSubtype="0" fill="hold" grpId="0" nodeType="withEffect">
                                  <p:stCondLst>
                                    <p:cond delay="0"/>
                                  </p:stCondLst>
                                  <p:iterate type="wd">
                                    <p:tmPct val="10000"/>
                                  </p:iterate>
                                  <p:childTnLst>
                                    <p:set>
                                      <p:cBhvr>
                                        <p:cTn id="42" dur="1" fill="hold">
                                          <p:stCondLst>
                                            <p:cond delay="0"/>
                                          </p:stCondLst>
                                        </p:cTn>
                                        <p:tgtEl>
                                          <p:spTgt spid="24"/>
                                        </p:tgtEl>
                                        <p:attrNameLst>
                                          <p:attrName>style.visibility</p:attrName>
                                        </p:attrNameLst>
                                      </p:cBhvr>
                                      <p:to>
                                        <p:strVal val="visible"/>
                                      </p:to>
                                    </p:set>
                                    <p:animEffect transition="in" filter="fade">
                                      <p:cBhvr>
                                        <p:cTn id="43" dur="5000"/>
                                        <p:tgtEl>
                                          <p:spTgt spid="24"/>
                                        </p:tgtEl>
                                      </p:cBhvr>
                                    </p:animEffect>
                                  </p:childTnLst>
                                  <p:subTnLst>
                                    <p:animClr clrSpc="rgb" dir="cw">
                                      <p:cBhvr override="childStyle">
                                        <p:cTn dur="1" fill="hold" display="0" masterRel="nextClick" afterEffect="1"/>
                                        <p:tgtEl>
                                          <p:spTgt spid="24"/>
                                        </p:tgtEl>
                                        <p:attrNameLst>
                                          <p:attrName>ppt_c</p:attrName>
                                        </p:attrNameLst>
                                      </p:cBhvr>
                                      <p:to>
                                        <a:srgbClr val="EAEAEA"/>
                                      </p:to>
                                    </p:animClr>
                                  </p:subTnLst>
                                </p:cTn>
                              </p:par>
                              <p:par>
                                <p:cTn id="44" presetID="10" presetClass="entr" presetSubtype="0" fill="hold" grpId="0" nodeType="withEffect">
                                  <p:stCondLst>
                                    <p:cond delay="0"/>
                                  </p:stCondLst>
                                  <p:iterate type="wd">
                                    <p:tmPct val="10000"/>
                                  </p:iterate>
                                  <p:childTnLst>
                                    <p:set>
                                      <p:cBhvr>
                                        <p:cTn id="45" dur="1" fill="hold">
                                          <p:stCondLst>
                                            <p:cond delay="0"/>
                                          </p:stCondLst>
                                        </p:cTn>
                                        <p:tgtEl>
                                          <p:spTgt spid="21"/>
                                        </p:tgtEl>
                                        <p:attrNameLst>
                                          <p:attrName>style.visibility</p:attrName>
                                        </p:attrNameLst>
                                      </p:cBhvr>
                                      <p:to>
                                        <p:strVal val="visible"/>
                                      </p:to>
                                    </p:set>
                                    <p:animEffect transition="in" filter="fade">
                                      <p:cBhvr>
                                        <p:cTn id="46" dur="5000"/>
                                        <p:tgtEl>
                                          <p:spTgt spid="21"/>
                                        </p:tgtEl>
                                      </p:cBhvr>
                                    </p:animEffect>
                                  </p:childTnLst>
                                  <p:subTnLst>
                                    <p:animClr clrSpc="rgb" dir="cw">
                                      <p:cBhvr override="childStyle">
                                        <p:cTn dur="1" fill="hold" display="0" masterRel="nextClick" afterEffect="1"/>
                                        <p:tgtEl>
                                          <p:spTgt spid="21"/>
                                        </p:tgtEl>
                                        <p:attrNameLst>
                                          <p:attrName>ppt_c</p:attrName>
                                        </p:attrNameLst>
                                      </p:cBhvr>
                                      <p:to>
                                        <a:srgbClr val="EAEAEA"/>
                                      </p:to>
                                    </p:animClr>
                                  </p:sub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1" nodeType="click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fade">
                                      <p:cBhvr>
                                        <p:cTn id="51" dur="3000"/>
                                        <p:tgtEl>
                                          <p:spTgt spid="2"/>
                                        </p:tgtEl>
                                      </p:cBhvr>
                                    </p:animEffect>
                                  </p:childTnLst>
                                </p:cTn>
                              </p:par>
                              <p:par>
                                <p:cTn id="52" presetID="10" presetClass="entr" presetSubtype="0" fill="hold" grpId="1" nodeType="withEffect">
                                  <p:stCondLst>
                                    <p:cond delay="0"/>
                                  </p:stCondLst>
                                  <p:iterate type="wd">
                                    <p:tmPct val="0"/>
                                  </p:iterate>
                                  <p:childTnLst>
                                    <p:set>
                                      <p:cBhvr>
                                        <p:cTn id="53" dur="1" fill="hold">
                                          <p:stCondLst>
                                            <p:cond delay="0"/>
                                          </p:stCondLst>
                                        </p:cTn>
                                        <p:tgtEl>
                                          <p:spTgt spid="20"/>
                                        </p:tgtEl>
                                        <p:attrNameLst>
                                          <p:attrName>style.visibility</p:attrName>
                                        </p:attrNameLst>
                                      </p:cBhvr>
                                      <p:to>
                                        <p:strVal val="visible"/>
                                      </p:to>
                                    </p:set>
                                    <p:animEffect transition="in" filter="fade">
                                      <p:cBhvr>
                                        <p:cTn id="54" dur="2000"/>
                                        <p:tgtEl>
                                          <p:spTgt spid="20"/>
                                        </p:tgtEl>
                                      </p:cBhvr>
                                    </p:animEffect>
                                  </p:childTnLst>
                                </p:cTn>
                              </p:par>
                              <p:par>
                                <p:cTn id="55" presetID="10" presetClass="entr" presetSubtype="0" fill="hold" grpId="0" nodeType="withEffect">
                                  <p:stCondLst>
                                    <p:cond delay="0"/>
                                  </p:stCondLst>
                                  <p:iterate type="wd">
                                    <p:tmPct val="0"/>
                                  </p:iterate>
                                  <p:childTnLst>
                                    <p:set>
                                      <p:cBhvr>
                                        <p:cTn id="56" dur="1" fill="hold">
                                          <p:stCondLst>
                                            <p:cond delay="0"/>
                                          </p:stCondLst>
                                        </p:cTn>
                                        <p:tgtEl>
                                          <p:spTgt spid="23"/>
                                        </p:tgtEl>
                                        <p:attrNameLst>
                                          <p:attrName>style.visibility</p:attrName>
                                        </p:attrNameLst>
                                      </p:cBhvr>
                                      <p:to>
                                        <p:strVal val="visible"/>
                                      </p:to>
                                    </p:set>
                                    <p:animEffect transition="in" filter="fade">
                                      <p:cBhvr>
                                        <p:cTn id="57" dur="2000"/>
                                        <p:tgtEl>
                                          <p:spTgt spid="23"/>
                                        </p:tgtEl>
                                      </p:cBhvr>
                                    </p:animEffect>
                                  </p:childTnLst>
                                </p:cTn>
                              </p:par>
                              <p:par>
                                <p:cTn id="58" presetID="10" presetClass="entr" presetSubtype="0" fill="hold" grpId="0" nodeType="withEffect">
                                  <p:stCondLst>
                                    <p:cond delay="0"/>
                                  </p:stCondLst>
                                  <p:iterate type="wd">
                                    <p:tmPct val="0"/>
                                  </p:iterate>
                                  <p:childTnLst>
                                    <p:set>
                                      <p:cBhvr>
                                        <p:cTn id="59" dur="1" fill="hold">
                                          <p:stCondLst>
                                            <p:cond delay="0"/>
                                          </p:stCondLst>
                                        </p:cTn>
                                        <p:tgtEl>
                                          <p:spTgt spid="25"/>
                                        </p:tgtEl>
                                        <p:attrNameLst>
                                          <p:attrName>style.visibility</p:attrName>
                                        </p:attrNameLst>
                                      </p:cBhvr>
                                      <p:to>
                                        <p:strVal val="visible"/>
                                      </p:to>
                                    </p:set>
                                    <p:animEffect transition="in" filter="fade">
                                      <p:cBhvr>
                                        <p:cTn id="60" dur="2000"/>
                                        <p:tgtEl>
                                          <p:spTgt spid="25"/>
                                        </p:tgtEl>
                                      </p:cBhvr>
                                    </p:animEffect>
                                  </p:childTnLst>
                                </p:cTn>
                              </p:par>
                              <p:par>
                                <p:cTn id="61" presetID="10" presetClass="entr" presetSubtype="0" fill="hold" grpId="0" nodeType="withEffect">
                                  <p:stCondLst>
                                    <p:cond delay="0"/>
                                  </p:stCondLst>
                                  <p:iterate type="wd">
                                    <p:tmPct val="0"/>
                                  </p:iterate>
                                  <p:childTnLst>
                                    <p:set>
                                      <p:cBhvr>
                                        <p:cTn id="62" dur="1" fill="hold">
                                          <p:stCondLst>
                                            <p:cond delay="0"/>
                                          </p:stCondLst>
                                        </p:cTn>
                                        <p:tgtEl>
                                          <p:spTgt spid="26"/>
                                        </p:tgtEl>
                                        <p:attrNameLst>
                                          <p:attrName>style.visibility</p:attrName>
                                        </p:attrNameLst>
                                      </p:cBhvr>
                                      <p:to>
                                        <p:strVal val="visible"/>
                                      </p:to>
                                    </p:set>
                                    <p:animEffect transition="in" filter="fade">
                                      <p:cBhvr>
                                        <p:cTn id="63"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6" grpId="0" animBg="1"/>
      <p:bldP spid="17" grpId="0" animBg="1"/>
      <p:bldP spid="18" grpId="0" animBg="1"/>
      <p:bldP spid="19" grpId="0"/>
      <p:bldP spid="21" grpId="0"/>
      <p:bldP spid="22" grpId="0"/>
      <p:bldP spid="24" grpId="0"/>
      <p:bldP spid="2" grpId="1" animBg="1"/>
      <p:bldP spid="20" grpId="1"/>
      <p:bldP spid="23" grpId="0"/>
      <p:bldP spid="25" grpId="0"/>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14</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609600" y="1447800"/>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Application</a:t>
            </a:r>
            <a:endParaRPr lang="en-US" sz="3600" dirty="0">
              <a:solidFill>
                <a:srgbClr val="FF0000"/>
              </a:solidFill>
              <a:latin typeface="Open Sans Semibold" pitchFamily="34" charset="0"/>
              <a:ea typeface="Open Sans Semibold" pitchFamily="34" charset="0"/>
              <a:cs typeface="Open Sans Semibold" pitchFamily="34" charset="0"/>
            </a:endParaRPr>
          </a:p>
        </p:txBody>
      </p:sp>
      <p:sp>
        <p:nvSpPr>
          <p:cNvPr id="10" name="TextBox 9"/>
          <p:cNvSpPr txBox="1"/>
          <p:nvPr/>
        </p:nvSpPr>
        <p:spPr>
          <a:xfrm>
            <a:off x="914400" y="3760857"/>
            <a:ext cx="4053995" cy="707886"/>
          </a:xfrm>
          <a:prstGeom prst="rect">
            <a:avLst/>
          </a:prstGeom>
          <a:noFill/>
        </p:spPr>
        <p:txBody>
          <a:bodyPr wrap="none" rtlCol="0">
            <a:spAutoFit/>
          </a:bodyPr>
          <a:lstStyle/>
          <a:p>
            <a:r>
              <a:rPr lang="en-US" sz="4000" dirty="0">
                <a:solidFill>
                  <a:srgbClr val="0383A1"/>
                </a:solidFill>
              </a:rPr>
              <a:t>Shaping the future</a:t>
            </a:r>
          </a:p>
        </p:txBody>
      </p:sp>
      <p:sp>
        <p:nvSpPr>
          <p:cNvPr id="11" name="TextBox 10"/>
          <p:cNvSpPr txBox="1"/>
          <p:nvPr/>
        </p:nvSpPr>
        <p:spPr>
          <a:xfrm>
            <a:off x="914400" y="2340114"/>
            <a:ext cx="4837030" cy="707886"/>
          </a:xfrm>
          <a:prstGeom prst="rect">
            <a:avLst/>
          </a:prstGeom>
          <a:noFill/>
        </p:spPr>
        <p:txBody>
          <a:bodyPr wrap="none" rtlCol="0">
            <a:spAutoFit/>
          </a:bodyPr>
          <a:lstStyle/>
          <a:p>
            <a:r>
              <a:rPr lang="en-US" sz="4000" dirty="0">
                <a:solidFill>
                  <a:srgbClr val="0383A1"/>
                </a:solidFill>
              </a:rPr>
              <a:t>Adapting to the future</a:t>
            </a:r>
          </a:p>
        </p:txBody>
      </p:sp>
      <p:sp>
        <p:nvSpPr>
          <p:cNvPr id="12" name="TextBox 11"/>
          <p:cNvSpPr txBox="1"/>
          <p:nvPr/>
        </p:nvSpPr>
        <p:spPr>
          <a:xfrm>
            <a:off x="914400" y="5181600"/>
            <a:ext cx="5139099" cy="707886"/>
          </a:xfrm>
          <a:prstGeom prst="rect">
            <a:avLst/>
          </a:prstGeom>
          <a:noFill/>
        </p:spPr>
        <p:txBody>
          <a:bodyPr wrap="none" rtlCol="0">
            <a:spAutoFit/>
          </a:bodyPr>
          <a:lstStyle/>
          <a:p>
            <a:r>
              <a:rPr lang="en-US" sz="4000" dirty="0">
                <a:solidFill>
                  <a:srgbClr val="0383A1"/>
                </a:solidFill>
              </a:rPr>
              <a:t>Transforming the future</a:t>
            </a:r>
          </a:p>
        </p:txBody>
      </p:sp>
      <p:sp>
        <p:nvSpPr>
          <p:cNvPr id="13" name="TextBox 12"/>
          <p:cNvSpPr txBox="1"/>
          <p:nvPr/>
        </p:nvSpPr>
        <p:spPr>
          <a:xfrm>
            <a:off x="369455" y="330785"/>
            <a:ext cx="4515980"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15</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609600" y="1295400"/>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Application Matrix: </a:t>
            </a:r>
            <a:r>
              <a:rPr lang="en-US" sz="3600" dirty="0">
                <a:solidFill>
                  <a:srgbClr val="FF0000"/>
                </a:solidFill>
                <a:latin typeface="Open Sans Semibold" pitchFamily="34" charset="0"/>
                <a:ea typeface="Open Sans Semibold" pitchFamily="34" charset="0"/>
                <a:cs typeface="Open Sans Semibold" pitchFamily="34" charset="0"/>
              </a:rPr>
              <a:t>Adapt</a:t>
            </a:r>
          </a:p>
        </p:txBody>
      </p:sp>
      <p:pic>
        <p:nvPicPr>
          <p:cNvPr id="3074" name="Picture 2"/>
          <p:cNvPicPr>
            <a:picLocks noChangeAspect="1" noChangeArrowheads="1"/>
          </p:cNvPicPr>
          <p:nvPr/>
        </p:nvPicPr>
        <p:blipFill>
          <a:blip r:embed="rId4" cstate="print"/>
          <a:srcRect/>
          <a:stretch>
            <a:fillRect/>
          </a:stretch>
        </p:blipFill>
        <p:spPr bwMode="auto">
          <a:xfrm>
            <a:off x="1981200" y="2286000"/>
            <a:ext cx="5105400" cy="3658920"/>
          </a:xfrm>
          <a:prstGeom prst="rect">
            <a:avLst/>
          </a:prstGeom>
          <a:noFill/>
          <a:ln w="9525">
            <a:noFill/>
            <a:miter lim="800000"/>
            <a:headEnd/>
            <a:tailEnd/>
          </a:ln>
          <a:effectLst/>
        </p:spPr>
      </p:pic>
      <p:sp>
        <p:nvSpPr>
          <p:cNvPr id="13" name="Oval 12"/>
          <p:cNvSpPr/>
          <p:nvPr/>
        </p:nvSpPr>
        <p:spPr>
          <a:xfrm>
            <a:off x="2895600" y="3048000"/>
            <a:ext cx="4114800" cy="304800"/>
          </a:xfrm>
          <a:prstGeom prst="ellipse">
            <a:avLst/>
          </a:prstGeom>
          <a:solidFill>
            <a:srgbClr val="0383A1">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95600" y="5562600"/>
            <a:ext cx="4114800" cy="304800"/>
          </a:xfrm>
          <a:prstGeom prst="ellipse">
            <a:avLst/>
          </a:prstGeom>
          <a:solidFill>
            <a:srgbClr val="0383A1">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69455" y="330785"/>
            <a:ext cx="4515980"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16</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609600" y="1295400"/>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Application Matrix: </a:t>
            </a:r>
            <a:r>
              <a:rPr lang="en-US" sz="3600" dirty="0">
                <a:solidFill>
                  <a:srgbClr val="FF0000"/>
                </a:solidFill>
                <a:latin typeface="Open Sans Semibold" pitchFamily="34" charset="0"/>
                <a:ea typeface="Open Sans Semibold" pitchFamily="34" charset="0"/>
                <a:cs typeface="Open Sans Semibold" pitchFamily="34" charset="0"/>
              </a:rPr>
              <a:t>Shape</a:t>
            </a:r>
          </a:p>
        </p:txBody>
      </p:sp>
      <p:pic>
        <p:nvPicPr>
          <p:cNvPr id="3074" name="Picture 2"/>
          <p:cNvPicPr>
            <a:picLocks noChangeAspect="1" noChangeArrowheads="1"/>
          </p:cNvPicPr>
          <p:nvPr/>
        </p:nvPicPr>
        <p:blipFill>
          <a:blip r:embed="rId4" cstate="print"/>
          <a:srcRect/>
          <a:stretch>
            <a:fillRect/>
          </a:stretch>
        </p:blipFill>
        <p:spPr bwMode="auto">
          <a:xfrm>
            <a:off x="1981200" y="2286000"/>
            <a:ext cx="5105400" cy="3658920"/>
          </a:xfrm>
          <a:prstGeom prst="rect">
            <a:avLst/>
          </a:prstGeom>
          <a:noFill/>
          <a:ln w="9525">
            <a:noFill/>
            <a:miter lim="800000"/>
            <a:headEnd/>
            <a:tailEnd/>
          </a:ln>
          <a:effectLst/>
        </p:spPr>
      </p:pic>
      <p:sp>
        <p:nvSpPr>
          <p:cNvPr id="14" name="Oval 13"/>
          <p:cNvSpPr/>
          <p:nvPr/>
        </p:nvSpPr>
        <p:spPr>
          <a:xfrm rot="5400000">
            <a:off x="1943100" y="4305300"/>
            <a:ext cx="2819400" cy="304800"/>
          </a:xfrm>
          <a:prstGeom prst="ellipse">
            <a:avLst/>
          </a:prstGeom>
          <a:solidFill>
            <a:srgbClr val="0383A1">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rot="5400000">
            <a:off x="5143500" y="4305300"/>
            <a:ext cx="2819400" cy="304800"/>
          </a:xfrm>
          <a:prstGeom prst="ellipse">
            <a:avLst/>
          </a:prstGeom>
          <a:solidFill>
            <a:srgbClr val="0383A1">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69455" y="330785"/>
            <a:ext cx="4515980"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17</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609600" y="1295400"/>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Application Matrix: </a:t>
            </a:r>
            <a:r>
              <a:rPr lang="en-US" sz="3600" dirty="0">
                <a:solidFill>
                  <a:srgbClr val="FF0000"/>
                </a:solidFill>
                <a:latin typeface="Open Sans Semibold" pitchFamily="34" charset="0"/>
                <a:ea typeface="Open Sans Semibold" pitchFamily="34" charset="0"/>
                <a:cs typeface="Open Sans Semibold" pitchFamily="34" charset="0"/>
              </a:rPr>
              <a:t>Transform</a:t>
            </a:r>
          </a:p>
        </p:txBody>
      </p:sp>
      <p:pic>
        <p:nvPicPr>
          <p:cNvPr id="4098" name="Picture 2"/>
          <p:cNvPicPr>
            <a:picLocks noChangeAspect="1" noChangeArrowheads="1"/>
          </p:cNvPicPr>
          <p:nvPr/>
        </p:nvPicPr>
        <p:blipFill>
          <a:blip r:embed="rId4" cstate="print"/>
          <a:srcRect/>
          <a:stretch>
            <a:fillRect/>
          </a:stretch>
        </p:blipFill>
        <p:spPr bwMode="auto">
          <a:xfrm>
            <a:off x="1524000" y="2057400"/>
            <a:ext cx="5593274" cy="4027488"/>
          </a:xfrm>
          <a:prstGeom prst="rect">
            <a:avLst/>
          </a:prstGeom>
          <a:noFill/>
          <a:ln w="9525">
            <a:noFill/>
            <a:miter lim="800000"/>
            <a:headEnd/>
            <a:tailEnd/>
          </a:ln>
          <a:effectLst/>
        </p:spPr>
      </p:pic>
      <p:sp>
        <p:nvSpPr>
          <p:cNvPr id="14" name="Oval 13"/>
          <p:cNvSpPr/>
          <p:nvPr/>
        </p:nvSpPr>
        <p:spPr>
          <a:xfrm rot="5400000">
            <a:off x="5029200" y="4343400"/>
            <a:ext cx="3048000" cy="304800"/>
          </a:xfrm>
          <a:prstGeom prst="ellipse">
            <a:avLst/>
          </a:prstGeom>
          <a:solidFill>
            <a:srgbClr val="0383A1">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69455" y="330785"/>
            <a:ext cx="4515980"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Method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18</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369455" y="744479"/>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Scenario work</a:t>
            </a:r>
            <a:endParaRPr lang="en-US" sz="3600" dirty="0">
              <a:solidFill>
                <a:srgbClr val="FF0000"/>
              </a:solidFill>
              <a:latin typeface="Open Sans Semibold" pitchFamily="34" charset="0"/>
              <a:ea typeface="Open Sans Semibold" pitchFamily="34" charset="0"/>
              <a:cs typeface="Open Sans Semibold" pitchFamily="34" charset="0"/>
            </a:endParaRPr>
          </a:p>
        </p:txBody>
      </p:sp>
      <p:sp>
        <p:nvSpPr>
          <p:cNvPr id="10" name="TextBox 9"/>
          <p:cNvSpPr txBox="1"/>
          <p:nvPr/>
        </p:nvSpPr>
        <p:spPr>
          <a:xfrm>
            <a:off x="893564" y="2073495"/>
            <a:ext cx="7227455" cy="1323439"/>
          </a:xfrm>
          <a:prstGeom prst="rect">
            <a:avLst/>
          </a:prstGeom>
          <a:noFill/>
        </p:spPr>
        <p:txBody>
          <a:bodyPr wrap="square" rtlCol="0">
            <a:spAutoFit/>
          </a:bodyPr>
          <a:lstStyle/>
          <a:p>
            <a:r>
              <a:rPr lang="en-US" sz="4000" dirty="0">
                <a:solidFill>
                  <a:srgbClr val="056588"/>
                </a:solidFill>
              </a:rPr>
              <a:t>Scalability, minimum effort and marginal benefit</a:t>
            </a:r>
          </a:p>
        </p:txBody>
      </p:sp>
      <p:sp>
        <p:nvSpPr>
          <p:cNvPr id="11" name="TextBox 10"/>
          <p:cNvSpPr txBox="1"/>
          <p:nvPr/>
        </p:nvSpPr>
        <p:spPr>
          <a:xfrm>
            <a:off x="889210" y="1360609"/>
            <a:ext cx="7755200" cy="707886"/>
          </a:xfrm>
          <a:prstGeom prst="rect">
            <a:avLst/>
          </a:prstGeom>
          <a:noFill/>
        </p:spPr>
        <p:txBody>
          <a:bodyPr wrap="none" rtlCol="0">
            <a:spAutoFit/>
          </a:bodyPr>
          <a:lstStyle/>
          <a:p>
            <a:r>
              <a:rPr lang="en-US" sz="4000" dirty="0">
                <a:solidFill>
                  <a:srgbClr val="056588"/>
                </a:solidFill>
              </a:rPr>
              <a:t>Learning vs. applying; self vs. others</a:t>
            </a:r>
          </a:p>
        </p:txBody>
      </p:sp>
      <p:sp>
        <p:nvSpPr>
          <p:cNvPr id="12" name="TextBox 11"/>
          <p:cNvSpPr txBox="1"/>
          <p:nvPr/>
        </p:nvSpPr>
        <p:spPr>
          <a:xfrm>
            <a:off x="889210" y="3703495"/>
            <a:ext cx="8096250" cy="646331"/>
          </a:xfrm>
          <a:prstGeom prst="rect">
            <a:avLst/>
          </a:prstGeom>
          <a:noFill/>
        </p:spPr>
        <p:txBody>
          <a:bodyPr wrap="square" rtlCol="0">
            <a:spAutoFit/>
          </a:bodyPr>
          <a:lstStyle/>
          <a:p>
            <a:r>
              <a:rPr lang="en-US" sz="3600" dirty="0">
                <a:solidFill>
                  <a:srgbClr val="0383A1"/>
                </a:solidFill>
              </a:rPr>
              <a:t>Diversity; remarkable people and experts</a:t>
            </a:r>
          </a:p>
        </p:txBody>
      </p:sp>
      <p:sp>
        <p:nvSpPr>
          <p:cNvPr id="13" name="TextBox 12"/>
          <p:cNvSpPr txBox="1"/>
          <p:nvPr/>
        </p:nvSpPr>
        <p:spPr>
          <a:xfrm>
            <a:off x="369455" y="330785"/>
            <a:ext cx="4405373"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Process</a:t>
            </a:r>
          </a:p>
        </p:txBody>
      </p:sp>
      <p:sp>
        <p:nvSpPr>
          <p:cNvPr id="14" name="TextBox 13"/>
          <p:cNvSpPr txBox="1"/>
          <p:nvPr/>
        </p:nvSpPr>
        <p:spPr>
          <a:xfrm>
            <a:off x="914400" y="5736833"/>
            <a:ext cx="8096250" cy="646331"/>
          </a:xfrm>
          <a:prstGeom prst="rect">
            <a:avLst/>
          </a:prstGeom>
          <a:noFill/>
        </p:spPr>
        <p:txBody>
          <a:bodyPr wrap="square" rtlCol="0">
            <a:spAutoFit/>
          </a:bodyPr>
          <a:lstStyle/>
          <a:p>
            <a:r>
              <a:rPr lang="en-US" sz="3600" dirty="0">
                <a:solidFill>
                  <a:srgbClr val="0383A1"/>
                </a:solidFill>
              </a:rPr>
              <a:t>Writing, communicating, visioning, doing</a:t>
            </a:r>
          </a:p>
        </p:txBody>
      </p:sp>
      <p:sp>
        <p:nvSpPr>
          <p:cNvPr id="15" name="TextBox 14"/>
          <p:cNvSpPr txBox="1"/>
          <p:nvPr/>
        </p:nvSpPr>
        <p:spPr>
          <a:xfrm>
            <a:off x="889210" y="4443165"/>
            <a:ext cx="8096250" cy="1200329"/>
          </a:xfrm>
          <a:prstGeom prst="rect">
            <a:avLst/>
          </a:prstGeom>
          <a:noFill/>
        </p:spPr>
        <p:txBody>
          <a:bodyPr wrap="square" rtlCol="0">
            <a:spAutoFit/>
          </a:bodyPr>
          <a:lstStyle/>
          <a:p>
            <a:r>
              <a:rPr lang="en-US" sz="3600" dirty="0">
                <a:solidFill>
                  <a:srgbClr val="0383A1"/>
                </a:solidFill>
              </a:rPr>
              <a:t>(Residential) workshops; 24 ± 4 participants; core team: 2-7 people</a:t>
            </a:r>
          </a:p>
        </p:txBody>
      </p:sp>
    </p:spTree>
    <p:extLst>
      <p:ext uri="{BB962C8B-B14F-4D97-AF65-F5344CB8AC3E}">
        <p14:creationId xmlns:p14="http://schemas.microsoft.com/office/powerpoint/2010/main" val="302286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dissolve">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19</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6" name="TextBox 5"/>
          <p:cNvSpPr txBox="1"/>
          <p:nvPr/>
        </p:nvSpPr>
        <p:spPr>
          <a:xfrm>
            <a:off x="369455" y="952228"/>
            <a:ext cx="7772400" cy="646331"/>
          </a:xfrm>
          <a:prstGeom prst="rect">
            <a:avLst/>
          </a:prstGeom>
          <a:noFill/>
        </p:spPr>
        <p:txBody>
          <a:bodyPr wrap="square" rtlCol="0">
            <a:spAutoFit/>
          </a:bodyPr>
          <a:lstStyle/>
          <a:p>
            <a:r>
              <a:rPr lang="en-US" sz="3600" dirty="0">
                <a:solidFill>
                  <a:srgbClr val="014872"/>
                </a:solidFill>
                <a:latin typeface="Open Sans Semibold" pitchFamily="34" charset="0"/>
                <a:ea typeface="Open Sans Semibold" pitchFamily="34" charset="0"/>
                <a:cs typeface="Open Sans Semibold" pitchFamily="34" charset="0"/>
              </a:rPr>
              <a:t>Scenario work</a:t>
            </a:r>
            <a:endParaRPr lang="en-US" sz="3600" dirty="0">
              <a:solidFill>
                <a:srgbClr val="FF0000"/>
              </a:solidFill>
              <a:latin typeface="Open Sans Semibold" pitchFamily="34" charset="0"/>
              <a:ea typeface="Open Sans Semibold" pitchFamily="34" charset="0"/>
              <a:cs typeface="Open Sans Semibold" pitchFamily="34" charset="0"/>
            </a:endParaRPr>
          </a:p>
        </p:txBody>
      </p:sp>
      <p:sp>
        <p:nvSpPr>
          <p:cNvPr id="10" name="TextBox 9"/>
          <p:cNvSpPr txBox="1"/>
          <p:nvPr/>
        </p:nvSpPr>
        <p:spPr>
          <a:xfrm>
            <a:off x="533400" y="3462286"/>
            <a:ext cx="8242663" cy="1938992"/>
          </a:xfrm>
          <a:prstGeom prst="rect">
            <a:avLst/>
          </a:prstGeom>
          <a:noFill/>
        </p:spPr>
        <p:txBody>
          <a:bodyPr wrap="square" rtlCol="0">
            <a:spAutoFit/>
          </a:bodyPr>
          <a:lstStyle/>
          <a:p>
            <a:r>
              <a:rPr lang="en-US" sz="4000" dirty="0">
                <a:solidFill>
                  <a:srgbClr val="0383A1"/>
                </a:solidFill>
              </a:rPr>
              <a:t>Effort to change European policy</a:t>
            </a:r>
          </a:p>
          <a:p>
            <a:r>
              <a:rPr lang="en-US" sz="4000" dirty="0">
                <a:solidFill>
                  <a:srgbClr val="0383A1"/>
                </a:solidFill>
              </a:rPr>
              <a:t>	</a:t>
            </a:r>
            <a:r>
              <a:rPr lang="en-US" sz="4000" dirty="0">
                <a:solidFill>
                  <a:srgbClr val="014872"/>
                </a:solidFill>
              </a:rPr>
              <a:t>Negotiating a common desirable 	future; creating counter narratives</a:t>
            </a:r>
          </a:p>
        </p:txBody>
      </p:sp>
      <p:sp>
        <p:nvSpPr>
          <p:cNvPr id="11" name="TextBox 10"/>
          <p:cNvSpPr txBox="1"/>
          <p:nvPr/>
        </p:nvSpPr>
        <p:spPr>
          <a:xfrm>
            <a:off x="533400" y="1847246"/>
            <a:ext cx="5554982" cy="1323439"/>
          </a:xfrm>
          <a:prstGeom prst="rect">
            <a:avLst/>
          </a:prstGeom>
          <a:noFill/>
        </p:spPr>
        <p:txBody>
          <a:bodyPr wrap="none" rtlCol="0">
            <a:spAutoFit/>
          </a:bodyPr>
          <a:lstStyle/>
          <a:p>
            <a:r>
              <a:rPr lang="en-US" sz="4000" dirty="0">
                <a:solidFill>
                  <a:srgbClr val="0383A1"/>
                </a:solidFill>
              </a:rPr>
              <a:t>Isolated 3-4 day events</a:t>
            </a:r>
          </a:p>
          <a:p>
            <a:r>
              <a:rPr lang="en-US" sz="4000" dirty="0">
                <a:solidFill>
                  <a:srgbClr val="0383A1"/>
                </a:solidFill>
              </a:rPr>
              <a:t>	</a:t>
            </a:r>
            <a:r>
              <a:rPr lang="en-US" sz="4000" dirty="0">
                <a:solidFill>
                  <a:srgbClr val="014872"/>
                </a:solidFill>
              </a:rPr>
              <a:t>empower individuals</a:t>
            </a:r>
          </a:p>
        </p:txBody>
      </p:sp>
      <p:sp>
        <p:nvSpPr>
          <p:cNvPr id="13" name="TextBox 12"/>
          <p:cNvSpPr txBox="1"/>
          <p:nvPr/>
        </p:nvSpPr>
        <p:spPr>
          <a:xfrm>
            <a:off x="369455" y="330785"/>
            <a:ext cx="4405373" cy="400110"/>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2000" b="1" dirty="0">
                <a:solidFill>
                  <a:srgbClr val="056588"/>
                </a:solidFill>
                <a:latin typeface="Open Sans Semibold" pitchFamily="34" charset="0"/>
                <a:ea typeface="Open Sans Semibold" pitchFamily="34" charset="0"/>
                <a:cs typeface="Open Sans Semibold" pitchFamily="34" charset="0"/>
              </a:rPr>
              <a:t>Process</a:t>
            </a:r>
          </a:p>
        </p:txBody>
      </p:sp>
    </p:spTree>
    <p:extLst>
      <p:ext uri="{BB962C8B-B14F-4D97-AF65-F5344CB8AC3E}">
        <p14:creationId xmlns:p14="http://schemas.microsoft.com/office/powerpoint/2010/main" val="2309947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2</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3134191"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a:t>
            </a:r>
          </a:p>
        </p:txBody>
      </p:sp>
      <p:sp>
        <p:nvSpPr>
          <p:cNvPr id="7" name="TextBox 6"/>
          <p:cNvSpPr txBox="1"/>
          <p:nvPr/>
        </p:nvSpPr>
        <p:spPr>
          <a:xfrm>
            <a:off x="838200" y="1219200"/>
            <a:ext cx="8001000" cy="1046440"/>
          </a:xfrm>
          <a:prstGeom prst="rect">
            <a:avLst/>
          </a:prstGeom>
          <a:noFill/>
        </p:spPr>
        <p:txBody>
          <a:bodyPr wrap="square" rtlCol="0">
            <a:spAutoFit/>
          </a:bodyPr>
          <a:lstStyle/>
          <a:p>
            <a:r>
              <a:rPr lang="en-US" sz="2400" b="1" dirty="0">
                <a:solidFill>
                  <a:srgbClr val="0383A1"/>
                </a:solidFill>
                <a:latin typeface="Open Sans Semibold" pitchFamily="34" charset="0"/>
                <a:ea typeface="Open Sans Semibold" pitchFamily="34" charset="0"/>
                <a:cs typeface="Open Sans Semibold" pitchFamily="34" charset="0"/>
              </a:rPr>
              <a:t>“Stop saying young people are the future,</a:t>
            </a:r>
          </a:p>
          <a:p>
            <a:r>
              <a:rPr lang="en-US" sz="2400" b="1" dirty="0">
                <a:solidFill>
                  <a:srgbClr val="0383A1"/>
                </a:solidFill>
                <a:latin typeface="Open Sans Semibold" pitchFamily="34" charset="0"/>
                <a:ea typeface="Open Sans Semibold" pitchFamily="34" charset="0"/>
                <a:cs typeface="Open Sans Semibold" pitchFamily="34" charset="0"/>
              </a:rPr>
              <a:t>they are the present!”</a:t>
            </a:r>
            <a:endParaRPr lang="en-US" sz="2800" dirty="0">
              <a:solidFill>
                <a:srgbClr val="0383A1"/>
              </a:solidFill>
              <a:latin typeface="Open Sans Semibold" pitchFamily="34" charset="0"/>
              <a:ea typeface="Open Sans Semibold" pitchFamily="34" charset="0"/>
              <a:cs typeface="Open Sans Semibold" pitchFamily="34" charset="0"/>
            </a:endParaRPr>
          </a:p>
          <a:p>
            <a:r>
              <a:rPr lang="en-US" sz="1400" i="1" dirty="0">
                <a:solidFill>
                  <a:srgbClr val="0383A1"/>
                </a:solidFill>
                <a:latin typeface="Open Sans Semibold" pitchFamily="34" charset="0"/>
                <a:ea typeface="Open Sans Semibold" pitchFamily="34" charset="0"/>
                <a:cs typeface="Open Sans Semibold" pitchFamily="34" charset="0"/>
              </a:rPr>
              <a:t>(Young participant at the 2015 European Meeting of People Experiencing Poverty).</a:t>
            </a:r>
          </a:p>
        </p:txBody>
      </p:sp>
      <p:sp>
        <p:nvSpPr>
          <p:cNvPr id="8" name="TextBox 7"/>
          <p:cNvSpPr txBox="1"/>
          <p:nvPr/>
        </p:nvSpPr>
        <p:spPr>
          <a:xfrm>
            <a:off x="838200" y="3248680"/>
            <a:ext cx="8001000" cy="830997"/>
          </a:xfrm>
          <a:prstGeom prst="rect">
            <a:avLst/>
          </a:prstGeom>
          <a:noFill/>
        </p:spPr>
        <p:txBody>
          <a:bodyPr wrap="square" rtlCol="0">
            <a:spAutoFit/>
          </a:bodyPr>
          <a:lstStyle/>
          <a:p>
            <a:r>
              <a:rPr lang="en-US" sz="2400" b="1" dirty="0">
                <a:solidFill>
                  <a:srgbClr val="0383A1"/>
                </a:solidFill>
                <a:latin typeface="Open Sans Semibold" pitchFamily="34" charset="0"/>
                <a:ea typeface="Open Sans Semibold" pitchFamily="34" charset="0"/>
                <a:cs typeface="Open Sans Semibold" pitchFamily="34" charset="0"/>
              </a:rPr>
              <a:t>Young people themselves</a:t>
            </a:r>
            <a:r>
              <a:rPr lang="en-US" sz="2400" dirty="0">
                <a:solidFill>
                  <a:srgbClr val="0383A1"/>
                </a:solidFill>
                <a:latin typeface="Open Sans Semibold" pitchFamily="34" charset="0"/>
                <a:ea typeface="Open Sans Semibold" pitchFamily="34" charset="0"/>
                <a:cs typeface="Open Sans Semibold" pitchFamily="34" charset="0"/>
              </a:rPr>
              <a:t> want to and should be at the </a:t>
            </a:r>
            <a:r>
              <a:rPr lang="en-US" sz="2400" b="1" dirty="0">
                <a:solidFill>
                  <a:srgbClr val="0383A1"/>
                </a:solidFill>
                <a:latin typeface="Open Sans Semibold" pitchFamily="34" charset="0"/>
                <a:ea typeface="Open Sans Semibold" pitchFamily="34" charset="0"/>
                <a:cs typeface="Open Sans Semibold" pitchFamily="34" charset="0"/>
              </a:rPr>
              <a:t>center</a:t>
            </a:r>
            <a:r>
              <a:rPr lang="en-US" sz="2400" dirty="0">
                <a:solidFill>
                  <a:srgbClr val="0383A1"/>
                </a:solidFill>
                <a:latin typeface="Open Sans Semibold" pitchFamily="34" charset="0"/>
                <a:ea typeface="Open Sans Semibold" pitchFamily="34" charset="0"/>
                <a:cs typeface="Open Sans Semibold" pitchFamily="34" charset="0"/>
              </a:rPr>
              <a:t> of future youth work.</a:t>
            </a:r>
            <a:endParaRPr lang="en-US" sz="1400" i="1" dirty="0">
              <a:solidFill>
                <a:srgbClr val="0383A1"/>
              </a:solidFill>
              <a:latin typeface="Open Sans Semibold" pitchFamily="34" charset="0"/>
              <a:ea typeface="Open Sans Semibold" pitchFamily="34" charset="0"/>
              <a:cs typeface="Open Sans Semibold" pitchFamily="34" charset="0"/>
            </a:endParaRPr>
          </a:p>
        </p:txBody>
      </p:sp>
      <p:sp>
        <p:nvSpPr>
          <p:cNvPr id="9" name="TextBox 8"/>
          <p:cNvSpPr txBox="1"/>
          <p:nvPr/>
        </p:nvSpPr>
        <p:spPr>
          <a:xfrm>
            <a:off x="838200" y="4786640"/>
            <a:ext cx="8001000" cy="830997"/>
          </a:xfrm>
          <a:prstGeom prst="rect">
            <a:avLst/>
          </a:prstGeom>
          <a:noFill/>
        </p:spPr>
        <p:txBody>
          <a:bodyPr wrap="square" rtlCol="0">
            <a:spAutoFit/>
          </a:bodyPr>
          <a:lstStyle/>
          <a:p>
            <a:r>
              <a:rPr lang="en-US" sz="2400" dirty="0">
                <a:solidFill>
                  <a:srgbClr val="0383A1"/>
                </a:solidFill>
                <a:latin typeface="Open Sans Semibold" pitchFamily="34" charset="0"/>
                <a:ea typeface="Open Sans Semibold" pitchFamily="34" charset="0"/>
                <a:cs typeface="Open Sans Semibold" pitchFamily="34" charset="0"/>
              </a:rPr>
              <a:t>My talk and the interactive session is how young people could occupy that central place.</a:t>
            </a:r>
            <a:endParaRPr lang="en-US" sz="1400" i="1" dirty="0">
              <a:solidFill>
                <a:srgbClr val="0383A1"/>
              </a:solidFill>
              <a:latin typeface="Open Sans Semibold" pitchFamily="34" charset="0"/>
              <a:ea typeface="Open Sans Semibold" pitchFamily="34" charset="0"/>
              <a:cs typeface="Open Sans Semi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304800" y="381000"/>
            <a:ext cx="3019425" cy="3209925"/>
          </a:xfrm>
          <a:prstGeom prst="rect">
            <a:avLst/>
          </a:prstGeom>
          <a:noFill/>
          <a:ln w="9525">
            <a:noFill/>
            <a:miter lim="800000"/>
            <a:headEnd/>
            <a:tailEnd/>
          </a:ln>
        </p:spPr>
      </p:pic>
      <p:sp>
        <p:nvSpPr>
          <p:cNvPr id="6" name="TextBox 5"/>
          <p:cNvSpPr txBox="1"/>
          <p:nvPr/>
        </p:nvSpPr>
        <p:spPr>
          <a:xfrm>
            <a:off x="3962400" y="740600"/>
            <a:ext cx="4419599" cy="1200329"/>
          </a:xfrm>
          <a:prstGeom prst="rect">
            <a:avLst/>
          </a:prstGeom>
          <a:noFill/>
        </p:spPr>
        <p:txBody>
          <a:bodyPr wrap="square" rtlCol="0">
            <a:spAutoFit/>
          </a:bodyPr>
          <a:lstStyle/>
          <a:p>
            <a:r>
              <a:rPr lang="en-US" sz="2400" b="1" dirty="0">
                <a:solidFill>
                  <a:srgbClr val="014872"/>
                </a:solidFill>
                <a:latin typeface="Open Sans Semibold" pitchFamily="34" charset="0"/>
                <a:ea typeface="Open Sans Semibold" pitchFamily="34" charset="0"/>
                <a:cs typeface="Open Sans Semibold" pitchFamily="34" charset="0"/>
              </a:rPr>
              <a:t>“Stop saying young people are the future,</a:t>
            </a:r>
          </a:p>
          <a:p>
            <a:r>
              <a:rPr lang="en-US" sz="2400" b="1" dirty="0">
                <a:solidFill>
                  <a:srgbClr val="014872"/>
                </a:solidFill>
                <a:latin typeface="Open Sans Semibold" pitchFamily="34" charset="0"/>
                <a:ea typeface="Open Sans Semibold" pitchFamily="34" charset="0"/>
                <a:cs typeface="Open Sans Semibold" pitchFamily="34" charset="0"/>
              </a:rPr>
              <a:t>they are the present!”</a:t>
            </a:r>
          </a:p>
        </p:txBody>
      </p:sp>
      <p:sp>
        <p:nvSpPr>
          <p:cNvPr id="7" name="TextBox 6"/>
          <p:cNvSpPr txBox="1"/>
          <p:nvPr/>
        </p:nvSpPr>
        <p:spPr>
          <a:xfrm>
            <a:off x="3962400" y="3207321"/>
            <a:ext cx="3781805" cy="830997"/>
          </a:xfrm>
          <a:prstGeom prst="rect">
            <a:avLst/>
          </a:prstGeom>
          <a:noFill/>
        </p:spPr>
        <p:txBody>
          <a:bodyPr wrap="none" rtlCol="0">
            <a:spAutoFit/>
          </a:bodyPr>
          <a:lstStyle/>
          <a:p>
            <a:r>
              <a:rPr lang="en-US" sz="4800" b="1" dirty="0">
                <a:solidFill>
                  <a:srgbClr val="056588"/>
                </a:solidFill>
                <a:latin typeface="Open Sans Semibold" pitchFamily="34" charset="0"/>
                <a:ea typeface="Open Sans Semibold" pitchFamily="34" charset="0"/>
                <a:cs typeface="Open Sans Semibold" pitchFamily="34" charset="0"/>
              </a:rPr>
              <a:t>Thank you</a:t>
            </a:r>
          </a:p>
        </p:txBody>
      </p:sp>
      <p:sp>
        <p:nvSpPr>
          <p:cNvPr id="8" name="TextBox 7"/>
          <p:cNvSpPr txBox="1"/>
          <p:nvPr/>
        </p:nvSpPr>
        <p:spPr>
          <a:xfrm>
            <a:off x="3962400" y="5181600"/>
            <a:ext cx="4546437" cy="954107"/>
          </a:xfrm>
          <a:prstGeom prst="rect">
            <a:avLst/>
          </a:prstGeom>
          <a:noFill/>
        </p:spPr>
        <p:txBody>
          <a:bodyPr wrap="none" rtlCol="0">
            <a:spAutoFit/>
          </a:bodyPr>
          <a:lstStyle/>
          <a:p>
            <a:endParaRPr lang="en-US" sz="2800" dirty="0">
              <a:solidFill>
                <a:srgbClr val="0383A1"/>
              </a:solidFill>
              <a:latin typeface="Open Sans Semibold" pitchFamily="34" charset="0"/>
              <a:ea typeface="Open Sans Semibold" pitchFamily="34" charset="0"/>
              <a:cs typeface="Open Sans Semibold" pitchFamily="34" charset="0"/>
            </a:endParaRPr>
          </a:p>
          <a:p>
            <a:r>
              <a:rPr lang="en-US" sz="2800" b="1" dirty="0">
                <a:solidFill>
                  <a:srgbClr val="0383A1"/>
                </a:solidFill>
                <a:latin typeface="Open Sans Semibold" pitchFamily="34" charset="0"/>
                <a:ea typeface="Open Sans Semibold" pitchFamily="34" charset="0"/>
                <a:cs typeface="Open Sans Semibold" pitchFamily="34" charset="0"/>
              </a:rPr>
              <a:t>goluke@blue-way.net</a:t>
            </a:r>
          </a:p>
        </p:txBody>
      </p:sp>
    </p:spTree>
    <p:extLst>
      <p:ext uri="{BB962C8B-B14F-4D97-AF65-F5344CB8AC3E}">
        <p14:creationId xmlns:p14="http://schemas.microsoft.com/office/powerpoint/2010/main" val="372342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3</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3134191"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a:t>
            </a:r>
          </a:p>
        </p:txBody>
      </p:sp>
      <p:sp>
        <p:nvSpPr>
          <p:cNvPr id="7" name="TextBox 6"/>
          <p:cNvSpPr txBox="1"/>
          <p:nvPr/>
        </p:nvSpPr>
        <p:spPr>
          <a:xfrm>
            <a:off x="838200" y="1584721"/>
            <a:ext cx="8001000" cy="461665"/>
          </a:xfrm>
          <a:prstGeom prst="rect">
            <a:avLst/>
          </a:prstGeom>
          <a:noFill/>
        </p:spPr>
        <p:txBody>
          <a:bodyPr wrap="square" rtlCol="0">
            <a:spAutoFit/>
          </a:bodyPr>
          <a:lstStyle/>
          <a:p>
            <a:r>
              <a:rPr lang="en-US" sz="2400" dirty="0">
                <a:solidFill>
                  <a:srgbClr val="0383A1"/>
                </a:solidFill>
                <a:latin typeface="Open Sans Semibold" pitchFamily="34" charset="0"/>
                <a:ea typeface="Open Sans Semibold" pitchFamily="34" charset="0"/>
                <a:cs typeface="Open Sans Semibold" pitchFamily="34" charset="0"/>
              </a:rPr>
              <a:t>My suggestion:</a:t>
            </a:r>
            <a:endParaRPr lang="en-US" sz="1400" i="1" dirty="0">
              <a:solidFill>
                <a:srgbClr val="0383A1"/>
              </a:solidFill>
              <a:latin typeface="Open Sans Semibold" pitchFamily="34" charset="0"/>
              <a:ea typeface="Open Sans Semibold" pitchFamily="34" charset="0"/>
              <a:cs typeface="Open Sans Semibold" pitchFamily="34" charset="0"/>
            </a:endParaRPr>
          </a:p>
        </p:txBody>
      </p:sp>
      <p:sp>
        <p:nvSpPr>
          <p:cNvPr id="8" name="TextBox 7"/>
          <p:cNvSpPr txBox="1"/>
          <p:nvPr/>
        </p:nvSpPr>
        <p:spPr>
          <a:xfrm>
            <a:off x="838200" y="3037442"/>
            <a:ext cx="6324600" cy="646331"/>
          </a:xfrm>
          <a:prstGeom prst="rect">
            <a:avLst/>
          </a:prstGeom>
          <a:noFill/>
        </p:spPr>
        <p:txBody>
          <a:bodyPr wrap="square" rtlCol="0">
            <a:spAutoFit/>
          </a:bodyPr>
          <a:lstStyle/>
          <a:p>
            <a:pPr algn="ctr"/>
            <a:r>
              <a:rPr lang="en-US" sz="3600" b="1" dirty="0">
                <a:solidFill>
                  <a:srgbClr val="014872"/>
                </a:solidFill>
                <a:latin typeface="Open Sans Semibold" pitchFamily="34" charset="0"/>
                <a:ea typeface="Open Sans Semibold" pitchFamily="34" charset="0"/>
                <a:cs typeface="Open Sans Semibold" pitchFamily="34" charset="0"/>
              </a:rPr>
              <a:t>The power of stories</a:t>
            </a:r>
            <a:endParaRPr lang="en-US" sz="3600" b="1" i="1" dirty="0">
              <a:solidFill>
                <a:srgbClr val="014872"/>
              </a:solidFill>
              <a:latin typeface="Open Sans Semibold" pitchFamily="34" charset="0"/>
              <a:ea typeface="Open Sans Semibold" pitchFamily="34" charset="0"/>
              <a:cs typeface="Open Sans Semibold" pitchFamily="34" charset="0"/>
            </a:endParaRPr>
          </a:p>
        </p:txBody>
      </p:sp>
      <p:sp>
        <p:nvSpPr>
          <p:cNvPr id="9" name="TextBox 8"/>
          <p:cNvSpPr txBox="1"/>
          <p:nvPr/>
        </p:nvSpPr>
        <p:spPr>
          <a:xfrm>
            <a:off x="838200" y="4786640"/>
            <a:ext cx="8001000" cy="1200329"/>
          </a:xfrm>
          <a:prstGeom prst="rect">
            <a:avLst/>
          </a:prstGeom>
          <a:noFill/>
        </p:spPr>
        <p:txBody>
          <a:bodyPr wrap="square" rtlCol="0">
            <a:spAutoFit/>
          </a:bodyPr>
          <a:lstStyle/>
          <a:p>
            <a:r>
              <a:rPr lang="en-US" sz="3600" dirty="0">
                <a:solidFill>
                  <a:srgbClr val="0383A1"/>
                </a:solidFill>
                <a:latin typeface="Open Sans Semibold" pitchFamily="34" charset="0"/>
                <a:ea typeface="Open Sans Semibold" pitchFamily="34" charset="0"/>
                <a:cs typeface="Open Sans Semibold" pitchFamily="34" charset="0"/>
              </a:rPr>
              <a:t>and how to harness that power for future youth work</a:t>
            </a:r>
            <a:endParaRPr lang="en-US" sz="3600" i="1" dirty="0">
              <a:solidFill>
                <a:srgbClr val="0383A1"/>
              </a:solidFill>
              <a:latin typeface="Open Sans Semibold" pitchFamily="34" charset="0"/>
              <a:ea typeface="Open Sans Semibold" pitchFamily="34" charset="0"/>
              <a:cs typeface="Open Sans Semibold" pitchFamily="34" charset="0"/>
            </a:endParaRPr>
          </a:p>
        </p:txBody>
      </p:sp>
    </p:spTree>
    <p:extLst>
      <p:ext uri="{BB962C8B-B14F-4D97-AF65-F5344CB8AC3E}">
        <p14:creationId xmlns:p14="http://schemas.microsoft.com/office/powerpoint/2010/main" val="251516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4</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1600" b="1" dirty="0">
                <a:solidFill>
                  <a:srgbClr val="056588"/>
                </a:solidFill>
                <a:latin typeface="Open Sans Semibold" pitchFamily="34" charset="0"/>
                <a:ea typeface="Open Sans Semibold" pitchFamily="34" charset="0"/>
                <a:cs typeface="Open Sans Semibold" pitchFamily="34" charset="0"/>
              </a:rPr>
              <a:t>The power of stories</a:t>
            </a:r>
          </a:p>
        </p:txBody>
      </p:sp>
      <p:sp>
        <p:nvSpPr>
          <p:cNvPr id="8" name="TextBox 7"/>
          <p:cNvSpPr txBox="1"/>
          <p:nvPr/>
        </p:nvSpPr>
        <p:spPr>
          <a:xfrm>
            <a:off x="2199197" y="2209800"/>
            <a:ext cx="4354003" cy="1938992"/>
          </a:xfrm>
          <a:prstGeom prst="rect">
            <a:avLst/>
          </a:prstGeom>
          <a:noFill/>
        </p:spPr>
        <p:txBody>
          <a:bodyPr wrap="square" rtlCol="0">
            <a:spAutoFit/>
          </a:bodyPr>
          <a:lstStyle/>
          <a:p>
            <a:pPr algn="ctr"/>
            <a:r>
              <a:rPr lang="en-US" sz="6000" dirty="0">
                <a:solidFill>
                  <a:srgbClr val="0383A1"/>
                </a:solidFill>
                <a:latin typeface="Open Sans Semibold" pitchFamily="34" charset="0"/>
                <a:ea typeface="Open Sans Semibold" pitchFamily="34" charset="0"/>
                <a:cs typeface="Open Sans Semibold" pitchFamily="34" charset="0"/>
              </a:rPr>
              <a:t>Interactive exercise</a:t>
            </a:r>
          </a:p>
        </p:txBody>
      </p:sp>
    </p:spTree>
    <p:extLst>
      <p:ext uri="{BB962C8B-B14F-4D97-AF65-F5344CB8AC3E}">
        <p14:creationId xmlns:p14="http://schemas.microsoft.com/office/powerpoint/2010/main" val="294854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5</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69455"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1600" b="1" dirty="0">
                <a:solidFill>
                  <a:srgbClr val="056588"/>
                </a:solidFill>
                <a:latin typeface="Open Sans Semibold" pitchFamily="34" charset="0"/>
                <a:ea typeface="Open Sans Semibold" pitchFamily="34" charset="0"/>
                <a:cs typeface="Open Sans Semibold" pitchFamily="34" charset="0"/>
              </a:rPr>
              <a:t>The power of stories</a:t>
            </a:r>
          </a:p>
        </p:txBody>
      </p:sp>
      <p:sp>
        <p:nvSpPr>
          <p:cNvPr id="7" name="TextBox 6"/>
          <p:cNvSpPr txBox="1"/>
          <p:nvPr/>
        </p:nvSpPr>
        <p:spPr>
          <a:xfrm>
            <a:off x="369455" y="3293402"/>
            <a:ext cx="8196802" cy="1077218"/>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2</a:t>
            </a:r>
            <a:r>
              <a:rPr lang="en-US" sz="3200" dirty="0">
                <a:solidFill>
                  <a:srgbClr val="0383A1"/>
                </a:solidFill>
                <a:latin typeface="Open Sans Semibold" pitchFamily="34" charset="0"/>
                <a:ea typeface="Open Sans Semibold" pitchFamily="34" charset="0"/>
                <a:cs typeface="Open Sans Semibold" pitchFamily="34" charset="0"/>
              </a:rPr>
              <a:t> Some stories touch the heart, others the mind. </a:t>
            </a:r>
          </a:p>
        </p:txBody>
      </p:sp>
      <p:sp>
        <p:nvSpPr>
          <p:cNvPr id="9" name="TextBox 8"/>
          <p:cNvSpPr txBox="1"/>
          <p:nvPr/>
        </p:nvSpPr>
        <p:spPr>
          <a:xfrm>
            <a:off x="369455" y="1140767"/>
            <a:ext cx="8196802" cy="1569660"/>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1 </a:t>
            </a:r>
            <a:r>
              <a:rPr lang="en-US" sz="3200" dirty="0">
                <a:solidFill>
                  <a:srgbClr val="0383A1"/>
                </a:solidFill>
                <a:latin typeface="Open Sans Semibold" pitchFamily="34" charset="0"/>
                <a:ea typeface="Open Sans Semibold" pitchFamily="34" charset="0"/>
                <a:cs typeface="Open Sans Semibold" pitchFamily="34" charset="0"/>
              </a:rPr>
              <a:t>You cannot change the facts of your life, but you are free to arrange them to tell one story or a different one.</a:t>
            </a:r>
          </a:p>
        </p:txBody>
      </p:sp>
      <p:sp>
        <p:nvSpPr>
          <p:cNvPr id="10" name="TextBox 9"/>
          <p:cNvSpPr txBox="1"/>
          <p:nvPr/>
        </p:nvSpPr>
        <p:spPr>
          <a:xfrm>
            <a:off x="369455" y="4953595"/>
            <a:ext cx="8196802" cy="1077218"/>
          </a:xfrm>
          <a:prstGeom prst="rect">
            <a:avLst/>
          </a:prstGeom>
          <a:noFill/>
        </p:spPr>
        <p:txBody>
          <a:bodyPr wrap="square" rtlCol="0">
            <a:spAutoFit/>
          </a:bodyPr>
          <a:lstStyle/>
          <a:p>
            <a:r>
              <a:rPr lang="en-US" sz="3200" b="1" dirty="0">
                <a:solidFill>
                  <a:srgbClr val="014872"/>
                </a:solidFill>
                <a:latin typeface="Open Sans Semibold" pitchFamily="34" charset="0"/>
                <a:ea typeface="Open Sans Semibold" pitchFamily="34" charset="0"/>
                <a:cs typeface="Open Sans Semibold" pitchFamily="34" charset="0"/>
              </a:rPr>
              <a:t>3 </a:t>
            </a:r>
            <a:r>
              <a:rPr lang="en-US" sz="3200" dirty="0">
                <a:solidFill>
                  <a:srgbClr val="0383A1"/>
                </a:solidFill>
                <a:latin typeface="Open Sans Semibold" pitchFamily="34" charset="0"/>
                <a:ea typeface="Open Sans Semibold" pitchFamily="34" charset="0"/>
                <a:cs typeface="Open Sans Semibold" pitchFamily="34" charset="0"/>
              </a:rPr>
              <a:t>The stories you tell about the future determine what you do in the present.</a:t>
            </a:r>
          </a:p>
        </p:txBody>
      </p:sp>
    </p:spTree>
    <p:extLst>
      <p:ext uri="{BB962C8B-B14F-4D97-AF65-F5344CB8AC3E}">
        <p14:creationId xmlns:p14="http://schemas.microsoft.com/office/powerpoint/2010/main" val="42443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6</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1600" b="1" dirty="0">
                <a:solidFill>
                  <a:srgbClr val="056588"/>
                </a:solidFill>
                <a:latin typeface="Open Sans Semibold" pitchFamily="34" charset="0"/>
                <a:ea typeface="Open Sans Semibold" pitchFamily="34" charset="0"/>
                <a:cs typeface="Open Sans Semibold" pitchFamily="34" charset="0"/>
              </a:rPr>
              <a:t>The power of stories</a:t>
            </a:r>
          </a:p>
        </p:txBody>
      </p:sp>
      <p:sp>
        <p:nvSpPr>
          <p:cNvPr id="7" name="TextBox 6"/>
          <p:cNvSpPr txBox="1"/>
          <p:nvPr/>
        </p:nvSpPr>
        <p:spPr>
          <a:xfrm>
            <a:off x="381000" y="1104006"/>
            <a:ext cx="5257800" cy="4785926"/>
          </a:xfrm>
          <a:prstGeom prst="rect">
            <a:avLst/>
          </a:prstGeom>
          <a:noFill/>
        </p:spPr>
        <p:txBody>
          <a:bodyPr wrap="square" rtlCol="0">
            <a:spAutoFit/>
          </a:bodyPr>
          <a:lstStyle/>
          <a:p>
            <a:pPr>
              <a:lnSpc>
                <a:spcPts val="3000"/>
              </a:lnSpc>
              <a:spcAft>
                <a:spcPts val="1200"/>
              </a:spcAft>
            </a:pPr>
            <a:r>
              <a:rPr lang="en-US" sz="2000" dirty="0">
                <a:solidFill>
                  <a:srgbClr val="0383A1"/>
                </a:solidFill>
                <a:latin typeface="Open Sans Semibold" pitchFamily="34" charset="0"/>
                <a:ea typeface="Open Sans Semibold" pitchFamily="34" charset="0"/>
                <a:cs typeface="Open Sans Semibold" pitchFamily="34" charset="0"/>
              </a:rPr>
              <a:t>“The human mind is built to think in terms of narratives, of sequences of events with an internal logic and dynamic that appear as the unified whole. In turn, much of human motivation comes from living through a story of our lives, a story that we tell to ourselves and that creates a framework for motivation.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Life could be just ‘one damn thing after another’, if it weren’t for such stories.</a:t>
            </a:r>
            <a:r>
              <a:rPr lang="en-US" sz="2000" dirty="0">
                <a:solidFill>
                  <a:srgbClr val="0383A1"/>
                </a:solidFill>
                <a:latin typeface="Open Sans Semibold" pitchFamily="34" charset="0"/>
                <a:ea typeface="Open Sans Semibold" pitchFamily="34" charset="0"/>
                <a:cs typeface="Open Sans Semibold" pitchFamily="34" charset="0"/>
              </a:rPr>
              <a:t>”</a:t>
            </a:r>
          </a:p>
          <a:p>
            <a:r>
              <a:rPr lang="en-US" sz="2000" dirty="0" err="1">
                <a:solidFill>
                  <a:srgbClr val="0383A1"/>
                </a:solidFill>
                <a:latin typeface="Open Sans Semibold" pitchFamily="34" charset="0"/>
                <a:ea typeface="Open Sans Semibold" pitchFamily="34" charset="0"/>
                <a:cs typeface="Open Sans Semibold" pitchFamily="34" charset="0"/>
              </a:rPr>
              <a:t>Akerlof</a:t>
            </a:r>
            <a:r>
              <a:rPr lang="en-US" sz="2000" dirty="0">
                <a:solidFill>
                  <a:srgbClr val="0383A1"/>
                </a:solidFill>
                <a:latin typeface="Open Sans Semibold" pitchFamily="34" charset="0"/>
                <a:ea typeface="Open Sans Semibold" pitchFamily="34" charset="0"/>
                <a:cs typeface="Open Sans Semibold" pitchFamily="34" charset="0"/>
              </a:rPr>
              <a:t> and Shiller: “Animal Spirits” </a:t>
            </a:r>
            <a:r>
              <a:rPr lang="en-US" sz="2000" dirty="0" err="1">
                <a:solidFill>
                  <a:srgbClr val="0383A1"/>
                </a:solidFill>
                <a:latin typeface="Open Sans Semibold" pitchFamily="34" charset="0"/>
                <a:ea typeface="Open Sans Semibold" pitchFamily="34" charset="0"/>
                <a:cs typeface="Open Sans Semibold" pitchFamily="34" charset="0"/>
              </a:rPr>
              <a:t>pg</a:t>
            </a:r>
            <a:r>
              <a:rPr lang="en-US" sz="2000" dirty="0">
                <a:solidFill>
                  <a:srgbClr val="0383A1"/>
                </a:solidFill>
                <a:latin typeface="Open Sans Semibold" pitchFamily="34" charset="0"/>
                <a:ea typeface="Open Sans Semibold" pitchFamily="34" charset="0"/>
                <a:cs typeface="Open Sans Semibold" pitchFamily="34" charset="0"/>
              </a:rPr>
              <a:t> 51</a:t>
            </a:r>
          </a:p>
        </p:txBody>
      </p:sp>
      <p:pic>
        <p:nvPicPr>
          <p:cNvPr id="1026" name="Picture 2" descr="https://images-na.ssl-images-amazon.com/images/I/510M01FBOnL._SX331_BO1,204,203,200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8825" y="1056160"/>
            <a:ext cx="3171825" cy="4752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331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7</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The power of stories</a:t>
            </a:r>
          </a:p>
        </p:txBody>
      </p:sp>
      <p:pic>
        <p:nvPicPr>
          <p:cNvPr id="3074" name="Picture 2" descr="https://images-na.ssl-images-amazon.com/images/I/51ugN5lLReL._SX328_BO1,204,203,200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1220066"/>
            <a:ext cx="3143250" cy="47529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81000" y="1834115"/>
            <a:ext cx="5257800" cy="3524876"/>
          </a:xfrm>
          <a:prstGeom prst="rect">
            <a:avLst/>
          </a:prstGeom>
          <a:noFill/>
        </p:spPr>
        <p:txBody>
          <a:bodyPr wrap="square" rtlCol="0">
            <a:spAutoFit/>
          </a:bodyPr>
          <a:lstStyle/>
          <a:p>
            <a:pPr>
              <a:lnSpc>
                <a:spcPts val="3000"/>
              </a:lnSpc>
              <a:spcAft>
                <a:spcPts val="1200"/>
              </a:spcAft>
            </a:pPr>
            <a:r>
              <a:rPr lang="en-US" sz="2000" dirty="0">
                <a:solidFill>
                  <a:srgbClr val="0383A1"/>
                </a:solidFill>
                <a:latin typeface="Open Sans Semibold" pitchFamily="34" charset="0"/>
                <a:ea typeface="Open Sans Semibold" pitchFamily="34" charset="0"/>
                <a:cs typeface="Open Sans Semibold" pitchFamily="34" charset="0"/>
              </a:rPr>
              <a:t>"Only nature knows neither memory nor history. But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man and women are the story-telling animal</a:t>
            </a:r>
            <a:r>
              <a:rPr lang="en-US" sz="2000" dirty="0">
                <a:solidFill>
                  <a:srgbClr val="0383A1"/>
                </a:solidFill>
                <a:latin typeface="Open Sans Semibold" pitchFamily="34" charset="0"/>
                <a:ea typeface="Open Sans Semibold" pitchFamily="34" charset="0"/>
                <a:cs typeface="Open Sans Semibold" pitchFamily="34" charset="0"/>
              </a:rPr>
              <a:t>. Wherever they go they want to leave behind not a chaotic wake, not an empty space, but the comforting marker-buoys and trail-signs of stories. They have to go on telling stories.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As long as there’s a story, it’s alright</a:t>
            </a:r>
            <a:r>
              <a:rPr lang="en-US" sz="2000" dirty="0">
                <a:solidFill>
                  <a:srgbClr val="0383A1"/>
                </a:solidFill>
                <a:latin typeface="Open Sans Semibold" pitchFamily="34" charset="0"/>
                <a:ea typeface="Open Sans Semibold" pitchFamily="34" charset="0"/>
                <a:cs typeface="Open Sans Semibold" pitchFamily="34" charset="0"/>
              </a:rPr>
              <a:t>."</a:t>
            </a:r>
          </a:p>
        </p:txBody>
      </p:sp>
    </p:spTree>
    <p:extLst>
      <p:ext uri="{BB962C8B-B14F-4D97-AF65-F5344CB8AC3E}">
        <p14:creationId xmlns:p14="http://schemas.microsoft.com/office/powerpoint/2010/main" val="69093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8</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5" name="TextBox 4"/>
          <p:cNvSpPr txBox="1"/>
          <p:nvPr/>
        </p:nvSpPr>
        <p:spPr>
          <a:xfrm>
            <a:off x="381000"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1600" b="1" dirty="0">
                <a:solidFill>
                  <a:srgbClr val="056588"/>
                </a:solidFill>
                <a:latin typeface="Open Sans Semibold" pitchFamily="34" charset="0"/>
                <a:ea typeface="Open Sans Semibold" pitchFamily="34" charset="0"/>
                <a:cs typeface="Open Sans Semibold" pitchFamily="34" charset="0"/>
              </a:rPr>
              <a:t>The power of stories</a:t>
            </a:r>
          </a:p>
        </p:txBody>
      </p:sp>
      <p:pic>
        <p:nvPicPr>
          <p:cNvPr id="2" name="Picture 2" descr="https://images-na.ssl-images-amazon.com/images/I/41tkxvARBtL._SX324_BO1,204,203,200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0" y="1066800"/>
            <a:ext cx="3105150" cy="47529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374073" y="1316163"/>
            <a:ext cx="5410200" cy="1631216"/>
          </a:xfrm>
          <a:prstGeom prst="rect">
            <a:avLst/>
          </a:prstGeom>
          <a:noFill/>
        </p:spPr>
        <p:txBody>
          <a:bodyPr wrap="square" rtlCol="0">
            <a:spAutoFit/>
          </a:bodyPr>
          <a:lstStyle/>
          <a:p>
            <a:pPr>
              <a:lnSpc>
                <a:spcPts val="3000"/>
              </a:lnSpc>
              <a:spcAft>
                <a:spcPts val="1200"/>
              </a:spcAft>
            </a:pPr>
            <a:r>
              <a:rPr lang="en-US" sz="2000" dirty="0">
                <a:solidFill>
                  <a:srgbClr val="0383A1"/>
                </a:solidFill>
                <a:latin typeface="Open Sans Semibold" pitchFamily="34" charset="0"/>
                <a:ea typeface="Open Sans Semibold" pitchFamily="34" charset="0"/>
                <a:cs typeface="Open Sans Semibold" pitchFamily="34" charset="0"/>
              </a:rPr>
              <a:t>The dominance of human sapiens comes from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our ability to talk about things that do not exist</a:t>
            </a:r>
            <a:r>
              <a:rPr lang="en-US" sz="2000" dirty="0">
                <a:solidFill>
                  <a:srgbClr val="0383A1"/>
                </a:solidFill>
                <a:latin typeface="Open Sans Semibold" pitchFamily="34" charset="0"/>
                <a:ea typeface="Open Sans Semibold" pitchFamily="34" charset="0"/>
                <a:cs typeface="Open Sans Semibold" pitchFamily="34" charset="0"/>
              </a:rPr>
              <a:t>. Harari calls that the ‘cognitive revolution’</a:t>
            </a:r>
          </a:p>
        </p:txBody>
      </p:sp>
      <p:sp>
        <p:nvSpPr>
          <p:cNvPr id="11" name="TextBox 10"/>
          <p:cNvSpPr txBox="1"/>
          <p:nvPr/>
        </p:nvSpPr>
        <p:spPr>
          <a:xfrm>
            <a:off x="381000" y="3642993"/>
            <a:ext cx="5410200" cy="1985993"/>
          </a:xfrm>
          <a:prstGeom prst="rect">
            <a:avLst/>
          </a:prstGeom>
          <a:noFill/>
        </p:spPr>
        <p:txBody>
          <a:bodyPr wrap="square" rtlCol="0">
            <a:spAutoFit/>
          </a:bodyPr>
          <a:lstStyle/>
          <a:p>
            <a:pPr>
              <a:lnSpc>
                <a:spcPts val="3000"/>
              </a:lnSpc>
              <a:spcAft>
                <a:spcPts val="1200"/>
              </a:spcAft>
            </a:pPr>
            <a:r>
              <a:rPr lang="en-US" sz="2000" dirty="0">
                <a:solidFill>
                  <a:srgbClr val="0383A1"/>
                </a:solidFill>
                <a:latin typeface="Open Sans Semibold" pitchFamily="34" charset="0"/>
                <a:ea typeface="Open Sans Semibold" pitchFamily="34" charset="0"/>
                <a:cs typeface="Open Sans Semibold" pitchFamily="34" charset="0"/>
              </a:rPr>
              <a:t>“Unlike lying, an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imagined reality </a:t>
            </a:r>
            <a:r>
              <a:rPr lang="en-US" sz="2000" dirty="0">
                <a:solidFill>
                  <a:srgbClr val="0383A1"/>
                </a:solidFill>
                <a:latin typeface="Open Sans Semibold" pitchFamily="34" charset="0"/>
                <a:ea typeface="Open Sans Semibold" pitchFamily="34" charset="0"/>
                <a:cs typeface="Open Sans Semibold" pitchFamily="34" charset="0"/>
              </a:rPr>
              <a:t>is something that everyone believes in, and as long as this communal belief persists, the imagined reality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exerts force in the world.</a:t>
            </a:r>
            <a:r>
              <a:rPr lang="en-US" sz="2000" dirty="0">
                <a:solidFill>
                  <a:srgbClr val="0383A1"/>
                </a:solidFill>
                <a:latin typeface="Open Sans Semibold" pitchFamily="34" charset="0"/>
                <a:ea typeface="Open Sans Semibold" pitchFamily="34" charset="0"/>
                <a:cs typeface="Open Sans Semibold" pitchFamily="34" charset="0"/>
              </a:rPr>
              <a:t>” Harari: “Sapiens” </a:t>
            </a:r>
            <a:r>
              <a:rPr lang="en-US" sz="2000" dirty="0" err="1">
                <a:solidFill>
                  <a:srgbClr val="0383A1"/>
                </a:solidFill>
                <a:latin typeface="Open Sans Semibold" pitchFamily="34" charset="0"/>
                <a:ea typeface="Open Sans Semibold" pitchFamily="34" charset="0"/>
                <a:cs typeface="Open Sans Semibold" pitchFamily="34" charset="0"/>
              </a:rPr>
              <a:t>pg</a:t>
            </a:r>
            <a:r>
              <a:rPr lang="en-US" sz="2000" dirty="0">
                <a:solidFill>
                  <a:srgbClr val="0383A1"/>
                </a:solidFill>
                <a:latin typeface="Open Sans Semibold" pitchFamily="34" charset="0"/>
                <a:ea typeface="Open Sans Semibold" pitchFamily="34" charset="0"/>
                <a:cs typeface="Open Sans Semibold" pitchFamily="34" charset="0"/>
              </a:rPr>
              <a:t> 35</a:t>
            </a:r>
          </a:p>
        </p:txBody>
      </p:sp>
    </p:spTree>
    <p:extLst>
      <p:ext uri="{BB962C8B-B14F-4D97-AF65-F5344CB8AC3E}">
        <p14:creationId xmlns:p14="http://schemas.microsoft.com/office/powerpoint/2010/main" val="79061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8229600" y="76200"/>
            <a:ext cx="781050" cy="847725"/>
          </a:xfrm>
          <a:prstGeom prst="rect">
            <a:avLst/>
          </a:prstGeom>
          <a:noFill/>
          <a:ln w="9525">
            <a:noFill/>
            <a:miter lim="800000"/>
            <a:headEnd/>
            <a:tailEnd/>
          </a:ln>
        </p:spPr>
      </p:pic>
      <p:sp>
        <p:nvSpPr>
          <p:cNvPr id="3" name="Slide Number Placeholder 5"/>
          <p:cNvSpPr>
            <a:spLocks noGrp="1"/>
          </p:cNvSpPr>
          <p:nvPr>
            <p:ph type="sldNum" sz="quarter" idx="12"/>
          </p:nvPr>
        </p:nvSpPr>
        <p:spPr>
          <a:xfrm>
            <a:off x="6553200" y="6324600"/>
            <a:ext cx="2133600" cy="365125"/>
          </a:xfrm>
        </p:spPr>
        <p:txBody>
          <a:bodyPr/>
          <a:lstStyle/>
          <a:p>
            <a:fld id="{B8C685FA-F9FF-4243-BAE4-4F1B044FC3AE}" type="slidenum">
              <a:rPr lang="en-US" smtClean="0"/>
              <a:pPr/>
              <a:t>9</a:t>
            </a:fld>
            <a:endParaRPr lang="en-US"/>
          </a:p>
        </p:txBody>
      </p:sp>
      <p:sp>
        <p:nvSpPr>
          <p:cNvPr id="4" name="Slide Number Placeholder 5"/>
          <p:cNvSpPr txBox="1">
            <a:spLocks/>
          </p:cNvSpPr>
          <p:nvPr/>
        </p:nvSpPr>
        <p:spPr>
          <a:xfrm>
            <a:off x="381000" y="6324600"/>
            <a:ext cx="2133600" cy="365125"/>
          </a:xfrm>
          <a:prstGeom prst="rect">
            <a:avLst/>
          </a:prstGeom>
        </p:spPr>
        <p:txBody>
          <a:bodyPr vert="horz"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383A1"/>
                </a:solidFill>
                <a:effectLst/>
                <a:uLnTx/>
                <a:uFillTx/>
                <a:latin typeface="+mn-lt"/>
                <a:ea typeface="+mn-ea"/>
                <a:cs typeface="+mn-cs"/>
              </a:rPr>
              <a:t>goluke@blue-way.net</a:t>
            </a:r>
          </a:p>
        </p:txBody>
      </p:sp>
      <p:sp>
        <p:nvSpPr>
          <p:cNvPr id="10" name="TextBox 9"/>
          <p:cNvSpPr txBox="1"/>
          <p:nvPr/>
        </p:nvSpPr>
        <p:spPr>
          <a:xfrm>
            <a:off x="369455" y="330785"/>
            <a:ext cx="5660524" cy="338554"/>
          </a:xfrm>
          <a:prstGeom prst="rect">
            <a:avLst/>
          </a:prstGeom>
          <a:noFill/>
        </p:spPr>
        <p:txBody>
          <a:bodyPr wrap="none" rtlCol="0">
            <a:spAutoFit/>
          </a:bodyPr>
          <a:lstStyle/>
          <a:p>
            <a:r>
              <a:rPr lang="en-US" sz="1600" b="1" dirty="0">
                <a:solidFill>
                  <a:srgbClr val="014872"/>
                </a:solidFill>
                <a:latin typeface="Open Sans Semibold" pitchFamily="34" charset="0"/>
                <a:ea typeface="Open Sans Semibold" pitchFamily="34" charset="0"/>
                <a:cs typeface="Open Sans Semibold" pitchFamily="34" charset="0"/>
              </a:rPr>
              <a:t>Future thinking scenarios: </a:t>
            </a:r>
            <a:r>
              <a:rPr lang="en-US" sz="1600" b="1" dirty="0">
                <a:solidFill>
                  <a:srgbClr val="056588"/>
                </a:solidFill>
                <a:latin typeface="Open Sans Semibold" pitchFamily="34" charset="0"/>
                <a:ea typeface="Open Sans Semibold" pitchFamily="34" charset="0"/>
                <a:cs typeface="Open Sans Semibold" pitchFamily="34" charset="0"/>
              </a:rPr>
              <a:t>The power of stories</a:t>
            </a:r>
          </a:p>
        </p:txBody>
      </p:sp>
      <p:pic>
        <p:nvPicPr>
          <p:cNvPr id="6148" name="Picture 4" descr="https://images-na.ssl-images-amazon.com/images/I/51ZYwAcaDML._SX394_BO1,204,203,200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8750" y="1247775"/>
            <a:ext cx="3771900" cy="475297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69455" y="2051195"/>
            <a:ext cx="4539672" cy="2923877"/>
          </a:xfrm>
          <a:prstGeom prst="rect">
            <a:avLst/>
          </a:prstGeom>
          <a:noFill/>
        </p:spPr>
        <p:txBody>
          <a:bodyPr wrap="square" rtlCol="0">
            <a:spAutoFit/>
          </a:bodyPr>
          <a:lstStyle/>
          <a:p>
            <a:r>
              <a:rPr lang="en-US" sz="2000" dirty="0">
                <a:solidFill>
                  <a:srgbClr val="0383A1"/>
                </a:solidFill>
                <a:latin typeface="Open Sans Semibold" pitchFamily="34" charset="0"/>
                <a:ea typeface="Open Sans Semibold" pitchFamily="34" charset="0"/>
                <a:cs typeface="Open Sans Semibold" pitchFamily="34" charset="0"/>
              </a:rPr>
              <a:t>“Very young children love and demand stories, and </a:t>
            </a:r>
            <a:r>
              <a:rPr lang="en-US" sz="2000" dirty="0">
                <a:solidFill>
                  <a:srgbClr val="0383A1"/>
                </a:solidFill>
                <a:latin typeface="Open Sans Extrabold" panose="020B0906030804020204" pitchFamily="34" charset="0"/>
                <a:ea typeface="Open Sans Extrabold" panose="020B0906030804020204" pitchFamily="34" charset="0"/>
                <a:cs typeface="Open Sans Extrabold" panose="020B0906030804020204" pitchFamily="34" charset="0"/>
              </a:rPr>
              <a:t>can understand complex matters presented as stories</a:t>
            </a:r>
            <a:r>
              <a:rPr lang="en-US" sz="2000" dirty="0">
                <a:solidFill>
                  <a:srgbClr val="0383A1"/>
                </a:solidFill>
                <a:latin typeface="Open Sans Semibold" pitchFamily="34" charset="0"/>
                <a:ea typeface="Open Sans Semibold" pitchFamily="34" charset="0"/>
                <a:cs typeface="Open Sans Semibold" pitchFamily="34" charset="0"/>
              </a:rPr>
              <a:t>, when their powers of comprehending general concepts, paradigms, are almost nonexistent.” </a:t>
            </a:r>
          </a:p>
          <a:p>
            <a:br>
              <a:rPr lang="en-US" sz="2000" dirty="0">
                <a:solidFill>
                  <a:srgbClr val="0383A1"/>
                </a:solidFill>
                <a:latin typeface="Open Sans Semibold" pitchFamily="34" charset="0"/>
                <a:ea typeface="Open Sans Semibold" pitchFamily="34" charset="0"/>
                <a:cs typeface="Open Sans Semibold" pitchFamily="34" charset="0"/>
              </a:rPr>
            </a:br>
            <a:r>
              <a:rPr lang="en-US" sz="1200" dirty="0">
                <a:solidFill>
                  <a:srgbClr val="0383A1"/>
                </a:solidFill>
                <a:latin typeface="Open Sans Semibold" pitchFamily="34" charset="0"/>
                <a:ea typeface="Open Sans Semibold" pitchFamily="34" charset="0"/>
                <a:cs typeface="Open Sans Semibold" pitchFamily="34" charset="0"/>
              </a:rPr>
              <a:t>Oliver Sacks, The Man Who Mistook His Wife for a Hat and Other Clinical Tales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849</Words>
  <Application>Microsoft Office PowerPoint</Application>
  <PresentationFormat>On-screen Show (4:3)</PresentationFormat>
  <Paragraphs>152</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Open Sans Extrabold</vt:lpstr>
      <vt:lpstr>Open Sans Semibold</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ugol</dc:creator>
  <cp:lastModifiedBy>Ulrich Golüke</cp:lastModifiedBy>
  <cp:revision>52</cp:revision>
  <cp:lastPrinted>2016-11-21T10:44:39Z</cp:lastPrinted>
  <dcterms:created xsi:type="dcterms:W3CDTF">2016-05-08T08:15:12Z</dcterms:created>
  <dcterms:modified xsi:type="dcterms:W3CDTF">2016-11-21T10:44:52Z</dcterms:modified>
</cp:coreProperties>
</file>