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2.jpe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3.jpeg" ContentType="image/jpeg"/>
  <Override PartName="/ppt/notesSlides/notesSlide11.xml" ContentType="application/vnd.openxmlformats-officedocument.presentationml.notesSlide+xml"/>
  <Override PartName="/ppt/media/image4.jpeg" ContentType="image/jpeg"/>
  <Override PartName="/ppt/notesSlides/notesSlide12.xml" ContentType="application/vnd.openxmlformats-officedocument.presentationml.notesSlide+xml"/>
  <Override PartName="/ppt/media/image5.jpeg" ContentType="image/jpe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sldImg"/>
          </p:nvPr>
        </p:nvSpPr>
        <p:spPr>
          <a:prstGeom prst="rect">
            <a:avLst/>
          </a:prstGeom>
        </p:spPr>
        <p:txBody>
          <a:bodyPr/>
          <a:lstStyle/>
          <a:p>
            <a:pPr/>
          </a:p>
        </p:txBody>
      </p:sp>
      <p:sp>
        <p:nvSpPr>
          <p:cNvPr id="143" name="Shape 143"/>
          <p:cNvSpPr/>
          <p:nvPr>
            <p:ph type="body" sz="quarter" idx="1"/>
          </p:nvPr>
        </p:nvSpPr>
        <p:spPr>
          <a:prstGeom prst="rect">
            <a:avLst/>
          </a:prstGeom>
        </p:spPr>
        <p:txBody>
          <a:bodyPr/>
          <a:lstStyle/>
          <a:p>
            <a:pPr>
              <a:lnSpc>
                <a:spcPct val="125000"/>
              </a:lnSpc>
              <a:defRPr sz="1400">
                <a:latin typeface="Avenir Roman"/>
                <a:ea typeface="Avenir Roman"/>
                <a:cs typeface="Avenir Roman"/>
                <a:sym typeface="Avenir Roman"/>
              </a:defRPr>
            </a:pPr>
            <a:r>
              <a:t>THANK YOU FOR THE FLOUR. GOOD MORNING LADIES AND GENTLEMAN, THANK YOU FOR HAVING ME.</a:t>
            </a:r>
          </a:p>
          <a:p>
            <a:pPr>
              <a:lnSpc>
                <a:spcPct val="125000"/>
              </a:lnSpc>
              <a:defRPr sz="1400">
                <a:latin typeface="Avenir Roman"/>
                <a:ea typeface="Avenir Roman"/>
                <a:cs typeface="Avenir Roman"/>
                <a:sym typeface="Avenir Roman"/>
              </a:defRPr>
            </a:pPr>
          </a:p>
          <a:p>
            <a:pPr>
              <a:lnSpc>
                <a:spcPct val="125000"/>
              </a:lnSpc>
              <a:defRPr sz="1400">
                <a:latin typeface="Avenir Roman"/>
                <a:ea typeface="Avenir Roman"/>
                <a:cs typeface="Avenir Roman"/>
                <a:sym typeface="Avenir Roman"/>
              </a:defRPr>
            </a:pPr>
            <a:r>
              <a:t>TODAY, I’M GOING TO </a:t>
            </a:r>
            <a:r>
              <a:rPr>
                <a:latin typeface="Avenir Heavy"/>
                <a:ea typeface="Avenir Heavy"/>
                <a:cs typeface="Avenir Heavy"/>
                <a:sym typeface="Avenir Heavy"/>
              </a:rPr>
              <a:t>SHARE SOME THOUGHTS ABOUT </a:t>
            </a:r>
            <a:r>
              <a:t>YUOTH POLITICAL PARTICIPATION. WE’RE BASICALLY GOING TO SCRATCH THE SURFACE AND THEN TALK A BIT MORE COMPREHENSIVELY IN THE WORKING GROUPS PHASE.</a:t>
            </a:r>
          </a:p>
          <a:p>
            <a:pPr>
              <a:lnSpc>
                <a:spcPct val="125000"/>
              </a:lnSpc>
              <a:defRPr sz="1400">
                <a:latin typeface="Avenir Roman"/>
                <a:ea typeface="Avenir Roman"/>
                <a:cs typeface="Avenir Roman"/>
                <a:sym typeface="Avenir Roman"/>
              </a:defRPr>
            </a:pPr>
          </a:p>
          <a:p>
            <a:pPr>
              <a:lnSpc>
                <a:spcPct val="125000"/>
              </a:lnSpc>
              <a:defRPr sz="1400">
                <a:latin typeface="Avenir Roman"/>
                <a:ea typeface="Avenir Roman"/>
                <a:cs typeface="Avenir Roman"/>
                <a:sym typeface="Avenir Roman"/>
              </a:defRPr>
            </a:pPr>
            <a:r>
              <a:t>SO, WHAT IS THE MAIN QUESTION HERE AFTER 20 OR 25 YEARS OF COMPREHENSIVE RESEARCH?</a:t>
            </a:r>
          </a:p>
          <a:p>
            <a:pPr>
              <a:lnSpc>
                <a:spcPct val="125000"/>
              </a:lnSpc>
              <a:defRPr sz="1400">
                <a:latin typeface="Avenir Roman"/>
                <a:ea typeface="Avenir Roman"/>
                <a:cs typeface="Avenir Roman"/>
                <a:sym typeface="Avenir Roman"/>
              </a:defRPr>
            </a:pPr>
          </a:p>
          <a:p>
            <a:pPr>
              <a:lnSpc>
                <a:spcPct val="125000"/>
              </a:lnSpc>
              <a:defRPr sz="1400">
                <a:latin typeface="Avenir Heavy"/>
                <a:ea typeface="Avenir Heavy"/>
                <a:cs typeface="Avenir Heavy"/>
                <a:sym typeface="Avenir Heavy"/>
              </a:defRPr>
            </a:pPr>
            <a:r>
              <a:t>IS THERE A YOUTH POLITICAL PARTICIPATION PROBLEM?</a:t>
            </a:r>
          </a:p>
          <a:p>
            <a:pPr>
              <a:lnSpc>
                <a:spcPct val="125000"/>
              </a:lnSpc>
              <a:defRPr sz="1400">
                <a:latin typeface="Avenir Heavy"/>
                <a:ea typeface="Avenir Heavy"/>
                <a:cs typeface="Avenir Heavy"/>
                <a:sym typeface="Avenir Heavy"/>
              </a:defRPr>
            </a:pPr>
          </a:p>
          <a:p>
            <a:pPr>
              <a:lnSpc>
                <a:spcPct val="125000"/>
              </a:lnSpc>
              <a:defRPr sz="1400">
                <a:latin typeface="Avenir Heavy"/>
                <a:ea typeface="Avenir Heavy"/>
                <a:cs typeface="Avenir Heavy"/>
                <a:sym typeface="Avenir Heavy"/>
              </a:defRPr>
            </a:pPr>
            <a:r>
              <a:t>——- slide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ph type="sldImg"/>
          </p:nvPr>
        </p:nvSpPr>
        <p:spPr>
          <a:prstGeom prst="rect">
            <a:avLst/>
          </a:prstGeom>
        </p:spPr>
        <p:txBody>
          <a:bodyPr/>
          <a:lstStyle/>
          <a:p>
            <a:pPr/>
          </a:p>
        </p:txBody>
      </p:sp>
      <p:sp>
        <p:nvSpPr>
          <p:cNvPr id="188" name="Shape 188"/>
          <p:cNvSpPr/>
          <p:nvPr>
            <p:ph type="body" sz="quarter" idx="1"/>
          </p:nvPr>
        </p:nvSpPr>
        <p:spPr>
          <a:prstGeom prst="rect">
            <a:avLst/>
          </a:prstGeom>
        </p:spPr>
        <p:txBody>
          <a:bodyPr/>
          <a:lstStyle/>
          <a:p>
            <a:pPr>
              <a:defRPr sz="1400">
                <a:latin typeface="Avenir Roman"/>
                <a:ea typeface="Avenir Roman"/>
                <a:cs typeface="Avenir Roman"/>
                <a:sym typeface="Avenir Roman"/>
              </a:defRPr>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hape 192"/>
          <p:cNvSpPr/>
          <p:nvPr>
            <p:ph type="sldImg"/>
          </p:nvPr>
        </p:nvSpPr>
        <p:spPr>
          <a:prstGeom prst="rect">
            <a:avLst/>
          </a:prstGeom>
        </p:spPr>
        <p:txBody>
          <a:bodyPr/>
          <a:lstStyle/>
          <a:p>
            <a:pPr/>
          </a:p>
        </p:txBody>
      </p:sp>
      <p:sp>
        <p:nvSpPr>
          <p:cNvPr id="193" name="Shape 193"/>
          <p:cNvSpPr/>
          <p:nvPr>
            <p:ph type="body" sz="quarter" idx="1"/>
          </p:nvPr>
        </p:nvSpPr>
        <p:spPr>
          <a:prstGeom prst="rect">
            <a:avLst/>
          </a:prstGeom>
        </p:spPr>
        <p:txBody>
          <a:bodyPr/>
          <a:lstStyle/>
          <a:p>
            <a:pPr>
              <a:defRPr sz="1400">
                <a:latin typeface="Avenir Roman"/>
                <a:ea typeface="Avenir Roman"/>
                <a:cs typeface="Avenir Roman"/>
                <a:sym typeface="Avenir Roman"/>
              </a:defRPr>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sldImg"/>
          </p:nvPr>
        </p:nvSpPr>
        <p:spPr>
          <a:prstGeom prst="rect">
            <a:avLst/>
          </a:prstGeom>
        </p:spPr>
        <p:txBody>
          <a:bodyPr/>
          <a:lstStyle/>
          <a:p>
            <a:pPr/>
          </a:p>
        </p:txBody>
      </p:sp>
      <p:sp>
        <p:nvSpPr>
          <p:cNvPr id="198" name="Shape 198"/>
          <p:cNvSpPr/>
          <p:nvPr>
            <p:ph type="body" sz="quarter" idx="1"/>
          </p:nvPr>
        </p:nvSpPr>
        <p:spPr>
          <a:prstGeom prst="rect">
            <a:avLst/>
          </a:prstGeom>
        </p:spPr>
        <p:txBody>
          <a:bodyPr/>
          <a:lstStyle/>
          <a:p>
            <a:pPr>
              <a:defRPr sz="1400">
                <a:latin typeface="Avenir Roman"/>
                <a:ea typeface="Avenir Roman"/>
                <a:cs typeface="Avenir Roman"/>
                <a:sym typeface="Avenir Roman"/>
              </a:defRPr>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Shape 202"/>
          <p:cNvSpPr/>
          <p:nvPr>
            <p:ph type="sldImg"/>
          </p:nvPr>
        </p:nvSpPr>
        <p:spPr>
          <a:prstGeom prst="rect">
            <a:avLst/>
          </a:prstGeom>
        </p:spPr>
        <p:txBody>
          <a:bodyPr/>
          <a:lstStyle/>
          <a:p>
            <a:pPr/>
          </a:p>
        </p:txBody>
      </p:sp>
      <p:sp>
        <p:nvSpPr>
          <p:cNvPr id="203" name="Shape 203"/>
          <p:cNvSpPr/>
          <p:nvPr>
            <p:ph type="body" sz="quarter" idx="1"/>
          </p:nvPr>
        </p:nvSpPr>
        <p:spPr>
          <a:prstGeom prst="rect">
            <a:avLst/>
          </a:prstGeom>
        </p:spPr>
        <p:txBody>
          <a:bodyPr/>
          <a:lstStyle/>
          <a:p>
            <a:pPr>
              <a:defRPr sz="1400">
                <a:latin typeface="Avenir Roman"/>
                <a:ea typeface="Avenir Roman"/>
                <a:cs typeface="Avenir Roman"/>
                <a:sym typeface="Avenir Roman"/>
              </a:defRPr>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ph type="sldImg"/>
          </p:nvPr>
        </p:nvSpPr>
        <p:spPr>
          <a:prstGeom prst="rect">
            <a:avLst/>
          </a:prstGeom>
        </p:spPr>
        <p:txBody>
          <a:bodyPr/>
          <a:lstStyle/>
          <a:p>
            <a:pPr/>
          </a:p>
        </p:txBody>
      </p:sp>
      <p:sp>
        <p:nvSpPr>
          <p:cNvPr id="208" name="Shape 208"/>
          <p:cNvSpPr/>
          <p:nvPr>
            <p:ph type="body" sz="quarter" idx="1"/>
          </p:nvPr>
        </p:nvSpPr>
        <p:spPr>
          <a:prstGeom prst="rect">
            <a:avLst/>
          </a:prstGeom>
        </p:spPr>
        <p:txBody>
          <a:bodyPr/>
          <a:lstStyle/>
          <a:p>
            <a:pPr>
              <a:defRPr sz="1400">
                <a:latin typeface="Avenir Roman"/>
                <a:ea typeface="Avenir Roman"/>
                <a:cs typeface="Avenir Roman"/>
                <a:sym typeface="Avenir Roman"/>
              </a:defRPr>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Shape 212"/>
          <p:cNvSpPr/>
          <p:nvPr>
            <p:ph type="sldImg"/>
          </p:nvPr>
        </p:nvSpPr>
        <p:spPr>
          <a:prstGeom prst="rect">
            <a:avLst/>
          </a:prstGeom>
        </p:spPr>
        <p:txBody>
          <a:bodyPr/>
          <a:lstStyle/>
          <a:p>
            <a:pPr/>
          </a:p>
        </p:txBody>
      </p:sp>
      <p:sp>
        <p:nvSpPr>
          <p:cNvPr id="213" name="Shape 213"/>
          <p:cNvSpPr/>
          <p:nvPr>
            <p:ph type="body" sz="quarter" idx="1"/>
          </p:nvPr>
        </p:nvSpPr>
        <p:spPr>
          <a:prstGeom prst="rect">
            <a:avLst/>
          </a:prstGeom>
        </p:spPr>
        <p:txBody>
          <a:bodyPr/>
          <a:lstStyle/>
          <a:p>
            <a:pPr>
              <a:defRPr sz="1400">
                <a:latin typeface="Avenir Roman"/>
                <a:ea typeface="Avenir Roman"/>
                <a:cs typeface="Avenir Roman"/>
                <a:sym typeface="Avenir Roman"/>
              </a:defRPr>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47"/>
          <p:cNvSpPr/>
          <p:nvPr>
            <p:ph type="sldImg"/>
          </p:nvPr>
        </p:nvSpPr>
        <p:spPr>
          <a:prstGeom prst="rect">
            <a:avLst/>
          </a:prstGeom>
        </p:spPr>
        <p:txBody>
          <a:bodyPr/>
          <a:lstStyle/>
          <a:p>
            <a:pPr/>
          </a:p>
        </p:txBody>
      </p:sp>
      <p:sp>
        <p:nvSpPr>
          <p:cNvPr id="148" name="Shape 148"/>
          <p:cNvSpPr/>
          <p:nvPr>
            <p:ph type="body" sz="quarter" idx="1"/>
          </p:nvPr>
        </p:nvSpPr>
        <p:spPr>
          <a:prstGeom prst="rect">
            <a:avLst/>
          </a:prstGeom>
        </p:spPr>
        <p:txBody>
          <a:bodyPr/>
          <a:lstStyle/>
          <a:p>
            <a:pPr>
              <a:lnSpc>
                <a:spcPct val="125000"/>
              </a:lnSpc>
              <a:defRPr sz="1400">
                <a:latin typeface="Avenir Roman"/>
                <a:ea typeface="Avenir Roman"/>
                <a:cs typeface="Avenir Roman"/>
                <a:sym typeface="Avenir Roman"/>
              </a:defRPr>
            </a:pPr>
            <a:r>
              <a:t>JUDGING FROM THE EXTENSIVENESS OF THE ACADEMIC LITERATURE IN THE PAST DECADE OR MORE, WE SHOULD SAY </a:t>
            </a:r>
            <a:r>
              <a:rPr>
                <a:latin typeface="Avenir Heavy"/>
                <a:ea typeface="Avenir Heavy"/>
                <a:cs typeface="Avenir Heavy"/>
                <a:sym typeface="Avenir Heavy"/>
              </a:rPr>
              <a:t>YES.</a:t>
            </a:r>
            <a:endParaRPr>
              <a:latin typeface="Avenir Heavy"/>
              <a:ea typeface="Avenir Heavy"/>
              <a:cs typeface="Avenir Heavy"/>
              <a:sym typeface="Avenir Heavy"/>
            </a:endParaRPr>
          </a:p>
          <a:p>
            <a:pPr>
              <a:lnSpc>
                <a:spcPct val="125000"/>
              </a:lnSpc>
              <a:defRPr sz="1400">
                <a:latin typeface="Avenir Roman"/>
                <a:ea typeface="Avenir Roman"/>
                <a:cs typeface="Avenir Roman"/>
                <a:sym typeface="Avenir Roman"/>
              </a:defRPr>
            </a:pPr>
            <a:endParaRPr>
              <a:latin typeface="Avenir Heavy"/>
              <a:ea typeface="Avenir Heavy"/>
              <a:cs typeface="Avenir Heavy"/>
              <a:sym typeface="Avenir Heavy"/>
            </a:endParaRPr>
          </a:p>
          <a:p>
            <a:pPr>
              <a:lnSpc>
                <a:spcPct val="125000"/>
              </a:lnSpc>
              <a:defRPr sz="1400">
                <a:latin typeface="Avenir Roman"/>
                <a:ea typeface="Avenir Roman"/>
                <a:cs typeface="Avenir Roman"/>
                <a:sym typeface="Avenir Roman"/>
              </a:defRPr>
            </a:pPr>
            <a:r>
              <a:rPr>
                <a:latin typeface="Avenir Heavy"/>
                <a:ea typeface="Avenir Heavy"/>
                <a:cs typeface="Avenir Heavy"/>
                <a:sym typeface="Avenir Heavy"/>
              </a:rPr>
              <a:t>IN THE PAST 10 YEARS, THERE WERE MORE THAN 1.400 ARTICLES PUBLISHED ON THE TOPIC IN THE WEB OF SCIENCE JOURNALS. AND THE FREQUENCY IS GROWING EVERY YEAR.</a:t>
            </a:r>
            <a:endParaRPr>
              <a:latin typeface="Avenir Heavy"/>
              <a:ea typeface="Avenir Heavy"/>
              <a:cs typeface="Avenir Heavy"/>
              <a:sym typeface="Avenir Heavy"/>
            </a:endParaRPr>
          </a:p>
          <a:p>
            <a:pPr>
              <a:lnSpc>
                <a:spcPct val="125000"/>
              </a:lnSpc>
              <a:defRPr sz="1400">
                <a:latin typeface="Avenir Roman"/>
                <a:ea typeface="Avenir Roman"/>
                <a:cs typeface="Avenir Roman"/>
                <a:sym typeface="Avenir Roman"/>
              </a:defRPr>
            </a:pPr>
            <a:endParaRPr>
              <a:latin typeface="Avenir Heavy"/>
              <a:ea typeface="Avenir Heavy"/>
              <a:cs typeface="Avenir Heavy"/>
              <a:sym typeface="Avenir Heavy"/>
            </a:endParaRPr>
          </a:p>
          <a:p>
            <a:pPr>
              <a:lnSpc>
                <a:spcPct val="125000"/>
              </a:lnSpc>
              <a:defRPr sz="1400">
                <a:latin typeface="Avenir Roman"/>
                <a:ea typeface="Avenir Roman"/>
                <a:cs typeface="Avenir Roman"/>
                <a:sym typeface="Avenir Roman"/>
              </a:defRPr>
            </a:pPr>
            <a:r>
              <a:t>I GUESS WE ALL KNOW THE MAIN PROBLEM IS PARTICIPATION IN INSTITUTIONAL POLITICS.</a:t>
            </a:r>
            <a:endParaRPr>
              <a:latin typeface="Avenir Heavy"/>
              <a:ea typeface="Avenir Heavy"/>
              <a:cs typeface="Avenir Heavy"/>
              <a:sym typeface="Avenir Heavy"/>
            </a:endParaRPr>
          </a:p>
          <a:p>
            <a:pPr>
              <a:lnSpc>
                <a:spcPct val="125000"/>
              </a:lnSpc>
              <a:defRPr sz="1400">
                <a:latin typeface="Avenir Roman"/>
                <a:ea typeface="Avenir Roman"/>
                <a:cs typeface="Avenir Roman"/>
                <a:sym typeface="Avenir Roman"/>
              </a:defRPr>
            </a:pPr>
            <a:endParaRPr>
              <a:latin typeface="Avenir Heavy"/>
              <a:ea typeface="Avenir Heavy"/>
              <a:cs typeface="Avenir Heavy"/>
              <a:sym typeface="Avenir Heavy"/>
            </a:endParaRPr>
          </a:p>
          <a:p>
            <a:pPr>
              <a:lnSpc>
                <a:spcPct val="125000"/>
              </a:lnSpc>
              <a:defRPr sz="1400">
                <a:latin typeface="Avenir Roman"/>
                <a:ea typeface="Avenir Roman"/>
                <a:cs typeface="Avenir Roman"/>
                <a:sym typeface="Avenir Roman"/>
              </a:defRPr>
            </a:pPr>
            <a:r>
              <a:rPr>
                <a:latin typeface="Avenir Heavy"/>
                <a:ea typeface="Avenir Heavy"/>
                <a:cs typeface="Avenir Heavy"/>
                <a:sym typeface="Avenir Heavy"/>
              </a:rPr>
              <a:t>———- slide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sldImg"/>
          </p:nvPr>
        </p:nvSpPr>
        <p:spPr>
          <a:prstGeom prst="rect">
            <a:avLst/>
          </a:prstGeom>
        </p:spPr>
        <p:txBody>
          <a:bodyPr/>
          <a:lstStyle/>
          <a:p>
            <a:pPr/>
          </a:p>
        </p:txBody>
      </p:sp>
      <p:sp>
        <p:nvSpPr>
          <p:cNvPr id="153" name="Shape 153"/>
          <p:cNvSpPr/>
          <p:nvPr>
            <p:ph type="body" sz="quarter" idx="1"/>
          </p:nvPr>
        </p:nvSpPr>
        <p:spPr>
          <a:prstGeom prst="rect">
            <a:avLst/>
          </a:prstGeom>
        </p:spPr>
        <p:txBody>
          <a:bodyPr/>
          <a:lstStyle/>
          <a:p>
            <a:pPr>
              <a:lnSpc>
                <a:spcPct val="125000"/>
              </a:lnSpc>
              <a:defRPr sz="1400">
                <a:latin typeface="Avenir Roman"/>
                <a:ea typeface="Avenir Roman"/>
                <a:cs typeface="Avenir Roman"/>
                <a:sym typeface="Avenir Roman"/>
              </a:defRPr>
            </a:pPr>
            <a:r>
              <a:t>AND PARTICULARLY</a:t>
            </a:r>
          </a:p>
          <a:p>
            <a:pPr>
              <a:lnSpc>
                <a:spcPct val="125000"/>
              </a:lnSpc>
              <a:defRPr sz="1400">
                <a:latin typeface="Avenir Roman"/>
                <a:ea typeface="Avenir Roman"/>
                <a:cs typeface="Avenir Roman"/>
                <a:sym typeface="Avenir Roman"/>
              </a:defRPr>
            </a:pPr>
          </a:p>
          <a:p>
            <a:pPr marL="312821" indent="-312821">
              <a:lnSpc>
                <a:spcPct val="125000"/>
              </a:lnSpc>
              <a:buSzPct val="100000"/>
              <a:buAutoNum type="arabicPeriod" startAt="1"/>
              <a:defRPr sz="1400">
                <a:latin typeface="Avenir Roman"/>
                <a:ea typeface="Avenir Roman"/>
                <a:cs typeface="Avenir Roman"/>
                <a:sym typeface="Avenir Roman"/>
              </a:defRPr>
            </a:pPr>
            <a:r>
              <a:rPr>
                <a:latin typeface="Avenir Heavy"/>
                <a:ea typeface="Avenir Heavy"/>
                <a:cs typeface="Avenir Heavy"/>
                <a:sym typeface="Avenir Heavy"/>
              </a:rPr>
              <a:t>DECLINE IN TRADITIONAL MODES OF POLITICAL PARTICIPATION </a:t>
            </a:r>
            <a:r>
              <a:t>(VOTING, STANDING FOR ELECTION, PARTY MEMBERSHIP)</a:t>
            </a:r>
            <a:endParaRPr>
              <a:latin typeface="Avenir Heavy"/>
              <a:ea typeface="Avenir Heavy"/>
              <a:cs typeface="Avenir Heavy"/>
              <a:sym typeface="Avenir Heavy"/>
            </a:endParaRPr>
          </a:p>
          <a:p>
            <a:pPr marL="312821" indent="-312821">
              <a:lnSpc>
                <a:spcPct val="125000"/>
              </a:lnSpc>
              <a:buSzPct val="100000"/>
              <a:buAutoNum type="arabicPeriod" startAt="1"/>
              <a:defRPr sz="1400">
                <a:latin typeface="Avenir Roman"/>
                <a:ea typeface="Avenir Roman"/>
                <a:cs typeface="Avenir Roman"/>
                <a:sym typeface="Avenir Roman"/>
              </a:defRPr>
            </a:pPr>
            <a:r>
              <a:t>WE’RE ALSO SEEING THAT </a:t>
            </a:r>
            <a:r>
              <a:rPr>
                <a:latin typeface="Avenir Heavy"/>
                <a:ea typeface="Avenir Heavy"/>
                <a:cs typeface="Avenir Heavy"/>
                <a:sym typeface="Avenir Heavy"/>
              </a:rPr>
              <a:t>YOUTH DOES NOT PARTICIPATE MORE IN UNCONVENTIONAL MODES OF PARTICIPATION </a:t>
            </a:r>
            <a:r>
              <a:t>MORE AND MORE OFTEN</a:t>
            </a:r>
          </a:p>
          <a:p>
            <a:pPr marL="312821" indent="-312821">
              <a:lnSpc>
                <a:spcPct val="125000"/>
              </a:lnSpc>
              <a:buSzPct val="100000"/>
              <a:buAutoNum type="arabicPeriod" startAt="1"/>
              <a:defRPr sz="1400">
                <a:latin typeface="Avenir Roman"/>
                <a:ea typeface="Avenir Roman"/>
                <a:cs typeface="Avenir Roman"/>
                <a:sym typeface="Avenir Roman"/>
              </a:defRPr>
            </a:pPr>
            <a:r>
              <a:t>WE SEE THAT THE </a:t>
            </a:r>
            <a:r>
              <a:rPr>
                <a:latin typeface="Avenir Heavy"/>
                <a:ea typeface="Avenir Heavy"/>
                <a:cs typeface="Avenir Heavy"/>
                <a:sym typeface="Avenir Heavy"/>
              </a:rPr>
              <a:t>GAP BETWEEN YOUTH AND OTHER AGE GROUPS </a:t>
            </a:r>
            <a:r>
              <a:t>IS </a:t>
            </a:r>
            <a:r>
              <a:rPr>
                <a:latin typeface="Avenir Heavy"/>
                <a:ea typeface="Avenir Heavy"/>
                <a:cs typeface="Avenir Heavy"/>
                <a:sym typeface="Avenir Heavy"/>
              </a:rPr>
              <a:t>GROWING</a:t>
            </a:r>
            <a:endParaRPr>
              <a:latin typeface="Avenir Heavy"/>
              <a:ea typeface="Avenir Heavy"/>
              <a:cs typeface="Avenir Heavy"/>
              <a:sym typeface="Avenir Heavy"/>
            </a:endParaRPr>
          </a:p>
          <a:p>
            <a:pPr marL="312821" indent="-312821">
              <a:lnSpc>
                <a:spcPct val="125000"/>
              </a:lnSpc>
              <a:buSzPct val="100000"/>
              <a:buAutoNum type="arabicPeriod" startAt="1"/>
              <a:defRPr sz="1400">
                <a:latin typeface="Avenir Roman"/>
                <a:ea typeface="Avenir Roman"/>
                <a:cs typeface="Avenir Roman"/>
                <a:sym typeface="Avenir Roman"/>
              </a:defRPr>
            </a:pPr>
            <a:r>
              <a:t>AND PARTICULARLY THAT </a:t>
            </a:r>
            <a:r>
              <a:rPr>
                <a:latin typeface="Avenir Heavy"/>
                <a:ea typeface="Avenir Heavy"/>
                <a:cs typeface="Avenir Heavy"/>
                <a:sym typeface="Avenir Heavy"/>
              </a:rPr>
              <a:t>AGE HAS BECOME ONE OF THE STRONGEST PREDICTORS OF PARTICIPATION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sldImg"/>
          </p:nvPr>
        </p:nvSpPr>
        <p:spPr>
          <a:prstGeom prst="rect">
            <a:avLst/>
          </a:prstGeom>
        </p:spPr>
        <p:txBody>
          <a:bodyPr/>
          <a:lstStyle/>
          <a:p>
            <a:pPr/>
          </a:p>
        </p:txBody>
      </p:sp>
      <p:sp>
        <p:nvSpPr>
          <p:cNvPr id="158" name="Shape 158"/>
          <p:cNvSpPr/>
          <p:nvPr>
            <p:ph type="body" sz="quarter" idx="1"/>
          </p:nvPr>
        </p:nvSpPr>
        <p:spPr>
          <a:prstGeom prst="rect">
            <a:avLst/>
          </a:prstGeom>
        </p:spPr>
        <p:txBody>
          <a:bodyPr/>
          <a:lstStyle/>
          <a:p>
            <a:pPr>
              <a:spcBef>
                <a:spcPts val="600"/>
              </a:spcBef>
              <a:defRPr sz="1400">
                <a:latin typeface="Avenir Roman"/>
                <a:ea typeface="Avenir Roman"/>
                <a:cs typeface="Avenir Roman"/>
                <a:sym typeface="Avenir Roman"/>
              </a:defRPr>
            </a:pPr>
            <a:r>
              <a:t>THERE ARE TWO SETS OF REASONS </a:t>
            </a:r>
            <a:r>
              <a:rPr>
                <a:latin typeface="Avenir Heavy"/>
                <a:ea typeface="Avenir Heavy"/>
                <a:cs typeface="Avenir Heavy"/>
                <a:sym typeface="Avenir Heavy"/>
              </a:rPr>
              <a:t>WHY YOUTH PARTICIPATION RECORD SHOULD BE TREATED AS A PROBLEM</a:t>
            </a:r>
            <a:r>
              <a:t>?</a:t>
            </a:r>
          </a:p>
          <a:p>
            <a:pPr>
              <a:spcBef>
                <a:spcPts val="600"/>
              </a:spcBef>
              <a:defRPr sz="1400">
                <a:latin typeface="Avenir Roman"/>
                <a:ea typeface="Avenir Roman"/>
                <a:cs typeface="Avenir Roman"/>
                <a:sym typeface="Avenir Roman"/>
              </a:defRPr>
            </a:pPr>
            <a:r>
              <a:t>1. A SET OF </a:t>
            </a:r>
            <a:r>
              <a:rPr>
                <a:latin typeface="Avenir Heavy"/>
                <a:ea typeface="Avenir Heavy"/>
                <a:cs typeface="Avenir Heavy"/>
                <a:sym typeface="Avenir Heavy"/>
              </a:rPr>
              <a:t>GENERAL ONES RELATED TO BASIC PRINCIPLES OF DEMOCRACY</a:t>
            </a:r>
            <a:r>
              <a:t> AND RELEVANT TO ALL AGE GROUPS OR GENERATIONS</a:t>
            </a:r>
          </a:p>
          <a:p>
            <a:pPr>
              <a:spcBef>
                <a:spcPts val="600"/>
              </a:spcBef>
              <a:defRPr sz="1400">
                <a:latin typeface="Avenir Roman"/>
                <a:ea typeface="Avenir Roman"/>
                <a:cs typeface="Avenir Roman"/>
                <a:sym typeface="Avenir Roman"/>
              </a:defRPr>
            </a:pPr>
            <a:r>
              <a:t>2. A SET OF REASONS </a:t>
            </a:r>
            <a:r>
              <a:rPr>
                <a:latin typeface="Avenir Heavy"/>
                <a:ea typeface="Avenir Heavy"/>
                <a:cs typeface="Avenir Heavy"/>
                <a:sym typeface="Avenir Heavy"/>
              </a:rPr>
              <a:t>PARTICULARLY RELEVANT TO YOUTH</a:t>
            </a:r>
          </a:p>
          <a:p>
            <a:pPr>
              <a:spcBef>
                <a:spcPts val="600"/>
              </a:spcBef>
              <a:defRPr sz="1400">
                <a:latin typeface="Avenir Roman"/>
                <a:ea typeface="Avenir Roman"/>
                <a:cs typeface="Avenir Roman"/>
                <a:sym typeface="Avenir Roman"/>
              </a:defRPr>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ph type="sldImg"/>
          </p:nvPr>
        </p:nvSpPr>
        <p:spPr>
          <a:prstGeom prst="rect">
            <a:avLst/>
          </a:prstGeom>
        </p:spPr>
        <p:txBody>
          <a:bodyPr/>
          <a:lstStyle/>
          <a:p>
            <a:pPr/>
          </a:p>
        </p:txBody>
      </p:sp>
      <p:sp>
        <p:nvSpPr>
          <p:cNvPr id="163" name="Shape 163"/>
          <p:cNvSpPr/>
          <p:nvPr>
            <p:ph type="body" sz="quarter" idx="1"/>
          </p:nvPr>
        </p:nvSpPr>
        <p:spPr>
          <a:prstGeom prst="rect">
            <a:avLst/>
          </a:prstGeom>
        </p:spPr>
        <p:txBody>
          <a:bodyPr/>
          <a:lstStyle/>
          <a:p>
            <a:pPr>
              <a:spcBef>
                <a:spcPts val="600"/>
              </a:spcBef>
              <a:defRPr sz="1600">
                <a:latin typeface="Avenir Roman"/>
                <a:ea typeface="Avenir Roman"/>
                <a:cs typeface="Avenir Roman"/>
                <a:sym typeface="Avenir Roman"/>
              </a:defRPr>
            </a:pPr>
            <a:r>
              <a:t>THE GENERAL SET OF ARGUMENTS FOR ROBUST POLITICAL PARTICIPATION IN DEMOCRACY:</a:t>
            </a:r>
          </a:p>
          <a:p>
            <a:pPr marL="243305" indent="-243305">
              <a:spcBef>
                <a:spcPts val="600"/>
              </a:spcBef>
              <a:buSzPct val="100000"/>
              <a:buAutoNum type="arabicPeriod" startAt="1"/>
              <a:defRPr sz="1600">
                <a:latin typeface="Avenir Roman"/>
                <a:ea typeface="Avenir Roman"/>
                <a:cs typeface="Avenir Roman"/>
                <a:sym typeface="Avenir Roman"/>
              </a:defRPr>
            </a:pPr>
            <a:r>
              <a:rPr>
                <a:latin typeface="Avenir Heavy"/>
                <a:ea typeface="Avenir Heavy"/>
                <a:cs typeface="Avenir Heavy"/>
                <a:sym typeface="Avenir Heavy"/>
              </a:rPr>
              <a:t>participation enhances the quality of democratic governance by informing decision-makers about citizens’ preferences</a:t>
            </a:r>
            <a:r>
              <a:t> </a:t>
            </a:r>
          </a:p>
          <a:p>
            <a:pPr>
              <a:spcBef>
                <a:spcPts val="600"/>
              </a:spcBef>
              <a:defRPr sz="1600">
                <a:latin typeface="Avenir Heavy Oblique"/>
                <a:ea typeface="Avenir Heavy Oblique"/>
                <a:cs typeface="Avenir Heavy Oblique"/>
                <a:sym typeface="Avenir Heavy Oblique"/>
              </a:defRPr>
            </a:pPr>
            <a:r>
              <a:t>and here I’ll also open up potential gaps in literature (GAP — How does this translate into policies when it comes to youth? Empirical evidence.)</a:t>
            </a:r>
          </a:p>
          <a:p>
            <a:pPr>
              <a:spcBef>
                <a:spcPts val="600"/>
              </a:spcBef>
              <a:defRPr sz="1600">
                <a:latin typeface="Avenir Roman"/>
                <a:ea typeface="Avenir Roman"/>
                <a:cs typeface="Avenir Roman"/>
                <a:sym typeface="Avenir Roman"/>
              </a:defRPr>
            </a:pPr>
          </a:p>
          <a:p>
            <a:pPr marL="243305" indent="-243305">
              <a:spcBef>
                <a:spcPts val="600"/>
              </a:spcBef>
              <a:buSzPct val="100000"/>
              <a:buAutoNum type="arabicPeriod" startAt="2"/>
              <a:defRPr sz="1600">
                <a:latin typeface="Avenir Roman"/>
                <a:ea typeface="Avenir Roman"/>
                <a:cs typeface="Avenir Roman"/>
                <a:sym typeface="Avenir Roman"/>
              </a:defRPr>
            </a:pPr>
            <a:r>
              <a:rPr>
                <a:latin typeface="Avenir Heavy"/>
                <a:ea typeface="Avenir Heavy"/>
                <a:cs typeface="Avenir Heavy"/>
                <a:sym typeface="Avenir Heavy"/>
              </a:rPr>
              <a:t>participation enhances the quality of citizens’ lives</a:t>
            </a:r>
            <a:r>
              <a:t> as it involves the exercise of distinctive human capacities and is an intrinsically noble enterprise; higher levels of participation are connected with higher individual satisfaction with the quality of individual and community life </a:t>
            </a:r>
          </a:p>
          <a:p>
            <a:pPr>
              <a:spcBef>
                <a:spcPts val="600"/>
              </a:spcBef>
              <a:defRPr sz="1600">
                <a:latin typeface="Avenir Heavy Oblique"/>
                <a:ea typeface="Avenir Heavy Oblique"/>
                <a:cs typeface="Avenir Heavy Oblique"/>
                <a:sym typeface="Avenir Heavy Oblique"/>
              </a:defRPr>
            </a:pPr>
            <a:r>
              <a:t>(GAP — In what way does it improve lives of citizens?)</a:t>
            </a:r>
          </a:p>
          <a:p>
            <a:pPr>
              <a:spcBef>
                <a:spcPts val="600"/>
              </a:spcBef>
              <a:defRPr sz="1600">
                <a:latin typeface="Avenir Roman"/>
                <a:ea typeface="Avenir Roman"/>
                <a:cs typeface="Avenir Roman"/>
                <a:sym typeface="Avenir Roman"/>
              </a:defRPr>
            </a:pPr>
          </a:p>
          <a:p>
            <a:pPr marL="243305" indent="-243305">
              <a:spcBef>
                <a:spcPts val="600"/>
              </a:spcBef>
              <a:buSzPct val="100000"/>
              <a:buAutoNum type="arabicPeriod" startAt="3"/>
              <a:defRPr sz="1600">
                <a:latin typeface="Avenir Roman"/>
                <a:ea typeface="Avenir Roman"/>
                <a:cs typeface="Avenir Roman"/>
                <a:sym typeface="Avenir Roman"/>
              </a:defRPr>
            </a:pPr>
            <a:r>
              <a:rPr>
                <a:latin typeface="Avenir Heavy"/>
                <a:ea typeface="Avenir Heavy"/>
                <a:cs typeface="Avenir Heavy"/>
                <a:sym typeface="Avenir Heavy"/>
              </a:rPr>
              <a:t>legitimacy</a:t>
            </a:r>
            <a:r>
              <a:t> — a government is illegitimate when important groups of citizens are substantially less active and influential than others are (the conditions of collective self-rule are eradicated) </a:t>
            </a:r>
          </a:p>
          <a:p>
            <a:pPr>
              <a:spcBef>
                <a:spcPts val="600"/>
              </a:spcBef>
              <a:defRPr sz="1600">
                <a:latin typeface="Avenir Heavy Oblique"/>
                <a:ea typeface="Avenir Heavy Oblique"/>
                <a:cs typeface="Avenir Heavy Oblique"/>
                <a:sym typeface="Avenir Heavy Oblique"/>
              </a:defRPr>
            </a:pPr>
            <a:r>
              <a:t>(GAP — How does this translate into representation? Beyond the national level and beyond the descriptive form.)</a:t>
            </a:r>
          </a:p>
          <a:p>
            <a:pPr>
              <a:spcBef>
                <a:spcPts val="600"/>
              </a:spcBef>
              <a:defRPr sz="1400">
                <a:latin typeface="Avenir Roman"/>
                <a:ea typeface="Avenir Roman"/>
                <a:cs typeface="Avenir Roman"/>
                <a:sym typeface="Avenir Roman"/>
              </a:defRPr>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sldImg"/>
          </p:nvPr>
        </p:nvSpPr>
        <p:spPr>
          <a:prstGeom prst="rect">
            <a:avLst/>
          </a:prstGeom>
        </p:spPr>
        <p:txBody>
          <a:bodyPr/>
          <a:lstStyle/>
          <a:p>
            <a:pPr/>
          </a:p>
        </p:txBody>
      </p:sp>
      <p:sp>
        <p:nvSpPr>
          <p:cNvPr id="168" name="Shape 168"/>
          <p:cNvSpPr/>
          <p:nvPr>
            <p:ph type="body" sz="quarter" idx="1"/>
          </p:nvPr>
        </p:nvSpPr>
        <p:spPr>
          <a:prstGeom prst="rect">
            <a:avLst/>
          </a:prstGeom>
        </p:spPr>
        <p:txBody>
          <a:bodyPr/>
          <a:lstStyle/>
          <a:p>
            <a:pPr>
              <a:spcBef>
                <a:spcPts val="600"/>
              </a:spcBef>
              <a:defRPr sz="1600">
                <a:latin typeface="Avenir Roman"/>
                <a:ea typeface="Avenir Roman"/>
                <a:cs typeface="Avenir Roman"/>
                <a:sym typeface="Avenir Roman"/>
              </a:defRPr>
            </a:pPr>
            <a:r>
              <a:t>THE SET OF ARGUMENTS PARTICULARLY RELEVANT TO YOUTH:</a:t>
            </a:r>
          </a:p>
          <a:p>
            <a:pPr marL="278063" indent="-278063">
              <a:spcBef>
                <a:spcPts val="1400"/>
              </a:spcBef>
              <a:buSzPct val="100000"/>
              <a:buAutoNum type="arabicPeriod" startAt="1"/>
              <a:defRPr sz="1600">
                <a:latin typeface="Avenir Roman"/>
                <a:ea typeface="Avenir Roman"/>
                <a:cs typeface="Avenir Roman"/>
                <a:sym typeface="Avenir Roman"/>
              </a:defRPr>
            </a:pPr>
            <a:r>
              <a:rPr>
                <a:latin typeface="Avenir Heavy"/>
                <a:ea typeface="Avenir Heavy"/>
                <a:cs typeface="Avenir Heavy"/>
                <a:sym typeface="Avenir Heavy"/>
              </a:rPr>
              <a:t>the process of distancing of young individuals from institutional politics</a:t>
            </a:r>
            <a:r>
              <a:t> (various reasons, well covered in the literature)</a:t>
            </a:r>
          </a:p>
          <a:p>
            <a:pPr marL="278063" indent="-278063">
              <a:spcBef>
                <a:spcPts val="1400"/>
              </a:spcBef>
              <a:buSzPct val="100000"/>
              <a:buAutoNum type="arabicPeriod" startAt="1"/>
              <a:defRPr sz="1600">
                <a:latin typeface="Avenir Roman"/>
                <a:ea typeface="Avenir Roman"/>
                <a:cs typeface="Avenir Roman"/>
                <a:sym typeface="Avenir Roman"/>
              </a:defRPr>
            </a:pPr>
            <a:r>
              <a:rPr>
                <a:latin typeface="Avenir Heavy"/>
                <a:ea typeface="Avenir Heavy"/>
                <a:cs typeface="Avenir Heavy"/>
                <a:sym typeface="Avenir Heavy"/>
              </a:rPr>
              <a:t>the growing complexity of youth transitions</a:t>
            </a:r>
            <a:r>
              <a:t> (longer and reversible transition periods infused by higher levels of uncertainty and vulnerability which affects repertoires of political engagement — lesser importance is placed on the key traditional factors that shape political socialisation, and greater importance is placed on peers and social media outlets)</a:t>
            </a:r>
          </a:p>
          <a:p>
            <a:pPr marL="278063" indent="-278063">
              <a:spcBef>
                <a:spcPts val="1400"/>
              </a:spcBef>
              <a:buSzPct val="100000"/>
              <a:buAutoNum type="arabicPeriod" startAt="1"/>
              <a:defRPr sz="1600">
                <a:latin typeface="Avenir Roman"/>
                <a:ea typeface="Avenir Roman"/>
                <a:cs typeface="Avenir Roman"/>
                <a:sym typeface="Avenir Roman"/>
              </a:defRPr>
            </a:pPr>
            <a:r>
              <a:rPr>
                <a:latin typeface="Avenir Heavy"/>
                <a:ea typeface="Avenir Heavy"/>
                <a:cs typeface="Avenir Heavy"/>
                <a:sym typeface="Avenir Heavy"/>
              </a:rPr>
              <a:t>the changing political imaginary of youth</a:t>
            </a:r>
            <a:r>
              <a:t> (politics does not entail a clear separation of traditional political institutions and everyday life anymore; the expansion of the political sphere means that political expressions is manifested through the daily lives such as choices of food, clothing, music, use of public spaces etc.)</a:t>
            </a:r>
          </a:p>
          <a:p>
            <a:pPr>
              <a:spcBef>
                <a:spcPts val="1400"/>
              </a:spcBef>
              <a:defRPr sz="1600">
                <a:latin typeface="Avenir Heavy Oblique"/>
                <a:ea typeface="Avenir Heavy Oblique"/>
                <a:cs typeface="Avenir Heavy Oblique"/>
                <a:sym typeface="Avenir Heavy Oblique"/>
              </a:defRPr>
            </a:pPr>
            <a:r>
              <a:t>(GAP: Absence of an international comparative literature)</a:t>
            </a:r>
          </a:p>
          <a:p>
            <a:pPr marL="278063" indent="-278063">
              <a:spcBef>
                <a:spcPts val="1400"/>
              </a:spcBef>
              <a:buSzPct val="100000"/>
              <a:buAutoNum type="arabicPeriod" startAt="4"/>
              <a:defRPr sz="1600">
                <a:latin typeface="Avenir Roman"/>
                <a:ea typeface="Avenir Roman"/>
                <a:cs typeface="Avenir Roman"/>
                <a:sym typeface="Avenir Roman"/>
              </a:defRPr>
            </a:pPr>
            <a:r>
              <a:rPr>
                <a:latin typeface="Avenir Heavy"/>
                <a:ea typeface="Avenir Heavy"/>
                <a:cs typeface="Avenir Heavy"/>
                <a:sym typeface="Avenir Heavy"/>
              </a:rPr>
              <a:t>the broadening of definition of politics</a:t>
            </a:r>
            <a:r>
              <a:t> (because the political imaginary of youth has changed and evolved, the agents, repertoires and targets of political action have also evolved; it is necessary to resist the narrow definition of political participation used in conventional survey methodology because this definition neglects political engagement of youth) </a:t>
            </a:r>
          </a:p>
          <a:p>
            <a:pPr>
              <a:spcBef>
                <a:spcPts val="1400"/>
              </a:spcBef>
              <a:defRPr sz="1600">
                <a:latin typeface="Avenir Heavy Oblique"/>
                <a:ea typeface="Avenir Heavy Oblique"/>
                <a:cs typeface="Avenir Heavy Oblique"/>
                <a:sym typeface="Avenir Heavy Oblique"/>
              </a:defRPr>
            </a:pPr>
            <a:r>
              <a:t>(GAP: rare quantitative (survey) methodologies with a broad definition of political participation)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ph type="sldImg"/>
          </p:nvPr>
        </p:nvSpPr>
        <p:spPr>
          <a:prstGeom prst="rect">
            <a:avLst/>
          </a:prstGeom>
        </p:spPr>
        <p:txBody>
          <a:bodyPr/>
          <a:lstStyle/>
          <a:p>
            <a:pPr/>
          </a:p>
        </p:txBody>
      </p:sp>
      <p:sp>
        <p:nvSpPr>
          <p:cNvPr id="173" name="Shape 173"/>
          <p:cNvSpPr/>
          <p:nvPr>
            <p:ph type="body" sz="quarter" idx="1"/>
          </p:nvPr>
        </p:nvSpPr>
        <p:spPr>
          <a:prstGeom prst="rect">
            <a:avLst/>
          </a:prstGeom>
        </p:spPr>
        <p:txBody>
          <a:bodyPr/>
          <a:lstStyle/>
          <a:p>
            <a:pPr>
              <a:spcBef>
                <a:spcPts val="600"/>
              </a:spcBef>
              <a:defRPr sz="1600">
                <a:latin typeface="Avenir Roman"/>
                <a:ea typeface="Avenir Roman"/>
                <a:cs typeface="Avenir Roman"/>
                <a:sym typeface="Avenir Roman"/>
              </a:defRPr>
            </a:pPr>
            <a:r>
              <a:t>HOW SHOULD THE REVISION OF THE CONCEPT (diversification of the range, forms and targets of political expression) BE TRANSLATED INTO LITERATURE AND IN RESEARCH?</a:t>
            </a:r>
          </a:p>
          <a:p>
            <a:pPr>
              <a:spcBef>
                <a:spcPts val="600"/>
              </a:spcBef>
              <a:defRPr sz="1600">
                <a:latin typeface="Avenir Roman"/>
                <a:ea typeface="Avenir Roman"/>
                <a:cs typeface="Avenir Roman"/>
                <a:sym typeface="Avenir Roman"/>
              </a:defRPr>
            </a:pPr>
          </a:p>
          <a:p>
            <a:pPr marL="278063" indent="-278063">
              <a:spcBef>
                <a:spcPts val="600"/>
              </a:spcBef>
              <a:buSzPct val="100000"/>
              <a:buAutoNum type="arabicPeriod" startAt="1"/>
              <a:defRPr sz="1600">
                <a:latin typeface="Avenir Roman"/>
                <a:ea typeface="Avenir Roman"/>
                <a:cs typeface="Avenir Roman"/>
                <a:sym typeface="Avenir Roman"/>
              </a:defRPr>
            </a:pPr>
            <a:r>
              <a:t>New agencies—collective organisations that structure political activity—started to emerge in the form of (new) social movements that differed from traditional forms of political organizations (e.g., political parties, unions and pressure groups) in terms of more fluid membership and contentious politics</a:t>
            </a:r>
          </a:p>
          <a:p>
            <a:pPr>
              <a:spcBef>
                <a:spcPts val="600"/>
              </a:spcBef>
              <a:defRPr sz="1600">
                <a:latin typeface="Avenir Heavy Oblique"/>
                <a:ea typeface="Avenir Heavy Oblique"/>
                <a:cs typeface="Avenir Heavy Oblique"/>
                <a:sym typeface="Avenir Heavy Oblique"/>
              </a:defRPr>
            </a:pPr>
            <a:r>
              <a:t>(GAP: What do traditional actors (political parties) do? What are the innovations? How successful are they?)</a:t>
            </a:r>
          </a:p>
          <a:p>
            <a:pPr>
              <a:spcBef>
                <a:spcPts val="600"/>
              </a:spcBef>
              <a:defRPr sz="1600">
                <a:latin typeface="Avenir Heavy Oblique"/>
                <a:ea typeface="Avenir Heavy Oblique"/>
                <a:cs typeface="Avenir Heavy Oblique"/>
                <a:sym typeface="Avenir Heavy Oblique"/>
              </a:defRPr>
            </a:pPr>
          </a:p>
          <a:p>
            <a:pPr marL="278063" indent="-278063">
              <a:spcBef>
                <a:spcPts val="600"/>
              </a:spcBef>
              <a:buSzPct val="100000"/>
              <a:buAutoNum type="arabicPeriod" startAt="2"/>
              <a:defRPr sz="1600">
                <a:latin typeface="Avenir Roman"/>
                <a:ea typeface="Avenir Roman"/>
                <a:cs typeface="Avenir Roman"/>
                <a:sym typeface="Avenir Roman"/>
              </a:defRPr>
            </a:pPr>
            <a:r>
              <a:t>Diversification of the repertoires—actions used for political expression—was caused by either a reinvention of older forms of action (e.g., economic boycotts) or a consequence of technological innovation (e.g., internet activism, social media and blogging)</a:t>
            </a:r>
          </a:p>
          <a:p>
            <a:pPr>
              <a:spcBef>
                <a:spcPts val="600"/>
              </a:spcBef>
              <a:defRPr sz="1600">
                <a:latin typeface="Avenir Heavy Oblique"/>
                <a:ea typeface="Avenir Heavy Oblique"/>
                <a:cs typeface="Avenir Heavy Oblique"/>
                <a:sym typeface="Avenir Heavy Oblique"/>
              </a:defRPr>
            </a:pPr>
            <a:r>
              <a:t>(GAP: What is the impact of new repetoires on participation and policy?)</a:t>
            </a:r>
          </a:p>
          <a:p>
            <a:pPr>
              <a:spcBef>
                <a:spcPts val="600"/>
              </a:spcBef>
              <a:defRPr sz="1600">
                <a:latin typeface="Avenir Roman"/>
                <a:ea typeface="Avenir Roman"/>
                <a:cs typeface="Avenir Roman"/>
                <a:sym typeface="Avenir Roman"/>
              </a:defRPr>
            </a:pPr>
          </a:p>
          <a:p>
            <a:pPr marL="278063" indent="-278063">
              <a:spcBef>
                <a:spcPts val="600"/>
              </a:spcBef>
              <a:buSzPct val="100000"/>
              <a:buAutoNum type="arabicPeriod" startAt="3"/>
              <a:defRPr sz="1600">
                <a:latin typeface="Avenir Roman"/>
                <a:ea typeface="Avenir Roman"/>
                <a:cs typeface="Avenir Roman"/>
                <a:sym typeface="Avenir Roman"/>
              </a:defRPr>
            </a:pPr>
            <a:r>
              <a:t>The changing targets of political action—which the political actors or participants try to influence—denote the change in political power and authority where the nation-state is losing its primacy to a variety of transnational and supranational public and private agents</a:t>
            </a:r>
          </a:p>
          <a:p>
            <a:pPr>
              <a:spcBef>
                <a:spcPts val="600"/>
              </a:spcBef>
              <a:defRPr sz="1600">
                <a:latin typeface="Avenir Heavy Oblique"/>
                <a:ea typeface="Avenir Heavy Oblique"/>
                <a:cs typeface="Avenir Heavy Oblique"/>
                <a:sym typeface="Avenir Heavy Oblique"/>
              </a:defRPr>
            </a:pPr>
            <a:r>
              <a:t>(GAP: Which and how are private actors pressured and to what extent?)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sldImg"/>
          </p:nvPr>
        </p:nvSpPr>
        <p:spPr>
          <a:prstGeom prst="rect">
            <a:avLst/>
          </a:prstGeom>
        </p:spPr>
        <p:txBody>
          <a:bodyPr/>
          <a:lstStyle/>
          <a:p>
            <a:pPr/>
          </a:p>
        </p:txBody>
      </p:sp>
      <p:sp>
        <p:nvSpPr>
          <p:cNvPr id="178" name="Shape 178"/>
          <p:cNvSpPr/>
          <p:nvPr>
            <p:ph type="body" sz="quarter" idx="1"/>
          </p:nvPr>
        </p:nvSpPr>
        <p:spPr>
          <a:prstGeom prst="rect">
            <a:avLst/>
          </a:prstGeom>
        </p:spPr>
        <p:txBody>
          <a:bodyPr/>
          <a:lstStyle/>
          <a:p>
            <a:pPr>
              <a:defRPr sz="1400">
                <a:latin typeface="Avenir Roman"/>
                <a:ea typeface="Avenir Roman"/>
                <a:cs typeface="Avenir Roman"/>
                <a:sym typeface="Avenir Roman"/>
              </a:defRPr>
            </a:pPr>
            <a:r>
              <a:t>WHEN SCREENING THE WOS, WE WERE ABLE TO SEE THAT INDIVIDUAL (PERSONALITY) FACTORS ARE WELL COVERED AND CIVIC EDUCATION, LESS SOCIAL STRUCTURE, POLITICAL INSTITUTIONS AND OTHER CIVIL SOCIETY ACTIVITIES</a:t>
            </a:r>
          </a:p>
          <a:p>
            <a:pPr>
              <a:defRPr sz="1400">
                <a:latin typeface="Avenir Roman"/>
                <a:ea typeface="Avenir Roman"/>
                <a:cs typeface="Avenir Roman"/>
                <a:sym typeface="Avenir Roman"/>
              </a:defRPr>
            </a:pPr>
          </a:p>
          <a:p>
            <a:pPr>
              <a:defRPr sz="1400">
                <a:latin typeface="Avenir Roman"/>
                <a:ea typeface="Avenir Roman"/>
                <a:cs typeface="Avenir Roman"/>
                <a:sym typeface="Avenir Roman"/>
              </a:defRPr>
            </a:pPr>
          </a:p>
          <a:p>
            <a:pPr>
              <a:defRPr sz="1400">
                <a:latin typeface="Avenir Roman"/>
                <a:ea typeface="Avenir Roman"/>
                <a:cs typeface="Avenir Roman"/>
                <a:sym typeface="Avenir Roman"/>
              </a:defRPr>
            </a:pPr>
            <a:r>
              <a:t>ADDITIONAL GAPS TO BE FILLED:</a:t>
            </a:r>
          </a:p>
          <a:p>
            <a:pPr marL="243305" indent="-243305">
              <a:buSzPct val="100000"/>
              <a:buAutoNum type="arabicPeriod" startAt="1"/>
              <a:defRPr sz="1400">
                <a:latin typeface="Avenir Roman"/>
                <a:ea typeface="Avenir Roman"/>
                <a:cs typeface="Avenir Roman"/>
                <a:sym typeface="Avenir Roman"/>
              </a:defRPr>
            </a:pPr>
            <a:r>
              <a:t>The role of youth organizations in civic education</a:t>
            </a:r>
          </a:p>
          <a:p>
            <a:pPr marL="243305" indent="-243305">
              <a:buSzPct val="100000"/>
              <a:buAutoNum type="arabicPeriod" startAt="1"/>
              <a:defRPr sz="1400">
                <a:latin typeface="Avenir Roman"/>
                <a:ea typeface="Avenir Roman"/>
                <a:cs typeface="Avenir Roman"/>
                <a:sym typeface="Avenir Roman"/>
              </a:defRPr>
            </a:pPr>
            <a:r>
              <a:t>What are politicians and parties doing online to attract youth?</a:t>
            </a:r>
          </a:p>
          <a:p>
            <a:pPr marL="243305" indent="-243305">
              <a:buSzPct val="100000"/>
              <a:buAutoNum type="arabicPeriod" startAt="1"/>
              <a:defRPr sz="1400">
                <a:latin typeface="Avenir Roman"/>
                <a:ea typeface="Avenir Roman"/>
                <a:cs typeface="Avenir Roman"/>
                <a:sym typeface="Avenir Roman"/>
              </a:defRPr>
            </a:pPr>
            <a:r>
              <a:t>Impact of race and ethnicity online. Impact of ICT on disadvantaged groups</a:t>
            </a:r>
          </a:p>
          <a:p>
            <a:pPr marL="243305" indent="-243305">
              <a:buSzPct val="100000"/>
              <a:buAutoNum type="arabicPeriod" startAt="1"/>
              <a:defRPr sz="1400">
                <a:latin typeface="Avenir Roman"/>
                <a:ea typeface="Avenir Roman"/>
                <a:cs typeface="Avenir Roman"/>
                <a:sym typeface="Avenir Roman"/>
              </a:defRPr>
            </a:pPr>
            <a:r>
              <a:t>E-learning methods related to civic education and its influence on participation</a:t>
            </a:r>
          </a:p>
          <a:p>
            <a:pPr marL="243305" indent="-243305">
              <a:buSzPct val="100000"/>
              <a:buAutoNum type="arabicPeriod" startAt="1"/>
              <a:defRPr sz="1400">
                <a:latin typeface="Avenir Roman"/>
                <a:ea typeface="Avenir Roman"/>
                <a:cs typeface="Avenir Roman"/>
                <a:sym typeface="Avenir Roman"/>
              </a:defRPr>
            </a:pPr>
            <a:r>
              <a:t>What are the negative impacts of educational programs on participation (e.g. sports programs)</a:t>
            </a:r>
          </a:p>
          <a:p>
            <a:pPr marL="243305" indent="-243305">
              <a:buSzPct val="100000"/>
              <a:buAutoNum type="arabicPeriod" startAt="1"/>
              <a:defRPr sz="1400">
                <a:latin typeface="Avenir Roman"/>
                <a:ea typeface="Avenir Roman"/>
                <a:cs typeface="Avenir Roman"/>
                <a:sym typeface="Avenir Roman"/>
              </a:defRPr>
            </a:pPr>
            <a:r>
              <a:t>Intersectionality and differences between subgroups of youth</a:t>
            </a:r>
          </a:p>
          <a:p>
            <a:pPr marL="243305" indent="-243305">
              <a:buSzPct val="100000"/>
              <a:buAutoNum type="arabicPeriod" startAt="1"/>
              <a:defRPr sz="1400">
                <a:latin typeface="Avenir Roman"/>
                <a:ea typeface="Avenir Roman"/>
                <a:cs typeface="Avenir Roman"/>
                <a:sym typeface="Avenir Roman"/>
              </a:defRPr>
            </a:pPr>
            <a:r>
              <a:t>The effectiveness of mechanisms programmed to curb participation problem</a:t>
            </a:r>
          </a:p>
          <a:p>
            <a:pPr>
              <a:defRPr sz="1400">
                <a:latin typeface="Avenir Roman"/>
                <a:ea typeface="Avenir Roman"/>
                <a:cs typeface="Avenir Roman"/>
                <a:sym typeface="Avenir Roman"/>
              </a:defRPr>
            </a:pPr>
          </a:p>
          <a:p>
            <a:pPr>
              <a:defRPr sz="1400">
                <a:latin typeface="Avenir Roman"/>
                <a:ea typeface="Avenir Roman"/>
                <a:cs typeface="Avenir Roman"/>
                <a:sym typeface="Avenir Roman"/>
              </a:defRPr>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Shape 182"/>
          <p:cNvSpPr/>
          <p:nvPr>
            <p:ph type="sldImg"/>
          </p:nvPr>
        </p:nvSpPr>
        <p:spPr>
          <a:prstGeom prst="rect">
            <a:avLst/>
          </a:prstGeom>
        </p:spPr>
        <p:txBody>
          <a:bodyPr/>
          <a:lstStyle/>
          <a:p>
            <a:pPr/>
          </a:p>
        </p:txBody>
      </p:sp>
      <p:sp>
        <p:nvSpPr>
          <p:cNvPr id="183" name="Shape 183"/>
          <p:cNvSpPr/>
          <p:nvPr>
            <p:ph type="body" sz="quarter" idx="1"/>
          </p:nvPr>
        </p:nvSpPr>
        <p:spPr>
          <a:prstGeom prst="rect">
            <a:avLst/>
          </a:prstGeom>
        </p:spPr>
        <p:txBody>
          <a:bodyPr/>
          <a:lstStyle/>
          <a:p>
            <a:pPr>
              <a:defRPr sz="1400">
                <a:latin typeface="Avenir Roman"/>
                <a:ea typeface="Avenir Roman"/>
                <a:cs typeface="Avenir Roman"/>
                <a:sym typeface="Avenir Roman"/>
              </a:defRPr>
            </a:pP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3175"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Shape 117"/>
          <p:cNvSpPr/>
          <p:nvPr>
            <p:ph type="title"/>
          </p:nvPr>
        </p:nvSpPr>
        <p:spPr>
          <a:xfrm>
            <a:off x="850900" y="1270000"/>
            <a:ext cx="11303000" cy="3505200"/>
          </a:xfrm>
          <a:prstGeom prst="rect">
            <a:avLst/>
          </a:prstGeom>
        </p:spPr>
        <p:txBody>
          <a:bodyPr anchor="b"/>
          <a:lstStyle>
            <a:lvl1pPr algn="l">
              <a:defRPr sz="7200">
                <a:effectLst>
                  <a:outerShdw sx="100000" sy="100000" kx="0" ky="0" algn="b" rotWithShape="0" blurRad="50800" dist="38100" dir="5400000">
                    <a:srgbClr val="000000"/>
                  </a:outerShdw>
                </a:effectLst>
                <a:latin typeface="Helvetica Neue Light"/>
                <a:ea typeface="Helvetica Neue Light"/>
                <a:cs typeface="Helvetica Neue Light"/>
                <a:sym typeface="Helvetica Neue Light"/>
              </a:defRPr>
            </a:lvl1pPr>
          </a:lstStyle>
          <a:p>
            <a:pPr/>
            <a:r>
              <a:t>Title Text</a:t>
            </a:r>
          </a:p>
        </p:txBody>
      </p:sp>
      <p:sp>
        <p:nvSpPr>
          <p:cNvPr id="118" name="Shape 118"/>
          <p:cNvSpPr/>
          <p:nvPr>
            <p:ph type="body" sz="quarter" idx="1"/>
          </p:nvPr>
        </p:nvSpPr>
        <p:spPr>
          <a:xfrm>
            <a:off x="850900" y="4864100"/>
            <a:ext cx="11303000" cy="1574800"/>
          </a:xfrm>
          <a:prstGeom prst="rect">
            <a:avLst/>
          </a:prstGeom>
        </p:spPr>
        <p:txBody>
          <a:bodyPr anchor="t"/>
          <a:lstStyle>
            <a:lvl1pPr marL="0" indent="0">
              <a:spcBef>
                <a:spcPts val="0"/>
              </a:spcBef>
              <a:buSzTx/>
              <a:buNone/>
              <a:defRPr sz="4200">
                <a:solidFill>
                  <a:srgbClr val="73BFFF"/>
                </a:solidFill>
                <a:effectLst>
                  <a:outerShdw sx="100000" sy="100000" kx="0" ky="0" algn="b" rotWithShape="0" blurRad="50800" dist="38100" dir="5400000">
                    <a:srgbClr val="000000"/>
                  </a:outerShdw>
                </a:effectLst>
                <a:latin typeface="Helvetica Neue Light"/>
                <a:ea typeface="Helvetica Neue Light"/>
                <a:cs typeface="Helvetica Neue Light"/>
                <a:sym typeface="Helvetica Neue Light"/>
              </a:defRPr>
            </a:lvl1pPr>
            <a:lvl2pPr marL="0" indent="228600">
              <a:spcBef>
                <a:spcPts val="0"/>
              </a:spcBef>
              <a:buSzTx/>
              <a:buNone/>
              <a:defRPr sz="4200">
                <a:solidFill>
                  <a:srgbClr val="73BFFF"/>
                </a:solidFill>
                <a:effectLst>
                  <a:outerShdw sx="100000" sy="100000" kx="0" ky="0" algn="b" rotWithShape="0" blurRad="50800" dist="38100" dir="5400000">
                    <a:srgbClr val="000000"/>
                  </a:outerShdw>
                </a:effectLst>
                <a:latin typeface="Helvetica Neue Light"/>
                <a:ea typeface="Helvetica Neue Light"/>
                <a:cs typeface="Helvetica Neue Light"/>
                <a:sym typeface="Helvetica Neue Light"/>
              </a:defRPr>
            </a:lvl2pPr>
            <a:lvl3pPr marL="0" indent="457200">
              <a:spcBef>
                <a:spcPts val="0"/>
              </a:spcBef>
              <a:buSzTx/>
              <a:buNone/>
              <a:defRPr sz="4200">
                <a:solidFill>
                  <a:srgbClr val="73BFFF"/>
                </a:solidFill>
                <a:effectLst>
                  <a:outerShdw sx="100000" sy="100000" kx="0" ky="0" algn="b" rotWithShape="0" blurRad="50800" dist="38100" dir="5400000">
                    <a:srgbClr val="000000"/>
                  </a:outerShdw>
                </a:effectLst>
                <a:latin typeface="Helvetica Neue Light"/>
                <a:ea typeface="Helvetica Neue Light"/>
                <a:cs typeface="Helvetica Neue Light"/>
                <a:sym typeface="Helvetica Neue Light"/>
              </a:defRPr>
            </a:lvl3pPr>
            <a:lvl4pPr marL="0" indent="685800">
              <a:spcBef>
                <a:spcPts val="0"/>
              </a:spcBef>
              <a:buSzTx/>
              <a:buNone/>
              <a:defRPr sz="4200">
                <a:solidFill>
                  <a:srgbClr val="73BFFF"/>
                </a:solidFill>
                <a:effectLst>
                  <a:outerShdw sx="100000" sy="100000" kx="0" ky="0" algn="b" rotWithShape="0" blurRad="50800" dist="38100" dir="5400000">
                    <a:srgbClr val="000000"/>
                  </a:outerShdw>
                </a:effectLst>
                <a:latin typeface="Helvetica Neue Light"/>
                <a:ea typeface="Helvetica Neue Light"/>
                <a:cs typeface="Helvetica Neue Light"/>
                <a:sym typeface="Helvetica Neue Light"/>
              </a:defRPr>
            </a:lvl4pPr>
            <a:lvl5pPr marL="0" indent="914400">
              <a:spcBef>
                <a:spcPts val="0"/>
              </a:spcBef>
              <a:buSzTx/>
              <a:buNone/>
              <a:defRPr sz="4200">
                <a:solidFill>
                  <a:srgbClr val="73BFFF"/>
                </a:solidFill>
                <a:effectLst>
                  <a:outerShdw sx="100000" sy="100000" kx="0" ky="0" algn="b" rotWithShape="0" blurRad="50800" dist="38100" dir="5400000">
                    <a:srgbClr val="000000"/>
                  </a:outerShdw>
                </a:effectLst>
                <a:latin typeface="Helvetica Neue Light"/>
                <a:ea typeface="Helvetica Neue Light"/>
                <a:cs typeface="Helvetica Neue Light"/>
                <a:sym typeface="Helvetica Neue Light"/>
              </a:defRPr>
            </a:lvl5pPr>
          </a:lstStyle>
          <a:p>
            <a:pPr/>
            <a:r>
              <a:t>Body Level One</a:t>
            </a:r>
          </a:p>
          <a:p>
            <a:pPr lvl="1"/>
            <a:r>
              <a:t>Body Level Two</a:t>
            </a:r>
          </a:p>
          <a:p>
            <a:pPr lvl="2"/>
            <a:r>
              <a:t>Body Level Three</a:t>
            </a:r>
          </a:p>
          <a:p>
            <a:pPr lvl="3"/>
            <a:r>
              <a:t>Body Level Four</a:t>
            </a:r>
          </a:p>
          <a:p>
            <a:pPr lvl="4"/>
            <a:r>
              <a:t>Body Level Five</a:t>
            </a:r>
          </a:p>
        </p:txBody>
      </p:sp>
      <p:sp>
        <p:nvSpPr>
          <p:cNvPr id="119" name="Shape 119"/>
          <p:cNvSpPr/>
          <p:nvPr>
            <p:ph type="sldNum" sz="quarter" idx="2"/>
          </p:nvPr>
        </p:nvSpPr>
        <p:spPr>
          <a:xfrm>
            <a:off x="12536220" y="9309100"/>
            <a:ext cx="312015" cy="312343"/>
          </a:xfrm>
          <a:prstGeom prst="rect">
            <a:avLst/>
          </a:prstGeom>
        </p:spPr>
        <p:txBody>
          <a:bodyPr/>
          <a:lstStyle>
            <a:lvl1pPr algn="r">
              <a:defRPr b="1" sz="1400">
                <a:solidFill>
                  <a:srgbClr val="FFFFFF">
                    <a:alpha val="70000"/>
                  </a:srgbClr>
                </a:solidFill>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6" name="Shape 126"/>
          <p:cNvSpPr/>
          <p:nvPr>
            <p:ph type="title"/>
          </p:nvPr>
        </p:nvSpPr>
        <p:spPr>
          <a:xfrm>
            <a:off x="787400" y="254000"/>
            <a:ext cx="11430000" cy="2438400"/>
          </a:xfrm>
          <a:prstGeom prst="rect">
            <a:avLst/>
          </a:prstGeom>
        </p:spPr>
        <p:txBody>
          <a:bodyPr/>
          <a:lstStyle>
            <a:lvl1pPr algn="l">
              <a:defRPr sz="7200">
                <a:effectLst>
                  <a:outerShdw sx="100000" sy="100000" kx="0" ky="0" algn="b" rotWithShape="0" blurRad="50800" dist="38100" dir="5400000">
                    <a:srgbClr val="000000"/>
                  </a:outerShdw>
                </a:effectLst>
                <a:latin typeface="Helvetica Neue Light"/>
                <a:ea typeface="Helvetica Neue Light"/>
                <a:cs typeface="Helvetica Neue Light"/>
                <a:sym typeface="Helvetica Neue Light"/>
              </a:defRPr>
            </a:lvl1pPr>
          </a:lstStyle>
          <a:p>
            <a:pPr/>
            <a:r>
              <a:t>Title Text</a:t>
            </a:r>
          </a:p>
        </p:txBody>
      </p:sp>
      <p:sp>
        <p:nvSpPr>
          <p:cNvPr id="127" name="Shape 127"/>
          <p:cNvSpPr/>
          <p:nvPr>
            <p:ph type="body" idx="1"/>
          </p:nvPr>
        </p:nvSpPr>
        <p:spPr>
          <a:xfrm>
            <a:off x="787400" y="2768600"/>
            <a:ext cx="11430000" cy="5715000"/>
          </a:xfrm>
          <a:prstGeom prst="rect">
            <a:avLst/>
          </a:prstGeom>
        </p:spPr>
        <p:txBody>
          <a:bodyPr/>
          <a:lstStyle>
            <a:lvl1pPr>
              <a:spcBef>
                <a:spcPts val="3600"/>
              </a:spcBef>
              <a:buSzPct val="30000"/>
              <a:buBlip>
                <a:blip r:embed="rId3"/>
              </a:buBlip>
              <a:defRPr sz="3600">
                <a:effectLst>
                  <a:outerShdw sx="100000" sy="100000" kx="0" ky="0" algn="b" rotWithShape="0" blurRad="50800" dist="38100" dir="5400000">
                    <a:srgbClr val="000000"/>
                  </a:outerShdw>
                </a:effectLst>
                <a:latin typeface="Helvetica Neue Light"/>
                <a:ea typeface="Helvetica Neue Light"/>
                <a:cs typeface="Helvetica Neue Light"/>
                <a:sym typeface="Helvetica Neue Light"/>
              </a:defRPr>
            </a:lvl1pPr>
            <a:lvl2pPr>
              <a:spcBef>
                <a:spcPts val="3600"/>
              </a:spcBef>
              <a:buSzPct val="30000"/>
              <a:buBlip>
                <a:blip r:embed="rId3"/>
              </a:buBlip>
              <a:defRPr sz="3600">
                <a:effectLst>
                  <a:outerShdw sx="100000" sy="100000" kx="0" ky="0" algn="b" rotWithShape="0" blurRad="50800" dist="38100" dir="5400000">
                    <a:srgbClr val="000000"/>
                  </a:outerShdw>
                </a:effectLst>
                <a:latin typeface="Helvetica Neue Light"/>
                <a:ea typeface="Helvetica Neue Light"/>
                <a:cs typeface="Helvetica Neue Light"/>
                <a:sym typeface="Helvetica Neue Light"/>
              </a:defRPr>
            </a:lvl2pPr>
            <a:lvl3pPr>
              <a:spcBef>
                <a:spcPts val="3600"/>
              </a:spcBef>
              <a:buSzPct val="30000"/>
              <a:buBlip>
                <a:blip r:embed="rId3"/>
              </a:buBlip>
              <a:defRPr sz="3600">
                <a:effectLst>
                  <a:outerShdw sx="100000" sy="100000" kx="0" ky="0" algn="b" rotWithShape="0" blurRad="50800" dist="38100" dir="5400000">
                    <a:srgbClr val="000000"/>
                  </a:outerShdw>
                </a:effectLst>
                <a:latin typeface="Helvetica Neue Light"/>
                <a:ea typeface="Helvetica Neue Light"/>
                <a:cs typeface="Helvetica Neue Light"/>
                <a:sym typeface="Helvetica Neue Light"/>
              </a:defRPr>
            </a:lvl3pPr>
            <a:lvl4pPr>
              <a:spcBef>
                <a:spcPts val="3600"/>
              </a:spcBef>
              <a:buSzPct val="30000"/>
              <a:buBlip>
                <a:blip r:embed="rId3"/>
              </a:buBlip>
              <a:defRPr sz="3600">
                <a:effectLst>
                  <a:outerShdw sx="100000" sy="100000" kx="0" ky="0" algn="b" rotWithShape="0" blurRad="50800" dist="38100" dir="5400000">
                    <a:srgbClr val="000000"/>
                  </a:outerShdw>
                </a:effectLst>
                <a:latin typeface="Helvetica Neue Light"/>
                <a:ea typeface="Helvetica Neue Light"/>
                <a:cs typeface="Helvetica Neue Light"/>
                <a:sym typeface="Helvetica Neue Light"/>
              </a:defRPr>
            </a:lvl4pPr>
            <a:lvl5pPr>
              <a:spcBef>
                <a:spcPts val="3600"/>
              </a:spcBef>
              <a:buSzPct val="30000"/>
              <a:buBlip>
                <a:blip r:embed="rId3"/>
              </a:buBlip>
              <a:defRPr sz="3600">
                <a:effectLst>
                  <a:outerShdw sx="100000" sy="100000" kx="0" ky="0" algn="b" rotWithShape="0" blurRad="50800" dist="38100" dir="5400000">
                    <a:srgbClr val="000000"/>
                  </a:outerShdw>
                </a:effectLst>
                <a:latin typeface="Helvetica Neue Light"/>
                <a:ea typeface="Helvetica Neue Light"/>
                <a:cs typeface="Helvetica Neue Light"/>
                <a:sym typeface="Helvetica Neue Light"/>
              </a:defRPr>
            </a:lvl5pPr>
          </a:lstStyle>
          <a:p>
            <a:pPr/>
            <a:r>
              <a:t>Body Level One</a:t>
            </a:r>
          </a:p>
          <a:p>
            <a:pPr lvl="1"/>
            <a:r>
              <a:t>Body Level Two</a:t>
            </a:r>
          </a:p>
          <a:p>
            <a:pPr lvl="2"/>
            <a:r>
              <a:t>Body Level Three</a:t>
            </a:r>
          </a:p>
          <a:p>
            <a:pPr lvl="3"/>
            <a:r>
              <a:t>Body Level Four</a:t>
            </a:r>
          </a:p>
          <a:p>
            <a:pPr lvl="4"/>
            <a:r>
              <a:t>Body Level Five</a:t>
            </a:r>
          </a:p>
        </p:txBody>
      </p:sp>
      <p:sp>
        <p:nvSpPr>
          <p:cNvPr id="128" name="Shape 128"/>
          <p:cNvSpPr/>
          <p:nvPr>
            <p:ph type="sldNum" sz="quarter" idx="2"/>
          </p:nvPr>
        </p:nvSpPr>
        <p:spPr>
          <a:xfrm>
            <a:off x="12536220" y="9309100"/>
            <a:ext cx="312015" cy="312343"/>
          </a:xfrm>
          <a:prstGeom prst="rect">
            <a:avLst/>
          </a:prstGeom>
        </p:spPr>
        <p:txBody>
          <a:bodyPr/>
          <a:lstStyle>
            <a:lvl1pPr algn="r">
              <a:defRPr b="1" sz="1400">
                <a:solidFill>
                  <a:srgbClr val="FFFFFF">
                    <a:alpha val="70000"/>
                  </a:srgbClr>
                </a:solidFill>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19250" y="660400"/>
            <a:ext cx="9758016" cy="59055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299" y="638919"/>
            <a:ext cx="5325770" cy="8216901"/>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830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hyperlink" Target="mailto:tomaz.dezelan@fdv.uni-lj.si" TargetMode="External"/><Relationship Id="rId5" Type="http://schemas.openxmlformats.org/officeDocument/2006/relationships/image" Target="../media/image4.png"/><Relationship Id="rId6" Type="http://schemas.openxmlformats.org/officeDocument/2006/relationships/image" Target="../media/image5.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3.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4.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5.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9.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0.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1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tif"/></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7.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2.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3"/>
          <a:srcRect l="0" t="0" r="0" b="0"/>
          <a:stretch>
            <a:fillRect/>
          </a:stretch>
        </a:blipFill>
      </p:bgPr>
    </p:bg>
    <p:spTree>
      <p:nvGrpSpPr>
        <p:cNvPr id="1" name=""/>
        <p:cNvGrpSpPr/>
        <p:nvPr/>
      </p:nvGrpSpPr>
      <p:grpSpPr>
        <a:xfrm>
          <a:off x="0" y="0"/>
          <a:ext cx="0" cy="0"/>
          <a:chOff x="0" y="0"/>
          <a:chExt cx="0" cy="0"/>
        </a:xfrm>
      </p:grpSpPr>
      <p:sp>
        <p:nvSpPr>
          <p:cNvPr id="137" name="Shape 137"/>
          <p:cNvSpPr/>
          <p:nvPr>
            <p:ph type="title"/>
          </p:nvPr>
        </p:nvSpPr>
        <p:spPr>
          <a:xfrm>
            <a:off x="850900" y="2911544"/>
            <a:ext cx="11303000" cy="1631753"/>
          </a:xfrm>
          <a:prstGeom prst="rect">
            <a:avLst/>
          </a:prstGeom>
        </p:spPr>
        <p:txBody>
          <a:bodyPr/>
          <a:lstStyle>
            <a:lvl1pPr>
              <a:defRPr sz="5000"/>
            </a:lvl1pPr>
          </a:lstStyle>
          <a:p>
            <a:pPr/>
            <a:r>
              <a:t>Youth political participation</a:t>
            </a:r>
          </a:p>
        </p:txBody>
      </p:sp>
      <p:sp>
        <p:nvSpPr>
          <p:cNvPr id="138" name="Shape 138"/>
          <p:cNvSpPr/>
          <p:nvPr>
            <p:ph type="body" sz="half" idx="1"/>
          </p:nvPr>
        </p:nvSpPr>
        <p:spPr>
          <a:xfrm>
            <a:off x="850900" y="4864100"/>
            <a:ext cx="11303000" cy="2328456"/>
          </a:xfrm>
          <a:prstGeom prst="rect">
            <a:avLst/>
          </a:prstGeom>
        </p:spPr>
        <p:txBody>
          <a:bodyPr/>
          <a:lstStyle/>
          <a:p>
            <a:pPr defTabSz="397256">
              <a:defRPr sz="2856">
                <a:effectLst>
                  <a:outerShdw sx="100000" sy="100000" kx="0" ky="0" algn="b" rotWithShape="0" blurRad="34544" dist="25908" dir="5400000">
                    <a:srgbClr val="000000"/>
                  </a:outerShdw>
                </a:effectLst>
              </a:defRPr>
            </a:pPr>
            <a:r>
              <a:t>Tomaž Deželan</a:t>
            </a:r>
          </a:p>
          <a:p>
            <a:pPr defTabSz="397256">
              <a:defRPr sz="2856">
                <a:effectLst>
                  <a:outerShdw sx="100000" sy="100000" kx="0" ky="0" algn="b" rotWithShape="0" blurRad="34544" dist="25908" dir="5400000">
                    <a:srgbClr val="000000"/>
                  </a:outerShdw>
                </a:effectLst>
              </a:defRPr>
            </a:pPr>
            <a:r>
              <a:t>University of Ljubljana</a:t>
            </a:r>
          </a:p>
          <a:p>
            <a:pPr defTabSz="397256">
              <a:defRPr sz="1564">
                <a:effectLst>
                  <a:outerShdw sx="100000" sy="100000" kx="0" ky="0" algn="b" rotWithShape="0" blurRad="34544" dist="25908" dir="5400000">
                    <a:srgbClr val="000000"/>
                  </a:outerShdw>
                </a:effectLst>
              </a:defRPr>
            </a:pPr>
          </a:p>
          <a:p>
            <a:pPr defTabSz="397256">
              <a:defRPr i="1" sz="2108">
                <a:solidFill>
                  <a:srgbClr val="D5E1FF"/>
                </a:solidFill>
                <a:effectLst>
                  <a:outerShdw sx="100000" sy="100000" kx="0" ky="0" algn="b" rotWithShape="0" blurRad="34544" dist="25908" dir="5400000">
                    <a:srgbClr val="000000"/>
                  </a:outerShdw>
                </a:effectLst>
              </a:defRPr>
            </a:pPr>
            <a:r>
              <a:t>      @tomazdezelan</a:t>
            </a:r>
          </a:p>
          <a:p>
            <a:pPr defTabSz="397256">
              <a:defRPr i="1" sz="952">
                <a:solidFill>
                  <a:srgbClr val="D5E1FF"/>
                </a:solidFill>
                <a:effectLst>
                  <a:outerShdw sx="100000" sy="100000" kx="0" ky="0" algn="b" rotWithShape="0" blurRad="34544" dist="25908" dir="5400000">
                    <a:srgbClr val="000000"/>
                  </a:outerShdw>
                </a:effectLst>
              </a:defRPr>
            </a:pPr>
          </a:p>
          <a:p>
            <a:pPr defTabSz="397256">
              <a:defRPr i="1" sz="2108">
                <a:solidFill>
                  <a:srgbClr val="D5E1FF"/>
                </a:solidFill>
                <a:effectLst>
                  <a:outerShdw sx="100000" sy="100000" kx="0" ky="0" algn="b" rotWithShape="0" blurRad="34544" dist="25908" dir="5400000">
                    <a:srgbClr val="000000"/>
                  </a:outerShdw>
                </a:effectLst>
              </a:defRPr>
            </a:pPr>
            <a:r>
              <a:t>       </a:t>
            </a:r>
            <a:r>
              <a:rPr i="0">
                <a:hlinkClick r:id="rId4" invalidUrl="" action="" tgtFrame="" tooltip="" history="1" highlightClick="0" endSnd="0"/>
              </a:rPr>
              <a:t>tomaz.dezelan@fdv.uni-lj.si</a:t>
            </a:r>
          </a:p>
        </p:txBody>
      </p:sp>
      <p:pic>
        <p:nvPicPr>
          <p:cNvPr id="139" name="Twitter_logo_blue.png"/>
          <p:cNvPicPr>
            <a:picLocks noChangeAspect="1"/>
          </p:cNvPicPr>
          <p:nvPr/>
        </p:nvPicPr>
        <p:blipFill>
          <a:blip r:embed="rId5">
            <a:extLst/>
          </a:blip>
          <a:stretch>
            <a:fillRect/>
          </a:stretch>
        </p:blipFill>
        <p:spPr>
          <a:xfrm>
            <a:off x="935630" y="6032500"/>
            <a:ext cx="375128" cy="304976"/>
          </a:xfrm>
          <a:prstGeom prst="rect">
            <a:avLst/>
          </a:prstGeom>
          <a:ln w="12700">
            <a:miter lim="400000"/>
          </a:ln>
        </p:spPr>
      </p:pic>
      <p:pic>
        <p:nvPicPr>
          <p:cNvPr id="140" name="Email Chat.png"/>
          <p:cNvPicPr>
            <a:picLocks noChangeAspect="1"/>
          </p:cNvPicPr>
          <p:nvPr/>
        </p:nvPicPr>
        <p:blipFill>
          <a:blip r:embed="rId6">
            <a:extLst/>
          </a:blip>
          <a:stretch>
            <a:fillRect/>
          </a:stretch>
        </p:blipFill>
        <p:spPr>
          <a:xfrm>
            <a:off x="935630" y="6526937"/>
            <a:ext cx="375128" cy="375128"/>
          </a:xfrm>
          <a:prstGeom prst="rect">
            <a:avLst/>
          </a:prstGeom>
          <a:ln w="12700">
            <a:miter lim="400000"/>
          </a:ln>
        </p:spPr>
      </p:pic>
      <p:sp>
        <p:nvSpPr>
          <p:cNvPr id="141" name="Shape 141"/>
          <p:cNvSpPr/>
          <p:nvPr/>
        </p:nvSpPr>
        <p:spPr>
          <a:xfrm>
            <a:off x="850900" y="1038096"/>
            <a:ext cx="11303000" cy="10990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defRPr sz="2300">
                <a:effectLst>
                  <a:outerShdw sx="100000" sy="100000" kx="0" ky="0" algn="b" rotWithShape="0" blurRad="50800" dist="38100" dir="5400000">
                    <a:srgbClr val="000000"/>
                  </a:outerShdw>
                </a:effectLst>
                <a:latin typeface="Helvetica Neue Light"/>
                <a:ea typeface="Helvetica Neue Light"/>
                <a:cs typeface="Helvetica Neue Light"/>
                <a:sym typeface="Helvetica Neue Light"/>
              </a:defRPr>
            </a:pPr>
            <a:r>
              <a:t>Annual joint PEYR/EKCYP meeting</a:t>
            </a:r>
          </a:p>
          <a:p>
            <a:pPr>
              <a:defRPr sz="2300">
                <a:effectLst>
                  <a:outerShdw sx="100000" sy="100000" kx="0" ky="0" algn="b" rotWithShape="0" blurRad="50800" dist="38100" dir="5400000">
                    <a:srgbClr val="000000"/>
                  </a:outerShdw>
                </a:effectLst>
                <a:latin typeface="Helvetica Neue Light"/>
                <a:ea typeface="Helvetica Neue Light"/>
                <a:cs typeface="Helvetica Neue Light"/>
                <a:sym typeface="Helvetica Neue Light"/>
              </a:defRPr>
            </a:pPr>
            <a:r>
              <a:t>Budapest, 7 September 2016</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3"/>
          <a:srcRect l="0" t="0" r="0" b="0"/>
          <a:stretch>
            <a:fillRect/>
          </a:stretch>
        </a:blipFill>
      </p:bgPr>
    </p:bg>
    <p:spTree>
      <p:nvGrpSpPr>
        <p:cNvPr id="1" name=""/>
        <p:cNvGrpSpPr/>
        <p:nvPr/>
      </p:nvGrpSpPr>
      <p:grpSpPr>
        <a:xfrm>
          <a:off x="0" y="0"/>
          <a:ext cx="0" cy="0"/>
          <a:chOff x="0" y="0"/>
          <a:chExt cx="0" cy="0"/>
        </a:xfrm>
      </p:grpSpPr>
      <p:sp>
        <p:nvSpPr>
          <p:cNvPr id="185" name="Shape 185"/>
          <p:cNvSpPr/>
          <p:nvPr>
            <p:ph type="body" sz="quarter" idx="1"/>
          </p:nvPr>
        </p:nvSpPr>
        <p:spPr>
          <a:xfrm>
            <a:off x="530844" y="478962"/>
            <a:ext cx="10502361" cy="1438461"/>
          </a:xfrm>
          <a:prstGeom prst="rect">
            <a:avLst/>
          </a:prstGeom>
        </p:spPr>
        <p:txBody>
          <a:bodyPr anchor="t"/>
          <a:lstStyle>
            <a:lvl1pPr marL="0" indent="0" defTabSz="432308">
              <a:spcBef>
                <a:spcPts val="2600"/>
              </a:spcBef>
              <a:buSzTx/>
              <a:buNone/>
              <a:defRPr sz="4440">
                <a:effectLst>
                  <a:outerShdw sx="100000" sy="100000" kx="0" ky="0" algn="b" rotWithShape="0" blurRad="37592" dist="28194" dir="5400000">
                    <a:srgbClr val="000000"/>
                  </a:outerShdw>
                </a:effectLst>
              </a:defRPr>
            </a:lvl1pPr>
          </a:lstStyle>
          <a:p>
            <a:pPr/>
            <a:r>
              <a:t>Youth political participation WoS journal articles for the last year — impact on</a:t>
            </a:r>
          </a:p>
        </p:txBody>
      </p:sp>
      <p:pic>
        <p:nvPicPr>
          <p:cNvPr id="186" name="impact.jpg"/>
          <p:cNvPicPr>
            <a:picLocks noChangeAspect="1"/>
          </p:cNvPicPr>
          <p:nvPr/>
        </p:nvPicPr>
        <p:blipFill>
          <a:blip r:embed="rId4">
            <a:extLst/>
          </a:blip>
          <a:stretch>
            <a:fillRect/>
          </a:stretch>
        </p:blipFill>
        <p:spPr>
          <a:xfrm>
            <a:off x="1158995" y="2171548"/>
            <a:ext cx="10686810" cy="6909104"/>
          </a:xfrm>
          <a:prstGeom prst="rect">
            <a:avLst/>
          </a:prstGeom>
          <a:ln w="12700">
            <a:miter lim="400000"/>
          </a:ln>
        </p:spPr>
      </p:pic>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3"/>
          <a:srcRect l="0" t="0" r="0" b="0"/>
          <a:stretch>
            <a:fillRect/>
          </a:stretch>
        </a:blipFill>
      </p:bgPr>
    </p:bg>
    <p:spTree>
      <p:nvGrpSpPr>
        <p:cNvPr id="1" name=""/>
        <p:cNvGrpSpPr/>
        <p:nvPr/>
      </p:nvGrpSpPr>
      <p:grpSpPr>
        <a:xfrm>
          <a:off x="0" y="0"/>
          <a:ext cx="0" cy="0"/>
          <a:chOff x="0" y="0"/>
          <a:chExt cx="0" cy="0"/>
        </a:xfrm>
      </p:grpSpPr>
      <p:sp>
        <p:nvSpPr>
          <p:cNvPr id="190" name="Shape 190"/>
          <p:cNvSpPr/>
          <p:nvPr>
            <p:ph type="body" sz="quarter" idx="1"/>
          </p:nvPr>
        </p:nvSpPr>
        <p:spPr>
          <a:xfrm>
            <a:off x="530844" y="478962"/>
            <a:ext cx="10502361" cy="1438461"/>
          </a:xfrm>
          <a:prstGeom prst="rect">
            <a:avLst/>
          </a:prstGeom>
        </p:spPr>
        <p:txBody>
          <a:bodyPr anchor="t"/>
          <a:lstStyle>
            <a:lvl1pPr marL="0" indent="0" defTabSz="368045">
              <a:spcBef>
                <a:spcPts val="2200"/>
              </a:spcBef>
              <a:buSzTx/>
              <a:buNone/>
              <a:defRPr sz="3780">
                <a:effectLst>
                  <a:outerShdw sx="100000" sy="100000" kx="0" ky="0" algn="b" rotWithShape="0" blurRad="32004" dist="24003" dir="5400000">
                    <a:srgbClr val="000000"/>
                  </a:outerShdw>
                </a:effectLst>
              </a:defRPr>
            </a:lvl1pPr>
          </a:lstStyle>
          <a:p>
            <a:pPr/>
            <a:r>
              <a:t>Youth political participation WoS journal articles for the last year — positive/negative impact of factors</a:t>
            </a:r>
          </a:p>
        </p:txBody>
      </p:sp>
      <p:pic>
        <p:nvPicPr>
          <p:cNvPr id="191" name="positive negative.jpg"/>
          <p:cNvPicPr>
            <a:picLocks noChangeAspect="1"/>
          </p:cNvPicPr>
          <p:nvPr/>
        </p:nvPicPr>
        <p:blipFill>
          <a:blip r:embed="rId4">
            <a:extLst/>
          </a:blip>
          <a:stretch>
            <a:fillRect/>
          </a:stretch>
        </p:blipFill>
        <p:spPr>
          <a:xfrm>
            <a:off x="1841500" y="2222500"/>
            <a:ext cx="9321800" cy="6807200"/>
          </a:xfrm>
          <a:prstGeom prst="rect">
            <a:avLst/>
          </a:prstGeom>
          <a:ln w="12700">
            <a:miter lim="400000"/>
          </a:ln>
        </p:spPr>
      </p:pic>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3"/>
          <a:srcRect l="0" t="0" r="0" b="0"/>
          <a:stretch>
            <a:fillRect/>
          </a:stretch>
        </a:blipFill>
      </p:bgPr>
    </p:bg>
    <p:spTree>
      <p:nvGrpSpPr>
        <p:cNvPr id="1" name=""/>
        <p:cNvGrpSpPr/>
        <p:nvPr/>
      </p:nvGrpSpPr>
      <p:grpSpPr>
        <a:xfrm>
          <a:off x="0" y="0"/>
          <a:ext cx="0" cy="0"/>
          <a:chOff x="0" y="0"/>
          <a:chExt cx="0" cy="0"/>
        </a:xfrm>
      </p:grpSpPr>
      <p:sp>
        <p:nvSpPr>
          <p:cNvPr id="195" name="Shape 195"/>
          <p:cNvSpPr/>
          <p:nvPr>
            <p:ph type="body" sz="quarter" idx="1"/>
          </p:nvPr>
        </p:nvSpPr>
        <p:spPr>
          <a:xfrm>
            <a:off x="530844" y="478962"/>
            <a:ext cx="10502361" cy="1438461"/>
          </a:xfrm>
          <a:prstGeom prst="rect">
            <a:avLst/>
          </a:prstGeom>
        </p:spPr>
        <p:txBody>
          <a:bodyPr anchor="t"/>
          <a:lstStyle>
            <a:lvl1pPr marL="0" indent="0" defTabSz="391414">
              <a:spcBef>
                <a:spcPts val="2400"/>
              </a:spcBef>
              <a:buSzTx/>
              <a:buNone/>
              <a:defRPr sz="4020">
                <a:effectLst>
                  <a:outerShdw sx="100000" sy="100000" kx="0" ky="0" algn="b" rotWithShape="0" blurRad="34036" dist="25527" dir="5400000">
                    <a:srgbClr val="000000"/>
                  </a:outerShdw>
                </a:effectLst>
              </a:defRPr>
            </a:lvl1pPr>
          </a:lstStyle>
          <a:p>
            <a:pPr/>
            <a:r>
              <a:t>Youth political participation WoS journal articles for the last year — offline/online participation</a:t>
            </a:r>
          </a:p>
        </p:txBody>
      </p:sp>
      <p:pic>
        <p:nvPicPr>
          <p:cNvPr id="196" name="offline online.jpg"/>
          <p:cNvPicPr>
            <a:picLocks noChangeAspect="1"/>
          </p:cNvPicPr>
          <p:nvPr/>
        </p:nvPicPr>
        <p:blipFill>
          <a:blip r:embed="rId4">
            <a:extLst/>
          </a:blip>
          <a:stretch>
            <a:fillRect/>
          </a:stretch>
        </p:blipFill>
        <p:spPr>
          <a:xfrm>
            <a:off x="1841500" y="2222500"/>
            <a:ext cx="9321800" cy="6807200"/>
          </a:xfrm>
          <a:prstGeom prst="rect">
            <a:avLst/>
          </a:prstGeom>
          <a:ln w="12700">
            <a:miter lim="400000"/>
          </a:ln>
        </p:spPr>
      </p:pic>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3"/>
          <a:srcRect l="0" t="0" r="0" b="0"/>
          <a:stretch>
            <a:fillRect/>
          </a:stretch>
        </a:blipFill>
      </p:bgPr>
    </p:bg>
    <p:spTree>
      <p:nvGrpSpPr>
        <p:cNvPr id="1" name=""/>
        <p:cNvGrpSpPr/>
        <p:nvPr/>
      </p:nvGrpSpPr>
      <p:grpSpPr>
        <a:xfrm>
          <a:off x="0" y="0"/>
          <a:ext cx="0" cy="0"/>
          <a:chOff x="0" y="0"/>
          <a:chExt cx="0" cy="0"/>
        </a:xfrm>
      </p:grpSpPr>
      <p:sp>
        <p:nvSpPr>
          <p:cNvPr id="200" name="Shape 200"/>
          <p:cNvSpPr/>
          <p:nvPr>
            <p:ph type="body" sz="quarter" idx="1"/>
          </p:nvPr>
        </p:nvSpPr>
        <p:spPr>
          <a:xfrm>
            <a:off x="530844" y="478962"/>
            <a:ext cx="10948676" cy="1865797"/>
          </a:xfrm>
          <a:prstGeom prst="rect">
            <a:avLst/>
          </a:prstGeom>
        </p:spPr>
        <p:txBody>
          <a:bodyPr anchor="t"/>
          <a:lstStyle>
            <a:lvl1pPr marL="0" indent="0" defTabSz="373887">
              <a:spcBef>
                <a:spcPts val="2300"/>
              </a:spcBef>
              <a:buSzTx/>
              <a:buNone/>
              <a:defRPr sz="3839">
                <a:effectLst>
                  <a:outerShdw sx="100000" sy="100000" kx="0" ky="0" algn="b" rotWithShape="0" blurRad="32512" dist="24384" dir="5400000">
                    <a:srgbClr val="000000"/>
                  </a:outerShdw>
                </a:effectLst>
              </a:defRPr>
            </a:lvl1pPr>
          </a:lstStyle>
          <a:p>
            <a:pPr/>
            <a:r>
              <a:t>Youth political participation WoS journal articles for the last year — offline/online vs. positive/negative (similarity matrix)</a:t>
            </a:r>
          </a:p>
        </p:txBody>
      </p:sp>
      <p:pic>
        <p:nvPicPr>
          <p:cNvPr id="201" name="similarity online positive.pdf"/>
          <p:cNvPicPr>
            <a:picLocks noChangeAspect="1"/>
          </p:cNvPicPr>
          <p:nvPr/>
        </p:nvPicPr>
        <p:blipFill>
          <a:blip r:embed="rId4">
            <a:extLst/>
          </a:blip>
          <a:stretch>
            <a:fillRect/>
          </a:stretch>
        </p:blipFill>
        <p:spPr>
          <a:xfrm>
            <a:off x="-2915543" y="4037517"/>
            <a:ext cx="18835886" cy="24375853"/>
          </a:xfrm>
          <a:prstGeom prst="rect">
            <a:avLst/>
          </a:prstGeom>
          <a:ln w="12700">
            <a:miter lim="400000"/>
          </a:ln>
        </p:spPr>
      </p:pic>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3"/>
          <a:srcRect l="0" t="0" r="0" b="0"/>
          <a:stretch>
            <a:fillRect/>
          </a:stretch>
        </a:blipFill>
      </p:bgPr>
    </p:bg>
    <p:spTree>
      <p:nvGrpSpPr>
        <p:cNvPr id="1" name=""/>
        <p:cNvGrpSpPr/>
        <p:nvPr/>
      </p:nvGrpSpPr>
      <p:grpSpPr>
        <a:xfrm>
          <a:off x="0" y="0"/>
          <a:ext cx="0" cy="0"/>
          <a:chOff x="0" y="0"/>
          <a:chExt cx="0" cy="0"/>
        </a:xfrm>
      </p:grpSpPr>
      <p:sp>
        <p:nvSpPr>
          <p:cNvPr id="205" name="Shape 205"/>
          <p:cNvSpPr/>
          <p:nvPr>
            <p:ph type="body" sz="quarter" idx="1"/>
          </p:nvPr>
        </p:nvSpPr>
        <p:spPr>
          <a:xfrm>
            <a:off x="622514" y="405626"/>
            <a:ext cx="10502360" cy="1438462"/>
          </a:xfrm>
          <a:prstGeom prst="rect">
            <a:avLst/>
          </a:prstGeom>
        </p:spPr>
        <p:txBody>
          <a:bodyPr anchor="t"/>
          <a:lstStyle>
            <a:lvl1pPr marL="0" indent="0" defTabSz="315468">
              <a:spcBef>
                <a:spcPts val="1900"/>
              </a:spcBef>
              <a:buSzTx/>
              <a:buNone/>
              <a:defRPr sz="3240">
                <a:effectLst>
                  <a:outerShdw sx="100000" sy="100000" kx="0" ky="0" algn="b" rotWithShape="0" blurRad="27432" dist="20574" dir="5400000">
                    <a:srgbClr val="000000"/>
                  </a:outerShdw>
                </a:effectLst>
              </a:defRPr>
            </a:lvl1pPr>
          </a:lstStyle>
          <a:p>
            <a:pPr/>
            <a:r>
              <a:t>Youth political participation WoS journal articles for the last year — offline/online vs. most frequently exposed factors</a:t>
            </a:r>
          </a:p>
        </p:txBody>
      </p:sp>
      <p:pic>
        <p:nvPicPr>
          <p:cNvPr id="206" name="online sum without pol civ.pdf"/>
          <p:cNvPicPr>
            <a:picLocks noChangeAspect="1"/>
          </p:cNvPicPr>
          <p:nvPr/>
        </p:nvPicPr>
        <p:blipFill>
          <a:blip r:embed="rId4">
            <a:extLst/>
          </a:blip>
          <a:stretch>
            <a:fillRect/>
          </a:stretch>
        </p:blipFill>
        <p:spPr>
          <a:xfrm>
            <a:off x="-1357927" y="1427835"/>
            <a:ext cx="15720654" cy="20344373"/>
          </a:xfrm>
          <a:prstGeom prst="rect">
            <a:avLst/>
          </a:prstGeom>
          <a:ln w="12700">
            <a:miter lim="400000"/>
          </a:ln>
        </p:spPr>
      </p:pic>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3"/>
          <a:srcRect l="0" t="0" r="0" b="0"/>
          <a:stretch>
            <a:fillRect/>
          </a:stretch>
        </a:blipFill>
      </p:bgPr>
    </p:bg>
    <p:spTree>
      <p:nvGrpSpPr>
        <p:cNvPr id="1" name=""/>
        <p:cNvGrpSpPr/>
        <p:nvPr/>
      </p:nvGrpSpPr>
      <p:grpSpPr>
        <a:xfrm>
          <a:off x="0" y="0"/>
          <a:ext cx="0" cy="0"/>
          <a:chOff x="0" y="0"/>
          <a:chExt cx="0" cy="0"/>
        </a:xfrm>
      </p:grpSpPr>
      <p:sp>
        <p:nvSpPr>
          <p:cNvPr id="210" name="Shape 210"/>
          <p:cNvSpPr/>
          <p:nvPr>
            <p:ph type="body" sz="quarter" idx="1"/>
          </p:nvPr>
        </p:nvSpPr>
        <p:spPr>
          <a:xfrm>
            <a:off x="622514" y="405626"/>
            <a:ext cx="10502360" cy="1438462"/>
          </a:xfrm>
          <a:prstGeom prst="rect">
            <a:avLst/>
          </a:prstGeom>
        </p:spPr>
        <p:txBody>
          <a:bodyPr anchor="t"/>
          <a:lstStyle>
            <a:lvl1pPr marL="0" indent="0" defTabSz="303783">
              <a:spcBef>
                <a:spcPts val="1800"/>
              </a:spcBef>
              <a:buSzTx/>
              <a:buNone/>
              <a:defRPr sz="3120">
                <a:effectLst>
                  <a:outerShdw sx="100000" sy="100000" kx="0" ky="0" algn="b" rotWithShape="0" blurRad="26416" dist="19812" dir="5400000">
                    <a:srgbClr val="000000"/>
                  </a:outerShdw>
                </a:effectLst>
              </a:defRPr>
            </a:lvl1pPr>
          </a:lstStyle>
          <a:p>
            <a:pPr/>
            <a:r>
              <a:t>Youth political participation WoS journal articles for the last year — positive/negative vs. most frequently exposed factors</a:t>
            </a:r>
          </a:p>
        </p:txBody>
      </p:sp>
      <p:pic>
        <p:nvPicPr>
          <p:cNvPr id="211" name="similarity online positive without civic.pdf"/>
          <p:cNvPicPr>
            <a:picLocks noChangeAspect="1"/>
          </p:cNvPicPr>
          <p:nvPr/>
        </p:nvPicPr>
        <p:blipFill>
          <a:blip r:embed="rId4">
            <a:extLst/>
          </a:blip>
          <a:stretch>
            <a:fillRect/>
          </a:stretch>
        </p:blipFill>
        <p:spPr>
          <a:xfrm>
            <a:off x="-2328201" y="1192773"/>
            <a:ext cx="16403789" cy="21228433"/>
          </a:xfrm>
          <a:prstGeom prst="rect">
            <a:avLst/>
          </a:prstGeom>
          <a:ln w="12700">
            <a:miter lim="400000"/>
          </a:ln>
        </p:spPr>
      </p:pic>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3"/>
          <a:srcRect l="0" t="0" r="0" b="0"/>
          <a:stretch>
            <a:fillRect/>
          </a:stretch>
        </a:blipFill>
      </p:bgPr>
    </p:bg>
    <p:spTree>
      <p:nvGrpSpPr>
        <p:cNvPr id="1" name=""/>
        <p:cNvGrpSpPr/>
        <p:nvPr/>
      </p:nvGrpSpPr>
      <p:grpSpPr>
        <a:xfrm>
          <a:off x="0" y="0"/>
          <a:ext cx="0" cy="0"/>
          <a:chOff x="0" y="0"/>
          <a:chExt cx="0" cy="0"/>
        </a:xfrm>
      </p:grpSpPr>
      <p:sp>
        <p:nvSpPr>
          <p:cNvPr id="145" name="Shape 145"/>
          <p:cNvSpPr/>
          <p:nvPr>
            <p:ph type="title"/>
          </p:nvPr>
        </p:nvSpPr>
        <p:spPr>
          <a:xfrm>
            <a:off x="684818" y="370389"/>
            <a:ext cx="11635164" cy="2612022"/>
          </a:xfrm>
          <a:prstGeom prst="rect">
            <a:avLst/>
          </a:prstGeom>
        </p:spPr>
        <p:txBody>
          <a:bodyPr/>
          <a:lstStyle>
            <a:lvl1pPr>
              <a:defRPr sz="5000"/>
            </a:lvl1pPr>
          </a:lstStyle>
          <a:p>
            <a:pPr/>
            <a:r>
              <a:t>Number of youth political participation articles in WoS journals?</a:t>
            </a:r>
          </a:p>
        </p:txBody>
      </p:sp>
      <p:pic>
        <p:nvPicPr>
          <p:cNvPr id="146" name="pasted-image.tiff"/>
          <p:cNvPicPr>
            <a:picLocks noChangeAspect="1"/>
          </p:cNvPicPr>
          <p:nvPr/>
        </p:nvPicPr>
        <p:blipFill>
          <a:blip r:embed="rId4">
            <a:extLst/>
          </a:blip>
          <a:stretch>
            <a:fillRect/>
          </a:stretch>
        </p:blipFill>
        <p:spPr>
          <a:xfrm>
            <a:off x="1263381" y="2947179"/>
            <a:ext cx="10478038" cy="6091149"/>
          </a:xfrm>
          <a:prstGeom prst="rect">
            <a:avLst/>
          </a:prstGeom>
          <a:ln w="12700">
            <a:miter lim="400000"/>
          </a:ln>
        </p:spPr>
      </p:pic>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3"/>
          <a:srcRect l="0" t="0" r="0" b="0"/>
          <a:stretch>
            <a:fillRect/>
          </a:stretch>
        </a:blipFill>
      </p:bgPr>
    </p:bg>
    <p:spTree>
      <p:nvGrpSpPr>
        <p:cNvPr id="1" name=""/>
        <p:cNvGrpSpPr/>
        <p:nvPr/>
      </p:nvGrpSpPr>
      <p:grpSpPr>
        <a:xfrm>
          <a:off x="0" y="0"/>
          <a:ext cx="0" cy="0"/>
          <a:chOff x="0" y="0"/>
          <a:chExt cx="0" cy="0"/>
        </a:xfrm>
      </p:grpSpPr>
      <p:sp>
        <p:nvSpPr>
          <p:cNvPr id="150" name="Shape 150"/>
          <p:cNvSpPr/>
          <p:nvPr>
            <p:ph type="title"/>
          </p:nvPr>
        </p:nvSpPr>
        <p:spPr>
          <a:xfrm>
            <a:off x="1059454" y="477611"/>
            <a:ext cx="10885892" cy="1763581"/>
          </a:xfrm>
          <a:prstGeom prst="rect">
            <a:avLst/>
          </a:prstGeom>
        </p:spPr>
        <p:txBody>
          <a:bodyPr/>
          <a:lstStyle>
            <a:lvl1pPr>
              <a:defRPr sz="5000"/>
            </a:lvl1pPr>
          </a:lstStyle>
          <a:p>
            <a:pPr/>
            <a:r>
              <a:t>Voter turnout across time</a:t>
            </a:r>
          </a:p>
        </p:txBody>
      </p:sp>
      <p:pic>
        <p:nvPicPr>
          <p:cNvPr id="151" name="pasted-image.pdf"/>
          <p:cNvPicPr>
            <a:picLocks noChangeAspect="1"/>
          </p:cNvPicPr>
          <p:nvPr/>
        </p:nvPicPr>
        <p:blipFill>
          <a:blip r:embed="rId4">
            <a:extLst/>
          </a:blip>
          <a:stretch>
            <a:fillRect/>
          </a:stretch>
        </p:blipFill>
        <p:spPr>
          <a:xfrm>
            <a:off x="937739" y="2195498"/>
            <a:ext cx="11129322" cy="6861204"/>
          </a:xfrm>
          <a:prstGeom prst="rect">
            <a:avLst/>
          </a:prstGeom>
          <a:ln w="12700">
            <a:miter lim="400000"/>
          </a:ln>
        </p:spPr>
      </p:pic>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3"/>
          <a:srcRect l="0" t="0" r="0" b="0"/>
          <a:stretch>
            <a:fillRect/>
          </a:stretch>
        </a:blipFill>
      </p:bgPr>
    </p:bg>
    <p:spTree>
      <p:nvGrpSpPr>
        <p:cNvPr id="1" name=""/>
        <p:cNvGrpSpPr/>
        <p:nvPr/>
      </p:nvGrpSpPr>
      <p:grpSpPr>
        <a:xfrm>
          <a:off x="0" y="0"/>
          <a:ext cx="0" cy="0"/>
          <a:chOff x="0" y="0"/>
          <a:chExt cx="0" cy="0"/>
        </a:xfrm>
      </p:grpSpPr>
      <p:sp>
        <p:nvSpPr>
          <p:cNvPr id="155" name="Shape 155"/>
          <p:cNvSpPr/>
          <p:nvPr>
            <p:ph type="title"/>
          </p:nvPr>
        </p:nvSpPr>
        <p:spPr>
          <a:xfrm>
            <a:off x="939229" y="1271721"/>
            <a:ext cx="11126342" cy="1929263"/>
          </a:xfrm>
          <a:prstGeom prst="rect">
            <a:avLst/>
          </a:prstGeom>
        </p:spPr>
        <p:txBody>
          <a:bodyPr/>
          <a:lstStyle>
            <a:lvl1pPr defTabSz="537463">
              <a:defRPr sz="4600">
                <a:effectLst>
                  <a:outerShdw sx="100000" sy="100000" kx="0" ky="0" algn="b" rotWithShape="0" blurRad="46736" dist="35052" dir="5400000">
                    <a:srgbClr val="000000"/>
                  </a:outerShdw>
                </a:effectLst>
              </a:defRPr>
            </a:lvl1pPr>
          </a:lstStyle>
          <a:p>
            <a:pPr/>
            <a:r>
              <a:t>Two sets of reasons why youth participation record should be treated as a problem?</a:t>
            </a:r>
          </a:p>
        </p:txBody>
      </p:sp>
      <p:sp>
        <p:nvSpPr>
          <p:cNvPr id="156" name="Shape 156"/>
          <p:cNvSpPr/>
          <p:nvPr>
            <p:ph type="body" sz="half" idx="1"/>
          </p:nvPr>
        </p:nvSpPr>
        <p:spPr>
          <a:xfrm>
            <a:off x="1335260" y="3208850"/>
            <a:ext cx="10334280" cy="4385550"/>
          </a:xfrm>
          <a:prstGeom prst="rect">
            <a:avLst/>
          </a:prstGeom>
        </p:spPr>
        <p:txBody>
          <a:bodyPr/>
          <a:lstStyle/>
          <a:p>
            <a:pPr marL="0" indent="0">
              <a:buSzTx/>
              <a:buNone/>
              <a:defRPr sz="3500"/>
            </a:pPr>
            <a:r>
              <a:t>1. a set of general ones related to basic principles of democracy and relevant to all age groups or generations</a:t>
            </a:r>
          </a:p>
          <a:p>
            <a:pPr marL="0" indent="0">
              <a:buSzTx/>
              <a:buNone/>
              <a:defRPr sz="3500"/>
            </a:pPr>
            <a:r>
              <a:t>2. a set of reasons particularly relevant to youth</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3"/>
          <a:srcRect l="0" t="0" r="0" b="0"/>
          <a:stretch>
            <a:fillRect/>
          </a:stretch>
        </a:blipFill>
      </p:bgPr>
    </p:bg>
    <p:spTree>
      <p:nvGrpSpPr>
        <p:cNvPr id="1" name=""/>
        <p:cNvGrpSpPr/>
        <p:nvPr/>
      </p:nvGrpSpPr>
      <p:grpSpPr>
        <a:xfrm>
          <a:off x="0" y="0"/>
          <a:ext cx="0" cy="0"/>
          <a:chOff x="0" y="0"/>
          <a:chExt cx="0" cy="0"/>
        </a:xfrm>
      </p:grpSpPr>
      <p:sp>
        <p:nvSpPr>
          <p:cNvPr id="160" name="Shape 160"/>
          <p:cNvSpPr/>
          <p:nvPr>
            <p:ph type="title"/>
          </p:nvPr>
        </p:nvSpPr>
        <p:spPr>
          <a:xfrm>
            <a:off x="939229" y="1271721"/>
            <a:ext cx="11126342" cy="1929263"/>
          </a:xfrm>
          <a:prstGeom prst="rect">
            <a:avLst/>
          </a:prstGeom>
        </p:spPr>
        <p:txBody>
          <a:bodyPr/>
          <a:lstStyle>
            <a:lvl1pPr>
              <a:defRPr sz="5000"/>
            </a:lvl1pPr>
          </a:lstStyle>
          <a:p>
            <a:pPr/>
            <a:r>
              <a:t>A general set of arguments for robust political participation in democracy:</a:t>
            </a:r>
          </a:p>
        </p:txBody>
      </p:sp>
      <p:sp>
        <p:nvSpPr>
          <p:cNvPr id="161" name="Shape 161"/>
          <p:cNvSpPr/>
          <p:nvPr>
            <p:ph type="body" sz="half" idx="1"/>
          </p:nvPr>
        </p:nvSpPr>
        <p:spPr>
          <a:xfrm>
            <a:off x="1335260" y="3433325"/>
            <a:ext cx="10334280" cy="4385550"/>
          </a:xfrm>
          <a:prstGeom prst="rect">
            <a:avLst/>
          </a:prstGeom>
        </p:spPr>
        <p:txBody>
          <a:bodyPr/>
          <a:lstStyle/>
          <a:p>
            <a:pPr marL="0" indent="0" defTabSz="525779">
              <a:spcBef>
                <a:spcPts val="3200"/>
              </a:spcBef>
              <a:buSzTx/>
              <a:buNone/>
              <a:defRPr sz="3150">
                <a:effectLst>
                  <a:outerShdw sx="100000" sy="100000" kx="0" ky="0" algn="b" rotWithShape="0" blurRad="45720" dist="34289" dir="5400000">
                    <a:srgbClr val="000000"/>
                  </a:outerShdw>
                </a:effectLst>
              </a:defRPr>
            </a:pPr>
            <a:r>
              <a:t>1. enhances the quality of democratic governance (GAP — How does this translate into policies?)</a:t>
            </a:r>
          </a:p>
          <a:p>
            <a:pPr marL="0" indent="0" defTabSz="525779">
              <a:spcBef>
                <a:spcPts val="3200"/>
              </a:spcBef>
              <a:buSzTx/>
              <a:buNone/>
              <a:defRPr sz="3150">
                <a:effectLst>
                  <a:outerShdw sx="100000" sy="100000" kx="0" ky="0" algn="b" rotWithShape="0" blurRad="45720" dist="34289" dir="5400000">
                    <a:srgbClr val="000000"/>
                  </a:outerShdw>
                </a:effectLst>
              </a:defRPr>
            </a:pPr>
            <a:r>
              <a:t>2. participation enhances the quality of citizens’ lives (GAP — In what way does it improve lives of citizens?)</a:t>
            </a:r>
          </a:p>
          <a:p>
            <a:pPr marL="0" indent="0" defTabSz="525779">
              <a:spcBef>
                <a:spcPts val="3200"/>
              </a:spcBef>
              <a:buSzTx/>
              <a:buNone/>
              <a:defRPr sz="3150">
                <a:effectLst>
                  <a:outerShdw sx="100000" sy="100000" kx="0" ky="0" algn="b" rotWithShape="0" blurRad="45720" dist="34289" dir="5400000">
                    <a:srgbClr val="000000"/>
                  </a:outerShdw>
                </a:effectLst>
              </a:defRPr>
            </a:pPr>
            <a:r>
              <a:t>3. legitimacy (GAP — How does this translate into representation? Beyond the national level and beyond  descriptive representation)</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3"/>
          <a:srcRect l="0" t="0" r="0" b="0"/>
          <a:stretch>
            <a:fillRect/>
          </a:stretch>
        </a:blipFill>
      </p:bgPr>
    </p:bg>
    <p:spTree>
      <p:nvGrpSpPr>
        <p:cNvPr id="1" name=""/>
        <p:cNvGrpSpPr/>
        <p:nvPr/>
      </p:nvGrpSpPr>
      <p:grpSpPr>
        <a:xfrm>
          <a:off x="0" y="0"/>
          <a:ext cx="0" cy="0"/>
          <a:chOff x="0" y="0"/>
          <a:chExt cx="0" cy="0"/>
        </a:xfrm>
      </p:grpSpPr>
      <p:sp>
        <p:nvSpPr>
          <p:cNvPr id="165" name="Shape 165"/>
          <p:cNvSpPr/>
          <p:nvPr>
            <p:ph type="title"/>
          </p:nvPr>
        </p:nvSpPr>
        <p:spPr>
          <a:xfrm>
            <a:off x="939229" y="1271721"/>
            <a:ext cx="11126342" cy="1929263"/>
          </a:xfrm>
          <a:prstGeom prst="rect">
            <a:avLst/>
          </a:prstGeom>
        </p:spPr>
        <p:txBody>
          <a:bodyPr/>
          <a:lstStyle>
            <a:lvl1pPr>
              <a:defRPr sz="5000"/>
            </a:lvl1pPr>
          </a:lstStyle>
          <a:p>
            <a:pPr/>
            <a:r>
              <a:t>A set of arguments particularly relevant to youth:</a:t>
            </a:r>
          </a:p>
        </p:txBody>
      </p:sp>
      <p:sp>
        <p:nvSpPr>
          <p:cNvPr id="166" name="Shape 166"/>
          <p:cNvSpPr/>
          <p:nvPr>
            <p:ph type="body" idx="1"/>
          </p:nvPr>
        </p:nvSpPr>
        <p:spPr>
          <a:xfrm>
            <a:off x="1335260" y="3208850"/>
            <a:ext cx="10334280" cy="5654513"/>
          </a:xfrm>
          <a:prstGeom prst="rect">
            <a:avLst/>
          </a:prstGeom>
        </p:spPr>
        <p:txBody>
          <a:bodyPr/>
          <a:lstStyle/>
          <a:p>
            <a:pPr marL="224028" indent="-224028" defTabSz="572516">
              <a:spcBef>
                <a:spcPts val="3500"/>
              </a:spcBef>
              <a:buSzPct val="100000"/>
              <a:buAutoNum type="arabicPeriod" startAt="1"/>
              <a:defRPr sz="3430">
                <a:effectLst>
                  <a:outerShdw sx="100000" sy="100000" kx="0" ky="0" algn="b" rotWithShape="0" blurRad="49784" dist="37338" dir="5400000">
                    <a:srgbClr val="000000"/>
                  </a:outerShdw>
                </a:effectLst>
              </a:defRPr>
            </a:pPr>
            <a:r>
              <a:t> the process of distancing of young individuals from institutional politics</a:t>
            </a:r>
          </a:p>
          <a:p>
            <a:pPr marL="224028" indent="-224028" defTabSz="572516">
              <a:spcBef>
                <a:spcPts val="3500"/>
              </a:spcBef>
              <a:buSzPct val="100000"/>
              <a:buAutoNum type="arabicPeriod" startAt="1"/>
              <a:defRPr sz="3430">
                <a:effectLst>
                  <a:outerShdw sx="100000" sy="100000" kx="0" ky="0" algn="b" rotWithShape="0" blurRad="49784" dist="37338" dir="5400000">
                    <a:srgbClr val="000000"/>
                  </a:outerShdw>
                </a:effectLst>
              </a:defRPr>
            </a:pPr>
            <a:r>
              <a:t> the growing complexity of youth transitions</a:t>
            </a:r>
          </a:p>
          <a:p>
            <a:pPr marL="224028" indent="-224028" defTabSz="572516">
              <a:spcBef>
                <a:spcPts val="3500"/>
              </a:spcBef>
              <a:buSzPct val="100000"/>
              <a:buAutoNum type="arabicPeriod" startAt="1"/>
              <a:defRPr sz="3430">
                <a:effectLst>
                  <a:outerShdw sx="100000" sy="100000" kx="0" ky="0" algn="b" rotWithShape="0" blurRad="49784" dist="37338" dir="5400000">
                    <a:srgbClr val="000000"/>
                  </a:outerShdw>
                </a:effectLst>
              </a:defRPr>
            </a:pPr>
            <a:r>
              <a:t> the changing political imaginary of youth (GAP: Absence of an international comparative literature)</a:t>
            </a:r>
          </a:p>
          <a:p>
            <a:pPr marL="224028" indent="-224028" defTabSz="572516">
              <a:spcBef>
                <a:spcPts val="3500"/>
              </a:spcBef>
              <a:buSzPct val="100000"/>
              <a:buAutoNum type="arabicPeriod" startAt="1"/>
              <a:defRPr sz="3430">
                <a:effectLst>
                  <a:outerShdw sx="100000" sy="100000" kx="0" ky="0" algn="b" rotWithShape="0" blurRad="49784" dist="37338" dir="5400000">
                    <a:srgbClr val="000000"/>
                  </a:outerShdw>
                </a:effectLst>
              </a:defRPr>
            </a:pPr>
            <a:r>
              <a:t> the broadening of definition of politics (GAP: rare quantitative (survey) methodologies with a broad definition of political participation)</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3"/>
          <a:srcRect l="0" t="0" r="0" b="0"/>
          <a:stretch>
            <a:fillRect/>
          </a:stretch>
        </a:blipFill>
      </p:bgPr>
    </p:bg>
    <p:spTree>
      <p:nvGrpSpPr>
        <p:cNvPr id="1" name=""/>
        <p:cNvGrpSpPr/>
        <p:nvPr/>
      </p:nvGrpSpPr>
      <p:grpSpPr>
        <a:xfrm>
          <a:off x="0" y="0"/>
          <a:ext cx="0" cy="0"/>
          <a:chOff x="0" y="0"/>
          <a:chExt cx="0" cy="0"/>
        </a:xfrm>
      </p:grpSpPr>
      <p:sp>
        <p:nvSpPr>
          <p:cNvPr id="170" name="Shape 170"/>
          <p:cNvSpPr/>
          <p:nvPr>
            <p:ph type="title"/>
          </p:nvPr>
        </p:nvSpPr>
        <p:spPr>
          <a:xfrm>
            <a:off x="939229" y="705664"/>
            <a:ext cx="11126342" cy="1929263"/>
          </a:xfrm>
          <a:prstGeom prst="rect">
            <a:avLst/>
          </a:prstGeom>
        </p:spPr>
        <p:txBody>
          <a:bodyPr/>
          <a:lstStyle>
            <a:lvl1pPr defTabSz="438150">
              <a:defRPr sz="3750">
                <a:effectLst>
                  <a:outerShdw sx="100000" sy="100000" kx="0" ky="0" algn="b" rotWithShape="0" blurRad="38100" dist="28575" dir="5400000">
                    <a:srgbClr val="000000"/>
                  </a:outerShdw>
                </a:effectLst>
              </a:defRPr>
            </a:lvl1pPr>
          </a:lstStyle>
          <a:p>
            <a:pPr/>
            <a:r>
              <a:t>How should the revision of the concept (diversification of the range, forms and targets of political expression) be translated into literature and in research?</a:t>
            </a:r>
          </a:p>
        </p:txBody>
      </p:sp>
      <p:sp>
        <p:nvSpPr>
          <p:cNvPr id="171" name="Shape 171"/>
          <p:cNvSpPr/>
          <p:nvPr>
            <p:ph type="body" idx="1"/>
          </p:nvPr>
        </p:nvSpPr>
        <p:spPr>
          <a:xfrm>
            <a:off x="1335260" y="3208850"/>
            <a:ext cx="10334280" cy="5663318"/>
          </a:xfrm>
          <a:prstGeom prst="rect">
            <a:avLst/>
          </a:prstGeom>
        </p:spPr>
        <p:txBody>
          <a:bodyPr/>
          <a:lstStyle/>
          <a:p>
            <a:pPr marL="185166" indent="-185166" defTabSz="473201">
              <a:spcBef>
                <a:spcPts val="2900"/>
              </a:spcBef>
              <a:buSzPct val="100000"/>
              <a:buAutoNum type="arabicPeriod" startAt="1"/>
              <a:defRPr sz="2835">
                <a:effectLst>
                  <a:outerShdw sx="100000" sy="100000" kx="0" ky="0" algn="b" rotWithShape="0" blurRad="41148" dist="30861" dir="5400000">
                    <a:srgbClr val="000000"/>
                  </a:outerShdw>
                </a:effectLst>
              </a:defRPr>
            </a:pPr>
            <a:r>
              <a:t> new agencies—collective organisations that structure political activity (GAP: What do traditional actors (political parties) do? What are the innovations? How successful are they?)</a:t>
            </a:r>
          </a:p>
          <a:p>
            <a:pPr marL="185166" indent="-185166" defTabSz="473201">
              <a:spcBef>
                <a:spcPts val="2900"/>
              </a:spcBef>
              <a:buSzPct val="100000"/>
              <a:buAutoNum type="arabicPeriod" startAt="1"/>
              <a:defRPr sz="2835">
                <a:effectLst>
                  <a:outerShdw sx="100000" sy="100000" kx="0" ky="0" algn="b" rotWithShape="0" blurRad="41148" dist="30861" dir="5400000">
                    <a:srgbClr val="000000"/>
                  </a:outerShdw>
                </a:effectLst>
              </a:defRPr>
            </a:pPr>
            <a:r>
              <a:t> diversification of the repertoires— reinvention of older forms of action or a consequence of technological innovation (GAP: What is the impact of new repetoires on participation and policy?)</a:t>
            </a:r>
          </a:p>
          <a:p>
            <a:pPr marL="185166" indent="-185166" defTabSz="473201">
              <a:spcBef>
                <a:spcPts val="2900"/>
              </a:spcBef>
              <a:buSzPct val="100000"/>
              <a:buAutoNum type="arabicPeriod" startAt="1"/>
              <a:defRPr sz="2835">
                <a:effectLst>
                  <a:outerShdw sx="100000" sy="100000" kx="0" ky="0" algn="b" rotWithShape="0" blurRad="41148" dist="30861" dir="5400000">
                    <a:srgbClr val="000000"/>
                  </a:outerShdw>
                </a:effectLst>
              </a:defRPr>
            </a:pPr>
            <a:r>
              <a:t> the changing targets of political action—the change in political power and authority to transnational and supranational public and private agents (GAP: Which and how are private actors pressured and to what extent?) </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3"/>
          <a:srcRect l="0" t="0" r="0" b="0"/>
          <a:stretch>
            <a:fillRect/>
          </a:stretch>
        </a:blipFill>
      </p:bgPr>
    </p:bg>
    <p:spTree>
      <p:nvGrpSpPr>
        <p:cNvPr id="1" name=""/>
        <p:cNvGrpSpPr/>
        <p:nvPr/>
      </p:nvGrpSpPr>
      <p:grpSpPr>
        <a:xfrm>
          <a:off x="0" y="0"/>
          <a:ext cx="0" cy="0"/>
          <a:chOff x="0" y="0"/>
          <a:chExt cx="0" cy="0"/>
        </a:xfrm>
      </p:grpSpPr>
      <p:sp>
        <p:nvSpPr>
          <p:cNvPr id="175" name="Shape 175"/>
          <p:cNvSpPr/>
          <p:nvPr>
            <p:ph type="body" sz="quarter" idx="1"/>
          </p:nvPr>
        </p:nvSpPr>
        <p:spPr>
          <a:xfrm>
            <a:off x="530844" y="478962"/>
            <a:ext cx="10502361" cy="1438461"/>
          </a:xfrm>
          <a:prstGeom prst="rect">
            <a:avLst/>
          </a:prstGeom>
        </p:spPr>
        <p:txBody>
          <a:bodyPr anchor="t"/>
          <a:lstStyle>
            <a:lvl1pPr marL="0" indent="0" defTabSz="391414">
              <a:spcBef>
                <a:spcPts val="2400"/>
              </a:spcBef>
              <a:buSzTx/>
              <a:buNone/>
              <a:defRPr sz="4020">
                <a:effectLst>
                  <a:outerShdw sx="100000" sy="100000" kx="0" ky="0" algn="b" rotWithShape="0" blurRad="34036" dist="25527" dir="5400000">
                    <a:srgbClr val="000000"/>
                  </a:outerShdw>
                </a:effectLst>
              </a:defRPr>
            </a:lvl1pPr>
          </a:lstStyle>
          <a:p>
            <a:pPr/>
            <a:r>
              <a:t>Youth political participation WoS journal articles for the last year — key factors exposed</a:t>
            </a:r>
          </a:p>
        </p:txBody>
      </p:sp>
      <p:pic>
        <p:nvPicPr>
          <p:cNvPr id="176" name="sum_without pol civ.jpg"/>
          <p:cNvPicPr>
            <a:picLocks noChangeAspect="1"/>
          </p:cNvPicPr>
          <p:nvPr/>
        </p:nvPicPr>
        <p:blipFill>
          <a:blip r:embed="rId4">
            <a:extLst/>
          </a:blip>
          <a:stretch>
            <a:fillRect/>
          </a:stretch>
        </p:blipFill>
        <p:spPr>
          <a:xfrm>
            <a:off x="1656771" y="2149702"/>
            <a:ext cx="9691258" cy="6952796"/>
          </a:xfrm>
          <a:prstGeom prst="rect">
            <a:avLst/>
          </a:prstGeom>
          <a:ln w="12700">
            <a:miter lim="400000"/>
          </a:ln>
        </p:spPr>
      </p:pic>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3"/>
          <a:srcRect l="0" t="0" r="0" b="0"/>
          <a:stretch>
            <a:fillRect/>
          </a:stretch>
        </a:blipFill>
      </p:bgPr>
    </p:bg>
    <p:spTree>
      <p:nvGrpSpPr>
        <p:cNvPr id="1" name=""/>
        <p:cNvGrpSpPr/>
        <p:nvPr/>
      </p:nvGrpSpPr>
      <p:grpSpPr>
        <a:xfrm>
          <a:off x="0" y="0"/>
          <a:ext cx="0" cy="0"/>
          <a:chOff x="0" y="0"/>
          <a:chExt cx="0" cy="0"/>
        </a:xfrm>
      </p:grpSpPr>
      <p:sp>
        <p:nvSpPr>
          <p:cNvPr id="180" name="Shape 180"/>
          <p:cNvSpPr/>
          <p:nvPr>
            <p:ph type="body" sz="quarter" idx="1"/>
          </p:nvPr>
        </p:nvSpPr>
        <p:spPr>
          <a:xfrm>
            <a:off x="530844" y="753969"/>
            <a:ext cx="10502361" cy="1438462"/>
          </a:xfrm>
          <a:prstGeom prst="rect">
            <a:avLst/>
          </a:prstGeom>
        </p:spPr>
        <p:txBody>
          <a:bodyPr anchor="t"/>
          <a:lstStyle>
            <a:lvl1pPr marL="0" indent="0" defTabSz="368045">
              <a:spcBef>
                <a:spcPts val="2200"/>
              </a:spcBef>
              <a:buSzTx/>
              <a:buNone/>
              <a:defRPr sz="3780">
                <a:effectLst>
                  <a:outerShdw sx="100000" sy="100000" kx="0" ky="0" algn="b" rotWithShape="0" blurRad="32004" dist="24003" dir="5400000">
                    <a:srgbClr val="000000"/>
                  </a:outerShdw>
                </a:effectLst>
              </a:defRPr>
            </a:lvl1pPr>
          </a:lstStyle>
          <a:p>
            <a:pPr/>
            <a:r>
              <a:t>Youth political participation WoS journal articles for the last year — associations between concepts</a:t>
            </a:r>
          </a:p>
        </p:txBody>
      </p:sp>
      <p:pic>
        <p:nvPicPr>
          <p:cNvPr id="181" name="Screenshot 2016-09-07 07.15.35.png"/>
          <p:cNvPicPr>
            <a:picLocks noChangeAspect="1"/>
          </p:cNvPicPr>
          <p:nvPr/>
        </p:nvPicPr>
        <p:blipFill>
          <a:blip r:embed="rId4">
            <a:extLst/>
          </a:blip>
          <a:stretch>
            <a:fillRect/>
          </a:stretch>
        </p:blipFill>
        <p:spPr>
          <a:xfrm>
            <a:off x="-1" y="3429716"/>
            <a:ext cx="13004801" cy="5051362"/>
          </a:xfrm>
          <a:prstGeom prst="rect">
            <a:avLst/>
          </a:prstGeom>
          <a:ln w="12700">
            <a:miter lim="400000"/>
          </a:ln>
        </p:spPr>
      </p:pic>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