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a-DK"/>
              <a:t>Klik for at redigere i master</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a-DK"/>
              <a:t>Klik for at redigere i master</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i master</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a-DK"/>
              <a:t>Klik for at redigere i master</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a-DK"/>
              <a:t>Rediger typografien i masterens</a:t>
            </a:r>
          </a:p>
        </p:txBody>
      </p:sp>
      <p:sp>
        <p:nvSpPr>
          <p:cNvPr id="5" name="Date Placeholder 4"/>
          <p:cNvSpPr>
            <a:spLocks noGrp="1"/>
          </p:cNvSpPr>
          <p:nvPr>
            <p:ph type="dt" sz="half" idx="10"/>
          </p:nvPr>
        </p:nvSpPr>
        <p:spPr/>
        <p:txBody>
          <a:bodyPr/>
          <a:lstStyle/>
          <a:p>
            <a:fld id="{42A54C80-263E-416B-A8E0-580EDEADCBDC}" type="datetimeFigureOut">
              <a:rPr lang="en-US" dirty="0"/>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B61BEF0D-F0BB-DE4B-95CE-6DB70DBA9567}" type="datetimeFigureOut">
              <a:rPr lang="en-US" dirty="0"/>
              <a:pPr/>
              <a:t>9/7/2016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Learning </a:t>
            </a:r>
            <a:r>
              <a:rPr lang="da-DK" dirty="0" err="1"/>
              <a:t>mobility</a:t>
            </a:r>
            <a:r>
              <a:rPr lang="da-DK" dirty="0"/>
              <a:t> in the </a:t>
            </a:r>
            <a:r>
              <a:rPr lang="da-DK" dirty="0" err="1"/>
              <a:t>field</a:t>
            </a:r>
            <a:r>
              <a:rPr lang="da-DK" dirty="0"/>
              <a:t> of </a:t>
            </a:r>
            <a:r>
              <a:rPr lang="da-DK" dirty="0" err="1"/>
              <a:t>youth</a:t>
            </a:r>
            <a:r>
              <a:rPr lang="da-DK" dirty="0"/>
              <a:t> – a research </a:t>
            </a:r>
            <a:r>
              <a:rPr lang="da-DK" dirty="0" err="1"/>
              <a:t>perspective</a:t>
            </a:r>
            <a:endParaRPr lang="da-DK" dirty="0"/>
          </a:p>
        </p:txBody>
      </p:sp>
      <p:sp>
        <p:nvSpPr>
          <p:cNvPr id="3" name="Undertitel 2"/>
          <p:cNvSpPr>
            <a:spLocks noGrp="1"/>
          </p:cNvSpPr>
          <p:nvPr>
            <p:ph type="subTitle" idx="1"/>
          </p:nvPr>
        </p:nvSpPr>
        <p:spPr/>
        <p:txBody>
          <a:bodyPr/>
          <a:lstStyle/>
          <a:p>
            <a:r>
              <a:rPr lang="da-DK" dirty="0"/>
              <a:t>European </a:t>
            </a:r>
            <a:r>
              <a:rPr lang="da-DK" dirty="0" err="1"/>
              <a:t>Youth</a:t>
            </a:r>
            <a:r>
              <a:rPr lang="da-DK" dirty="0"/>
              <a:t> Centre, Budapest 070916</a:t>
            </a:r>
          </a:p>
          <a:p>
            <a:r>
              <a:rPr lang="da-DK" dirty="0"/>
              <a:t>Søren Kristensen, </a:t>
            </a:r>
            <a:r>
              <a:rPr lang="da-DK" dirty="0" err="1"/>
              <a:t>PhD</a:t>
            </a:r>
            <a:endParaRPr lang="da-DK" dirty="0"/>
          </a:p>
        </p:txBody>
      </p:sp>
    </p:spTree>
    <p:extLst>
      <p:ext uri="{BB962C8B-B14F-4D97-AF65-F5344CB8AC3E}">
        <p14:creationId xmlns:p14="http://schemas.microsoft.com/office/powerpoint/2010/main" val="1749456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Using </a:t>
            </a:r>
            <a:r>
              <a:rPr lang="da-DK" dirty="0" err="1"/>
              <a:t>cultural</a:t>
            </a:r>
            <a:r>
              <a:rPr lang="da-DK" dirty="0"/>
              <a:t> differences as a </a:t>
            </a:r>
            <a:r>
              <a:rPr lang="da-DK" dirty="0" err="1"/>
              <a:t>vehicle</a:t>
            </a:r>
            <a:r>
              <a:rPr lang="da-DK" dirty="0"/>
              <a:t> for learning: 4 </a:t>
            </a:r>
            <a:r>
              <a:rPr lang="da-DK" dirty="0" err="1"/>
              <a:t>conditions</a:t>
            </a:r>
            <a:endParaRPr lang="da-DK" dirty="0"/>
          </a:p>
        </p:txBody>
      </p:sp>
      <p:sp>
        <p:nvSpPr>
          <p:cNvPr id="3" name="Pladsholder til indhold 2"/>
          <p:cNvSpPr>
            <a:spLocks noGrp="1"/>
          </p:cNvSpPr>
          <p:nvPr>
            <p:ph idx="1"/>
          </p:nvPr>
        </p:nvSpPr>
        <p:spPr>
          <a:xfrm>
            <a:off x="344557" y="2160589"/>
            <a:ext cx="8929445" cy="3880773"/>
          </a:xfrm>
        </p:spPr>
        <p:txBody>
          <a:bodyPr>
            <a:normAutofit/>
          </a:bodyPr>
          <a:lstStyle/>
          <a:p>
            <a:pPr lvl="1"/>
            <a:r>
              <a:rPr lang="da-DK" sz="2400" b="1" dirty="0" err="1"/>
              <a:t>Relativation</a:t>
            </a:r>
            <a:r>
              <a:rPr lang="da-DK" sz="2400" b="1" dirty="0"/>
              <a:t>: </a:t>
            </a:r>
            <a:r>
              <a:rPr lang="da-DK" sz="2400" dirty="0"/>
              <a:t>Issues </a:t>
            </a:r>
            <a:r>
              <a:rPr lang="da-DK" sz="2400" dirty="0" err="1"/>
              <a:t>addressed</a:t>
            </a:r>
            <a:r>
              <a:rPr lang="da-DK" sz="2400" dirty="0"/>
              <a:t> and tasks </a:t>
            </a:r>
            <a:r>
              <a:rPr lang="da-DK" sz="2400" dirty="0" err="1"/>
              <a:t>undertaken</a:t>
            </a:r>
            <a:r>
              <a:rPr lang="da-DK" sz="2400" dirty="0"/>
              <a:t> </a:t>
            </a:r>
            <a:r>
              <a:rPr lang="da-DK" sz="2400" dirty="0" err="1"/>
              <a:t>are</a:t>
            </a:r>
            <a:r>
              <a:rPr lang="da-DK" sz="2400" dirty="0"/>
              <a:t> relevant and </a:t>
            </a:r>
            <a:r>
              <a:rPr lang="da-DK" sz="2400" dirty="0" err="1"/>
              <a:t>recognisable</a:t>
            </a:r>
            <a:r>
              <a:rPr lang="da-DK" sz="2400" dirty="0"/>
              <a:t> to </a:t>
            </a:r>
            <a:r>
              <a:rPr lang="da-DK" sz="2400" dirty="0" err="1"/>
              <a:t>both</a:t>
            </a:r>
            <a:r>
              <a:rPr lang="da-DK" sz="2400" dirty="0"/>
              <a:t> sides, so </a:t>
            </a:r>
            <a:r>
              <a:rPr lang="da-DK" sz="2400" dirty="0" err="1"/>
              <a:t>that</a:t>
            </a:r>
            <a:r>
              <a:rPr lang="da-DK" sz="2400" dirty="0"/>
              <a:t> </a:t>
            </a:r>
            <a:r>
              <a:rPr lang="da-DK" sz="2400" dirty="0" err="1"/>
              <a:t>culturally</a:t>
            </a:r>
            <a:r>
              <a:rPr lang="da-DK" sz="2400" dirty="0"/>
              <a:t> </a:t>
            </a:r>
            <a:r>
              <a:rPr lang="da-DK" sz="2400" dirty="0" err="1"/>
              <a:t>determined</a:t>
            </a:r>
            <a:r>
              <a:rPr lang="da-DK" sz="2400" dirty="0"/>
              <a:t> differences </a:t>
            </a:r>
            <a:r>
              <a:rPr lang="da-DK" sz="2400" dirty="0" err="1"/>
              <a:t>between</a:t>
            </a:r>
            <a:r>
              <a:rPr lang="da-DK" sz="2400" dirty="0"/>
              <a:t> </a:t>
            </a:r>
            <a:r>
              <a:rPr lang="da-DK" sz="2400" dirty="0" err="1"/>
              <a:t>ways</a:t>
            </a:r>
            <a:r>
              <a:rPr lang="da-DK" sz="2400" dirty="0"/>
              <a:t> of organising and </a:t>
            </a:r>
            <a:r>
              <a:rPr lang="da-DK" sz="2400" dirty="0" err="1"/>
              <a:t>doing</a:t>
            </a:r>
            <a:r>
              <a:rPr lang="da-DK" sz="2400" dirty="0"/>
              <a:t> </a:t>
            </a:r>
            <a:r>
              <a:rPr lang="da-DK" sz="2400" dirty="0" err="1"/>
              <a:t>things</a:t>
            </a:r>
            <a:r>
              <a:rPr lang="da-DK" sz="2400" dirty="0"/>
              <a:t> </a:t>
            </a:r>
            <a:r>
              <a:rPr lang="da-DK" sz="2400" dirty="0" err="1"/>
              <a:t>become</a:t>
            </a:r>
            <a:r>
              <a:rPr lang="da-DK" sz="2400" dirty="0"/>
              <a:t> visible and </a:t>
            </a:r>
            <a:r>
              <a:rPr lang="da-DK" sz="2400" dirty="0" err="1"/>
              <a:t>can</a:t>
            </a:r>
            <a:r>
              <a:rPr lang="da-DK" sz="2400" dirty="0"/>
              <a:t> </a:t>
            </a:r>
            <a:r>
              <a:rPr lang="da-DK" sz="2400" dirty="0" err="1"/>
              <a:t>be</a:t>
            </a:r>
            <a:r>
              <a:rPr lang="da-DK" sz="2400" dirty="0"/>
              <a:t> </a:t>
            </a:r>
            <a:r>
              <a:rPr lang="da-DK" sz="2400" dirty="0" err="1"/>
              <a:t>compared</a:t>
            </a:r>
            <a:r>
              <a:rPr lang="da-DK" sz="2400" dirty="0"/>
              <a:t> and </a:t>
            </a:r>
            <a:r>
              <a:rPr lang="da-DK" sz="2400" dirty="0" err="1"/>
              <a:t>discussed</a:t>
            </a:r>
            <a:r>
              <a:rPr lang="da-DK" sz="2400" dirty="0"/>
              <a:t> </a:t>
            </a:r>
          </a:p>
          <a:p>
            <a:pPr lvl="1"/>
            <a:r>
              <a:rPr lang="da-DK" sz="2400" b="1" dirty="0" err="1"/>
              <a:t>Perspectivation</a:t>
            </a:r>
            <a:r>
              <a:rPr lang="da-DK" sz="2400" b="1" dirty="0"/>
              <a:t>:</a:t>
            </a:r>
            <a:r>
              <a:rPr lang="da-DK" sz="2400" dirty="0"/>
              <a:t> Participants </a:t>
            </a:r>
            <a:r>
              <a:rPr lang="da-DK" sz="2400" dirty="0" err="1"/>
              <a:t>are</a:t>
            </a:r>
            <a:r>
              <a:rPr lang="da-DK" sz="2400" dirty="0"/>
              <a:t> </a:t>
            </a:r>
            <a:r>
              <a:rPr lang="da-DK" sz="2400" dirty="0" err="1"/>
              <a:t>engaged</a:t>
            </a:r>
            <a:r>
              <a:rPr lang="da-DK" sz="2400" dirty="0"/>
              <a:t> in a </a:t>
            </a:r>
            <a:r>
              <a:rPr lang="da-DK" sz="2400" dirty="0" err="1"/>
              <a:t>process</a:t>
            </a:r>
            <a:r>
              <a:rPr lang="da-DK" sz="2400" dirty="0"/>
              <a:t> of </a:t>
            </a:r>
            <a:r>
              <a:rPr lang="da-DK" sz="2400" dirty="0" err="1"/>
              <a:t>reflective</a:t>
            </a:r>
            <a:r>
              <a:rPr lang="da-DK" sz="2400" dirty="0"/>
              <a:t> learning, and the </a:t>
            </a:r>
            <a:r>
              <a:rPr lang="da-DK" sz="2400" dirty="0" err="1"/>
              <a:t>necessary</a:t>
            </a:r>
            <a:r>
              <a:rPr lang="da-DK" sz="2400" dirty="0"/>
              <a:t> support for </a:t>
            </a:r>
            <a:r>
              <a:rPr lang="da-DK" sz="2400" dirty="0" err="1"/>
              <a:t>this</a:t>
            </a:r>
            <a:r>
              <a:rPr lang="da-DK" sz="2400" dirty="0"/>
              <a:t> </a:t>
            </a:r>
            <a:r>
              <a:rPr lang="da-DK" sz="2400" dirty="0" err="1"/>
              <a:t>process</a:t>
            </a:r>
            <a:r>
              <a:rPr lang="da-DK" sz="2400" dirty="0"/>
              <a:t> is </a:t>
            </a:r>
            <a:r>
              <a:rPr lang="da-DK" sz="2400" dirty="0" err="1"/>
              <a:t>available</a:t>
            </a:r>
            <a:r>
              <a:rPr lang="da-DK" sz="2400" dirty="0"/>
              <a:t> </a:t>
            </a:r>
            <a:r>
              <a:rPr lang="da-DK" sz="2400" dirty="0" err="1"/>
              <a:t>before</a:t>
            </a:r>
            <a:r>
              <a:rPr lang="da-DK" sz="2400" dirty="0"/>
              <a:t>, </a:t>
            </a:r>
            <a:r>
              <a:rPr lang="da-DK" sz="2400" dirty="0" err="1"/>
              <a:t>during</a:t>
            </a:r>
            <a:r>
              <a:rPr lang="da-DK" sz="2400" dirty="0"/>
              <a:t> and </a:t>
            </a:r>
            <a:r>
              <a:rPr lang="da-DK" sz="2400" dirty="0" err="1"/>
              <a:t>after</a:t>
            </a:r>
            <a:r>
              <a:rPr lang="da-DK" sz="2400" dirty="0"/>
              <a:t> the event</a:t>
            </a:r>
          </a:p>
          <a:p>
            <a:pPr marL="457200" lvl="1" indent="0">
              <a:buNone/>
            </a:pPr>
            <a:r>
              <a:rPr lang="da-DK" sz="2400" dirty="0"/>
              <a:t>												</a:t>
            </a:r>
            <a:r>
              <a:rPr lang="da-DK" sz="2000" dirty="0"/>
              <a:t>(Kristensen, 2004)</a:t>
            </a:r>
          </a:p>
        </p:txBody>
      </p:sp>
    </p:spTree>
    <p:extLst>
      <p:ext uri="{BB962C8B-B14F-4D97-AF65-F5344CB8AC3E}">
        <p14:creationId xmlns:p14="http://schemas.microsoft.com/office/powerpoint/2010/main" val="2302781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Contentions</a:t>
            </a:r>
            <a:r>
              <a:rPr lang="da-DK" dirty="0"/>
              <a:t>:</a:t>
            </a:r>
          </a:p>
        </p:txBody>
      </p:sp>
      <p:sp>
        <p:nvSpPr>
          <p:cNvPr id="3" name="Pladsholder til indhold 2"/>
          <p:cNvSpPr>
            <a:spLocks noGrp="1"/>
          </p:cNvSpPr>
          <p:nvPr>
            <p:ph idx="1"/>
          </p:nvPr>
        </p:nvSpPr>
        <p:spPr/>
        <p:txBody>
          <a:bodyPr/>
          <a:lstStyle/>
          <a:p>
            <a:r>
              <a:rPr lang="da-DK" sz="2400" dirty="0"/>
              <a:t>Learning </a:t>
            </a:r>
            <a:r>
              <a:rPr lang="da-DK" sz="2400" dirty="0" err="1"/>
              <a:t>processes</a:t>
            </a:r>
            <a:r>
              <a:rPr lang="da-DK" sz="2400" dirty="0"/>
              <a:t> </a:t>
            </a:r>
            <a:r>
              <a:rPr lang="da-DK" sz="2400" dirty="0" err="1"/>
              <a:t>are</a:t>
            </a:r>
            <a:r>
              <a:rPr lang="da-DK" sz="2400" dirty="0"/>
              <a:t> </a:t>
            </a:r>
            <a:r>
              <a:rPr lang="da-DK" sz="2400" dirty="0" err="1"/>
              <a:t>imperfectly</a:t>
            </a:r>
            <a:r>
              <a:rPr lang="da-DK" sz="2400" dirty="0"/>
              <a:t> </a:t>
            </a:r>
            <a:r>
              <a:rPr lang="da-DK" sz="2400" dirty="0" err="1"/>
              <a:t>understood</a:t>
            </a:r>
            <a:r>
              <a:rPr lang="da-DK" sz="2400" dirty="0"/>
              <a:t>, and </a:t>
            </a:r>
            <a:r>
              <a:rPr lang="da-DK" sz="2400" dirty="0" err="1"/>
              <a:t>therefore</a:t>
            </a:r>
            <a:r>
              <a:rPr lang="da-DK" sz="2400" dirty="0"/>
              <a:t> </a:t>
            </a:r>
            <a:r>
              <a:rPr lang="da-DK" sz="2400" dirty="0" err="1"/>
              <a:t>we</a:t>
            </a:r>
            <a:r>
              <a:rPr lang="da-DK" sz="2400" dirty="0"/>
              <a:t> </a:t>
            </a:r>
            <a:r>
              <a:rPr lang="da-DK" sz="2400" dirty="0" err="1"/>
              <a:t>often</a:t>
            </a:r>
            <a:r>
              <a:rPr lang="da-DK" sz="2400" dirty="0"/>
              <a:t> do not </a:t>
            </a:r>
            <a:r>
              <a:rPr lang="da-DK" sz="2400" dirty="0" err="1"/>
              <a:t>manage</a:t>
            </a:r>
            <a:r>
              <a:rPr lang="da-DK" sz="2400" dirty="0"/>
              <a:t> to </a:t>
            </a:r>
            <a:r>
              <a:rPr lang="da-DK" sz="2400" dirty="0" err="1"/>
              <a:t>extract</a:t>
            </a:r>
            <a:r>
              <a:rPr lang="da-DK" sz="2400" dirty="0"/>
              <a:t> the </a:t>
            </a:r>
            <a:r>
              <a:rPr lang="da-DK" sz="2400" dirty="0" err="1"/>
              <a:t>full</a:t>
            </a:r>
            <a:r>
              <a:rPr lang="da-DK" sz="2400" dirty="0"/>
              <a:t> </a:t>
            </a:r>
            <a:r>
              <a:rPr lang="da-DK" sz="2400" dirty="0" err="1"/>
              <a:t>value</a:t>
            </a:r>
            <a:r>
              <a:rPr lang="da-DK" sz="2400" dirty="0"/>
              <a:t> of </a:t>
            </a:r>
            <a:r>
              <a:rPr lang="da-DK" sz="2400" dirty="0" err="1"/>
              <a:t>mobility</a:t>
            </a:r>
            <a:r>
              <a:rPr lang="da-DK" sz="2400" dirty="0"/>
              <a:t> </a:t>
            </a:r>
            <a:r>
              <a:rPr lang="da-DK" sz="2400" dirty="0" err="1"/>
              <a:t>activities</a:t>
            </a:r>
            <a:endParaRPr lang="da-DK" sz="2400" dirty="0"/>
          </a:p>
          <a:p>
            <a:r>
              <a:rPr lang="da-DK" sz="2400" dirty="0" err="1"/>
              <a:t>Programmes</a:t>
            </a:r>
            <a:r>
              <a:rPr lang="da-DK" sz="2400" dirty="0"/>
              <a:t> and </a:t>
            </a:r>
            <a:r>
              <a:rPr lang="da-DK" sz="2400" dirty="0" err="1"/>
              <a:t>schemes</a:t>
            </a:r>
            <a:r>
              <a:rPr lang="da-DK" sz="2400" dirty="0"/>
              <a:t> </a:t>
            </a:r>
            <a:r>
              <a:rPr lang="da-DK" sz="2400" dirty="0" err="1"/>
              <a:t>are</a:t>
            </a:r>
            <a:r>
              <a:rPr lang="da-DK" sz="2400" dirty="0"/>
              <a:t> </a:t>
            </a:r>
            <a:r>
              <a:rPr lang="da-DK" sz="2400" dirty="0" err="1"/>
              <a:t>colonised</a:t>
            </a:r>
            <a:r>
              <a:rPr lang="da-DK" sz="2400" dirty="0"/>
              <a:t> by the most </a:t>
            </a:r>
            <a:r>
              <a:rPr lang="da-DK" sz="2400" dirty="0" err="1"/>
              <a:t>resourceful</a:t>
            </a:r>
            <a:r>
              <a:rPr lang="da-DK" sz="2400" dirty="0"/>
              <a:t> </a:t>
            </a:r>
            <a:r>
              <a:rPr lang="da-DK" sz="2400" dirty="0" err="1"/>
              <a:t>young</a:t>
            </a:r>
            <a:r>
              <a:rPr lang="da-DK" sz="2400" dirty="0"/>
              <a:t> </a:t>
            </a:r>
            <a:r>
              <a:rPr lang="da-DK" sz="2400" dirty="0" err="1"/>
              <a:t>people</a:t>
            </a:r>
            <a:r>
              <a:rPr lang="da-DK" sz="2400" dirty="0"/>
              <a:t>, and </a:t>
            </a:r>
            <a:r>
              <a:rPr lang="da-DK" sz="2400" dirty="0" err="1"/>
              <a:t>those</a:t>
            </a:r>
            <a:r>
              <a:rPr lang="da-DK" sz="2400" dirty="0"/>
              <a:t> with </a:t>
            </a:r>
            <a:r>
              <a:rPr lang="da-DK" sz="2400" dirty="0" err="1"/>
              <a:t>fewer</a:t>
            </a:r>
            <a:r>
              <a:rPr lang="da-DK" sz="2400" dirty="0"/>
              <a:t> </a:t>
            </a:r>
            <a:r>
              <a:rPr lang="da-DK" sz="2400" dirty="0" err="1"/>
              <a:t>opportunities</a:t>
            </a:r>
            <a:r>
              <a:rPr lang="da-DK" sz="2400" dirty="0"/>
              <a:t> </a:t>
            </a:r>
            <a:r>
              <a:rPr lang="da-DK" sz="2400" dirty="0" err="1"/>
              <a:t>seldom</a:t>
            </a:r>
            <a:r>
              <a:rPr lang="da-DK" sz="2400" dirty="0"/>
              <a:t> </a:t>
            </a:r>
            <a:r>
              <a:rPr lang="da-DK" sz="2400" dirty="0" err="1"/>
              <a:t>participate</a:t>
            </a:r>
            <a:endParaRPr lang="da-DK" sz="2400" dirty="0"/>
          </a:p>
          <a:p>
            <a:r>
              <a:rPr lang="da-DK" sz="2400" dirty="0" err="1"/>
              <a:t>There</a:t>
            </a:r>
            <a:r>
              <a:rPr lang="da-DK" sz="2400" dirty="0"/>
              <a:t> is </a:t>
            </a:r>
            <a:r>
              <a:rPr lang="da-DK" sz="2400" dirty="0" err="1"/>
              <a:t>only</a:t>
            </a:r>
            <a:r>
              <a:rPr lang="da-DK" sz="2400" dirty="0"/>
              <a:t> </a:t>
            </a:r>
            <a:r>
              <a:rPr lang="da-DK" sz="2400" dirty="0" err="1"/>
              <a:t>limited</a:t>
            </a:r>
            <a:r>
              <a:rPr lang="da-DK" sz="2400" dirty="0"/>
              <a:t> </a:t>
            </a:r>
            <a:r>
              <a:rPr lang="da-DK" sz="2400" dirty="0" err="1"/>
              <a:t>interaction</a:t>
            </a:r>
            <a:r>
              <a:rPr lang="da-DK" sz="2400" dirty="0"/>
              <a:t> </a:t>
            </a:r>
            <a:r>
              <a:rPr lang="da-DK" sz="2400" dirty="0" err="1"/>
              <a:t>between</a:t>
            </a:r>
            <a:r>
              <a:rPr lang="da-DK" sz="2400" dirty="0"/>
              <a:t> researchers and </a:t>
            </a:r>
            <a:r>
              <a:rPr lang="da-DK" sz="2400" dirty="0" err="1"/>
              <a:t>practitioners</a:t>
            </a:r>
            <a:endParaRPr lang="da-DK" sz="2400" dirty="0"/>
          </a:p>
          <a:p>
            <a:endParaRPr lang="da-DK" dirty="0"/>
          </a:p>
          <a:p>
            <a:endParaRPr lang="da-DK" dirty="0"/>
          </a:p>
          <a:p>
            <a:endParaRPr lang="da-DK" dirty="0"/>
          </a:p>
          <a:p>
            <a:endParaRPr lang="da-DK" dirty="0"/>
          </a:p>
        </p:txBody>
      </p:sp>
    </p:spTree>
    <p:extLst>
      <p:ext uri="{BB962C8B-B14F-4D97-AF65-F5344CB8AC3E}">
        <p14:creationId xmlns:p14="http://schemas.microsoft.com/office/powerpoint/2010/main" val="1471855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89368" y="839789"/>
            <a:ext cx="8596668" cy="1320800"/>
          </a:xfrm>
        </p:spPr>
        <p:txBody>
          <a:bodyPr>
            <a:normAutofit/>
          </a:bodyPr>
          <a:lstStyle/>
          <a:p>
            <a:r>
              <a:rPr lang="da-DK" sz="4800" dirty="0" err="1"/>
              <a:t>What</a:t>
            </a:r>
            <a:r>
              <a:rPr lang="da-DK" sz="4800" dirty="0"/>
              <a:t> is it?</a:t>
            </a:r>
          </a:p>
        </p:txBody>
      </p:sp>
      <p:sp>
        <p:nvSpPr>
          <p:cNvPr id="3" name="Pladsholder til indhold 2"/>
          <p:cNvSpPr>
            <a:spLocks noGrp="1"/>
          </p:cNvSpPr>
          <p:nvPr>
            <p:ph idx="1"/>
          </p:nvPr>
        </p:nvSpPr>
        <p:spPr/>
        <p:txBody>
          <a:bodyPr>
            <a:normAutofit fontScale="92500" lnSpcReduction="10000"/>
          </a:bodyPr>
          <a:lstStyle/>
          <a:p>
            <a:pPr marL="0" indent="0">
              <a:buNone/>
            </a:pPr>
            <a:r>
              <a:rPr lang="da-DK" sz="2400" dirty="0"/>
              <a:t>”Transnational </a:t>
            </a:r>
            <a:r>
              <a:rPr lang="da-DK" sz="2400" dirty="0" err="1"/>
              <a:t>mobility</a:t>
            </a:r>
            <a:r>
              <a:rPr lang="da-DK" sz="2400" dirty="0"/>
              <a:t> </a:t>
            </a:r>
            <a:r>
              <a:rPr lang="da-DK" sz="2400" dirty="0" err="1"/>
              <a:t>undertaken</a:t>
            </a:r>
            <a:r>
              <a:rPr lang="da-DK" sz="2400" dirty="0"/>
              <a:t> for a </a:t>
            </a:r>
            <a:r>
              <a:rPr lang="da-DK" sz="2400" dirty="0" err="1"/>
              <a:t>period</a:t>
            </a:r>
            <a:r>
              <a:rPr lang="da-DK" sz="2400" dirty="0"/>
              <a:t> of time, </a:t>
            </a:r>
            <a:r>
              <a:rPr lang="da-DK" sz="2400" dirty="0" err="1"/>
              <a:t>consciously</a:t>
            </a:r>
            <a:r>
              <a:rPr lang="da-DK" sz="2400" dirty="0"/>
              <a:t> </a:t>
            </a:r>
            <a:r>
              <a:rPr lang="da-DK" sz="2400" dirty="0" err="1"/>
              <a:t>organised</a:t>
            </a:r>
            <a:r>
              <a:rPr lang="da-DK" sz="2400" dirty="0"/>
              <a:t> for learning purposes” (EPLM)</a:t>
            </a:r>
          </a:p>
          <a:p>
            <a:pPr marL="0" indent="0">
              <a:buNone/>
            </a:pPr>
            <a:endParaRPr lang="da-DK" sz="2400" dirty="0"/>
          </a:p>
          <a:p>
            <a:pPr marL="0" indent="0">
              <a:buNone/>
            </a:pPr>
            <a:r>
              <a:rPr lang="da-DK" sz="2400" dirty="0" err="1"/>
              <a:t>Examples</a:t>
            </a:r>
            <a:r>
              <a:rPr lang="da-DK" sz="2400" dirty="0"/>
              <a:t>:</a:t>
            </a:r>
          </a:p>
          <a:p>
            <a:pPr>
              <a:buFontTx/>
              <a:buChar char="-"/>
            </a:pPr>
            <a:r>
              <a:rPr lang="da-DK" sz="2400" dirty="0"/>
              <a:t>Bi- &amp; multilateral </a:t>
            </a:r>
            <a:r>
              <a:rPr lang="da-DK" sz="2400" dirty="0" err="1"/>
              <a:t>youth</a:t>
            </a:r>
            <a:r>
              <a:rPr lang="da-DK" sz="2400" dirty="0"/>
              <a:t> </a:t>
            </a:r>
            <a:r>
              <a:rPr lang="da-DK" sz="2400" dirty="0" err="1"/>
              <a:t>encounters</a:t>
            </a:r>
            <a:endParaRPr lang="da-DK" sz="2400" dirty="0"/>
          </a:p>
          <a:p>
            <a:pPr>
              <a:buFontTx/>
              <a:buChar char="-"/>
            </a:pPr>
            <a:r>
              <a:rPr lang="da-DK" sz="2400" dirty="0"/>
              <a:t>Work camps</a:t>
            </a:r>
          </a:p>
          <a:p>
            <a:pPr>
              <a:buFontTx/>
              <a:buChar char="-"/>
            </a:pPr>
            <a:r>
              <a:rPr lang="da-DK" sz="2400" dirty="0"/>
              <a:t>School </a:t>
            </a:r>
            <a:r>
              <a:rPr lang="da-DK" sz="2400" dirty="0" err="1"/>
              <a:t>stays</a:t>
            </a:r>
            <a:endParaRPr lang="da-DK" sz="2400" dirty="0"/>
          </a:p>
          <a:p>
            <a:pPr>
              <a:buFontTx/>
              <a:buChar char="-"/>
            </a:pPr>
            <a:r>
              <a:rPr lang="da-DK" sz="2400" dirty="0" err="1"/>
              <a:t>Voluntary</a:t>
            </a:r>
            <a:r>
              <a:rPr lang="da-DK" sz="2400" dirty="0"/>
              <a:t> service</a:t>
            </a:r>
          </a:p>
          <a:p>
            <a:pPr>
              <a:buFontTx/>
              <a:buChar char="-"/>
            </a:pPr>
            <a:r>
              <a:rPr lang="da-DK" sz="2400" dirty="0" err="1"/>
              <a:t>Placements</a:t>
            </a:r>
            <a:endParaRPr lang="da-DK" sz="2400" dirty="0"/>
          </a:p>
        </p:txBody>
      </p:sp>
    </p:spTree>
    <p:extLst>
      <p:ext uri="{BB962C8B-B14F-4D97-AF65-F5344CB8AC3E}">
        <p14:creationId xmlns:p14="http://schemas.microsoft.com/office/powerpoint/2010/main" val="3759012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400" dirty="0" err="1"/>
              <a:t>Why</a:t>
            </a:r>
            <a:r>
              <a:rPr lang="da-DK" sz="4400" dirty="0"/>
              <a:t> </a:t>
            </a:r>
            <a:r>
              <a:rPr lang="da-DK" sz="4400" dirty="0" err="1"/>
              <a:t>are</a:t>
            </a:r>
            <a:r>
              <a:rPr lang="da-DK" sz="4400" dirty="0"/>
              <a:t> </a:t>
            </a:r>
            <a:r>
              <a:rPr lang="da-DK" sz="4400" dirty="0" err="1"/>
              <a:t>we</a:t>
            </a:r>
            <a:r>
              <a:rPr lang="da-DK" sz="4400" dirty="0"/>
              <a:t> </a:t>
            </a:r>
            <a:r>
              <a:rPr lang="da-DK" sz="4400" dirty="0" err="1"/>
              <a:t>doing</a:t>
            </a:r>
            <a:r>
              <a:rPr lang="da-DK" sz="4400" dirty="0"/>
              <a:t> it?</a:t>
            </a:r>
          </a:p>
        </p:txBody>
      </p:sp>
      <p:sp>
        <p:nvSpPr>
          <p:cNvPr id="3" name="Pladsholder til indhold 2"/>
          <p:cNvSpPr>
            <a:spLocks noGrp="1"/>
          </p:cNvSpPr>
          <p:nvPr>
            <p:ph idx="1"/>
          </p:nvPr>
        </p:nvSpPr>
        <p:spPr/>
        <p:txBody>
          <a:bodyPr/>
          <a:lstStyle/>
          <a:p>
            <a:pPr marL="0" indent="0">
              <a:buNone/>
            </a:pPr>
            <a:r>
              <a:rPr lang="en-GB" dirty="0"/>
              <a:t>”Learning mobility, meaning transnational mobility for the purpose of acquiring new knowledge, skills and competences, is one of the fundamental ways in which young people can strengthen their future employability, as well as their intercultural awareness, personal development, creativity and active citizenship. Europeans who are mobile as young learners are more likely to be mobile as workers later in life”.</a:t>
            </a:r>
            <a:endParaRPr lang="da-DK" dirty="0"/>
          </a:p>
          <a:p>
            <a:pPr marL="0" indent="0">
              <a:buNone/>
            </a:pPr>
            <a:r>
              <a:rPr lang="en-GB" dirty="0"/>
              <a:t> </a:t>
            </a:r>
            <a:endParaRPr lang="da-DK" dirty="0"/>
          </a:p>
          <a:p>
            <a:pPr marL="0" indent="0">
              <a:buNone/>
            </a:pPr>
            <a:r>
              <a:rPr lang="en-GB" dirty="0"/>
              <a:t>                      Council Recommendation of June 28, 2011 (”Youth on the Move”)</a:t>
            </a:r>
            <a:endParaRPr lang="da-DK" dirty="0"/>
          </a:p>
          <a:p>
            <a:pPr marL="0" indent="0">
              <a:buNone/>
            </a:pPr>
            <a:endParaRPr lang="da-DK" dirty="0"/>
          </a:p>
        </p:txBody>
      </p:sp>
    </p:spTree>
    <p:extLst>
      <p:ext uri="{BB962C8B-B14F-4D97-AF65-F5344CB8AC3E}">
        <p14:creationId xmlns:p14="http://schemas.microsoft.com/office/powerpoint/2010/main" val="283080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4400" dirty="0"/>
              <a:t>How </a:t>
            </a:r>
            <a:r>
              <a:rPr lang="da-DK" sz="4400" dirty="0" err="1"/>
              <a:t>many</a:t>
            </a:r>
            <a:r>
              <a:rPr lang="da-DK" sz="4400" dirty="0"/>
              <a:t>?</a:t>
            </a:r>
          </a:p>
        </p:txBody>
      </p:sp>
      <p:sp>
        <p:nvSpPr>
          <p:cNvPr id="3" name="Pladsholder til indhold 2"/>
          <p:cNvSpPr>
            <a:spLocks noGrp="1"/>
          </p:cNvSpPr>
          <p:nvPr>
            <p:ph idx="1"/>
          </p:nvPr>
        </p:nvSpPr>
        <p:spPr/>
        <p:txBody>
          <a:bodyPr>
            <a:normAutofit/>
          </a:bodyPr>
          <a:lstStyle/>
          <a:p>
            <a:pPr marL="0" indent="0">
              <a:buNone/>
            </a:pPr>
            <a:r>
              <a:rPr lang="da-DK" sz="3200" dirty="0"/>
              <a:t>”</a:t>
            </a:r>
            <a:r>
              <a:rPr lang="da-DK" sz="3200" dirty="0" err="1"/>
              <a:t>Study</a:t>
            </a:r>
            <a:r>
              <a:rPr lang="da-DK" sz="3200" dirty="0"/>
              <a:t> on </a:t>
            </a:r>
            <a:r>
              <a:rPr lang="da-DK" sz="3200" dirty="0" err="1"/>
              <a:t>mobility</a:t>
            </a:r>
            <a:r>
              <a:rPr lang="da-DK" sz="3200" dirty="0"/>
              <a:t> </a:t>
            </a:r>
            <a:r>
              <a:rPr lang="da-DK" sz="3200" dirty="0" err="1"/>
              <a:t>developments</a:t>
            </a:r>
            <a:r>
              <a:rPr lang="da-DK" sz="3200" dirty="0"/>
              <a:t> in school </a:t>
            </a:r>
            <a:r>
              <a:rPr lang="da-DK" sz="3200" dirty="0" err="1"/>
              <a:t>education</a:t>
            </a:r>
            <a:r>
              <a:rPr lang="da-DK" sz="3200" dirty="0"/>
              <a:t>, </a:t>
            </a:r>
            <a:r>
              <a:rPr lang="da-DK" sz="3200" dirty="0" err="1"/>
              <a:t>vocational</a:t>
            </a:r>
            <a:r>
              <a:rPr lang="da-DK" sz="3200" dirty="0"/>
              <a:t> </a:t>
            </a:r>
            <a:r>
              <a:rPr lang="da-DK" sz="3200" dirty="0" err="1"/>
              <a:t>education</a:t>
            </a:r>
            <a:r>
              <a:rPr lang="da-DK" sz="3200" dirty="0"/>
              <a:t> and </a:t>
            </a:r>
            <a:r>
              <a:rPr lang="da-DK" sz="3200" dirty="0" err="1"/>
              <a:t>training</a:t>
            </a:r>
            <a:r>
              <a:rPr lang="da-DK" sz="3200" dirty="0"/>
              <a:t>, </a:t>
            </a:r>
            <a:r>
              <a:rPr lang="da-DK" sz="3200" dirty="0" err="1"/>
              <a:t>adult</a:t>
            </a:r>
            <a:r>
              <a:rPr lang="da-DK" sz="3200" dirty="0"/>
              <a:t> </a:t>
            </a:r>
            <a:r>
              <a:rPr lang="da-DK" sz="3200" dirty="0" err="1"/>
              <a:t>education</a:t>
            </a:r>
            <a:r>
              <a:rPr lang="da-DK" sz="3200" dirty="0"/>
              <a:t> and </a:t>
            </a:r>
            <a:r>
              <a:rPr lang="da-DK" sz="3200" dirty="0" err="1"/>
              <a:t>youth</a:t>
            </a:r>
            <a:r>
              <a:rPr lang="da-DK" sz="3200" dirty="0"/>
              <a:t>” (European </a:t>
            </a:r>
            <a:r>
              <a:rPr lang="da-DK" sz="3200" dirty="0" err="1"/>
              <a:t>Commission</a:t>
            </a:r>
            <a:r>
              <a:rPr lang="da-DK" sz="3200" dirty="0"/>
              <a:t>, 2012): </a:t>
            </a:r>
            <a:r>
              <a:rPr lang="da-DK" sz="3200" dirty="0">
                <a:solidFill>
                  <a:srgbClr val="FF0000"/>
                </a:solidFill>
              </a:rPr>
              <a:t>430.000 </a:t>
            </a:r>
            <a:r>
              <a:rPr lang="da-DK" sz="3200" dirty="0" err="1">
                <a:solidFill>
                  <a:srgbClr val="FF0000"/>
                </a:solidFill>
              </a:rPr>
              <a:t>annually</a:t>
            </a:r>
            <a:r>
              <a:rPr lang="da-DK" sz="3200" dirty="0">
                <a:solidFill>
                  <a:srgbClr val="FF0000"/>
                </a:solidFill>
              </a:rPr>
              <a:t> </a:t>
            </a:r>
          </a:p>
        </p:txBody>
      </p:sp>
    </p:spTree>
    <p:extLst>
      <p:ext uri="{BB962C8B-B14F-4D97-AF65-F5344CB8AC3E}">
        <p14:creationId xmlns:p14="http://schemas.microsoft.com/office/powerpoint/2010/main" val="138345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Aspects</a:t>
            </a:r>
            <a:r>
              <a:rPr lang="da-DK" dirty="0"/>
              <a:t> of </a:t>
            </a:r>
            <a:r>
              <a:rPr lang="da-DK" dirty="0" err="1"/>
              <a:t>current</a:t>
            </a:r>
            <a:r>
              <a:rPr lang="da-DK" dirty="0"/>
              <a:t> research:</a:t>
            </a:r>
          </a:p>
        </p:txBody>
      </p:sp>
      <p:sp>
        <p:nvSpPr>
          <p:cNvPr id="3" name="Pladsholder til indhold 2"/>
          <p:cNvSpPr>
            <a:spLocks noGrp="1"/>
          </p:cNvSpPr>
          <p:nvPr>
            <p:ph idx="1"/>
          </p:nvPr>
        </p:nvSpPr>
        <p:spPr/>
        <p:txBody>
          <a:bodyPr>
            <a:normAutofit fontScale="92500"/>
          </a:bodyPr>
          <a:lstStyle/>
          <a:p>
            <a:r>
              <a:rPr lang="da-DK" sz="3200" dirty="0"/>
              <a:t>Limited research</a:t>
            </a:r>
          </a:p>
          <a:p>
            <a:r>
              <a:rPr lang="da-DK" sz="3200" dirty="0" err="1"/>
              <a:t>Linked</a:t>
            </a:r>
            <a:r>
              <a:rPr lang="da-DK" sz="3200" dirty="0"/>
              <a:t> to </a:t>
            </a:r>
            <a:r>
              <a:rPr lang="da-DK" sz="3200" dirty="0" err="1"/>
              <a:t>programmes</a:t>
            </a:r>
            <a:r>
              <a:rPr lang="da-DK" sz="3200" dirty="0"/>
              <a:t>/</a:t>
            </a:r>
            <a:r>
              <a:rPr lang="da-DK" sz="3200" dirty="0" err="1"/>
              <a:t>schemes</a:t>
            </a:r>
            <a:r>
              <a:rPr lang="da-DK" sz="3200" dirty="0"/>
              <a:t> (</a:t>
            </a:r>
            <a:r>
              <a:rPr lang="da-DK" sz="3200" dirty="0" err="1"/>
              <a:t>evaluations</a:t>
            </a:r>
            <a:r>
              <a:rPr lang="da-DK" sz="3200" dirty="0"/>
              <a:t>)</a:t>
            </a:r>
          </a:p>
          <a:p>
            <a:r>
              <a:rPr lang="da-DK" sz="3200" dirty="0" err="1"/>
              <a:t>Few</a:t>
            </a:r>
            <a:r>
              <a:rPr lang="da-DK" sz="3200" dirty="0"/>
              <a:t> </a:t>
            </a:r>
            <a:r>
              <a:rPr lang="da-DK" sz="3200" dirty="0" err="1"/>
              <a:t>longitudinal</a:t>
            </a:r>
            <a:r>
              <a:rPr lang="da-DK" sz="3200" dirty="0"/>
              <a:t> studies</a:t>
            </a:r>
          </a:p>
          <a:p>
            <a:r>
              <a:rPr lang="da-DK" sz="3200" dirty="0" err="1"/>
              <a:t>Very</a:t>
            </a:r>
            <a:r>
              <a:rPr lang="da-DK" sz="3200" dirty="0"/>
              <a:t> positive </a:t>
            </a:r>
            <a:r>
              <a:rPr lang="da-DK" sz="3200" dirty="0" err="1"/>
              <a:t>outcomes</a:t>
            </a:r>
            <a:r>
              <a:rPr lang="da-DK" sz="3200" dirty="0"/>
              <a:t> (but: participants </a:t>
            </a:r>
            <a:r>
              <a:rPr lang="da-DK" sz="3200" dirty="0" err="1"/>
              <a:t>often</a:t>
            </a:r>
            <a:r>
              <a:rPr lang="da-DK" sz="3200" dirty="0"/>
              <a:t> </a:t>
            </a:r>
            <a:r>
              <a:rPr lang="da-DK" sz="3200" dirty="0" err="1"/>
              <a:t>among</a:t>
            </a:r>
            <a:r>
              <a:rPr lang="da-DK" sz="3200" dirty="0"/>
              <a:t> the most </a:t>
            </a:r>
            <a:r>
              <a:rPr lang="da-DK" sz="3200" dirty="0" err="1"/>
              <a:t>resourceful</a:t>
            </a:r>
            <a:r>
              <a:rPr lang="da-DK" sz="3200" dirty="0"/>
              <a:t> persons in the </a:t>
            </a:r>
            <a:r>
              <a:rPr lang="da-DK" sz="3200" dirty="0" err="1"/>
              <a:t>target</a:t>
            </a:r>
            <a:r>
              <a:rPr lang="da-DK" sz="3200" dirty="0"/>
              <a:t> </a:t>
            </a:r>
            <a:r>
              <a:rPr lang="da-DK" sz="3200" dirty="0" err="1"/>
              <a:t>group</a:t>
            </a:r>
            <a:r>
              <a:rPr lang="da-DK" sz="3200" dirty="0"/>
              <a:t>)</a:t>
            </a:r>
          </a:p>
          <a:p>
            <a:r>
              <a:rPr lang="da-DK" sz="3200" dirty="0" err="1"/>
              <a:t>Lack</a:t>
            </a:r>
            <a:r>
              <a:rPr lang="da-DK" sz="3200" dirty="0"/>
              <a:t> of </a:t>
            </a:r>
            <a:r>
              <a:rPr lang="da-DK" sz="3200" dirty="0" err="1"/>
              <a:t>dedicated</a:t>
            </a:r>
            <a:r>
              <a:rPr lang="da-DK" sz="3200" dirty="0"/>
              <a:t> </a:t>
            </a:r>
            <a:r>
              <a:rPr lang="da-DK" sz="3200" dirty="0" err="1"/>
              <a:t>pedagogical</a:t>
            </a:r>
            <a:r>
              <a:rPr lang="da-DK" sz="3200" dirty="0"/>
              <a:t> </a:t>
            </a:r>
            <a:r>
              <a:rPr lang="da-DK" sz="3200" dirty="0" err="1"/>
              <a:t>theories</a:t>
            </a:r>
            <a:endParaRPr lang="da-DK" sz="3200" dirty="0"/>
          </a:p>
          <a:p>
            <a:endParaRPr lang="da-DK" sz="3200" dirty="0"/>
          </a:p>
          <a:p>
            <a:endParaRPr lang="da-DK" dirty="0"/>
          </a:p>
          <a:p>
            <a:endParaRPr lang="da-DK" dirty="0"/>
          </a:p>
        </p:txBody>
      </p:sp>
    </p:spTree>
    <p:extLst>
      <p:ext uri="{BB962C8B-B14F-4D97-AF65-F5344CB8AC3E}">
        <p14:creationId xmlns:p14="http://schemas.microsoft.com/office/powerpoint/2010/main" val="315761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Problem </a:t>
            </a:r>
            <a:r>
              <a:rPr lang="da-DK" dirty="0" err="1"/>
              <a:t>areas</a:t>
            </a:r>
            <a:r>
              <a:rPr lang="da-DK" dirty="0"/>
              <a:t>:</a:t>
            </a:r>
          </a:p>
        </p:txBody>
      </p:sp>
      <p:sp>
        <p:nvSpPr>
          <p:cNvPr id="3" name="Pladsholder til indhold 2"/>
          <p:cNvSpPr>
            <a:spLocks noGrp="1"/>
          </p:cNvSpPr>
          <p:nvPr>
            <p:ph idx="1"/>
          </p:nvPr>
        </p:nvSpPr>
        <p:spPr/>
        <p:txBody>
          <a:bodyPr>
            <a:normAutofit/>
          </a:bodyPr>
          <a:lstStyle/>
          <a:p>
            <a:r>
              <a:rPr lang="da-DK" sz="2800" dirty="0"/>
              <a:t>Participation (</a:t>
            </a:r>
            <a:r>
              <a:rPr lang="da-DK" sz="2800" dirty="0" err="1"/>
              <a:t>especially</a:t>
            </a:r>
            <a:r>
              <a:rPr lang="da-DK" sz="2800" dirty="0"/>
              <a:t> of YPWFO): </a:t>
            </a:r>
            <a:r>
              <a:rPr lang="da-DK" sz="2800" dirty="0" err="1"/>
              <a:t>recruitment</a:t>
            </a:r>
            <a:r>
              <a:rPr lang="da-DK" sz="2800" dirty="0"/>
              <a:t>, motivation, </a:t>
            </a:r>
            <a:r>
              <a:rPr lang="da-DK" sz="2800" dirty="0" err="1"/>
              <a:t>barriers</a:t>
            </a:r>
            <a:endParaRPr lang="da-DK" sz="2800" dirty="0"/>
          </a:p>
          <a:p>
            <a:r>
              <a:rPr lang="da-DK" sz="2800" dirty="0" err="1"/>
              <a:t>Quality</a:t>
            </a:r>
            <a:r>
              <a:rPr lang="da-DK" sz="2800" dirty="0"/>
              <a:t>: </a:t>
            </a:r>
            <a:r>
              <a:rPr lang="da-DK" sz="2800" dirty="0" err="1"/>
              <a:t>linkage</a:t>
            </a:r>
            <a:r>
              <a:rPr lang="da-DK" sz="2800" dirty="0"/>
              <a:t> </a:t>
            </a:r>
            <a:r>
              <a:rPr lang="da-DK" sz="2800" dirty="0" err="1"/>
              <a:t>between</a:t>
            </a:r>
            <a:r>
              <a:rPr lang="da-DK" sz="2800" dirty="0"/>
              <a:t> </a:t>
            </a:r>
            <a:r>
              <a:rPr lang="da-DK" sz="2800" dirty="0" err="1"/>
              <a:t>pedagogical</a:t>
            </a:r>
            <a:r>
              <a:rPr lang="da-DK" sz="2800" dirty="0"/>
              <a:t> interventions and learning </a:t>
            </a:r>
            <a:r>
              <a:rPr lang="da-DK" sz="2800" dirty="0" err="1"/>
              <a:t>outcomes</a:t>
            </a:r>
            <a:endParaRPr lang="da-DK" sz="2800" dirty="0"/>
          </a:p>
          <a:p>
            <a:r>
              <a:rPr lang="da-DK" sz="2800" dirty="0"/>
              <a:t>Learning potential and types of </a:t>
            </a:r>
            <a:r>
              <a:rPr lang="da-DK" sz="2800" dirty="0" err="1"/>
              <a:t>mobility</a:t>
            </a:r>
            <a:r>
              <a:rPr lang="da-DK" sz="2800" dirty="0"/>
              <a:t>: </a:t>
            </a:r>
            <a:r>
              <a:rPr lang="da-DK" sz="2800" dirty="0" err="1"/>
              <a:t>influences</a:t>
            </a:r>
            <a:r>
              <a:rPr lang="da-DK" sz="2800" dirty="0"/>
              <a:t> of mode, </a:t>
            </a:r>
            <a:r>
              <a:rPr lang="da-DK" sz="2800" dirty="0" err="1"/>
              <a:t>duration</a:t>
            </a:r>
            <a:r>
              <a:rPr lang="da-DK" sz="2800" dirty="0"/>
              <a:t>, </a:t>
            </a:r>
            <a:r>
              <a:rPr lang="da-DK" sz="2800" dirty="0" err="1"/>
              <a:t>intensity</a:t>
            </a:r>
            <a:r>
              <a:rPr lang="da-DK" sz="2800" dirty="0"/>
              <a:t> etc.</a:t>
            </a:r>
          </a:p>
          <a:p>
            <a:r>
              <a:rPr lang="da-DK" sz="2800" dirty="0"/>
              <a:t>Knowledge </a:t>
            </a:r>
            <a:r>
              <a:rPr lang="da-DK" sz="2800" dirty="0" err="1"/>
              <a:t>sharing</a:t>
            </a:r>
            <a:endParaRPr lang="da-DK" sz="2800" dirty="0"/>
          </a:p>
          <a:p>
            <a:pPr marL="0" indent="0">
              <a:buNone/>
            </a:pPr>
            <a:endParaRPr lang="da-DK" sz="2800" dirty="0"/>
          </a:p>
        </p:txBody>
      </p:sp>
    </p:spTree>
    <p:extLst>
      <p:ext uri="{BB962C8B-B14F-4D97-AF65-F5344CB8AC3E}">
        <p14:creationId xmlns:p14="http://schemas.microsoft.com/office/powerpoint/2010/main" val="1096916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Discussion</a:t>
            </a:r>
            <a:r>
              <a:rPr lang="da-DK" dirty="0"/>
              <a:t>:</a:t>
            </a:r>
          </a:p>
        </p:txBody>
      </p:sp>
      <p:sp>
        <p:nvSpPr>
          <p:cNvPr id="3" name="Pladsholder til indhold 2"/>
          <p:cNvSpPr>
            <a:spLocks noGrp="1"/>
          </p:cNvSpPr>
          <p:nvPr>
            <p:ph idx="1"/>
          </p:nvPr>
        </p:nvSpPr>
        <p:spPr/>
        <p:txBody>
          <a:bodyPr>
            <a:normAutofit/>
          </a:bodyPr>
          <a:lstStyle/>
          <a:p>
            <a:r>
              <a:rPr lang="da-DK" sz="2800" dirty="0"/>
              <a:t>Do </a:t>
            </a:r>
            <a:r>
              <a:rPr lang="da-DK" sz="2800" dirty="0" err="1"/>
              <a:t>we</a:t>
            </a:r>
            <a:r>
              <a:rPr lang="da-DK" sz="2800" dirty="0"/>
              <a:t> </a:t>
            </a:r>
            <a:r>
              <a:rPr lang="da-DK" sz="2800" dirty="0" err="1"/>
              <a:t>reach</a:t>
            </a:r>
            <a:r>
              <a:rPr lang="da-DK" sz="2800" dirty="0"/>
              <a:t> the </a:t>
            </a:r>
            <a:r>
              <a:rPr lang="da-DK" sz="2800" dirty="0" err="1"/>
              <a:t>full</a:t>
            </a:r>
            <a:r>
              <a:rPr lang="da-DK" sz="2800" dirty="0"/>
              <a:t> learning potential of </a:t>
            </a:r>
            <a:r>
              <a:rPr lang="da-DK" sz="2800" dirty="0" err="1"/>
              <a:t>youth</a:t>
            </a:r>
            <a:r>
              <a:rPr lang="da-DK" sz="2800" dirty="0"/>
              <a:t> </a:t>
            </a:r>
            <a:r>
              <a:rPr lang="da-DK" sz="2800" dirty="0" err="1"/>
              <a:t>mobility</a:t>
            </a:r>
            <a:r>
              <a:rPr lang="da-DK" sz="2800" dirty="0"/>
              <a:t>?</a:t>
            </a:r>
          </a:p>
          <a:p>
            <a:r>
              <a:rPr lang="da-DK" sz="2800" dirty="0"/>
              <a:t>Do </a:t>
            </a:r>
            <a:r>
              <a:rPr lang="da-DK" sz="2800" dirty="0" err="1"/>
              <a:t>we</a:t>
            </a:r>
            <a:r>
              <a:rPr lang="da-DK" sz="2800" dirty="0"/>
              <a:t> </a:t>
            </a:r>
            <a:r>
              <a:rPr lang="da-DK" sz="2800" dirty="0" err="1"/>
              <a:t>manage</a:t>
            </a:r>
            <a:r>
              <a:rPr lang="da-DK" sz="2800" dirty="0"/>
              <a:t> to </a:t>
            </a:r>
            <a:r>
              <a:rPr lang="da-DK" sz="2800" dirty="0" err="1"/>
              <a:t>include</a:t>
            </a:r>
            <a:r>
              <a:rPr lang="da-DK" sz="2800" dirty="0"/>
              <a:t> the participants </a:t>
            </a:r>
            <a:r>
              <a:rPr lang="da-DK" sz="2800" dirty="0" err="1"/>
              <a:t>that</a:t>
            </a:r>
            <a:r>
              <a:rPr lang="da-DK" sz="2800" dirty="0"/>
              <a:t> </a:t>
            </a:r>
            <a:r>
              <a:rPr lang="da-DK" sz="2800" dirty="0" err="1"/>
              <a:t>are</a:t>
            </a:r>
            <a:r>
              <a:rPr lang="da-DK" sz="2800" dirty="0"/>
              <a:t> most in </a:t>
            </a:r>
            <a:r>
              <a:rPr lang="da-DK" sz="2800" dirty="0" err="1"/>
              <a:t>need</a:t>
            </a:r>
            <a:r>
              <a:rPr lang="da-DK" sz="2800" dirty="0"/>
              <a:t>?</a:t>
            </a:r>
          </a:p>
          <a:p>
            <a:r>
              <a:rPr lang="da-DK" sz="2800" dirty="0"/>
              <a:t>How </a:t>
            </a:r>
            <a:r>
              <a:rPr lang="da-DK" sz="2800" dirty="0" err="1"/>
              <a:t>can</a:t>
            </a:r>
            <a:r>
              <a:rPr lang="da-DK" sz="2800" dirty="0"/>
              <a:t> research </a:t>
            </a:r>
            <a:r>
              <a:rPr lang="da-DK" sz="2800" dirty="0" err="1"/>
              <a:t>improve</a:t>
            </a:r>
            <a:r>
              <a:rPr lang="da-DK" sz="2800" dirty="0"/>
              <a:t> </a:t>
            </a:r>
            <a:r>
              <a:rPr lang="da-DK" sz="2800" dirty="0" err="1"/>
              <a:t>youth</a:t>
            </a:r>
            <a:r>
              <a:rPr lang="da-DK" sz="2800" dirty="0"/>
              <a:t> </a:t>
            </a:r>
            <a:r>
              <a:rPr lang="da-DK" sz="2800" dirty="0" err="1"/>
              <a:t>mobility</a:t>
            </a:r>
            <a:r>
              <a:rPr lang="da-DK" sz="2800" dirty="0"/>
              <a:t>?</a:t>
            </a:r>
          </a:p>
          <a:p>
            <a:r>
              <a:rPr lang="da-DK" sz="2800" dirty="0" err="1"/>
              <a:t>What</a:t>
            </a:r>
            <a:r>
              <a:rPr lang="da-DK" sz="2800" dirty="0"/>
              <a:t> kind of research is </a:t>
            </a:r>
            <a:r>
              <a:rPr lang="da-DK" sz="2800" dirty="0" err="1"/>
              <a:t>needed</a:t>
            </a:r>
            <a:r>
              <a:rPr lang="da-DK" sz="2800" dirty="0"/>
              <a:t>?</a:t>
            </a:r>
          </a:p>
        </p:txBody>
      </p:sp>
    </p:spTree>
    <p:extLst>
      <p:ext uri="{BB962C8B-B14F-4D97-AF65-F5344CB8AC3E}">
        <p14:creationId xmlns:p14="http://schemas.microsoft.com/office/powerpoint/2010/main" val="415247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Typology</a:t>
            </a:r>
            <a:r>
              <a:rPr lang="da-DK" dirty="0"/>
              <a:t> of </a:t>
            </a:r>
            <a:r>
              <a:rPr lang="da-DK" dirty="0" err="1"/>
              <a:t>youth</a:t>
            </a:r>
            <a:r>
              <a:rPr lang="da-DK" dirty="0"/>
              <a:t> </a:t>
            </a:r>
            <a:r>
              <a:rPr lang="da-DK" dirty="0" err="1"/>
              <a:t>work</a:t>
            </a:r>
            <a:r>
              <a:rPr lang="da-DK" dirty="0"/>
              <a:t>:</a:t>
            </a:r>
          </a:p>
        </p:txBody>
      </p:sp>
      <p:sp>
        <p:nvSpPr>
          <p:cNvPr id="3" name="Pladsholder til indhold 2"/>
          <p:cNvSpPr>
            <a:spLocks noGrp="1"/>
          </p:cNvSpPr>
          <p:nvPr>
            <p:ph idx="1"/>
          </p:nvPr>
        </p:nvSpPr>
        <p:spPr/>
        <p:txBody>
          <a:bodyPr/>
          <a:lstStyle/>
          <a:p>
            <a:r>
              <a:rPr lang="en-GB" sz="2400" b="1" dirty="0"/>
              <a:t>“Forum-oriented”:</a:t>
            </a:r>
            <a:r>
              <a:rPr lang="en-GB" sz="2400" dirty="0"/>
              <a:t> Bringing young people together to discuss their needs, reflect on their lives and prepare collective action to change social circumstance </a:t>
            </a:r>
          </a:p>
          <a:p>
            <a:r>
              <a:rPr lang="en-GB" sz="2400" b="1" dirty="0"/>
              <a:t>“Transit zone”: </a:t>
            </a:r>
            <a:r>
              <a:rPr lang="en-GB" sz="2400" dirty="0"/>
              <a:t>Acquisition of knowledge, skills and competences to integrate into society and the world of work (employability)</a:t>
            </a:r>
          </a:p>
          <a:p>
            <a:endParaRPr lang="en-GB" dirty="0"/>
          </a:p>
          <a:p>
            <a:pPr marL="0" indent="0">
              <a:buNone/>
            </a:pPr>
            <a:r>
              <a:rPr lang="en-GB" dirty="0"/>
              <a:t>      (</a:t>
            </a:r>
            <a:r>
              <a:rPr lang="en-GB" dirty="0" err="1"/>
              <a:t>Taru</a:t>
            </a:r>
            <a:r>
              <a:rPr lang="en-GB" dirty="0"/>
              <a:t>, </a:t>
            </a:r>
            <a:r>
              <a:rPr lang="en-GB" dirty="0" err="1"/>
              <a:t>Cousee</a:t>
            </a:r>
            <a:r>
              <a:rPr lang="en-GB" dirty="0"/>
              <a:t>, Williamson, 2014)</a:t>
            </a:r>
            <a:endParaRPr lang="da-DK" dirty="0"/>
          </a:p>
        </p:txBody>
      </p:sp>
    </p:spTree>
    <p:extLst>
      <p:ext uri="{BB962C8B-B14F-4D97-AF65-F5344CB8AC3E}">
        <p14:creationId xmlns:p14="http://schemas.microsoft.com/office/powerpoint/2010/main" val="3220081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Using </a:t>
            </a:r>
            <a:r>
              <a:rPr lang="da-DK" dirty="0" err="1"/>
              <a:t>cultural</a:t>
            </a:r>
            <a:r>
              <a:rPr lang="da-DK" dirty="0"/>
              <a:t> differences as a </a:t>
            </a:r>
            <a:r>
              <a:rPr lang="da-DK" dirty="0" err="1"/>
              <a:t>vehicle</a:t>
            </a:r>
            <a:r>
              <a:rPr lang="da-DK" dirty="0"/>
              <a:t> for learning: 4 </a:t>
            </a:r>
            <a:r>
              <a:rPr lang="da-DK" dirty="0" err="1"/>
              <a:t>conditions</a:t>
            </a:r>
            <a:endParaRPr lang="da-DK" dirty="0"/>
          </a:p>
        </p:txBody>
      </p:sp>
      <p:sp>
        <p:nvSpPr>
          <p:cNvPr id="3" name="Pladsholder til indhold 2"/>
          <p:cNvSpPr>
            <a:spLocks noGrp="1"/>
          </p:cNvSpPr>
          <p:nvPr>
            <p:ph idx="1"/>
          </p:nvPr>
        </p:nvSpPr>
        <p:spPr/>
        <p:txBody>
          <a:bodyPr>
            <a:normAutofit/>
          </a:bodyPr>
          <a:lstStyle/>
          <a:p>
            <a:r>
              <a:rPr lang="da-DK" sz="2400" b="1" dirty="0" err="1"/>
              <a:t>Immersion</a:t>
            </a:r>
            <a:r>
              <a:rPr lang="da-DK" sz="2400" b="1" dirty="0"/>
              <a:t>:</a:t>
            </a:r>
            <a:r>
              <a:rPr lang="da-DK" sz="2400" dirty="0"/>
              <a:t> participants must </a:t>
            </a:r>
            <a:r>
              <a:rPr lang="da-DK" sz="2400" dirty="0" err="1"/>
              <a:t>be</a:t>
            </a:r>
            <a:r>
              <a:rPr lang="da-DK" sz="2400" dirty="0"/>
              <a:t> </a:t>
            </a:r>
            <a:r>
              <a:rPr lang="da-DK" sz="2400" dirty="0" err="1"/>
              <a:t>subjected</a:t>
            </a:r>
            <a:r>
              <a:rPr lang="da-DK" sz="2400" dirty="0"/>
              <a:t> to a real </a:t>
            </a:r>
            <a:r>
              <a:rPr lang="da-DK" sz="2400" dirty="0" err="1"/>
              <a:t>encounter</a:t>
            </a:r>
            <a:r>
              <a:rPr lang="da-DK" sz="2400" dirty="0"/>
              <a:t> with </a:t>
            </a:r>
            <a:r>
              <a:rPr lang="da-DK" sz="2400" dirty="0" err="1"/>
              <a:t>culture</a:t>
            </a:r>
            <a:r>
              <a:rPr lang="da-DK" sz="2400" dirty="0"/>
              <a:t> and </a:t>
            </a:r>
            <a:r>
              <a:rPr lang="da-DK" sz="2400" dirty="0" err="1"/>
              <a:t>mentality</a:t>
            </a:r>
            <a:r>
              <a:rPr lang="da-DK" sz="2400" dirty="0"/>
              <a:t> of the </a:t>
            </a:r>
            <a:r>
              <a:rPr lang="da-DK" sz="2400" dirty="0" err="1"/>
              <a:t>foreign</a:t>
            </a:r>
            <a:r>
              <a:rPr lang="da-DK" sz="2400" dirty="0"/>
              <a:t> </a:t>
            </a:r>
            <a:r>
              <a:rPr lang="da-DK" sz="2400" dirty="0" err="1"/>
              <a:t>environment</a:t>
            </a:r>
            <a:r>
              <a:rPr lang="da-DK" sz="2400" dirty="0"/>
              <a:t>, and not a </a:t>
            </a:r>
            <a:r>
              <a:rPr lang="da-DK" sz="2400" dirty="0" err="1"/>
              <a:t>superficial</a:t>
            </a:r>
            <a:r>
              <a:rPr lang="da-DK" sz="2400" dirty="0"/>
              <a:t> or over-</a:t>
            </a:r>
            <a:r>
              <a:rPr lang="da-DK" sz="2400" dirty="0" err="1"/>
              <a:t>sanitized</a:t>
            </a:r>
            <a:r>
              <a:rPr lang="da-DK" sz="2400" dirty="0"/>
              <a:t> version (</a:t>
            </a:r>
            <a:r>
              <a:rPr lang="da-DK" sz="2400" dirty="0" err="1"/>
              <a:t>environment</a:t>
            </a:r>
            <a:r>
              <a:rPr lang="da-DK" sz="2400" dirty="0"/>
              <a:t>)</a:t>
            </a:r>
          </a:p>
          <a:p>
            <a:r>
              <a:rPr lang="da-DK" sz="2400" b="1" dirty="0" err="1"/>
              <a:t>Responsibilisation</a:t>
            </a:r>
            <a:r>
              <a:rPr lang="da-DK" sz="2400" b="1" dirty="0"/>
              <a:t>:</a:t>
            </a:r>
            <a:r>
              <a:rPr lang="da-DK" sz="2400" dirty="0"/>
              <a:t> the </a:t>
            </a:r>
            <a:r>
              <a:rPr lang="da-DK" sz="2400" dirty="0" err="1"/>
              <a:t>encounter</a:t>
            </a:r>
            <a:r>
              <a:rPr lang="da-DK" sz="2400" dirty="0"/>
              <a:t> is not just </a:t>
            </a:r>
            <a:r>
              <a:rPr lang="da-DK" sz="2400" dirty="0" err="1"/>
              <a:t>about</a:t>
            </a:r>
            <a:r>
              <a:rPr lang="da-DK" sz="2400" dirty="0"/>
              <a:t> ”</a:t>
            </a:r>
            <a:r>
              <a:rPr lang="da-DK" sz="2400" dirty="0" err="1"/>
              <a:t>having</a:t>
            </a:r>
            <a:r>
              <a:rPr lang="da-DK" sz="2400" dirty="0"/>
              <a:t> a </a:t>
            </a:r>
            <a:r>
              <a:rPr lang="da-DK" sz="2400" dirty="0" err="1"/>
              <a:t>good</a:t>
            </a:r>
            <a:r>
              <a:rPr lang="da-DK" sz="2400" dirty="0"/>
              <a:t> time </a:t>
            </a:r>
            <a:r>
              <a:rPr lang="da-DK" sz="2400" dirty="0" err="1"/>
              <a:t>together</a:t>
            </a:r>
            <a:r>
              <a:rPr lang="da-DK" sz="2400" dirty="0"/>
              <a:t>”, but </a:t>
            </a:r>
            <a:r>
              <a:rPr lang="da-DK" sz="2400" dirty="0" err="1"/>
              <a:t>addresses</a:t>
            </a:r>
            <a:r>
              <a:rPr lang="da-DK" sz="2400" dirty="0"/>
              <a:t> real issues. Participants </a:t>
            </a:r>
            <a:r>
              <a:rPr lang="da-DK" sz="2400" dirty="0" err="1"/>
              <a:t>are</a:t>
            </a:r>
            <a:r>
              <a:rPr lang="da-DK" sz="2400" dirty="0"/>
              <a:t> </a:t>
            </a:r>
            <a:r>
              <a:rPr lang="da-DK" sz="2400" dirty="0" err="1"/>
              <a:t>expected</a:t>
            </a:r>
            <a:r>
              <a:rPr lang="da-DK" sz="2400" dirty="0"/>
              <a:t> to find or </a:t>
            </a:r>
            <a:r>
              <a:rPr lang="da-DK" sz="2400" dirty="0" err="1"/>
              <a:t>work</a:t>
            </a:r>
            <a:r>
              <a:rPr lang="da-DK" sz="2400" dirty="0"/>
              <a:t> out </a:t>
            </a:r>
            <a:r>
              <a:rPr lang="da-DK" sz="2400" dirty="0" err="1"/>
              <a:t>their</a:t>
            </a:r>
            <a:r>
              <a:rPr lang="da-DK" sz="2400" dirty="0"/>
              <a:t> </a:t>
            </a:r>
            <a:r>
              <a:rPr lang="da-DK" sz="2400" dirty="0" err="1"/>
              <a:t>own</a:t>
            </a:r>
            <a:r>
              <a:rPr lang="da-DK" sz="2400" dirty="0"/>
              <a:t> solutions to problems and </a:t>
            </a:r>
            <a:r>
              <a:rPr lang="da-DK" sz="2400" dirty="0" err="1"/>
              <a:t>conflicts</a:t>
            </a:r>
            <a:r>
              <a:rPr lang="da-DK" sz="2400" dirty="0"/>
              <a:t> </a:t>
            </a:r>
            <a:r>
              <a:rPr lang="da-DK" sz="2400" dirty="0" err="1"/>
              <a:t>arising</a:t>
            </a:r>
            <a:r>
              <a:rPr lang="da-DK" sz="2400" dirty="0"/>
              <a:t> out of the </a:t>
            </a:r>
            <a:r>
              <a:rPr lang="da-DK" sz="2400" dirty="0" err="1"/>
              <a:t>encounter</a:t>
            </a:r>
            <a:r>
              <a:rPr lang="da-DK" sz="2400" dirty="0"/>
              <a:t> or at </a:t>
            </a:r>
            <a:r>
              <a:rPr lang="da-DK" sz="2400" dirty="0" err="1"/>
              <a:t>least</a:t>
            </a:r>
            <a:r>
              <a:rPr lang="da-DK" sz="2400" dirty="0"/>
              <a:t> </a:t>
            </a:r>
            <a:r>
              <a:rPr lang="da-DK" sz="2400" dirty="0" err="1"/>
              <a:t>contribute</a:t>
            </a:r>
            <a:r>
              <a:rPr lang="da-DK" sz="2400" dirty="0"/>
              <a:t> </a:t>
            </a:r>
            <a:r>
              <a:rPr lang="da-DK" sz="2400" dirty="0" err="1"/>
              <a:t>actively</a:t>
            </a:r>
            <a:r>
              <a:rPr lang="da-DK" sz="2400" dirty="0"/>
              <a:t> to </a:t>
            </a:r>
            <a:r>
              <a:rPr lang="da-DK" sz="2400" dirty="0" err="1"/>
              <a:t>this</a:t>
            </a:r>
            <a:r>
              <a:rPr lang="da-DK" sz="2400" dirty="0"/>
              <a:t> (</a:t>
            </a:r>
            <a:r>
              <a:rPr lang="da-DK" sz="2400" dirty="0" err="1"/>
              <a:t>interaction</a:t>
            </a:r>
            <a:r>
              <a:rPr lang="da-DK" sz="2400" dirty="0"/>
              <a:t>)</a:t>
            </a:r>
          </a:p>
        </p:txBody>
      </p:sp>
    </p:spTree>
    <p:extLst>
      <p:ext uri="{BB962C8B-B14F-4D97-AF65-F5344CB8AC3E}">
        <p14:creationId xmlns:p14="http://schemas.microsoft.com/office/powerpoint/2010/main" val="239533726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322</TotalTime>
  <Words>560</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Trebuchet MS</vt:lpstr>
      <vt:lpstr>Wingdings 3</vt:lpstr>
      <vt:lpstr>Facet</vt:lpstr>
      <vt:lpstr>Learning mobility in the field of youth – a research perspective</vt:lpstr>
      <vt:lpstr>What is it?</vt:lpstr>
      <vt:lpstr>Why are we doing it?</vt:lpstr>
      <vt:lpstr>How many?</vt:lpstr>
      <vt:lpstr>Aspects of current research:</vt:lpstr>
      <vt:lpstr>Problem areas:</vt:lpstr>
      <vt:lpstr>Discussion:</vt:lpstr>
      <vt:lpstr>Typology of youth work:</vt:lpstr>
      <vt:lpstr>Using cultural differences as a vehicle for learning: 4 conditions</vt:lpstr>
      <vt:lpstr>Using cultural differences as a vehicle for learning: 4 conditions</vt:lpstr>
      <vt:lpstr>Contentions: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mobility in the field of youth – a research perspective</dc:title>
  <dc:creator>kvakore</dc:creator>
  <cp:lastModifiedBy>kvakore</cp:lastModifiedBy>
  <cp:revision>22</cp:revision>
  <dcterms:created xsi:type="dcterms:W3CDTF">2016-09-06T06:15:44Z</dcterms:created>
  <dcterms:modified xsi:type="dcterms:W3CDTF">2016-09-07T06:31:22Z</dcterms:modified>
</cp:coreProperties>
</file>