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a-DK"/>
              <a:t>Klik for at redigere i master</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a-DK"/>
              <a:t>Klik for at redigere i master</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i master</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typografien i masterens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a-DK"/>
              <a:t>Klik for at redigere i master</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i master</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typografien i masterens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a-DK"/>
              <a:t>Klik for at redigere i master</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typografien i masterens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Vertical Text Placeholder 2"/>
          <p:cNvSpPr>
            <a:spLocks noGrp="1"/>
          </p:cNvSpPr>
          <p:nvPr>
            <p:ph type="body" orient="vert" idx="1"/>
          </p:nvPr>
        </p:nvSpPr>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a-DK"/>
              <a:t>Klik for at redigere i master</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a-DK"/>
              <a:t>Klik for at redigere i master</a:t>
            </a:r>
            <a:endParaRPr lang="en-US" dirty="0"/>
          </a:p>
        </p:txBody>
      </p:sp>
      <p:sp>
        <p:nvSpPr>
          <p:cNvPr id="3" name="Content Placeholder 2"/>
          <p:cNvSpPr>
            <a:spLocks noGrp="1"/>
          </p:cNvSpPr>
          <p:nvPr>
            <p:ph idx="1"/>
          </p:nvPr>
        </p:nvSpPr>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a-DK"/>
              <a:t>Klik for at redigere i master</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i master</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i master</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a-DK"/>
              <a:t>Klik for at redigere i master</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2A54C80-263E-416B-A8E0-580EDEADCBDC}" type="datetimeFigureOut">
              <a:rPr lang="en-US" dirty="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a-DK"/>
              <a:t>Klik for at redigere i master</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5" name="Date Placeholder 4"/>
          <p:cNvSpPr>
            <a:spLocks noGrp="1"/>
          </p:cNvSpPr>
          <p:nvPr>
            <p:ph type="dt" sz="half" idx="10"/>
          </p:nvPr>
        </p:nvSpPr>
        <p:spPr/>
        <p:txBody>
          <a:bodyPr/>
          <a:lstStyle/>
          <a:p>
            <a:fld id="{B61BEF0D-F0BB-DE4B-95CE-6DB70DBA9567}" type="datetimeFigureOut">
              <a:rPr lang="en-US" dirty="0"/>
              <a:pPr/>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a-DK"/>
              <a:t>Klik for at redigere i master</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9/7/2016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Learning </a:t>
            </a:r>
            <a:r>
              <a:rPr lang="da-DK" dirty="0" err="1"/>
              <a:t>mobility</a:t>
            </a:r>
            <a:r>
              <a:rPr lang="da-DK" dirty="0"/>
              <a:t> in the </a:t>
            </a:r>
            <a:r>
              <a:rPr lang="da-DK" dirty="0" err="1"/>
              <a:t>field</a:t>
            </a:r>
            <a:r>
              <a:rPr lang="da-DK" dirty="0"/>
              <a:t> of </a:t>
            </a:r>
            <a:r>
              <a:rPr lang="da-DK" dirty="0" err="1"/>
              <a:t>youth</a:t>
            </a:r>
            <a:r>
              <a:rPr lang="da-DK" dirty="0"/>
              <a:t> – a research </a:t>
            </a:r>
            <a:r>
              <a:rPr lang="da-DK" dirty="0" err="1"/>
              <a:t>perspective</a:t>
            </a:r>
            <a:endParaRPr lang="da-DK" dirty="0"/>
          </a:p>
        </p:txBody>
      </p:sp>
      <p:sp>
        <p:nvSpPr>
          <p:cNvPr id="3" name="Undertitel 2"/>
          <p:cNvSpPr>
            <a:spLocks noGrp="1"/>
          </p:cNvSpPr>
          <p:nvPr>
            <p:ph type="subTitle" idx="1"/>
          </p:nvPr>
        </p:nvSpPr>
        <p:spPr/>
        <p:txBody>
          <a:bodyPr/>
          <a:lstStyle/>
          <a:p>
            <a:r>
              <a:rPr lang="da-DK" dirty="0"/>
              <a:t>European </a:t>
            </a:r>
            <a:r>
              <a:rPr lang="da-DK" dirty="0" err="1"/>
              <a:t>Youth</a:t>
            </a:r>
            <a:r>
              <a:rPr lang="da-DK" dirty="0"/>
              <a:t> Centre, Budapest 070916</a:t>
            </a:r>
          </a:p>
          <a:p>
            <a:r>
              <a:rPr lang="da-DK" dirty="0"/>
              <a:t>Søren Kristensen, </a:t>
            </a:r>
            <a:r>
              <a:rPr lang="da-DK" dirty="0" err="1"/>
              <a:t>PhD</a:t>
            </a:r>
            <a:endParaRPr lang="da-DK" dirty="0"/>
          </a:p>
        </p:txBody>
      </p:sp>
    </p:spTree>
    <p:extLst>
      <p:ext uri="{BB962C8B-B14F-4D97-AF65-F5344CB8AC3E}">
        <p14:creationId xmlns:p14="http://schemas.microsoft.com/office/powerpoint/2010/main" val="1749456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Using </a:t>
            </a:r>
            <a:r>
              <a:rPr lang="da-DK" dirty="0" err="1"/>
              <a:t>cultural</a:t>
            </a:r>
            <a:r>
              <a:rPr lang="da-DK" dirty="0"/>
              <a:t> differences as a </a:t>
            </a:r>
            <a:r>
              <a:rPr lang="da-DK" dirty="0" err="1"/>
              <a:t>vehicle</a:t>
            </a:r>
            <a:r>
              <a:rPr lang="da-DK" dirty="0"/>
              <a:t> for learning: 4 </a:t>
            </a:r>
            <a:r>
              <a:rPr lang="da-DK" dirty="0" err="1"/>
              <a:t>conditions</a:t>
            </a:r>
            <a:endParaRPr lang="da-DK" dirty="0"/>
          </a:p>
        </p:txBody>
      </p:sp>
      <p:sp>
        <p:nvSpPr>
          <p:cNvPr id="3" name="Pladsholder til indhold 2"/>
          <p:cNvSpPr>
            <a:spLocks noGrp="1"/>
          </p:cNvSpPr>
          <p:nvPr>
            <p:ph idx="1"/>
          </p:nvPr>
        </p:nvSpPr>
        <p:spPr>
          <a:xfrm>
            <a:off x="344557" y="2160589"/>
            <a:ext cx="8929445" cy="3880773"/>
          </a:xfrm>
        </p:spPr>
        <p:txBody>
          <a:bodyPr>
            <a:normAutofit/>
          </a:bodyPr>
          <a:lstStyle/>
          <a:p>
            <a:pPr lvl="1"/>
            <a:r>
              <a:rPr lang="da-DK" sz="2400" b="1" dirty="0" err="1"/>
              <a:t>Relativation</a:t>
            </a:r>
            <a:r>
              <a:rPr lang="da-DK" sz="2400" b="1" dirty="0"/>
              <a:t>: </a:t>
            </a:r>
            <a:r>
              <a:rPr lang="da-DK" sz="2400" dirty="0"/>
              <a:t>Issues </a:t>
            </a:r>
            <a:r>
              <a:rPr lang="da-DK" sz="2400" dirty="0" err="1"/>
              <a:t>addressed</a:t>
            </a:r>
            <a:r>
              <a:rPr lang="da-DK" sz="2400" dirty="0"/>
              <a:t> and tasks </a:t>
            </a:r>
            <a:r>
              <a:rPr lang="da-DK" sz="2400" dirty="0" err="1"/>
              <a:t>undertaken</a:t>
            </a:r>
            <a:r>
              <a:rPr lang="da-DK" sz="2400" dirty="0"/>
              <a:t> </a:t>
            </a:r>
            <a:r>
              <a:rPr lang="da-DK" sz="2400" dirty="0" err="1"/>
              <a:t>are</a:t>
            </a:r>
            <a:r>
              <a:rPr lang="da-DK" sz="2400" dirty="0"/>
              <a:t> relevant and </a:t>
            </a:r>
            <a:r>
              <a:rPr lang="da-DK" sz="2400" dirty="0" err="1"/>
              <a:t>recognisable</a:t>
            </a:r>
            <a:r>
              <a:rPr lang="da-DK" sz="2400" dirty="0"/>
              <a:t> to </a:t>
            </a:r>
            <a:r>
              <a:rPr lang="da-DK" sz="2400" dirty="0" err="1"/>
              <a:t>both</a:t>
            </a:r>
            <a:r>
              <a:rPr lang="da-DK" sz="2400" dirty="0"/>
              <a:t> sides, so </a:t>
            </a:r>
            <a:r>
              <a:rPr lang="da-DK" sz="2400" dirty="0" err="1"/>
              <a:t>that</a:t>
            </a:r>
            <a:r>
              <a:rPr lang="da-DK" sz="2400" dirty="0"/>
              <a:t> </a:t>
            </a:r>
            <a:r>
              <a:rPr lang="da-DK" sz="2400" dirty="0" err="1"/>
              <a:t>culturally</a:t>
            </a:r>
            <a:r>
              <a:rPr lang="da-DK" sz="2400" dirty="0"/>
              <a:t> </a:t>
            </a:r>
            <a:r>
              <a:rPr lang="da-DK" sz="2400" dirty="0" err="1"/>
              <a:t>determined</a:t>
            </a:r>
            <a:r>
              <a:rPr lang="da-DK" sz="2400" dirty="0"/>
              <a:t> differences </a:t>
            </a:r>
            <a:r>
              <a:rPr lang="da-DK" sz="2400" dirty="0" err="1"/>
              <a:t>between</a:t>
            </a:r>
            <a:r>
              <a:rPr lang="da-DK" sz="2400" dirty="0"/>
              <a:t> </a:t>
            </a:r>
            <a:r>
              <a:rPr lang="da-DK" sz="2400" dirty="0" err="1"/>
              <a:t>ways</a:t>
            </a:r>
            <a:r>
              <a:rPr lang="da-DK" sz="2400" dirty="0"/>
              <a:t> of organising and </a:t>
            </a:r>
            <a:r>
              <a:rPr lang="da-DK" sz="2400" dirty="0" err="1"/>
              <a:t>doing</a:t>
            </a:r>
            <a:r>
              <a:rPr lang="da-DK" sz="2400" dirty="0"/>
              <a:t> </a:t>
            </a:r>
            <a:r>
              <a:rPr lang="da-DK" sz="2400" dirty="0" err="1"/>
              <a:t>things</a:t>
            </a:r>
            <a:r>
              <a:rPr lang="da-DK" sz="2400" dirty="0"/>
              <a:t> </a:t>
            </a:r>
            <a:r>
              <a:rPr lang="da-DK" sz="2400" dirty="0" err="1"/>
              <a:t>become</a:t>
            </a:r>
            <a:r>
              <a:rPr lang="da-DK" sz="2400" dirty="0"/>
              <a:t> visible and </a:t>
            </a:r>
            <a:r>
              <a:rPr lang="da-DK" sz="2400" dirty="0" err="1"/>
              <a:t>can</a:t>
            </a:r>
            <a:r>
              <a:rPr lang="da-DK" sz="2400" dirty="0"/>
              <a:t> </a:t>
            </a:r>
            <a:r>
              <a:rPr lang="da-DK" sz="2400" dirty="0" err="1"/>
              <a:t>be</a:t>
            </a:r>
            <a:r>
              <a:rPr lang="da-DK" sz="2400" dirty="0"/>
              <a:t> </a:t>
            </a:r>
            <a:r>
              <a:rPr lang="da-DK" sz="2400" dirty="0" err="1"/>
              <a:t>compared</a:t>
            </a:r>
            <a:r>
              <a:rPr lang="da-DK" sz="2400" dirty="0"/>
              <a:t> and </a:t>
            </a:r>
            <a:r>
              <a:rPr lang="da-DK" sz="2400" dirty="0" err="1"/>
              <a:t>discussed</a:t>
            </a:r>
            <a:r>
              <a:rPr lang="da-DK" sz="2400" dirty="0"/>
              <a:t> </a:t>
            </a:r>
          </a:p>
          <a:p>
            <a:pPr lvl="1"/>
            <a:r>
              <a:rPr lang="da-DK" sz="2400" b="1" dirty="0" err="1"/>
              <a:t>Perspectivation</a:t>
            </a:r>
            <a:r>
              <a:rPr lang="da-DK" sz="2400" b="1" dirty="0"/>
              <a:t>:</a:t>
            </a:r>
            <a:r>
              <a:rPr lang="da-DK" sz="2400" dirty="0"/>
              <a:t> Participants </a:t>
            </a:r>
            <a:r>
              <a:rPr lang="da-DK" sz="2400" dirty="0" err="1"/>
              <a:t>are</a:t>
            </a:r>
            <a:r>
              <a:rPr lang="da-DK" sz="2400" dirty="0"/>
              <a:t> </a:t>
            </a:r>
            <a:r>
              <a:rPr lang="da-DK" sz="2400" dirty="0" err="1"/>
              <a:t>engaged</a:t>
            </a:r>
            <a:r>
              <a:rPr lang="da-DK" sz="2400" dirty="0"/>
              <a:t> in a </a:t>
            </a:r>
            <a:r>
              <a:rPr lang="da-DK" sz="2400" dirty="0" err="1"/>
              <a:t>process</a:t>
            </a:r>
            <a:r>
              <a:rPr lang="da-DK" sz="2400" dirty="0"/>
              <a:t> of </a:t>
            </a:r>
            <a:r>
              <a:rPr lang="da-DK" sz="2400" dirty="0" err="1"/>
              <a:t>reflective</a:t>
            </a:r>
            <a:r>
              <a:rPr lang="da-DK" sz="2400" dirty="0"/>
              <a:t> learning, and the </a:t>
            </a:r>
            <a:r>
              <a:rPr lang="da-DK" sz="2400" dirty="0" err="1"/>
              <a:t>necessary</a:t>
            </a:r>
            <a:r>
              <a:rPr lang="da-DK" sz="2400" dirty="0"/>
              <a:t> support for </a:t>
            </a:r>
            <a:r>
              <a:rPr lang="da-DK" sz="2400" dirty="0" err="1"/>
              <a:t>this</a:t>
            </a:r>
            <a:r>
              <a:rPr lang="da-DK" sz="2400" dirty="0"/>
              <a:t> </a:t>
            </a:r>
            <a:r>
              <a:rPr lang="da-DK" sz="2400" dirty="0" err="1"/>
              <a:t>process</a:t>
            </a:r>
            <a:r>
              <a:rPr lang="da-DK" sz="2400" dirty="0"/>
              <a:t> is </a:t>
            </a:r>
            <a:r>
              <a:rPr lang="da-DK" sz="2400" dirty="0" err="1"/>
              <a:t>available</a:t>
            </a:r>
            <a:r>
              <a:rPr lang="da-DK" sz="2400" dirty="0"/>
              <a:t> </a:t>
            </a:r>
            <a:r>
              <a:rPr lang="da-DK" sz="2400" dirty="0" err="1"/>
              <a:t>before</a:t>
            </a:r>
            <a:r>
              <a:rPr lang="da-DK" sz="2400" dirty="0"/>
              <a:t>, </a:t>
            </a:r>
            <a:r>
              <a:rPr lang="da-DK" sz="2400" dirty="0" err="1"/>
              <a:t>during</a:t>
            </a:r>
            <a:r>
              <a:rPr lang="da-DK" sz="2400" dirty="0"/>
              <a:t> and </a:t>
            </a:r>
            <a:r>
              <a:rPr lang="da-DK" sz="2400" dirty="0" err="1"/>
              <a:t>after</a:t>
            </a:r>
            <a:r>
              <a:rPr lang="da-DK" sz="2400" dirty="0"/>
              <a:t> the event</a:t>
            </a:r>
          </a:p>
          <a:p>
            <a:pPr marL="457200" lvl="1" indent="0">
              <a:buNone/>
            </a:pPr>
            <a:r>
              <a:rPr lang="da-DK" sz="2400" dirty="0"/>
              <a:t>												</a:t>
            </a:r>
            <a:r>
              <a:rPr lang="da-DK" sz="2000" dirty="0"/>
              <a:t>(Kristensen, 2004)</a:t>
            </a:r>
          </a:p>
        </p:txBody>
      </p:sp>
    </p:spTree>
    <p:extLst>
      <p:ext uri="{BB962C8B-B14F-4D97-AF65-F5344CB8AC3E}">
        <p14:creationId xmlns:p14="http://schemas.microsoft.com/office/powerpoint/2010/main" val="2302781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Contentions</a:t>
            </a:r>
            <a:r>
              <a:rPr lang="da-DK" dirty="0"/>
              <a:t>:</a:t>
            </a:r>
          </a:p>
        </p:txBody>
      </p:sp>
      <p:sp>
        <p:nvSpPr>
          <p:cNvPr id="3" name="Pladsholder til indhold 2"/>
          <p:cNvSpPr>
            <a:spLocks noGrp="1"/>
          </p:cNvSpPr>
          <p:nvPr>
            <p:ph idx="1"/>
          </p:nvPr>
        </p:nvSpPr>
        <p:spPr/>
        <p:txBody>
          <a:bodyPr/>
          <a:lstStyle/>
          <a:p>
            <a:r>
              <a:rPr lang="da-DK" sz="2400" dirty="0"/>
              <a:t>Learning </a:t>
            </a:r>
            <a:r>
              <a:rPr lang="da-DK" sz="2400" dirty="0" err="1"/>
              <a:t>processes</a:t>
            </a:r>
            <a:r>
              <a:rPr lang="da-DK" sz="2400" dirty="0"/>
              <a:t> </a:t>
            </a:r>
            <a:r>
              <a:rPr lang="da-DK" sz="2400" dirty="0" err="1"/>
              <a:t>are</a:t>
            </a:r>
            <a:r>
              <a:rPr lang="da-DK" sz="2400" dirty="0"/>
              <a:t> </a:t>
            </a:r>
            <a:r>
              <a:rPr lang="da-DK" sz="2400" dirty="0" err="1"/>
              <a:t>imperfectly</a:t>
            </a:r>
            <a:r>
              <a:rPr lang="da-DK" sz="2400" dirty="0"/>
              <a:t> </a:t>
            </a:r>
            <a:r>
              <a:rPr lang="da-DK" sz="2400" dirty="0" err="1"/>
              <a:t>understood</a:t>
            </a:r>
            <a:r>
              <a:rPr lang="da-DK" sz="2400" dirty="0"/>
              <a:t>, and </a:t>
            </a:r>
            <a:r>
              <a:rPr lang="da-DK" sz="2400" dirty="0" err="1"/>
              <a:t>therefore</a:t>
            </a:r>
            <a:r>
              <a:rPr lang="da-DK" sz="2400" dirty="0"/>
              <a:t> </a:t>
            </a:r>
            <a:r>
              <a:rPr lang="da-DK" sz="2400" dirty="0" err="1"/>
              <a:t>we</a:t>
            </a:r>
            <a:r>
              <a:rPr lang="da-DK" sz="2400" dirty="0"/>
              <a:t> </a:t>
            </a:r>
            <a:r>
              <a:rPr lang="da-DK" sz="2400" dirty="0" err="1"/>
              <a:t>often</a:t>
            </a:r>
            <a:r>
              <a:rPr lang="da-DK" sz="2400" dirty="0"/>
              <a:t> do not </a:t>
            </a:r>
            <a:r>
              <a:rPr lang="da-DK" sz="2400" dirty="0" err="1"/>
              <a:t>manage</a:t>
            </a:r>
            <a:r>
              <a:rPr lang="da-DK" sz="2400" dirty="0"/>
              <a:t> to </a:t>
            </a:r>
            <a:r>
              <a:rPr lang="da-DK" sz="2400" dirty="0" err="1"/>
              <a:t>extract</a:t>
            </a:r>
            <a:r>
              <a:rPr lang="da-DK" sz="2400" dirty="0"/>
              <a:t> the </a:t>
            </a:r>
            <a:r>
              <a:rPr lang="da-DK" sz="2400" dirty="0" err="1"/>
              <a:t>full</a:t>
            </a:r>
            <a:r>
              <a:rPr lang="da-DK" sz="2400" dirty="0"/>
              <a:t> </a:t>
            </a:r>
            <a:r>
              <a:rPr lang="da-DK" sz="2400" dirty="0" err="1"/>
              <a:t>value</a:t>
            </a:r>
            <a:r>
              <a:rPr lang="da-DK" sz="2400" dirty="0"/>
              <a:t> of </a:t>
            </a:r>
            <a:r>
              <a:rPr lang="da-DK" sz="2400" dirty="0" err="1"/>
              <a:t>mobility</a:t>
            </a:r>
            <a:r>
              <a:rPr lang="da-DK" sz="2400" dirty="0"/>
              <a:t> </a:t>
            </a:r>
            <a:r>
              <a:rPr lang="da-DK" sz="2400" dirty="0" err="1"/>
              <a:t>activities</a:t>
            </a:r>
            <a:endParaRPr lang="da-DK" sz="2400" dirty="0"/>
          </a:p>
          <a:p>
            <a:r>
              <a:rPr lang="da-DK" sz="2400" dirty="0" err="1"/>
              <a:t>Programmes</a:t>
            </a:r>
            <a:r>
              <a:rPr lang="da-DK" sz="2400" dirty="0"/>
              <a:t> and </a:t>
            </a:r>
            <a:r>
              <a:rPr lang="da-DK" sz="2400" dirty="0" err="1"/>
              <a:t>schemes</a:t>
            </a:r>
            <a:r>
              <a:rPr lang="da-DK" sz="2400" dirty="0"/>
              <a:t> </a:t>
            </a:r>
            <a:r>
              <a:rPr lang="da-DK" sz="2400" dirty="0" err="1"/>
              <a:t>are</a:t>
            </a:r>
            <a:r>
              <a:rPr lang="da-DK" sz="2400" dirty="0"/>
              <a:t> </a:t>
            </a:r>
            <a:r>
              <a:rPr lang="da-DK" sz="2400" dirty="0" err="1"/>
              <a:t>colonised</a:t>
            </a:r>
            <a:r>
              <a:rPr lang="da-DK" sz="2400" dirty="0"/>
              <a:t> by the most </a:t>
            </a:r>
            <a:r>
              <a:rPr lang="da-DK" sz="2400" dirty="0" err="1"/>
              <a:t>resourceful</a:t>
            </a:r>
            <a:r>
              <a:rPr lang="da-DK" sz="2400" dirty="0"/>
              <a:t> </a:t>
            </a:r>
            <a:r>
              <a:rPr lang="da-DK" sz="2400" dirty="0" err="1"/>
              <a:t>young</a:t>
            </a:r>
            <a:r>
              <a:rPr lang="da-DK" sz="2400" dirty="0"/>
              <a:t> </a:t>
            </a:r>
            <a:r>
              <a:rPr lang="da-DK" sz="2400" dirty="0" err="1"/>
              <a:t>people</a:t>
            </a:r>
            <a:r>
              <a:rPr lang="da-DK" sz="2400" dirty="0"/>
              <a:t>, and </a:t>
            </a:r>
            <a:r>
              <a:rPr lang="da-DK" sz="2400" dirty="0" err="1"/>
              <a:t>those</a:t>
            </a:r>
            <a:r>
              <a:rPr lang="da-DK" sz="2400" dirty="0"/>
              <a:t> with </a:t>
            </a:r>
            <a:r>
              <a:rPr lang="da-DK" sz="2400" dirty="0" err="1"/>
              <a:t>fewer</a:t>
            </a:r>
            <a:r>
              <a:rPr lang="da-DK" sz="2400" dirty="0"/>
              <a:t> </a:t>
            </a:r>
            <a:r>
              <a:rPr lang="da-DK" sz="2400" dirty="0" err="1"/>
              <a:t>opportunities</a:t>
            </a:r>
            <a:r>
              <a:rPr lang="da-DK" sz="2400" dirty="0"/>
              <a:t> </a:t>
            </a:r>
            <a:r>
              <a:rPr lang="da-DK" sz="2400" dirty="0" err="1"/>
              <a:t>seldom</a:t>
            </a:r>
            <a:r>
              <a:rPr lang="da-DK" sz="2400" dirty="0"/>
              <a:t> </a:t>
            </a:r>
            <a:r>
              <a:rPr lang="da-DK" sz="2400" dirty="0" err="1"/>
              <a:t>participate</a:t>
            </a:r>
            <a:endParaRPr lang="da-DK" sz="2400" dirty="0"/>
          </a:p>
          <a:p>
            <a:r>
              <a:rPr lang="da-DK" sz="2400" dirty="0" err="1"/>
              <a:t>There</a:t>
            </a:r>
            <a:r>
              <a:rPr lang="da-DK" sz="2400" dirty="0"/>
              <a:t> is </a:t>
            </a:r>
            <a:r>
              <a:rPr lang="da-DK" sz="2400" dirty="0" err="1"/>
              <a:t>only</a:t>
            </a:r>
            <a:r>
              <a:rPr lang="da-DK" sz="2400" dirty="0"/>
              <a:t> </a:t>
            </a:r>
            <a:r>
              <a:rPr lang="da-DK" sz="2400" dirty="0" err="1"/>
              <a:t>limited</a:t>
            </a:r>
            <a:r>
              <a:rPr lang="da-DK" sz="2400" dirty="0"/>
              <a:t> </a:t>
            </a:r>
            <a:r>
              <a:rPr lang="da-DK" sz="2400" dirty="0" err="1"/>
              <a:t>interaction</a:t>
            </a:r>
            <a:r>
              <a:rPr lang="da-DK" sz="2400" dirty="0"/>
              <a:t> </a:t>
            </a:r>
            <a:r>
              <a:rPr lang="da-DK" sz="2400" dirty="0" err="1"/>
              <a:t>between</a:t>
            </a:r>
            <a:r>
              <a:rPr lang="da-DK" sz="2400" dirty="0"/>
              <a:t> researchers and </a:t>
            </a:r>
            <a:r>
              <a:rPr lang="da-DK" sz="2400" dirty="0" err="1"/>
              <a:t>practitioners</a:t>
            </a:r>
            <a:endParaRPr lang="da-DK" sz="2400" dirty="0"/>
          </a:p>
          <a:p>
            <a:endParaRPr lang="da-DK" dirty="0"/>
          </a:p>
          <a:p>
            <a:endParaRPr lang="da-DK" dirty="0"/>
          </a:p>
          <a:p>
            <a:endParaRPr lang="da-DK" dirty="0"/>
          </a:p>
          <a:p>
            <a:endParaRPr lang="da-DK" dirty="0"/>
          </a:p>
        </p:txBody>
      </p:sp>
    </p:spTree>
    <p:extLst>
      <p:ext uri="{BB962C8B-B14F-4D97-AF65-F5344CB8AC3E}">
        <p14:creationId xmlns:p14="http://schemas.microsoft.com/office/powerpoint/2010/main" val="147185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89368" y="839789"/>
            <a:ext cx="8596668" cy="1320800"/>
          </a:xfrm>
        </p:spPr>
        <p:txBody>
          <a:bodyPr>
            <a:normAutofit/>
          </a:bodyPr>
          <a:lstStyle/>
          <a:p>
            <a:r>
              <a:rPr lang="da-DK" sz="4800" dirty="0" err="1"/>
              <a:t>What</a:t>
            </a:r>
            <a:r>
              <a:rPr lang="da-DK" sz="4800" dirty="0"/>
              <a:t> is it?</a:t>
            </a:r>
          </a:p>
        </p:txBody>
      </p:sp>
      <p:sp>
        <p:nvSpPr>
          <p:cNvPr id="3" name="Pladsholder til indhold 2"/>
          <p:cNvSpPr>
            <a:spLocks noGrp="1"/>
          </p:cNvSpPr>
          <p:nvPr>
            <p:ph idx="1"/>
          </p:nvPr>
        </p:nvSpPr>
        <p:spPr/>
        <p:txBody>
          <a:bodyPr>
            <a:normAutofit fontScale="92500" lnSpcReduction="10000"/>
          </a:bodyPr>
          <a:lstStyle/>
          <a:p>
            <a:pPr marL="0" indent="0">
              <a:buNone/>
            </a:pPr>
            <a:r>
              <a:rPr lang="da-DK" sz="2400" dirty="0"/>
              <a:t>”Transnational </a:t>
            </a:r>
            <a:r>
              <a:rPr lang="da-DK" sz="2400" dirty="0" err="1"/>
              <a:t>mobility</a:t>
            </a:r>
            <a:r>
              <a:rPr lang="da-DK" sz="2400" dirty="0"/>
              <a:t> </a:t>
            </a:r>
            <a:r>
              <a:rPr lang="da-DK" sz="2400" dirty="0" err="1"/>
              <a:t>undertaken</a:t>
            </a:r>
            <a:r>
              <a:rPr lang="da-DK" sz="2400" dirty="0"/>
              <a:t> for a </a:t>
            </a:r>
            <a:r>
              <a:rPr lang="da-DK" sz="2400" dirty="0" err="1"/>
              <a:t>period</a:t>
            </a:r>
            <a:r>
              <a:rPr lang="da-DK" sz="2400" dirty="0"/>
              <a:t> of time, </a:t>
            </a:r>
            <a:r>
              <a:rPr lang="da-DK" sz="2400" dirty="0" err="1"/>
              <a:t>consciously</a:t>
            </a:r>
            <a:r>
              <a:rPr lang="da-DK" sz="2400" dirty="0"/>
              <a:t> </a:t>
            </a:r>
            <a:r>
              <a:rPr lang="da-DK" sz="2400" dirty="0" err="1"/>
              <a:t>organised</a:t>
            </a:r>
            <a:r>
              <a:rPr lang="da-DK" sz="2400" dirty="0"/>
              <a:t> for learning purposes” (EPLM)</a:t>
            </a:r>
          </a:p>
          <a:p>
            <a:pPr marL="0" indent="0">
              <a:buNone/>
            </a:pPr>
            <a:endParaRPr lang="da-DK" sz="2400" dirty="0"/>
          </a:p>
          <a:p>
            <a:pPr marL="0" indent="0">
              <a:buNone/>
            </a:pPr>
            <a:r>
              <a:rPr lang="da-DK" sz="2400" dirty="0" err="1"/>
              <a:t>Examples</a:t>
            </a:r>
            <a:r>
              <a:rPr lang="da-DK" sz="2400" dirty="0"/>
              <a:t>:</a:t>
            </a:r>
          </a:p>
          <a:p>
            <a:pPr>
              <a:buFontTx/>
              <a:buChar char="-"/>
            </a:pPr>
            <a:r>
              <a:rPr lang="da-DK" sz="2400" dirty="0"/>
              <a:t>Bi- &amp; multilateral </a:t>
            </a:r>
            <a:r>
              <a:rPr lang="da-DK" sz="2400" dirty="0" err="1"/>
              <a:t>youth</a:t>
            </a:r>
            <a:r>
              <a:rPr lang="da-DK" sz="2400" dirty="0"/>
              <a:t> </a:t>
            </a:r>
            <a:r>
              <a:rPr lang="da-DK" sz="2400" dirty="0" err="1"/>
              <a:t>encounters</a:t>
            </a:r>
            <a:endParaRPr lang="da-DK" sz="2400" dirty="0"/>
          </a:p>
          <a:p>
            <a:pPr>
              <a:buFontTx/>
              <a:buChar char="-"/>
            </a:pPr>
            <a:r>
              <a:rPr lang="da-DK" sz="2400" dirty="0"/>
              <a:t>Work camps</a:t>
            </a:r>
          </a:p>
          <a:p>
            <a:pPr>
              <a:buFontTx/>
              <a:buChar char="-"/>
            </a:pPr>
            <a:r>
              <a:rPr lang="da-DK" sz="2400" dirty="0"/>
              <a:t>School </a:t>
            </a:r>
            <a:r>
              <a:rPr lang="da-DK" sz="2400" dirty="0" err="1"/>
              <a:t>stays</a:t>
            </a:r>
            <a:endParaRPr lang="da-DK" sz="2400" dirty="0"/>
          </a:p>
          <a:p>
            <a:pPr>
              <a:buFontTx/>
              <a:buChar char="-"/>
            </a:pPr>
            <a:r>
              <a:rPr lang="da-DK" sz="2400" dirty="0" err="1"/>
              <a:t>Voluntary</a:t>
            </a:r>
            <a:r>
              <a:rPr lang="da-DK" sz="2400" dirty="0"/>
              <a:t> service</a:t>
            </a:r>
          </a:p>
          <a:p>
            <a:pPr>
              <a:buFontTx/>
              <a:buChar char="-"/>
            </a:pPr>
            <a:r>
              <a:rPr lang="da-DK" sz="2400" dirty="0" err="1"/>
              <a:t>Placements</a:t>
            </a:r>
            <a:endParaRPr lang="da-DK" sz="2400" dirty="0"/>
          </a:p>
        </p:txBody>
      </p:sp>
    </p:spTree>
    <p:extLst>
      <p:ext uri="{BB962C8B-B14F-4D97-AF65-F5344CB8AC3E}">
        <p14:creationId xmlns:p14="http://schemas.microsoft.com/office/powerpoint/2010/main" val="3759012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400" dirty="0" err="1"/>
              <a:t>Why</a:t>
            </a:r>
            <a:r>
              <a:rPr lang="da-DK" sz="4400" dirty="0"/>
              <a:t> </a:t>
            </a:r>
            <a:r>
              <a:rPr lang="da-DK" sz="4400" dirty="0" err="1"/>
              <a:t>are</a:t>
            </a:r>
            <a:r>
              <a:rPr lang="da-DK" sz="4400" dirty="0"/>
              <a:t> </a:t>
            </a:r>
            <a:r>
              <a:rPr lang="da-DK" sz="4400" dirty="0" err="1"/>
              <a:t>we</a:t>
            </a:r>
            <a:r>
              <a:rPr lang="da-DK" sz="4400" dirty="0"/>
              <a:t> </a:t>
            </a:r>
            <a:r>
              <a:rPr lang="da-DK" sz="4400" dirty="0" err="1"/>
              <a:t>doing</a:t>
            </a:r>
            <a:r>
              <a:rPr lang="da-DK" sz="4400" dirty="0"/>
              <a:t> it?</a:t>
            </a:r>
          </a:p>
        </p:txBody>
      </p:sp>
      <p:sp>
        <p:nvSpPr>
          <p:cNvPr id="3" name="Pladsholder til indhold 2"/>
          <p:cNvSpPr>
            <a:spLocks noGrp="1"/>
          </p:cNvSpPr>
          <p:nvPr>
            <p:ph idx="1"/>
          </p:nvPr>
        </p:nvSpPr>
        <p:spPr/>
        <p:txBody>
          <a:bodyPr/>
          <a:lstStyle/>
          <a:p>
            <a:pPr marL="0" indent="0">
              <a:buNone/>
            </a:pPr>
            <a:r>
              <a:rPr lang="en-GB" dirty="0"/>
              <a:t>”Learning mobility, meaning transnational mobility for the purpose of acquiring new knowledge, skills and competences, is one of the fundamental ways in which young people can strengthen their future employability, as well as their intercultural awareness, personal development, creativity and active citizenship. Europeans who are mobile as young learners are more likely to be mobile as workers later in life”.</a:t>
            </a:r>
            <a:endParaRPr lang="da-DK" dirty="0"/>
          </a:p>
          <a:p>
            <a:pPr marL="0" indent="0">
              <a:buNone/>
            </a:pPr>
            <a:r>
              <a:rPr lang="en-GB" dirty="0"/>
              <a:t> </a:t>
            </a:r>
            <a:endParaRPr lang="da-DK" dirty="0"/>
          </a:p>
          <a:p>
            <a:pPr marL="0" indent="0">
              <a:buNone/>
            </a:pPr>
            <a:r>
              <a:rPr lang="en-GB" dirty="0"/>
              <a:t>                      Council Recommendation of June 28, 2011 (”Youth on the Move”)</a:t>
            </a:r>
            <a:endParaRPr lang="da-DK" dirty="0"/>
          </a:p>
          <a:p>
            <a:pPr marL="0" indent="0">
              <a:buNone/>
            </a:pPr>
            <a:endParaRPr lang="da-DK" dirty="0"/>
          </a:p>
        </p:txBody>
      </p:sp>
    </p:spTree>
    <p:extLst>
      <p:ext uri="{BB962C8B-B14F-4D97-AF65-F5344CB8AC3E}">
        <p14:creationId xmlns:p14="http://schemas.microsoft.com/office/powerpoint/2010/main" val="2830808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sz="4400" dirty="0"/>
              <a:t>How </a:t>
            </a:r>
            <a:r>
              <a:rPr lang="da-DK" sz="4400" dirty="0" err="1"/>
              <a:t>many</a:t>
            </a:r>
            <a:r>
              <a:rPr lang="da-DK" sz="4400" dirty="0"/>
              <a:t>?</a:t>
            </a:r>
          </a:p>
        </p:txBody>
      </p:sp>
      <p:sp>
        <p:nvSpPr>
          <p:cNvPr id="3" name="Pladsholder til indhold 2"/>
          <p:cNvSpPr>
            <a:spLocks noGrp="1"/>
          </p:cNvSpPr>
          <p:nvPr>
            <p:ph idx="1"/>
          </p:nvPr>
        </p:nvSpPr>
        <p:spPr/>
        <p:txBody>
          <a:bodyPr>
            <a:normAutofit/>
          </a:bodyPr>
          <a:lstStyle/>
          <a:p>
            <a:pPr marL="0" indent="0">
              <a:buNone/>
            </a:pPr>
            <a:r>
              <a:rPr lang="da-DK" sz="3200" dirty="0"/>
              <a:t>”</a:t>
            </a:r>
            <a:r>
              <a:rPr lang="da-DK" sz="3200" dirty="0" err="1"/>
              <a:t>Study</a:t>
            </a:r>
            <a:r>
              <a:rPr lang="da-DK" sz="3200" dirty="0"/>
              <a:t> on </a:t>
            </a:r>
            <a:r>
              <a:rPr lang="da-DK" sz="3200" dirty="0" err="1"/>
              <a:t>mobility</a:t>
            </a:r>
            <a:r>
              <a:rPr lang="da-DK" sz="3200" dirty="0"/>
              <a:t> </a:t>
            </a:r>
            <a:r>
              <a:rPr lang="da-DK" sz="3200" dirty="0" err="1"/>
              <a:t>developments</a:t>
            </a:r>
            <a:r>
              <a:rPr lang="da-DK" sz="3200" dirty="0"/>
              <a:t> in school </a:t>
            </a:r>
            <a:r>
              <a:rPr lang="da-DK" sz="3200" dirty="0" err="1"/>
              <a:t>education</a:t>
            </a:r>
            <a:r>
              <a:rPr lang="da-DK" sz="3200" dirty="0"/>
              <a:t>, </a:t>
            </a:r>
            <a:r>
              <a:rPr lang="da-DK" sz="3200" dirty="0" err="1"/>
              <a:t>vocational</a:t>
            </a:r>
            <a:r>
              <a:rPr lang="da-DK" sz="3200" dirty="0"/>
              <a:t> </a:t>
            </a:r>
            <a:r>
              <a:rPr lang="da-DK" sz="3200" dirty="0" err="1"/>
              <a:t>education</a:t>
            </a:r>
            <a:r>
              <a:rPr lang="da-DK" sz="3200" dirty="0"/>
              <a:t> and </a:t>
            </a:r>
            <a:r>
              <a:rPr lang="da-DK" sz="3200" dirty="0" err="1"/>
              <a:t>training</a:t>
            </a:r>
            <a:r>
              <a:rPr lang="da-DK" sz="3200" dirty="0"/>
              <a:t>, </a:t>
            </a:r>
            <a:r>
              <a:rPr lang="da-DK" sz="3200" dirty="0" err="1"/>
              <a:t>adult</a:t>
            </a:r>
            <a:r>
              <a:rPr lang="da-DK" sz="3200" dirty="0"/>
              <a:t> </a:t>
            </a:r>
            <a:r>
              <a:rPr lang="da-DK" sz="3200" dirty="0" err="1"/>
              <a:t>education</a:t>
            </a:r>
            <a:r>
              <a:rPr lang="da-DK" sz="3200" dirty="0"/>
              <a:t> and </a:t>
            </a:r>
            <a:r>
              <a:rPr lang="da-DK" sz="3200" dirty="0" err="1"/>
              <a:t>youth</a:t>
            </a:r>
            <a:r>
              <a:rPr lang="da-DK" sz="3200" dirty="0"/>
              <a:t>” (European </a:t>
            </a:r>
            <a:r>
              <a:rPr lang="da-DK" sz="3200" dirty="0" err="1"/>
              <a:t>Commission</a:t>
            </a:r>
            <a:r>
              <a:rPr lang="da-DK" sz="3200" dirty="0"/>
              <a:t>, 2012): </a:t>
            </a:r>
            <a:r>
              <a:rPr lang="da-DK" sz="3200" dirty="0">
                <a:solidFill>
                  <a:srgbClr val="FF0000"/>
                </a:solidFill>
              </a:rPr>
              <a:t>430.000 </a:t>
            </a:r>
            <a:r>
              <a:rPr lang="da-DK" sz="3200" dirty="0" err="1">
                <a:solidFill>
                  <a:srgbClr val="FF0000"/>
                </a:solidFill>
              </a:rPr>
              <a:t>annually</a:t>
            </a:r>
            <a:r>
              <a:rPr lang="da-DK" sz="3200" dirty="0">
                <a:solidFill>
                  <a:srgbClr val="FF0000"/>
                </a:solidFill>
              </a:rPr>
              <a:t> </a:t>
            </a:r>
          </a:p>
        </p:txBody>
      </p:sp>
    </p:spTree>
    <p:extLst>
      <p:ext uri="{BB962C8B-B14F-4D97-AF65-F5344CB8AC3E}">
        <p14:creationId xmlns:p14="http://schemas.microsoft.com/office/powerpoint/2010/main" val="138345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Aspects</a:t>
            </a:r>
            <a:r>
              <a:rPr lang="da-DK" dirty="0"/>
              <a:t> of </a:t>
            </a:r>
            <a:r>
              <a:rPr lang="da-DK" dirty="0" err="1"/>
              <a:t>current</a:t>
            </a:r>
            <a:r>
              <a:rPr lang="da-DK" dirty="0"/>
              <a:t> research:</a:t>
            </a:r>
          </a:p>
        </p:txBody>
      </p:sp>
      <p:sp>
        <p:nvSpPr>
          <p:cNvPr id="3" name="Pladsholder til indhold 2"/>
          <p:cNvSpPr>
            <a:spLocks noGrp="1"/>
          </p:cNvSpPr>
          <p:nvPr>
            <p:ph idx="1"/>
          </p:nvPr>
        </p:nvSpPr>
        <p:spPr/>
        <p:txBody>
          <a:bodyPr>
            <a:normAutofit fontScale="92500"/>
          </a:bodyPr>
          <a:lstStyle/>
          <a:p>
            <a:r>
              <a:rPr lang="da-DK" sz="3200" dirty="0"/>
              <a:t>Limited research</a:t>
            </a:r>
          </a:p>
          <a:p>
            <a:r>
              <a:rPr lang="da-DK" sz="3200" dirty="0" err="1"/>
              <a:t>Linked</a:t>
            </a:r>
            <a:r>
              <a:rPr lang="da-DK" sz="3200" dirty="0"/>
              <a:t> to </a:t>
            </a:r>
            <a:r>
              <a:rPr lang="da-DK" sz="3200" dirty="0" err="1"/>
              <a:t>programmes</a:t>
            </a:r>
            <a:r>
              <a:rPr lang="da-DK" sz="3200" dirty="0"/>
              <a:t>/</a:t>
            </a:r>
            <a:r>
              <a:rPr lang="da-DK" sz="3200" dirty="0" err="1"/>
              <a:t>schemes</a:t>
            </a:r>
            <a:r>
              <a:rPr lang="da-DK" sz="3200" dirty="0"/>
              <a:t> (</a:t>
            </a:r>
            <a:r>
              <a:rPr lang="da-DK" sz="3200" dirty="0" err="1"/>
              <a:t>evaluations</a:t>
            </a:r>
            <a:r>
              <a:rPr lang="da-DK" sz="3200" dirty="0"/>
              <a:t>)</a:t>
            </a:r>
          </a:p>
          <a:p>
            <a:r>
              <a:rPr lang="da-DK" sz="3200" dirty="0" err="1"/>
              <a:t>Few</a:t>
            </a:r>
            <a:r>
              <a:rPr lang="da-DK" sz="3200" dirty="0"/>
              <a:t> </a:t>
            </a:r>
            <a:r>
              <a:rPr lang="da-DK" sz="3200" dirty="0" err="1"/>
              <a:t>longitudinal</a:t>
            </a:r>
            <a:r>
              <a:rPr lang="da-DK" sz="3200" dirty="0"/>
              <a:t> studies</a:t>
            </a:r>
          </a:p>
          <a:p>
            <a:r>
              <a:rPr lang="da-DK" sz="3200" dirty="0" err="1"/>
              <a:t>Very</a:t>
            </a:r>
            <a:r>
              <a:rPr lang="da-DK" sz="3200" dirty="0"/>
              <a:t> positive </a:t>
            </a:r>
            <a:r>
              <a:rPr lang="da-DK" sz="3200" dirty="0" err="1"/>
              <a:t>outcomes</a:t>
            </a:r>
            <a:r>
              <a:rPr lang="da-DK" sz="3200" dirty="0"/>
              <a:t> (but: participants </a:t>
            </a:r>
            <a:r>
              <a:rPr lang="da-DK" sz="3200" dirty="0" err="1"/>
              <a:t>often</a:t>
            </a:r>
            <a:r>
              <a:rPr lang="da-DK" sz="3200" dirty="0"/>
              <a:t> </a:t>
            </a:r>
            <a:r>
              <a:rPr lang="da-DK" sz="3200" dirty="0" err="1"/>
              <a:t>among</a:t>
            </a:r>
            <a:r>
              <a:rPr lang="da-DK" sz="3200" dirty="0"/>
              <a:t> the most </a:t>
            </a:r>
            <a:r>
              <a:rPr lang="da-DK" sz="3200" dirty="0" err="1"/>
              <a:t>resourceful</a:t>
            </a:r>
            <a:r>
              <a:rPr lang="da-DK" sz="3200" dirty="0"/>
              <a:t> persons in the </a:t>
            </a:r>
            <a:r>
              <a:rPr lang="da-DK" sz="3200" dirty="0" err="1"/>
              <a:t>target</a:t>
            </a:r>
            <a:r>
              <a:rPr lang="da-DK" sz="3200" dirty="0"/>
              <a:t> </a:t>
            </a:r>
            <a:r>
              <a:rPr lang="da-DK" sz="3200" dirty="0" err="1"/>
              <a:t>group</a:t>
            </a:r>
            <a:r>
              <a:rPr lang="da-DK" sz="3200" dirty="0"/>
              <a:t>)</a:t>
            </a:r>
          </a:p>
          <a:p>
            <a:r>
              <a:rPr lang="da-DK" sz="3200" dirty="0" err="1"/>
              <a:t>Lack</a:t>
            </a:r>
            <a:r>
              <a:rPr lang="da-DK" sz="3200" dirty="0"/>
              <a:t> of </a:t>
            </a:r>
            <a:r>
              <a:rPr lang="da-DK" sz="3200" dirty="0" err="1"/>
              <a:t>dedicated</a:t>
            </a:r>
            <a:r>
              <a:rPr lang="da-DK" sz="3200" dirty="0"/>
              <a:t> </a:t>
            </a:r>
            <a:r>
              <a:rPr lang="da-DK" sz="3200" dirty="0" err="1"/>
              <a:t>pedagogical</a:t>
            </a:r>
            <a:r>
              <a:rPr lang="da-DK" sz="3200" dirty="0"/>
              <a:t> </a:t>
            </a:r>
            <a:r>
              <a:rPr lang="da-DK" sz="3200" dirty="0" err="1"/>
              <a:t>theories</a:t>
            </a:r>
            <a:endParaRPr lang="da-DK" sz="3200" dirty="0"/>
          </a:p>
          <a:p>
            <a:endParaRPr lang="da-DK" sz="3200" dirty="0"/>
          </a:p>
          <a:p>
            <a:endParaRPr lang="da-DK" dirty="0"/>
          </a:p>
          <a:p>
            <a:endParaRPr lang="da-DK" dirty="0"/>
          </a:p>
        </p:txBody>
      </p:sp>
    </p:spTree>
    <p:extLst>
      <p:ext uri="{BB962C8B-B14F-4D97-AF65-F5344CB8AC3E}">
        <p14:creationId xmlns:p14="http://schemas.microsoft.com/office/powerpoint/2010/main" val="315761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Problem </a:t>
            </a:r>
            <a:r>
              <a:rPr lang="da-DK" dirty="0" err="1"/>
              <a:t>areas</a:t>
            </a:r>
            <a:r>
              <a:rPr lang="da-DK" dirty="0"/>
              <a:t>:</a:t>
            </a:r>
          </a:p>
        </p:txBody>
      </p:sp>
      <p:sp>
        <p:nvSpPr>
          <p:cNvPr id="3" name="Pladsholder til indhold 2"/>
          <p:cNvSpPr>
            <a:spLocks noGrp="1"/>
          </p:cNvSpPr>
          <p:nvPr>
            <p:ph idx="1"/>
          </p:nvPr>
        </p:nvSpPr>
        <p:spPr/>
        <p:txBody>
          <a:bodyPr>
            <a:normAutofit/>
          </a:bodyPr>
          <a:lstStyle/>
          <a:p>
            <a:r>
              <a:rPr lang="da-DK" sz="2800" dirty="0"/>
              <a:t>Participation (</a:t>
            </a:r>
            <a:r>
              <a:rPr lang="da-DK" sz="2800" dirty="0" err="1"/>
              <a:t>especially</a:t>
            </a:r>
            <a:r>
              <a:rPr lang="da-DK" sz="2800" dirty="0"/>
              <a:t> of YPWFO): </a:t>
            </a:r>
            <a:r>
              <a:rPr lang="da-DK" sz="2800" dirty="0" err="1"/>
              <a:t>recruitment</a:t>
            </a:r>
            <a:r>
              <a:rPr lang="da-DK" sz="2800" dirty="0"/>
              <a:t>, motivation, </a:t>
            </a:r>
            <a:r>
              <a:rPr lang="da-DK" sz="2800" dirty="0" err="1"/>
              <a:t>barriers</a:t>
            </a:r>
            <a:endParaRPr lang="da-DK" sz="2800" dirty="0"/>
          </a:p>
          <a:p>
            <a:r>
              <a:rPr lang="da-DK" sz="2800" dirty="0" err="1"/>
              <a:t>Quality</a:t>
            </a:r>
            <a:r>
              <a:rPr lang="da-DK" sz="2800" dirty="0"/>
              <a:t>: </a:t>
            </a:r>
            <a:r>
              <a:rPr lang="da-DK" sz="2800" dirty="0" err="1"/>
              <a:t>linkage</a:t>
            </a:r>
            <a:r>
              <a:rPr lang="da-DK" sz="2800" dirty="0"/>
              <a:t> </a:t>
            </a:r>
            <a:r>
              <a:rPr lang="da-DK" sz="2800" dirty="0" err="1"/>
              <a:t>between</a:t>
            </a:r>
            <a:r>
              <a:rPr lang="da-DK" sz="2800" dirty="0"/>
              <a:t> </a:t>
            </a:r>
            <a:r>
              <a:rPr lang="da-DK" sz="2800" dirty="0" err="1"/>
              <a:t>pedagogical</a:t>
            </a:r>
            <a:r>
              <a:rPr lang="da-DK" sz="2800" dirty="0"/>
              <a:t> interventions and learning </a:t>
            </a:r>
            <a:r>
              <a:rPr lang="da-DK" sz="2800" dirty="0" err="1"/>
              <a:t>outcomes</a:t>
            </a:r>
            <a:endParaRPr lang="da-DK" sz="2800" dirty="0"/>
          </a:p>
          <a:p>
            <a:r>
              <a:rPr lang="da-DK" sz="2800" dirty="0"/>
              <a:t>Learning potential and types of </a:t>
            </a:r>
            <a:r>
              <a:rPr lang="da-DK" sz="2800" dirty="0" err="1"/>
              <a:t>mobility</a:t>
            </a:r>
            <a:r>
              <a:rPr lang="da-DK" sz="2800" dirty="0"/>
              <a:t>: </a:t>
            </a:r>
            <a:r>
              <a:rPr lang="da-DK" sz="2800" dirty="0" err="1"/>
              <a:t>influences</a:t>
            </a:r>
            <a:r>
              <a:rPr lang="da-DK" sz="2800" dirty="0"/>
              <a:t> of mode, </a:t>
            </a:r>
            <a:r>
              <a:rPr lang="da-DK" sz="2800" dirty="0" err="1"/>
              <a:t>duration</a:t>
            </a:r>
            <a:r>
              <a:rPr lang="da-DK" sz="2800" dirty="0"/>
              <a:t>, </a:t>
            </a:r>
            <a:r>
              <a:rPr lang="da-DK" sz="2800" dirty="0" err="1"/>
              <a:t>intensity</a:t>
            </a:r>
            <a:r>
              <a:rPr lang="da-DK" sz="2800" dirty="0"/>
              <a:t> etc.</a:t>
            </a:r>
          </a:p>
          <a:p>
            <a:r>
              <a:rPr lang="da-DK" sz="2800" dirty="0"/>
              <a:t>Knowledge </a:t>
            </a:r>
            <a:r>
              <a:rPr lang="da-DK" sz="2800" dirty="0" err="1"/>
              <a:t>sharing</a:t>
            </a:r>
            <a:endParaRPr lang="da-DK" sz="2800" dirty="0"/>
          </a:p>
          <a:p>
            <a:pPr marL="0" indent="0">
              <a:buNone/>
            </a:pPr>
            <a:endParaRPr lang="da-DK" sz="2800" dirty="0"/>
          </a:p>
        </p:txBody>
      </p:sp>
    </p:spTree>
    <p:extLst>
      <p:ext uri="{BB962C8B-B14F-4D97-AF65-F5344CB8AC3E}">
        <p14:creationId xmlns:p14="http://schemas.microsoft.com/office/powerpoint/2010/main" val="1096916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Discussion</a:t>
            </a:r>
            <a:r>
              <a:rPr lang="da-DK" dirty="0"/>
              <a:t>:</a:t>
            </a:r>
          </a:p>
        </p:txBody>
      </p:sp>
      <p:sp>
        <p:nvSpPr>
          <p:cNvPr id="3" name="Pladsholder til indhold 2"/>
          <p:cNvSpPr>
            <a:spLocks noGrp="1"/>
          </p:cNvSpPr>
          <p:nvPr>
            <p:ph idx="1"/>
          </p:nvPr>
        </p:nvSpPr>
        <p:spPr/>
        <p:txBody>
          <a:bodyPr>
            <a:normAutofit/>
          </a:bodyPr>
          <a:lstStyle/>
          <a:p>
            <a:r>
              <a:rPr lang="da-DK" sz="2800" dirty="0"/>
              <a:t>Do </a:t>
            </a:r>
            <a:r>
              <a:rPr lang="da-DK" sz="2800" dirty="0" err="1"/>
              <a:t>we</a:t>
            </a:r>
            <a:r>
              <a:rPr lang="da-DK" sz="2800" dirty="0"/>
              <a:t> </a:t>
            </a:r>
            <a:r>
              <a:rPr lang="da-DK" sz="2800" dirty="0" err="1"/>
              <a:t>reach</a:t>
            </a:r>
            <a:r>
              <a:rPr lang="da-DK" sz="2800" dirty="0"/>
              <a:t> the </a:t>
            </a:r>
            <a:r>
              <a:rPr lang="da-DK" sz="2800" dirty="0" err="1"/>
              <a:t>full</a:t>
            </a:r>
            <a:r>
              <a:rPr lang="da-DK" sz="2800" dirty="0"/>
              <a:t> learning potential of </a:t>
            </a:r>
            <a:r>
              <a:rPr lang="da-DK" sz="2800" dirty="0" err="1"/>
              <a:t>youth</a:t>
            </a:r>
            <a:r>
              <a:rPr lang="da-DK" sz="2800" dirty="0"/>
              <a:t> </a:t>
            </a:r>
            <a:r>
              <a:rPr lang="da-DK" sz="2800" dirty="0" err="1"/>
              <a:t>mobility</a:t>
            </a:r>
            <a:r>
              <a:rPr lang="da-DK" sz="2800" dirty="0"/>
              <a:t>?</a:t>
            </a:r>
          </a:p>
          <a:p>
            <a:r>
              <a:rPr lang="da-DK" sz="2800" dirty="0"/>
              <a:t>Do </a:t>
            </a:r>
            <a:r>
              <a:rPr lang="da-DK" sz="2800" dirty="0" err="1"/>
              <a:t>we</a:t>
            </a:r>
            <a:r>
              <a:rPr lang="da-DK" sz="2800" dirty="0"/>
              <a:t> </a:t>
            </a:r>
            <a:r>
              <a:rPr lang="da-DK" sz="2800" dirty="0" err="1"/>
              <a:t>manage</a:t>
            </a:r>
            <a:r>
              <a:rPr lang="da-DK" sz="2800" dirty="0"/>
              <a:t> to </a:t>
            </a:r>
            <a:r>
              <a:rPr lang="da-DK" sz="2800" dirty="0" err="1"/>
              <a:t>include</a:t>
            </a:r>
            <a:r>
              <a:rPr lang="da-DK" sz="2800" dirty="0"/>
              <a:t> the participants </a:t>
            </a:r>
            <a:r>
              <a:rPr lang="da-DK" sz="2800" dirty="0" err="1"/>
              <a:t>that</a:t>
            </a:r>
            <a:r>
              <a:rPr lang="da-DK" sz="2800" dirty="0"/>
              <a:t> </a:t>
            </a:r>
            <a:r>
              <a:rPr lang="da-DK" sz="2800" dirty="0" err="1"/>
              <a:t>are</a:t>
            </a:r>
            <a:r>
              <a:rPr lang="da-DK" sz="2800" dirty="0"/>
              <a:t> most in </a:t>
            </a:r>
            <a:r>
              <a:rPr lang="da-DK" sz="2800" dirty="0" err="1"/>
              <a:t>need</a:t>
            </a:r>
            <a:r>
              <a:rPr lang="da-DK" sz="2800" dirty="0"/>
              <a:t>?</a:t>
            </a:r>
          </a:p>
          <a:p>
            <a:r>
              <a:rPr lang="da-DK" sz="2800" dirty="0"/>
              <a:t>How </a:t>
            </a:r>
            <a:r>
              <a:rPr lang="da-DK" sz="2800" dirty="0" err="1"/>
              <a:t>can</a:t>
            </a:r>
            <a:r>
              <a:rPr lang="da-DK" sz="2800" dirty="0"/>
              <a:t> research </a:t>
            </a:r>
            <a:r>
              <a:rPr lang="da-DK" sz="2800" dirty="0" err="1"/>
              <a:t>improve</a:t>
            </a:r>
            <a:r>
              <a:rPr lang="da-DK" sz="2800" dirty="0"/>
              <a:t> </a:t>
            </a:r>
            <a:r>
              <a:rPr lang="da-DK" sz="2800" dirty="0" err="1"/>
              <a:t>youth</a:t>
            </a:r>
            <a:r>
              <a:rPr lang="da-DK" sz="2800" dirty="0"/>
              <a:t> </a:t>
            </a:r>
            <a:r>
              <a:rPr lang="da-DK" sz="2800" dirty="0" err="1"/>
              <a:t>mobility</a:t>
            </a:r>
            <a:r>
              <a:rPr lang="da-DK" sz="2800" dirty="0"/>
              <a:t>?</a:t>
            </a:r>
          </a:p>
          <a:p>
            <a:r>
              <a:rPr lang="da-DK" sz="2800" dirty="0" err="1"/>
              <a:t>What</a:t>
            </a:r>
            <a:r>
              <a:rPr lang="da-DK" sz="2800" dirty="0"/>
              <a:t> kind of research is </a:t>
            </a:r>
            <a:r>
              <a:rPr lang="da-DK" sz="2800" dirty="0" err="1"/>
              <a:t>needed</a:t>
            </a:r>
            <a:r>
              <a:rPr lang="da-DK" sz="2800" dirty="0"/>
              <a:t>?</a:t>
            </a:r>
          </a:p>
        </p:txBody>
      </p:sp>
    </p:spTree>
    <p:extLst>
      <p:ext uri="{BB962C8B-B14F-4D97-AF65-F5344CB8AC3E}">
        <p14:creationId xmlns:p14="http://schemas.microsoft.com/office/powerpoint/2010/main" val="4152473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err="1"/>
              <a:t>Typology</a:t>
            </a:r>
            <a:r>
              <a:rPr lang="da-DK" dirty="0"/>
              <a:t> of </a:t>
            </a:r>
            <a:r>
              <a:rPr lang="da-DK" dirty="0" err="1"/>
              <a:t>youth</a:t>
            </a:r>
            <a:r>
              <a:rPr lang="da-DK" dirty="0"/>
              <a:t> </a:t>
            </a:r>
            <a:r>
              <a:rPr lang="da-DK" dirty="0" err="1"/>
              <a:t>work</a:t>
            </a:r>
            <a:r>
              <a:rPr lang="da-DK" dirty="0"/>
              <a:t>:</a:t>
            </a:r>
          </a:p>
        </p:txBody>
      </p:sp>
      <p:sp>
        <p:nvSpPr>
          <p:cNvPr id="3" name="Pladsholder til indhold 2"/>
          <p:cNvSpPr>
            <a:spLocks noGrp="1"/>
          </p:cNvSpPr>
          <p:nvPr>
            <p:ph idx="1"/>
          </p:nvPr>
        </p:nvSpPr>
        <p:spPr/>
        <p:txBody>
          <a:bodyPr/>
          <a:lstStyle/>
          <a:p>
            <a:r>
              <a:rPr lang="en-GB" sz="2400" b="1" dirty="0"/>
              <a:t>“Forum-oriented”:</a:t>
            </a:r>
            <a:r>
              <a:rPr lang="en-GB" sz="2400" dirty="0"/>
              <a:t> Bringing young people together to discuss their needs, reflect on their lives and prepare collective action to change social circumstance </a:t>
            </a:r>
          </a:p>
          <a:p>
            <a:r>
              <a:rPr lang="en-GB" sz="2400" b="1" dirty="0"/>
              <a:t>“Transit zone”: </a:t>
            </a:r>
            <a:r>
              <a:rPr lang="en-GB" sz="2400" dirty="0"/>
              <a:t>Acquisition of knowledge, skills and competences to integrate into society and the world of work (employability)</a:t>
            </a:r>
          </a:p>
          <a:p>
            <a:endParaRPr lang="en-GB" dirty="0"/>
          </a:p>
          <a:p>
            <a:pPr marL="0" indent="0">
              <a:buNone/>
            </a:pPr>
            <a:r>
              <a:rPr lang="en-GB" dirty="0"/>
              <a:t>      (</a:t>
            </a:r>
            <a:r>
              <a:rPr lang="en-GB" dirty="0" err="1"/>
              <a:t>Taru</a:t>
            </a:r>
            <a:r>
              <a:rPr lang="en-GB" dirty="0"/>
              <a:t>, </a:t>
            </a:r>
            <a:r>
              <a:rPr lang="en-GB" dirty="0" err="1"/>
              <a:t>Cousee</a:t>
            </a:r>
            <a:r>
              <a:rPr lang="en-GB" dirty="0"/>
              <a:t>, Williamson, 2014)</a:t>
            </a:r>
            <a:endParaRPr lang="da-DK" dirty="0"/>
          </a:p>
        </p:txBody>
      </p:sp>
    </p:spTree>
    <p:extLst>
      <p:ext uri="{BB962C8B-B14F-4D97-AF65-F5344CB8AC3E}">
        <p14:creationId xmlns:p14="http://schemas.microsoft.com/office/powerpoint/2010/main" val="3220081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Using </a:t>
            </a:r>
            <a:r>
              <a:rPr lang="da-DK" dirty="0" err="1"/>
              <a:t>cultural</a:t>
            </a:r>
            <a:r>
              <a:rPr lang="da-DK" dirty="0"/>
              <a:t> differences as a </a:t>
            </a:r>
            <a:r>
              <a:rPr lang="da-DK" dirty="0" err="1"/>
              <a:t>vehicle</a:t>
            </a:r>
            <a:r>
              <a:rPr lang="da-DK" dirty="0"/>
              <a:t> for learning: 4 </a:t>
            </a:r>
            <a:r>
              <a:rPr lang="da-DK" dirty="0" err="1"/>
              <a:t>conditions</a:t>
            </a:r>
            <a:endParaRPr lang="da-DK" dirty="0"/>
          </a:p>
        </p:txBody>
      </p:sp>
      <p:sp>
        <p:nvSpPr>
          <p:cNvPr id="3" name="Pladsholder til indhold 2"/>
          <p:cNvSpPr>
            <a:spLocks noGrp="1"/>
          </p:cNvSpPr>
          <p:nvPr>
            <p:ph idx="1"/>
          </p:nvPr>
        </p:nvSpPr>
        <p:spPr/>
        <p:txBody>
          <a:bodyPr>
            <a:normAutofit/>
          </a:bodyPr>
          <a:lstStyle/>
          <a:p>
            <a:r>
              <a:rPr lang="da-DK" sz="2400" b="1" dirty="0" err="1"/>
              <a:t>Immersion</a:t>
            </a:r>
            <a:r>
              <a:rPr lang="da-DK" sz="2400" b="1" dirty="0"/>
              <a:t>:</a:t>
            </a:r>
            <a:r>
              <a:rPr lang="da-DK" sz="2400" dirty="0"/>
              <a:t> participants must </a:t>
            </a:r>
            <a:r>
              <a:rPr lang="da-DK" sz="2400" dirty="0" err="1"/>
              <a:t>be</a:t>
            </a:r>
            <a:r>
              <a:rPr lang="da-DK" sz="2400" dirty="0"/>
              <a:t> </a:t>
            </a:r>
            <a:r>
              <a:rPr lang="da-DK" sz="2400" dirty="0" err="1"/>
              <a:t>subjected</a:t>
            </a:r>
            <a:r>
              <a:rPr lang="da-DK" sz="2400" dirty="0"/>
              <a:t> to a real </a:t>
            </a:r>
            <a:r>
              <a:rPr lang="da-DK" sz="2400" dirty="0" err="1"/>
              <a:t>encounter</a:t>
            </a:r>
            <a:r>
              <a:rPr lang="da-DK" sz="2400" dirty="0"/>
              <a:t> with </a:t>
            </a:r>
            <a:r>
              <a:rPr lang="da-DK" sz="2400" dirty="0" err="1"/>
              <a:t>culture</a:t>
            </a:r>
            <a:r>
              <a:rPr lang="da-DK" sz="2400" dirty="0"/>
              <a:t> and </a:t>
            </a:r>
            <a:r>
              <a:rPr lang="da-DK" sz="2400" dirty="0" err="1"/>
              <a:t>mentality</a:t>
            </a:r>
            <a:r>
              <a:rPr lang="da-DK" sz="2400" dirty="0"/>
              <a:t> of the </a:t>
            </a:r>
            <a:r>
              <a:rPr lang="da-DK" sz="2400" dirty="0" err="1"/>
              <a:t>foreign</a:t>
            </a:r>
            <a:r>
              <a:rPr lang="da-DK" sz="2400" dirty="0"/>
              <a:t> </a:t>
            </a:r>
            <a:r>
              <a:rPr lang="da-DK" sz="2400" dirty="0" err="1"/>
              <a:t>environment</a:t>
            </a:r>
            <a:r>
              <a:rPr lang="da-DK" sz="2400" dirty="0"/>
              <a:t>, and not a </a:t>
            </a:r>
            <a:r>
              <a:rPr lang="da-DK" sz="2400" dirty="0" err="1"/>
              <a:t>superficial</a:t>
            </a:r>
            <a:r>
              <a:rPr lang="da-DK" sz="2400" dirty="0"/>
              <a:t> or over-</a:t>
            </a:r>
            <a:r>
              <a:rPr lang="da-DK" sz="2400" dirty="0" err="1"/>
              <a:t>sanitized</a:t>
            </a:r>
            <a:r>
              <a:rPr lang="da-DK" sz="2400" dirty="0"/>
              <a:t> version (</a:t>
            </a:r>
            <a:r>
              <a:rPr lang="da-DK" sz="2400" dirty="0" err="1"/>
              <a:t>environment</a:t>
            </a:r>
            <a:r>
              <a:rPr lang="da-DK" sz="2400" dirty="0"/>
              <a:t>)</a:t>
            </a:r>
          </a:p>
          <a:p>
            <a:r>
              <a:rPr lang="da-DK" sz="2400" b="1" dirty="0" err="1"/>
              <a:t>Responsibilisation</a:t>
            </a:r>
            <a:r>
              <a:rPr lang="da-DK" sz="2400" b="1" dirty="0"/>
              <a:t>:</a:t>
            </a:r>
            <a:r>
              <a:rPr lang="da-DK" sz="2400" dirty="0"/>
              <a:t> the </a:t>
            </a:r>
            <a:r>
              <a:rPr lang="da-DK" sz="2400" dirty="0" err="1"/>
              <a:t>encounter</a:t>
            </a:r>
            <a:r>
              <a:rPr lang="da-DK" sz="2400" dirty="0"/>
              <a:t> is not just </a:t>
            </a:r>
            <a:r>
              <a:rPr lang="da-DK" sz="2400" dirty="0" err="1"/>
              <a:t>about</a:t>
            </a:r>
            <a:r>
              <a:rPr lang="da-DK" sz="2400" dirty="0"/>
              <a:t> ”</a:t>
            </a:r>
            <a:r>
              <a:rPr lang="da-DK" sz="2400" dirty="0" err="1"/>
              <a:t>having</a:t>
            </a:r>
            <a:r>
              <a:rPr lang="da-DK" sz="2400" dirty="0"/>
              <a:t> a </a:t>
            </a:r>
            <a:r>
              <a:rPr lang="da-DK" sz="2400" dirty="0" err="1"/>
              <a:t>good</a:t>
            </a:r>
            <a:r>
              <a:rPr lang="da-DK" sz="2400" dirty="0"/>
              <a:t> time </a:t>
            </a:r>
            <a:r>
              <a:rPr lang="da-DK" sz="2400" dirty="0" err="1"/>
              <a:t>together</a:t>
            </a:r>
            <a:r>
              <a:rPr lang="da-DK" sz="2400" dirty="0"/>
              <a:t>”, but </a:t>
            </a:r>
            <a:r>
              <a:rPr lang="da-DK" sz="2400" dirty="0" err="1"/>
              <a:t>addresses</a:t>
            </a:r>
            <a:r>
              <a:rPr lang="da-DK" sz="2400" dirty="0"/>
              <a:t> real issues. Participants </a:t>
            </a:r>
            <a:r>
              <a:rPr lang="da-DK" sz="2400" dirty="0" err="1"/>
              <a:t>are</a:t>
            </a:r>
            <a:r>
              <a:rPr lang="da-DK" sz="2400" dirty="0"/>
              <a:t> </a:t>
            </a:r>
            <a:r>
              <a:rPr lang="da-DK" sz="2400" dirty="0" err="1"/>
              <a:t>expected</a:t>
            </a:r>
            <a:r>
              <a:rPr lang="da-DK" sz="2400" dirty="0"/>
              <a:t> to find or </a:t>
            </a:r>
            <a:r>
              <a:rPr lang="da-DK" sz="2400" dirty="0" err="1"/>
              <a:t>work</a:t>
            </a:r>
            <a:r>
              <a:rPr lang="da-DK" sz="2400" dirty="0"/>
              <a:t> out </a:t>
            </a:r>
            <a:r>
              <a:rPr lang="da-DK" sz="2400" dirty="0" err="1"/>
              <a:t>their</a:t>
            </a:r>
            <a:r>
              <a:rPr lang="da-DK" sz="2400" dirty="0"/>
              <a:t> </a:t>
            </a:r>
            <a:r>
              <a:rPr lang="da-DK" sz="2400" dirty="0" err="1"/>
              <a:t>own</a:t>
            </a:r>
            <a:r>
              <a:rPr lang="da-DK" sz="2400" dirty="0"/>
              <a:t> solutions to problems and </a:t>
            </a:r>
            <a:r>
              <a:rPr lang="da-DK" sz="2400" dirty="0" err="1"/>
              <a:t>conflicts</a:t>
            </a:r>
            <a:r>
              <a:rPr lang="da-DK" sz="2400" dirty="0"/>
              <a:t> </a:t>
            </a:r>
            <a:r>
              <a:rPr lang="da-DK" sz="2400" dirty="0" err="1"/>
              <a:t>arising</a:t>
            </a:r>
            <a:r>
              <a:rPr lang="da-DK" sz="2400" dirty="0"/>
              <a:t> out of the </a:t>
            </a:r>
            <a:r>
              <a:rPr lang="da-DK" sz="2400" dirty="0" err="1"/>
              <a:t>encounter</a:t>
            </a:r>
            <a:r>
              <a:rPr lang="da-DK" sz="2400" dirty="0"/>
              <a:t> or at </a:t>
            </a:r>
            <a:r>
              <a:rPr lang="da-DK" sz="2400" dirty="0" err="1"/>
              <a:t>least</a:t>
            </a:r>
            <a:r>
              <a:rPr lang="da-DK" sz="2400" dirty="0"/>
              <a:t> </a:t>
            </a:r>
            <a:r>
              <a:rPr lang="da-DK" sz="2400" dirty="0" err="1"/>
              <a:t>contribute</a:t>
            </a:r>
            <a:r>
              <a:rPr lang="da-DK" sz="2400" dirty="0"/>
              <a:t> </a:t>
            </a:r>
            <a:r>
              <a:rPr lang="da-DK" sz="2400" dirty="0" err="1"/>
              <a:t>actively</a:t>
            </a:r>
            <a:r>
              <a:rPr lang="da-DK" sz="2400" dirty="0"/>
              <a:t> to </a:t>
            </a:r>
            <a:r>
              <a:rPr lang="da-DK" sz="2400" dirty="0" err="1"/>
              <a:t>this</a:t>
            </a:r>
            <a:r>
              <a:rPr lang="da-DK" sz="2400" dirty="0"/>
              <a:t> (</a:t>
            </a:r>
            <a:r>
              <a:rPr lang="da-DK" sz="2400" dirty="0" err="1"/>
              <a:t>interaction</a:t>
            </a:r>
            <a:r>
              <a:rPr lang="da-DK" sz="2400" dirty="0"/>
              <a:t>)</a:t>
            </a:r>
          </a:p>
        </p:txBody>
      </p:sp>
    </p:spTree>
    <p:extLst>
      <p:ext uri="{BB962C8B-B14F-4D97-AF65-F5344CB8AC3E}">
        <p14:creationId xmlns:p14="http://schemas.microsoft.com/office/powerpoint/2010/main" val="239533726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322</TotalTime>
  <Words>560</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11</vt:i4>
      </vt:variant>
    </vt:vector>
  </HeadingPairs>
  <TitlesOfParts>
    <vt:vector size="15" baseType="lpstr">
      <vt:lpstr>Arial</vt:lpstr>
      <vt:lpstr>Trebuchet MS</vt:lpstr>
      <vt:lpstr>Wingdings 3</vt:lpstr>
      <vt:lpstr>Facet</vt:lpstr>
      <vt:lpstr>Learning mobility in the field of youth – a research perspective</vt:lpstr>
      <vt:lpstr>What is it?</vt:lpstr>
      <vt:lpstr>Why are we doing it?</vt:lpstr>
      <vt:lpstr>How many?</vt:lpstr>
      <vt:lpstr>Aspects of current research:</vt:lpstr>
      <vt:lpstr>Problem areas:</vt:lpstr>
      <vt:lpstr>Discussion:</vt:lpstr>
      <vt:lpstr>Typology of youth work:</vt:lpstr>
      <vt:lpstr>Using cultural differences as a vehicle for learning: 4 conditions</vt:lpstr>
      <vt:lpstr>Using cultural differences as a vehicle for learning: 4 conditions</vt:lpstr>
      <vt:lpstr>Contentions: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mobility in the field of youth – a research perspective</dc:title>
  <dc:creator>kvakore</dc:creator>
  <cp:lastModifiedBy>kvakore</cp:lastModifiedBy>
  <cp:revision>22</cp:revision>
  <dcterms:created xsi:type="dcterms:W3CDTF">2016-09-06T06:15:44Z</dcterms:created>
  <dcterms:modified xsi:type="dcterms:W3CDTF">2016-09-07T06:31:22Z</dcterms:modified>
</cp:coreProperties>
</file>